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825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8926-43DC-4CE8-A4E0-807D23686747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DE340-D61D-4DC0-8436-4A2580BEC8AF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9413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8926-43DC-4CE8-A4E0-807D23686747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DE340-D61D-4DC0-8436-4A2580BEC8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8932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8926-43DC-4CE8-A4E0-807D23686747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DE340-D61D-4DC0-8436-4A2580BEC8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6928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8926-43DC-4CE8-A4E0-807D23686747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DE340-D61D-4DC0-8436-4A2580BEC8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5719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8926-43DC-4CE8-A4E0-807D23686747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DE340-D61D-4DC0-8436-4A2580BEC8AF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0493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59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8926-43DC-4CE8-A4E0-807D23686747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DE340-D61D-4DC0-8436-4A2580BEC8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0777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8926-43DC-4CE8-A4E0-807D23686747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DE340-D61D-4DC0-8436-4A2580BEC8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6435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8926-43DC-4CE8-A4E0-807D23686747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DE340-D61D-4DC0-8436-4A2580BEC8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1995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8926-43DC-4CE8-A4E0-807D23686747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DE340-D61D-4DC0-8436-4A2580BEC8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1226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405079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AD98926-43DC-4CE8-A4E0-807D23686747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E3DE340-D61D-4DC0-8436-4A2580BEC8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6628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1">
              <a:lumMod val="50000"/>
              <a:lumOff val="5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AD98926-43DC-4CE8-A4E0-807D23686747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E3DE340-D61D-4DC0-8436-4A2580BEC8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8059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AD98926-43DC-4CE8-A4E0-807D23686747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E3DE340-D61D-4DC0-8436-4A2580BEC8AF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09208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C50CC5-5A79-4696-8B8A-A5684B9391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Sinais e Sintomas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7DBC705-2D32-45AF-B08D-5D778C5F17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/>
              <a:t>César Macieira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46580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2A745E-95A8-4ED6-8D8F-2518CA0D7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Cálculo de avaliação geral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90451232-5B58-43A6-AE8D-BD7E4D87D8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72278" y="2016064"/>
                <a:ext cx="11847444" cy="4023360"/>
              </a:xfrm>
            </p:spPr>
            <p:txBody>
              <a:bodyPr/>
              <a:lstStyle/>
              <a:p>
                <a:pPr>
                  <a:buFont typeface="Wingdings" panose="05000000000000000000" pitchFamily="2" charset="2"/>
                  <a:buChar char="Ø"/>
                </a:pPr>
                <a:endParaRPr lang="pt-BR" dirty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pt-BR" sz="2400" dirty="0">
                    <a:solidFill>
                      <a:schemeClr val="tx1"/>
                    </a:solidFill>
                  </a:rPr>
                  <a:t>S-CVI/Ave </a:t>
                </a:r>
                <a14:m>
                  <m:oMath xmlns:m="http://schemas.openxmlformats.org/officeDocument/2006/math">
                    <m:r>
                      <a:rPr lang="pt-BR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eqArr>
                          <m:eqArrPr>
                            <m:ctrlPr>
                              <a:rPr lang="pt-BR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pt-BR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1+0+1+1+1+1+1+1+0.67+1+0.67+1+1+1+1+0+1+1</m:t>
                            </m:r>
                          </m:e>
                          <m:e>
                            <m:r>
                              <a:rPr lang="pt-BR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+1+1+1+1+1+0+1+1+1+1+0+1+0+1+1+0.67</m:t>
                            </m:r>
                          </m:e>
                        </m:eqArr>
                      </m:num>
                      <m:den>
                        <m:r>
                          <a:rPr lang="pt-B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34</m:t>
                        </m:r>
                      </m:den>
                    </m:f>
                    <m:r>
                      <a:rPr lang="pt-BR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28</m:t>
                        </m:r>
                      </m:num>
                      <m:den>
                        <m:r>
                          <a:rPr lang="pt-B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34</m:t>
                        </m:r>
                      </m:den>
                    </m:f>
                    <m:r>
                      <a:rPr lang="pt-BR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=0.823529 </m:t>
                    </m:r>
                  </m:oMath>
                </a14:m>
                <a:endParaRPr lang="pt-BR" sz="2400" dirty="0">
                  <a:solidFill>
                    <a:schemeClr val="tx1"/>
                  </a:solidFill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pt-BR" sz="2400" dirty="0"/>
                  <a:t>Destarte, é possível dizer que o instrumento é de grande valia, pois seu índice geral têm bom desempenho.</a:t>
                </a:r>
              </a:p>
              <a:p>
                <a:pPr>
                  <a:buFont typeface="Wingdings" panose="05000000000000000000" pitchFamily="2" charset="2"/>
                  <a:buChar char="q"/>
                </a:pPr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90451232-5B58-43A6-AE8D-BD7E4D87D8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2278" y="2016064"/>
                <a:ext cx="11847444" cy="4023360"/>
              </a:xfrm>
              <a:blipFill>
                <a:blip r:embed="rId2"/>
                <a:stretch>
                  <a:fillRect l="-1440" r="-77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4481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08336E05-13EF-4861-A4DF-1E7D3F825D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1674812"/>
              </p:ext>
            </p:extLst>
          </p:nvPr>
        </p:nvGraphicFramePr>
        <p:xfrm>
          <a:off x="838200" y="744717"/>
          <a:ext cx="10515600" cy="526958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67672">
                  <a:extLst>
                    <a:ext uri="{9D8B030D-6E8A-4147-A177-3AD203B41FA5}">
                      <a16:colId xmlns:a16="http://schemas.microsoft.com/office/drawing/2014/main" val="2502537491"/>
                    </a:ext>
                  </a:extLst>
                </a:gridCol>
                <a:gridCol w="9147928">
                  <a:extLst>
                    <a:ext uri="{9D8B030D-6E8A-4147-A177-3AD203B41FA5}">
                      <a16:colId xmlns:a16="http://schemas.microsoft.com/office/drawing/2014/main" val="1578214108"/>
                    </a:ext>
                  </a:extLst>
                </a:gridCol>
              </a:tblGrid>
              <a:tr h="608670">
                <a:tc gridSpan="2">
                  <a:txBody>
                    <a:bodyPr/>
                    <a:lstStyle/>
                    <a:p>
                      <a:pPr algn="ctr"/>
                      <a:r>
                        <a:rPr lang="pt-BR" dirty="0"/>
                        <a:t>4.1- Sinais e sintomas da doença na juventude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2786266"/>
                  </a:ext>
                </a:extLst>
              </a:tr>
              <a:tr h="608670">
                <a:tc gridSpan="2">
                  <a:txBody>
                    <a:bodyPr/>
                    <a:lstStyle/>
                    <a:p>
                      <a:r>
                        <a:rPr lang="pt-BR" dirty="0"/>
                        <a:t>Crise de dor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5344753"/>
                  </a:ext>
                </a:extLst>
              </a:tr>
              <a:tr h="1050581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Venha aprender para cuidar (Vídeo Blog: Crise de dor na Doença Falciforme. https://www.youtube.com/</a:t>
                      </a:r>
                      <a:r>
                        <a:rPr lang="pt-BR" dirty="0" err="1"/>
                        <a:t>watch?v</a:t>
                      </a:r>
                      <a:r>
                        <a:rPr lang="pt-BR" dirty="0"/>
                        <a:t>=</a:t>
                      </a:r>
                      <a:r>
                        <a:rPr lang="pt-BR" dirty="0" err="1"/>
                        <a:t>sWTrHPIkhdo</a:t>
                      </a:r>
                      <a:r>
                        <a:rPr lang="pt-BR" dirty="0"/>
                        <a:t>). Vou precisar lembrar que 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198735"/>
                  </a:ext>
                </a:extLst>
              </a:tr>
              <a:tr h="1500831"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Para entender sobre a crise de dor é preciso saber sobre a vaso-oclusão. A vaso-oclusão é o agrupamento das hemácias, células do sangue que em forma de meia lua bloqueiam a circulação do sangue nos vasos, provocando a ausência de oxigênio em alguns tecidos e órgãos.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9154423"/>
                  </a:ext>
                </a:extLst>
              </a:tr>
              <a:tr h="1500831">
                <a:tc>
                  <a:txBody>
                    <a:bodyPr/>
                    <a:lstStyle/>
                    <a:p>
                      <a:r>
                        <a:rPr lang="pt-B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Quando acontece a vaso-oclusão vem a crise de dor, que pode ocorrer em qualquer parte do corpo. Cansaço, mudança brusca de temperatura, estresse emocional, desidratação, menstruação, ingestão de álcool e outras drogas, podem causar as crises de dor.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6240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1188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46473A16-F272-45FC-A583-EF0F3E9B37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412615"/>
              </p:ext>
            </p:extLst>
          </p:nvPr>
        </p:nvGraphicFramePr>
        <p:xfrm>
          <a:off x="1097280" y="904973"/>
          <a:ext cx="10058399" cy="4873656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788160">
                  <a:extLst>
                    <a:ext uri="{9D8B030D-6E8A-4147-A177-3AD203B41FA5}">
                      <a16:colId xmlns:a16="http://schemas.microsoft.com/office/drawing/2014/main" val="1574012657"/>
                    </a:ext>
                  </a:extLst>
                </a:gridCol>
                <a:gridCol w="1341120">
                  <a:extLst>
                    <a:ext uri="{9D8B030D-6E8A-4147-A177-3AD203B41FA5}">
                      <a16:colId xmlns:a16="http://schemas.microsoft.com/office/drawing/2014/main" val="3141797700"/>
                    </a:ext>
                  </a:extLst>
                </a:gridCol>
                <a:gridCol w="2514599">
                  <a:extLst>
                    <a:ext uri="{9D8B030D-6E8A-4147-A177-3AD203B41FA5}">
                      <a16:colId xmlns:a16="http://schemas.microsoft.com/office/drawing/2014/main" val="1178213886"/>
                    </a:ext>
                  </a:extLst>
                </a:gridCol>
                <a:gridCol w="977900">
                  <a:extLst>
                    <a:ext uri="{9D8B030D-6E8A-4147-A177-3AD203B41FA5}">
                      <a16:colId xmlns:a16="http://schemas.microsoft.com/office/drawing/2014/main" val="2983862708"/>
                    </a:ext>
                  </a:extLst>
                </a:gridCol>
                <a:gridCol w="922021">
                  <a:extLst>
                    <a:ext uri="{9D8B030D-6E8A-4147-A177-3AD203B41FA5}">
                      <a16:colId xmlns:a16="http://schemas.microsoft.com/office/drawing/2014/main" val="2427655714"/>
                    </a:ext>
                  </a:extLst>
                </a:gridCol>
                <a:gridCol w="894079">
                  <a:extLst>
                    <a:ext uri="{9D8B030D-6E8A-4147-A177-3AD203B41FA5}">
                      <a16:colId xmlns:a16="http://schemas.microsoft.com/office/drawing/2014/main" val="3535374340"/>
                    </a:ext>
                  </a:extLst>
                </a:gridCol>
                <a:gridCol w="1620520">
                  <a:extLst>
                    <a:ext uri="{9D8B030D-6E8A-4147-A177-3AD203B41FA5}">
                      <a16:colId xmlns:a16="http://schemas.microsoft.com/office/drawing/2014/main" val="2247315132"/>
                    </a:ext>
                  </a:extLst>
                </a:gridCol>
              </a:tblGrid>
              <a:tr h="60920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2800" u="none" strike="noStrike" dirty="0">
                          <a:effectLst/>
                        </a:rPr>
                        <a:t>Assunto</a:t>
                      </a:r>
                      <a:endParaRPr lang="pt-BR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2800" u="none" strike="noStrike" dirty="0">
                          <a:effectLst/>
                        </a:rPr>
                        <a:t>Item</a:t>
                      </a:r>
                      <a:endParaRPr lang="pt-BR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2800" u="none" strike="noStrike">
                          <a:effectLst/>
                        </a:rPr>
                        <a:t>Tipo</a:t>
                      </a:r>
                      <a:endParaRPr lang="pt-BR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Juiz</a:t>
                      </a:r>
                      <a:endParaRPr lang="pt-BR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2800" u="none" strike="noStrike">
                          <a:effectLst/>
                        </a:rPr>
                        <a:t>IVC</a:t>
                      </a:r>
                      <a:endParaRPr lang="pt-BR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754494528"/>
                  </a:ext>
                </a:extLst>
              </a:tr>
              <a:tr h="609207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1</a:t>
                      </a:r>
                      <a:endParaRPr lang="pt-BR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2</a:t>
                      </a:r>
                      <a:endParaRPr lang="pt-BR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3</a:t>
                      </a:r>
                      <a:endParaRPr lang="pt-BR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9650030"/>
                  </a:ext>
                </a:extLst>
              </a:tr>
              <a:tr h="609207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pt-BR" sz="2800" u="none" strike="noStrike" dirty="0">
                          <a:effectLst/>
                        </a:rPr>
                        <a:t>Crise de </a:t>
                      </a:r>
                    </a:p>
                    <a:p>
                      <a:pPr algn="ctr" fontAlgn="ctr"/>
                      <a:r>
                        <a:rPr lang="pt-BR" sz="2800" u="none" strike="noStrike" dirty="0">
                          <a:effectLst/>
                        </a:rPr>
                        <a:t>dor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2800" u="none" strike="noStrike">
                          <a:effectLst/>
                        </a:rPr>
                        <a:t>1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Relevância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3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3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3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1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69188674"/>
                  </a:ext>
                </a:extLst>
              </a:tr>
              <a:tr h="609207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Clareza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2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2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2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0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578119598"/>
                  </a:ext>
                </a:extLst>
              </a:tr>
              <a:tr h="609207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2800" u="none" strike="noStrike">
                          <a:effectLst/>
                        </a:rPr>
                        <a:t>2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Relevância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3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3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3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1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939294606"/>
                  </a:ext>
                </a:extLst>
              </a:tr>
              <a:tr h="609207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Clareza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1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1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1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1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11297168"/>
                  </a:ext>
                </a:extLst>
              </a:tr>
              <a:tr h="609207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2800" u="none" strike="noStrike">
                          <a:effectLst/>
                        </a:rPr>
                        <a:t>3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Relevância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3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3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3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1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045161757"/>
                  </a:ext>
                </a:extLst>
              </a:tr>
              <a:tr h="609207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Clareza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1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1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1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1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2933359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0900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Espaço Reservado para Conteúdo 4">
            <a:extLst>
              <a:ext uri="{FF2B5EF4-FFF2-40B4-BE49-F238E27FC236}">
                <a16:creationId xmlns:a16="http://schemas.microsoft.com/office/drawing/2014/main" id="{1E0DBBF0-FAAD-478D-9DC2-E4E8BF6E8F3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8600414"/>
              </p:ext>
            </p:extLst>
          </p:nvPr>
        </p:nvGraphicFramePr>
        <p:xfrm>
          <a:off x="838200" y="688925"/>
          <a:ext cx="10515600" cy="525938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94674">
                  <a:extLst>
                    <a:ext uri="{9D8B030D-6E8A-4147-A177-3AD203B41FA5}">
                      <a16:colId xmlns:a16="http://schemas.microsoft.com/office/drawing/2014/main" val="1637108910"/>
                    </a:ext>
                  </a:extLst>
                </a:gridCol>
                <a:gridCol w="9920926">
                  <a:extLst>
                    <a:ext uri="{9D8B030D-6E8A-4147-A177-3AD203B41FA5}">
                      <a16:colId xmlns:a16="http://schemas.microsoft.com/office/drawing/2014/main" val="490343550"/>
                    </a:ext>
                  </a:extLst>
                </a:gridCol>
              </a:tblGrid>
              <a:tr h="426968">
                <a:tc gridSpan="2">
                  <a:txBody>
                    <a:bodyPr/>
                    <a:lstStyle/>
                    <a:p>
                      <a:r>
                        <a:rPr lang="pt-BR" dirty="0" err="1"/>
                        <a:t>Priapismo</a:t>
                      </a:r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0115297"/>
                  </a:ext>
                </a:extLst>
              </a:tr>
              <a:tr h="1052795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Priapismo</a:t>
                      </a:r>
                      <a:r>
                        <a:rPr lang="pt-BR" dirty="0"/>
                        <a:t> é a ereção dolorosa e prolongada do pênis e não está relacionada à atividade sexual. Os vasos sanguíneos são obstruídos pelas hemácias em forma de meia lua ou foice e faz com que o pênis fique inchado, avermelhado e doloroso. Venha conhecer algumas experiências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8443805"/>
                  </a:ext>
                </a:extLst>
              </a:tr>
              <a:tr h="1515289"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Na hora do intervalo de aula, Marlon sentiu que o seu pênis começou a doer. Correu para o banheiro e viu que o seu pênis estava inchado e vermelho. Ficou assustado, mas já sabia o que fazer: pediu ajuda para o professor e enquanto aguardava para ser levado ao atendimento médico, Marlon ficou em repouso, tomou muita água e ao chegar ao pronto atendimento recebeu os cuidados médicos.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3041122"/>
                  </a:ext>
                </a:extLst>
              </a:tr>
              <a:tr h="1368633">
                <a:tc>
                  <a:txBody>
                    <a:bodyPr/>
                    <a:lstStyle/>
                    <a:p>
                      <a:r>
                        <a:rPr lang="pt-B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Percebi que meu pênis estava inchado, dolorido e vermelho. Por sorte o meu primo já tinha ficado assim. Me mandou ficar tranquilo, tomar o remédio de dor, um banho morno e me hidratar. Chamou a minha mãe e lá fomos todos para o atendimento médico. Ufa! Ele falou que já teve duas crises e que é muito importante não me esconder e buscar apoio sempre.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1725323"/>
                  </a:ext>
                </a:extLst>
              </a:tr>
              <a:tr h="895702"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Fica a dica: mantenha a calma, não se esconda, peça ajuda, vá para o atendimento médico de urgência. Fique em repouso, tome muita água até ser atendido pelo médico.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46855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79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FE725B46-ADC3-416F-8AF0-7DB1F5F653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7167189"/>
              </p:ext>
            </p:extLst>
          </p:nvPr>
        </p:nvGraphicFramePr>
        <p:xfrm>
          <a:off x="1197204" y="744718"/>
          <a:ext cx="9982985" cy="491136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774753">
                  <a:extLst>
                    <a:ext uri="{9D8B030D-6E8A-4147-A177-3AD203B41FA5}">
                      <a16:colId xmlns:a16="http://schemas.microsoft.com/office/drawing/2014/main" val="484277701"/>
                    </a:ext>
                  </a:extLst>
                </a:gridCol>
                <a:gridCol w="1331064">
                  <a:extLst>
                    <a:ext uri="{9D8B030D-6E8A-4147-A177-3AD203B41FA5}">
                      <a16:colId xmlns:a16="http://schemas.microsoft.com/office/drawing/2014/main" val="2943740435"/>
                    </a:ext>
                  </a:extLst>
                </a:gridCol>
                <a:gridCol w="2495746">
                  <a:extLst>
                    <a:ext uri="{9D8B030D-6E8A-4147-A177-3AD203B41FA5}">
                      <a16:colId xmlns:a16="http://schemas.microsoft.com/office/drawing/2014/main" val="651011679"/>
                    </a:ext>
                  </a:extLst>
                </a:gridCol>
                <a:gridCol w="970568">
                  <a:extLst>
                    <a:ext uri="{9D8B030D-6E8A-4147-A177-3AD203B41FA5}">
                      <a16:colId xmlns:a16="http://schemas.microsoft.com/office/drawing/2014/main" val="3195494847"/>
                    </a:ext>
                  </a:extLst>
                </a:gridCol>
                <a:gridCol w="915108">
                  <a:extLst>
                    <a:ext uri="{9D8B030D-6E8A-4147-A177-3AD203B41FA5}">
                      <a16:colId xmlns:a16="http://schemas.microsoft.com/office/drawing/2014/main" val="103226307"/>
                    </a:ext>
                  </a:extLst>
                </a:gridCol>
                <a:gridCol w="887376">
                  <a:extLst>
                    <a:ext uri="{9D8B030D-6E8A-4147-A177-3AD203B41FA5}">
                      <a16:colId xmlns:a16="http://schemas.microsoft.com/office/drawing/2014/main" val="3058563072"/>
                    </a:ext>
                  </a:extLst>
                </a:gridCol>
                <a:gridCol w="1608370">
                  <a:extLst>
                    <a:ext uri="{9D8B030D-6E8A-4147-A177-3AD203B41FA5}">
                      <a16:colId xmlns:a16="http://schemas.microsoft.com/office/drawing/2014/main" val="3401396533"/>
                    </a:ext>
                  </a:extLst>
                </a:gridCol>
              </a:tblGrid>
              <a:tr h="491136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2800" u="none" strike="noStrike">
                          <a:effectLst/>
                        </a:rPr>
                        <a:t>Assunto</a:t>
                      </a:r>
                      <a:endParaRPr lang="pt-BR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2800" u="none" strike="noStrike">
                          <a:effectLst/>
                        </a:rPr>
                        <a:t>Item</a:t>
                      </a:r>
                      <a:endParaRPr lang="pt-BR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2800" u="none" strike="noStrike">
                          <a:effectLst/>
                        </a:rPr>
                        <a:t>Tipo</a:t>
                      </a:r>
                      <a:endParaRPr lang="pt-BR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Juiz</a:t>
                      </a:r>
                      <a:endParaRPr lang="pt-BR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2800" u="none" strike="noStrike">
                          <a:effectLst/>
                        </a:rPr>
                        <a:t>IVC</a:t>
                      </a:r>
                      <a:endParaRPr lang="pt-BR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454563853"/>
                  </a:ext>
                </a:extLst>
              </a:tr>
              <a:tr h="491136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1</a:t>
                      </a:r>
                      <a:endParaRPr lang="pt-BR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2</a:t>
                      </a:r>
                      <a:endParaRPr lang="pt-BR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3</a:t>
                      </a:r>
                      <a:endParaRPr lang="pt-BR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878666"/>
                  </a:ext>
                </a:extLst>
              </a:tr>
              <a:tr h="491136"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pt-BR" sz="2800" u="none" strike="noStrike" dirty="0" err="1">
                          <a:effectLst/>
                        </a:rPr>
                        <a:t>Priapismo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2800" u="none" strike="noStrike">
                          <a:effectLst/>
                        </a:rPr>
                        <a:t>1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Relevância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3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3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3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1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939318757"/>
                  </a:ext>
                </a:extLst>
              </a:tr>
              <a:tr h="491136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Clareza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1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1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1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1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50471505"/>
                  </a:ext>
                </a:extLst>
              </a:tr>
              <a:tr h="491136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2800" u="none" strike="noStrike">
                          <a:effectLst/>
                        </a:rPr>
                        <a:t>2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Relevância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3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2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3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0,67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741065974"/>
                  </a:ext>
                </a:extLst>
              </a:tr>
              <a:tr h="491136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Clareza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1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1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1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1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232066736"/>
                  </a:ext>
                </a:extLst>
              </a:tr>
              <a:tr h="491136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2800" u="none" strike="noStrike">
                          <a:effectLst/>
                        </a:rPr>
                        <a:t>3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Relevância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3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2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3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0,67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319417285"/>
                  </a:ext>
                </a:extLst>
              </a:tr>
              <a:tr h="491136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Clareza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1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1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1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1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634104536"/>
                  </a:ext>
                </a:extLst>
              </a:tr>
              <a:tr h="491136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2800" u="none" strike="noStrike">
                          <a:effectLst/>
                        </a:rPr>
                        <a:t>4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Relevância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3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3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3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1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614351972"/>
                  </a:ext>
                </a:extLst>
              </a:tr>
              <a:tr h="491136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Clareza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1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1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1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1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518086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9613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C51A747D-24F2-49DE-9B14-7044E64DF6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3737750"/>
              </p:ext>
            </p:extLst>
          </p:nvPr>
        </p:nvGraphicFramePr>
        <p:xfrm>
          <a:off x="838200" y="850174"/>
          <a:ext cx="10515600" cy="515765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83210">
                  <a:extLst>
                    <a:ext uri="{9D8B030D-6E8A-4147-A177-3AD203B41FA5}">
                      <a16:colId xmlns:a16="http://schemas.microsoft.com/office/drawing/2014/main" val="806182306"/>
                    </a:ext>
                  </a:extLst>
                </a:gridCol>
                <a:gridCol w="9732390">
                  <a:extLst>
                    <a:ext uri="{9D8B030D-6E8A-4147-A177-3AD203B41FA5}">
                      <a16:colId xmlns:a16="http://schemas.microsoft.com/office/drawing/2014/main" val="4277896463"/>
                    </a:ext>
                  </a:extLst>
                </a:gridCol>
              </a:tblGrid>
              <a:tr h="497243">
                <a:tc gridSpan="2">
                  <a:txBody>
                    <a:bodyPr/>
                    <a:lstStyle/>
                    <a:p>
                      <a:r>
                        <a:rPr lang="pt-BR" dirty="0"/>
                        <a:t>Úlcera de perna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5837190"/>
                  </a:ext>
                </a:extLst>
              </a:tr>
              <a:tr h="858255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Venha aprender para cuidar (Vídeo: Série autocuidado em doença falciforme – Úlcera de perna. https://www.youtube.com/</a:t>
                      </a:r>
                      <a:r>
                        <a:rPr lang="pt-BR" dirty="0" err="1"/>
                        <a:t>watch?v</a:t>
                      </a:r>
                      <a:r>
                        <a:rPr lang="pt-BR" dirty="0"/>
                        <a:t>=9zHFhw0-clY). Vou precisar lembrar que...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1862417"/>
                  </a:ext>
                </a:extLst>
              </a:tr>
              <a:tr h="1349995"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 úlcera de perna é uma ferida que pode aparecer no tornozelo ou na lateral da parte de baixo da perna. Pode surgir de forma espontânea, ou após algum impacto ou picada de inseto. O tamanho da úlcera de perna é variável, demorando meses e até anos para a sua cicatrização e requer cuidados constantes.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6705381"/>
                  </a:ext>
                </a:extLst>
              </a:tr>
              <a:tr h="1226079">
                <a:tc>
                  <a:txBody>
                    <a:bodyPr/>
                    <a:lstStyle/>
                    <a:p>
                      <a:r>
                        <a:rPr lang="pt-B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 ferida deve estar sempre limpa. O ideal é que o curativo seja feito no posto de saúde mais perto de sua casa. Quando precisar fazer o curativo em casa, deverá seguir rigorosamente as orientações do profissional de saúde.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5417259"/>
                  </a:ext>
                </a:extLst>
              </a:tr>
              <a:tr h="1226079"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Use sapatos confortáveis e não ande descalço. Tomar bastante líquido, usar pouco sal nos alimentos e manter a pele sempre hidratada, usando cremes ou óleos para o corpo, ajuda a evitar a úlcera de perna.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08873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5459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8BEA81C4-B9C0-4805-8982-2C11AEE485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7042422"/>
              </p:ext>
            </p:extLst>
          </p:nvPr>
        </p:nvGraphicFramePr>
        <p:xfrm>
          <a:off x="1187777" y="593889"/>
          <a:ext cx="10001840" cy="544869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778104">
                  <a:extLst>
                    <a:ext uri="{9D8B030D-6E8A-4147-A177-3AD203B41FA5}">
                      <a16:colId xmlns:a16="http://schemas.microsoft.com/office/drawing/2014/main" val="102602883"/>
                    </a:ext>
                  </a:extLst>
                </a:gridCol>
                <a:gridCol w="1333579">
                  <a:extLst>
                    <a:ext uri="{9D8B030D-6E8A-4147-A177-3AD203B41FA5}">
                      <a16:colId xmlns:a16="http://schemas.microsoft.com/office/drawing/2014/main" val="1777388051"/>
                    </a:ext>
                  </a:extLst>
                </a:gridCol>
                <a:gridCol w="2500459">
                  <a:extLst>
                    <a:ext uri="{9D8B030D-6E8A-4147-A177-3AD203B41FA5}">
                      <a16:colId xmlns:a16="http://schemas.microsoft.com/office/drawing/2014/main" val="240066391"/>
                    </a:ext>
                  </a:extLst>
                </a:gridCol>
                <a:gridCol w="972402">
                  <a:extLst>
                    <a:ext uri="{9D8B030D-6E8A-4147-A177-3AD203B41FA5}">
                      <a16:colId xmlns:a16="http://schemas.microsoft.com/office/drawing/2014/main" val="3844673090"/>
                    </a:ext>
                  </a:extLst>
                </a:gridCol>
                <a:gridCol w="916837">
                  <a:extLst>
                    <a:ext uri="{9D8B030D-6E8A-4147-A177-3AD203B41FA5}">
                      <a16:colId xmlns:a16="http://schemas.microsoft.com/office/drawing/2014/main" val="1580544217"/>
                    </a:ext>
                  </a:extLst>
                </a:gridCol>
                <a:gridCol w="889052">
                  <a:extLst>
                    <a:ext uri="{9D8B030D-6E8A-4147-A177-3AD203B41FA5}">
                      <a16:colId xmlns:a16="http://schemas.microsoft.com/office/drawing/2014/main" val="482703406"/>
                    </a:ext>
                  </a:extLst>
                </a:gridCol>
                <a:gridCol w="1611407">
                  <a:extLst>
                    <a:ext uri="{9D8B030D-6E8A-4147-A177-3AD203B41FA5}">
                      <a16:colId xmlns:a16="http://schemas.microsoft.com/office/drawing/2014/main" val="1353211096"/>
                    </a:ext>
                  </a:extLst>
                </a:gridCol>
              </a:tblGrid>
              <a:tr h="544869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2800" u="none" strike="noStrike" dirty="0">
                          <a:effectLst/>
                        </a:rPr>
                        <a:t>Assunto</a:t>
                      </a:r>
                      <a:endParaRPr lang="pt-BR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0" marR="5780" marT="5780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2800" u="none" strike="noStrike" dirty="0">
                          <a:effectLst/>
                        </a:rPr>
                        <a:t>Item</a:t>
                      </a:r>
                      <a:endParaRPr lang="pt-BR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0" marR="5780" marT="5780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2800" u="none" strike="noStrike">
                          <a:effectLst/>
                        </a:rPr>
                        <a:t>Tipo</a:t>
                      </a:r>
                      <a:endParaRPr lang="pt-BR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0" marR="5780" marT="5780" marB="0" anchor="ctr"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Juiz</a:t>
                      </a:r>
                      <a:endParaRPr lang="pt-BR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0" marR="5780" marT="5780" marB="0" anchor="b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2800" u="none" strike="noStrike">
                          <a:effectLst/>
                        </a:rPr>
                        <a:t>IVC</a:t>
                      </a:r>
                      <a:endParaRPr lang="pt-BR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0" marR="5780" marT="5780" marB="0" anchor="ctr"/>
                </a:tc>
                <a:extLst>
                  <a:ext uri="{0D108BD9-81ED-4DB2-BD59-A6C34878D82A}">
                    <a16:rowId xmlns:a16="http://schemas.microsoft.com/office/drawing/2014/main" val="1356201425"/>
                  </a:ext>
                </a:extLst>
              </a:tr>
              <a:tr h="544869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1</a:t>
                      </a:r>
                      <a:endParaRPr lang="pt-BR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0" marR="5780" marT="578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2</a:t>
                      </a:r>
                      <a:endParaRPr lang="pt-BR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0" marR="5780" marT="578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3</a:t>
                      </a:r>
                      <a:endParaRPr lang="pt-BR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0" marR="5780" marT="5780" marB="0" anchor="b"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132141947"/>
                  </a:ext>
                </a:extLst>
              </a:tr>
              <a:tr h="544869"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pt-BR" sz="2800" u="none" strike="noStrike" dirty="0">
                          <a:effectLst/>
                        </a:rPr>
                        <a:t>Úlcera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0" marR="5780" marT="5780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2800" u="none" strike="noStrike" dirty="0">
                          <a:effectLst/>
                        </a:rPr>
                        <a:t>1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0" marR="5780" marT="578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Relevância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0" marR="5780" marT="578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3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0" marR="5780" marT="578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3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0" marR="5780" marT="578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3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0" marR="5780" marT="578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1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0" marR="5780" marT="5780" marB="0" anchor="b"/>
                </a:tc>
                <a:extLst>
                  <a:ext uri="{0D108BD9-81ED-4DB2-BD59-A6C34878D82A}">
                    <a16:rowId xmlns:a16="http://schemas.microsoft.com/office/drawing/2014/main" val="851328830"/>
                  </a:ext>
                </a:extLst>
              </a:tr>
              <a:tr h="544869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Clareza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0" marR="5780" marT="578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2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0" marR="5780" marT="578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2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0" marR="5780" marT="578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2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0" marR="5780" marT="578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0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0" marR="5780" marT="5780" marB="0" anchor="b"/>
                </a:tc>
                <a:extLst>
                  <a:ext uri="{0D108BD9-81ED-4DB2-BD59-A6C34878D82A}">
                    <a16:rowId xmlns:a16="http://schemas.microsoft.com/office/drawing/2014/main" val="3567238827"/>
                  </a:ext>
                </a:extLst>
              </a:tr>
              <a:tr h="544869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2800" u="none" strike="noStrike">
                          <a:effectLst/>
                        </a:rPr>
                        <a:t>2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0" marR="5780" marT="578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Relevância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0" marR="5780" marT="578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3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0" marR="5780" marT="578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3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0" marR="5780" marT="578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3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0" marR="5780" marT="578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1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0" marR="5780" marT="5780" marB="0" anchor="b"/>
                </a:tc>
                <a:extLst>
                  <a:ext uri="{0D108BD9-81ED-4DB2-BD59-A6C34878D82A}">
                    <a16:rowId xmlns:a16="http://schemas.microsoft.com/office/drawing/2014/main" val="3341652370"/>
                  </a:ext>
                </a:extLst>
              </a:tr>
              <a:tr h="544869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Clareza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0" marR="5780" marT="578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1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0" marR="5780" marT="578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1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0" marR="5780" marT="578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1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0" marR="5780" marT="578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1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0" marR="5780" marT="5780" marB="0" anchor="b"/>
                </a:tc>
                <a:extLst>
                  <a:ext uri="{0D108BD9-81ED-4DB2-BD59-A6C34878D82A}">
                    <a16:rowId xmlns:a16="http://schemas.microsoft.com/office/drawing/2014/main" val="3726470556"/>
                  </a:ext>
                </a:extLst>
              </a:tr>
              <a:tr h="544869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2800" u="none" strike="noStrike">
                          <a:effectLst/>
                        </a:rPr>
                        <a:t>3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0" marR="5780" marT="578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Relevância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0" marR="5780" marT="578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3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0" marR="5780" marT="578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3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0" marR="5780" marT="578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3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0" marR="5780" marT="578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1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0" marR="5780" marT="5780" marB="0" anchor="b"/>
                </a:tc>
                <a:extLst>
                  <a:ext uri="{0D108BD9-81ED-4DB2-BD59-A6C34878D82A}">
                    <a16:rowId xmlns:a16="http://schemas.microsoft.com/office/drawing/2014/main" val="3705198008"/>
                  </a:ext>
                </a:extLst>
              </a:tr>
              <a:tr h="544869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Clareza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0" marR="5780" marT="578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1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0" marR="5780" marT="578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1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0" marR="5780" marT="578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1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0" marR="5780" marT="578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1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0" marR="5780" marT="5780" marB="0" anchor="b"/>
                </a:tc>
                <a:extLst>
                  <a:ext uri="{0D108BD9-81ED-4DB2-BD59-A6C34878D82A}">
                    <a16:rowId xmlns:a16="http://schemas.microsoft.com/office/drawing/2014/main" val="1633857181"/>
                  </a:ext>
                </a:extLst>
              </a:tr>
              <a:tr h="544869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2800" u="none" strike="noStrike">
                          <a:effectLst/>
                        </a:rPr>
                        <a:t>4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0" marR="5780" marT="578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Relevância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0" marR="5780" marT="578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3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0" marR="5780" marT="578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3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0" marR="5780" marT="578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3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0" marR="5780" marT="578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1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0" marR="5780" marT="5780" marB="0" anchor="b"/>
                </a:tc>
                <a:extLst>
                  <a:ext uri="{0D108BD9-81ED-4DB2-BD59-A6C34878D82A}">
                    <a16:rowId xmlns:a16="http://schemas.microsoft.com/office/drawing/2014/main" val="4141006336"/>
                  </a:ext>
                </a:extLst>
              </a:tr>
              <a:tr h="544869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Clareza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0" marR="5780" marT="578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1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0" marR="5780" marT="578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1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0" marR="5780" marT="578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1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0" marR="5780" marT="578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1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80" marR="5780" marT="5780" marB="0" anchor="b"/>
                </a:tc>
                <a:extLst>
                  <a:ext uri="{0D108BD9-81ED-4DB2-BD59-A6C34878D82A}">
                    <a16:rowId xmlns:a16="http://schemas.microsoft.com/office/drawing/2014/main" val="6075898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98948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A20EFF29-EFC1-4ED8-A4C2-9934BE46F9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7750536"/>
              </p:ext>
            </p:extLst>
          </p:nvPr>
        </p:nvGraphicFramePr>
        <p:xfrm>
          <a:off x="838200" y="163892"/>
          <a:ext cx="10515600" cy="599181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07796">
                  <a:extLst>
                    <a:ext uri="{9D8B030D-6E8A-4147-A177-3AD203B41FA5}">
                      <a16:colId xmlns:a16="http://schemas.microsoft.com/office/drawing/2014/main" val="933351194"/>
                    </a:ext>
                  </a:extLst>
                </a:gridCol>
                <a:gridCol w="9807804">
                  <a:extLst>
                    <a:ext uri="{9D8B030D-6E8A-4147-A177-3AD203B41FA5}">
                      <a16:colId xmlns:a16="http://schemas.microsoft.com/office/drawing/2014/main" val="3042926047"/>
                    </a:ext>
                  </a:extLst>
                </a:gridCol>
              </a:tblGrid>
              <a:tr h="451641">
                <a:tc gridSpan="2">
                  <a:txBody>
                    <a:bodyPr/>
                    <a:lstStyle/>
                    <a:p>
                      <a:r>
                        <a:rPr lang="pt-BR" dirty="0"/>
                        <a:t>Acidente vascular cerebral (AVC) ou Acidente vascular encefálico (AVE)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77081"/>
                  </a:ext>
                </a:extLst>
              </a:tr>
              <a:tr h="651763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Venha aprender para cuidar (Vídeo: Série autocuidado em doença falciforme - o que é o exame doppler? https://www.youtube.com/</a:t>
                      </a:r>
                      <a:r>
                        <a:rPr lang="pt-BR" dirty="0" err="1"/>
                        <a:t>watch?v</a:t>
                      </a:r>
                      <a:r>
                        <a:rPr lang="pt-BR" dirty="0"/>
                        <a:t>=F8clnRqJcbU). Vou precisar lembrar que...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9682125"/>
                  </a:ext>
                </a:extLst>
              </a:tr>
              <a:tr h="1194960"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O Acidente Vascular Cerebral (AVC) ou Acidente Vascular Encefálico (AVE) é também conhecido popularmente como derrame cerebral. Ele acontece quando os vasos sanguíneos do cérebro ficam estreitos e as hemácias em forma de meia lua ou foice se agrupam, bloqueando a passagem do oxigênio.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5712989"/>
                  </a:ext>
                </a:extLst>
              </a:tr>
              <a:tr h="1194960">
                <a:tc>
                  <a:txBody>
                    <a:bodyPr/>
                    <a:lstStyle/>
                    <a:p>
                      <a:r>
                        <a:rPr lang="pt-B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É preciso saber que o exame Doppler </a:t>
                      </a:r>
                      <a:r>
                        <a:rPr lang="pt-BR" dirty="0" err="1"/>
                        <a:t>transcraniano</a:t>
                      </a:r>
                      <a:r>
                        <a:rPr lang="pt-BR" dirty="0"/>
                        <a:t> verifica se há o risco do Acidente Vascular Cerebral, antes que ele ocorra. O exame Doppler </a:t>
                      </a:r>
                      <a:r>
                        <a:rPr lang="pt-BR" dirty="0" err="1"/>
                        <a:t>transcraniano</a:t>
                      </a:r>
                      <a:r>
                        <a:rPr lang="pt-BR" dirty="0"/>
                        <a:t> deve ser feito anualmente em todas as pessoas que tem a doença falciforme do tipo SS com idade entre 2 e 17 anos ou quando houver indicação médica. Venha conhecer algumas experiências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663388"/>
                  </a:ext>
                </a:extLst>
              </a:tr>
              <a:tr h="651763">
                <a:tc>
                  <a:txBody>
                    <a:bodyPr/>
                    <a:lstStyle/>
                    <a:p>
                      <a:r>
                        <a:rPr lang="pt-BR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 Hoje fiz mais um exame Doppler e a médica me informou que as veias do meu cérebro estão bem e eu não corro o risco de ter um AVC.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6173561"/>
                  </a:ext>
                </a:extLst>
              </a:tr>
              <a:tr h="651763">
                <a:tc>
                  <a:txBody>
                    <a:bodyPr/>
                    <a:lstStyle/>
                    <a:p>
                      <a:r>
                        <a:rPr lang="pt-BR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Descobri que posso ter um AVC. Foi um susto. Mas é melhor saber para poder me cuidar. Passarei a fazer transfusões de sangue para prevenir o AVC.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8040667"/>
                  </a:ext>
                </a:extLst>
              </a:tr>
              <a:tr h="1194960">
                <a:tc>
                  <a:txBody>
                    <a:bodyPr/>
                    <a:lstStyle/>
                    <a:p>
                      <a:r>
                        <a:rPr lang="pt-BR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Meu querido blog. Estou de volta. Fiquei fora, internada, pois tive um AVC. Hoje tenho certeza que preciso me cuidar mais e mais. Tomar bastante água, comparecer as consultas de controle da doença, o que não fazia antes. Hoje estou aqui para contar que fui socorrida a tempo, pois ao ficar tonta, chamei o meu primo, que me levou ao serviço de urgência médica.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10089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05273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E8C0DC1B-B2F3-4D4C-B7D0-712AE9BEFE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9546352"/>
              </p:ext>
            </p:extLst>
          </p:nvPr>
        </p:nvGraphicFramePr>
        <p:xfrm>
          <a:off x="1187777" y="179108"/>
          <a:ext cx="9982986" cy="6028022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774754">
                  <a:extLst>
                    <a:ext uri="{9D8B030D-6E8A-4147-A177-3AD203B41FA5}">
                      <a16:colId xmlns:a16="http://schemas.microsoft.com/office/drawing/2014/main" val="3590055551"/>
                    </a:ext>
                  </a:extLst>
                </a:gridCol>
                <a:gridCol w="1331065">
                  <a:extLst>
                    <a:ext uri="{9D8B030D-6E8A-4147-A177-3AD203B41FA5}">
                      <a16:colId xmlns:a16="http://schemas.microsoft.com/office/drawing/2014/main" val="1445119103"/>
                    </a:ext>
                  </a:extLst>
                </a:gridCol>
                <a:gridCol w="2495745">
                  <a:extLst>
                    <a:ext uri="{9D8B030D-6E8A-4147-A177-3AD203B41FA5}">
                      <a16:colId xmlns:a16="http://schemas.microsoft.com/office/drawing/2014/main" val="1918143393"/>
                    </a:ext>
                  </a:extLst>
                </a:gridCol>
                <a:gridCol w="970569">
                  <a:extLst>
                    <a:ext uri="{9D8B030D-6E8A-4147-A177-3AD203B41FA5}">
                      <a16:colId xmlns:a16="http://schemas.microsoft.com/office/drawing/2014/main" val="1314192814"/>
                    </a:ext>
                  </a:extLst>
                </a:gridCol>
                <a:gridCol w="915108">
                  <a:extLst>
                    <a:ext uri="{9D8B030D-6E8A-4147-A177-3AD203B41FA5}">
                      <a16:colId xmlns:a16="http://schemas.microsoft.com/office/drawing/2014/main" val="3581476674"/>
                    </a:ext>
                  </a:extLst>
                </a:gridCol>
                <a:gridCol w="887376">
                  <a:extLst>
                    <a:ext uri="{9D8B030D-6E8A-4147-A177-3AD203B41FA5}">
                      <a16:colId xmlns:a16="http://schemas.microsoft.com/office/drawing/2014/main" val="3748863983"/>
                    </a:ext>
                  </a:extLst>
                </a:gridCol>
                <a:gridCol w="1608369">
                  <a:extLst>
                    <a:ext uri="{9D8B030D-6E8A-4147-A177-3AD203B41FA5}">
                      <a16:colId xmlns:a16="http://schemas.microsoft.com/office/drawing/2014/main" val="1133394637"/>
                    </a:ext>
                  </a:extLst>
                </a:gridCol>
              </a:tblGrid>
              <a:tr h="394886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2800" u="none" strike="noStrike" dirty="0">
                          <a:effectLst/>
                        </a:rPr>
                        <a:t>Assunto</a:t>
                      </a:r>
                      <a:endParaRPr lang="pt-BR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53" marR="3853" marT="3853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2800" u="none" strike="noStrike" dirty="0">
                          <a:effectLst/>
                        </a:rPr>
                        <a:t>Item</a:t>
                      </a:r>
                      <a:endParaRPr lang="pt-BR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53" marR="3853" marT="3853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2800" u="none" strike="noStrike">
                          <a:effectLst/>
                        </a:rPr>
                        <a:t>Tipo</a:t>
                      </a:r>
                      <a:endParaRPr lang="pt-BR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53" marR="3853" marT="3853" marB="0" anchor="ctr"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Juiz</a:t>
                      </a:r>
                      <a:endParaRPr lang="pt-BR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53" marR="3853" marT="3853" marB="0" anchor="b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2800" u="none" strike="noStrike">
                          <a:effectLst/>
                        </a:rPr>
                        <a:t>IVC</a:t>
                      </a:r>
                      <a:endParaRPr lang="pt-BR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53" marR="3853" marT="3853" marB="0" anchor="ctr"/>
                </a:tc>
                <a:extLst>
                  <a:ext uri="{0D108BD9-81ED-4DB2-BD59-A6C34878D82A}">
                    <a16:rowId xmlns:a16="http://schemas.microsoft.com/office/drawing/2014/main" val="680274485"/>
                  </a:ext>
                </a:extLst>
              </a:tr>
              <a:tr h="394886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1</a:t>
                      </a:r>
                      <a:endParaRPr lang="pt-BR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53" marR="3853" marT="385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2</a:t>
                      </a:r>
                      <a:endParaRPr lang="pt-BR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53" marR="3853" marT="385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3</a:t>
                      </a:r>
                      <a:endParaRPr lang="pt-BR" sz="2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53" marR="3853" marT="3853" marB="0" anchor="b"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123616"/>
                  </a:ext>
                </a:extLst>
              </a:tr>
              <a:tr h="394886">
                <a:tc rowSpan="12">
                  <a:txBody>
                    <a:bodyPr/>
                    <a:lstStyle/>
                    <a:p>
                      <a:pPr algn="ctr" fontAlgn="ctr"/>
                      <a:r>
                        <a:rPr lang="pt-BR" sz="2800" u="none" strike="noStrike" dirty="0">
                          <a:effectLst/>
                        </a:rPr>
                        <a:t>AVC </a:t>
                      </a:r>
                    </a:p>
                    <a:p>
                      <a:pPr algn="ctr" fontAlgn="ctr"/>
                      <a:r>
                        <a:rPr lang="pt-BR" sz="2800" u="none" strike="noStrike" dirty="0">
                          <a:effectLst/>
                        </a:rPr>
                        <a:t>ou </a:t>
                      </a:r>
                    </a:p>
                    <a:p>
                      <a:pPr algn="ctr" fontAlgn="ctr"/>
                      <a:r>
                        <a:rPr lang="pt-BR" sz="2800" u="none" strike="noStrike" dirty="0">
                          <a:effectLst/>
                        </a:rPr>
                        <a:t>AVE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53" marR="3853" marT="3853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2800" u="none" strike="noStrike" dirty="0">
                          <a:effectLst/>
                        </a:rPr>
                        <a:t>1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53" marR="3853" marT="38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Relevância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53" marR="3853" marT="385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3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53" marR="3853" marT="385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3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53" marR="3853" marT="385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3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53" marR="3853" marT="385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1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53" marR="3853" marT="3853" marB="0" anchor="b"/>
                </a:tc>
                <a:extLst>
                  <a:ext uri="{0D108BD9-81ED-4DB2-BD59-A6C34878D82A}">
                    <a16:rowId xmlns:a16="http://schemas.microsoft.com/office/drawing/2014/main" val="2940519315"/>
                  </a:ext>
                </a:extLst>
              </a:tr>
              <a:tr h="394886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Clareza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53" marR="3853" marT="385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2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53" marR="3853" marT="385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2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53" marR="3853" marT="385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2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53" marR="3853" marT="385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0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53" marR="3853" marT="3853" marB="0" anchor="b"/>
                </a:tc>
                <a:extLst>
                  <a:ext uri="{0D108BD9-81ED-4DB2-BD59-A6C34878D82A}">
                    <a16:rowId xmlns:a16="http://schemas.microsoft.com/office/drawing/2014/main" val="3346599408"/>
                  </a:ext>
                </a:extLst>
              </a:tr>
              <a:tr h="394886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2800" u="none" strike="noStrike">
                          <a:effectLst/>
                        </a:rPr>
                        <a:t>2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53" marR="3853" marT="38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Relevância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53" marR="3853" marT="385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3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53" marR="3853" marT="385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3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53" marR="3853" marT="385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3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53" marR="3853" marT="385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1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53" marR="3853" marT="3853" marB="0" anchor="b"/>
                </a:tc>
                <a:extLst>
                  <a:ext uri="{0D108BD9-81ED-4DB2-BD59-A6C34878D82A}">
                    <a16:rowId xmlns:a16="http://schemas.microsoft.com/office/drawing/2014/main" val="2756056794"/>
                  </a:ext>
                </a:extLst>
              </a:tr>
              <a:tr h="394886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Clareza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53" marR="3853" marT="385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1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53" marR="3853" marT="385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1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53" marR="3853" marT="385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1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53" marR="3853" marT="385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1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53" marR="3853" marT="3853" marB="0" anchor="b"/>
                </a:tc>
                <a:extLst>
                  <a:ext uri="{0D108BD9-81ED-4DB2-BD59-A6C34878D82A}">
                    <a16:rowId xmlns:a16="http://schemas.microsoft.com/office/drawing/2014/main" val="2606197759"/>
                  </a:ext>
                </a:extLst>
              </a:tr>
              <a:tr h="394886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2800" u="none" strike="noStrike">
                          <a:effectLst/>
                        </a:rPr>
                        <a:t>3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53" marR="3853" marT="38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Relevância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53" marR="3853" marT="385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3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53" marR="3853" marT="385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3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53" marR="3853" marT="385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3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53" marR="3853" marT="385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1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53" marR="3853" marT="3853" marB="0" anchor="b"/>
                </a:tc>
                <a:extLst>
                  <a:ext uri="{0D108BD9-81ED-4DB2-BD59-A6C34878D82A}">
                    <a16:rowId xmlns:a16="http://schemas.microsoft.com/office/drawing/2014/main" val="2213926624"/>
                  </a:ext>
                </a:extLst>
              </a:tr>
              <a:tr h="394886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Clareza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53" marR="3853" marT="385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1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53" marR="3853" marT="385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1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53" marR="3853" marT="385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1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53" marR="3853" marT="385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1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53" marR="3853" marT="3853" marB="0" anchor="b"/>
                </a:tc>
                <a:extLst>
                  <a:ext uri="{0D108BD9-81ED-4DB2-BD59-A6C34878D82A}">
                    <a16:rowId xmlns:a16="http://schemas.microsoft.com/office/drawing/2014/main" val="719062565"/>
                  </a:ext>
                </a:extLst>
              </a:tr>
              <a:tr h="394886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2800" u="none" strike="noStrike">
                          <a:effectLst/>
                        </a:rPr>
                        <a:t>6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53" marR="3853" marT="38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Relevância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53" marR="3853" marT="385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2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53" marR="3853" marT="385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1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53" marR="3853" marT="385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1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53" marR="3853" marT="385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0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53" marR="3853" marT="3853" marB="0" anchor="b"/>
                </a:tc>
                <a:extLst>
                  <a:ext uri="{0D108BD9-81ED-4DB2-BD59-A6C34878D82A}">
                    <a16:rowId xmlns:a16="http://schemas.microsoft.com/office/drawing/2014/main" val="2153650487"/>
                  </a:ext>
                </a:extLst>
              </a:tr>
              <a:tr h="394886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Clareza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53" marR="3853" marT="385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1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53" marR="3853" marT="385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1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53" marR="3853" marT="385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1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53" marR="3853" marT="385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1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53" marR="3853" marT="3853" marB="0" anchor="b"/>
                </a:tc>
                <a:extLst>
                  <a:ext uri="{0D108BD9-81ED-4DB2-BD59-A6C34878D82A}">
                    <a16:rowId xmlns:a16="http://schemas.microsoft.com/office/drawing/2014/main" val="2118419589"/>
                  </a:ext>
                </a:extLst>
              </a:tr>
              <a:tr h="394886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2800" u="none" strike="noStrike">
                          <a:effectLst/>
                        </a:rPr>
                        <a:t>7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53" marR="3853" marT="38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Relevância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53" marR="3853" marT="385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3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53" marR="3853" marT="385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2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53" marR="3853" marT="385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2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53" marR="3853" marT="385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0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53" marR="3853" marT="3853" marB="0" anchor="b"/>
                </a:tc>
                <a:extLst>
                  <a:ext uri="{0D108BD9-81ED-4DB2-BD59-A6C34878D82A}">
                    <a16:rowId xmlns:a16="http://schemas.microsoft.com/office/drawing/2014/main" val="824394135"/>
                  </a:ext>
                </a:extLst>
              </a:tr>
              <a:tr h="394886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Clareza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53" marR="3853" marT="385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1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53" marR="3853" marT="385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1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53" marR="3853" marT="385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1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53" marR="3853" marT="385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1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53" marR="3853" marT="3853" marB="0" anchor="b"/>
                </a:tc>
                <a:extLst>
                  <a:ext uri="{0D108BD9-81ED-4DB2-BD59-A6C34878D82A}">
                    <a16:rowId xmlns:a16="http://schemas.microsoft.com/office/drawing/2014/main" val="931850994"/>
                  </a:ext>
                </a:extLst>
              </a:tr>
              <a:tr h="394886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pt-BR" sz="2800" u="none" strike="noStrike">
                          <a:effectLst/>
                        </a:rPr>
                        <a:t>8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53" marR="3853" marT="385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Relevância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53" marR="3853" marT="385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3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53" marR="3853" marT="385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2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53" marR="3853" marT="385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3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53" marR="3853" marT="385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1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53" marR="3853" marT="3853" marB="0" anchor="b"/>
                </a:tc>
                <a:extLst>
                  <a:ext uri="{0D108BD9-81ED-4DB2-BD59-A6C34878D82A}">
                    <a16:rowId xmlns:a16="http://schemas.microsoft.com/office/drawing/2014/main" val="4023348145"/>
                  </a:ext>
                </a:extLst>
              </a:tr>
              <a:tr h="394886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Clareza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53" marR="3853" marT="385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1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53" marR="3853" marT="385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2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53" marR="3853" marT="385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>
                          <a:effectLst/>
                        </a:rPr>
                        <a:t>1</a:t>
                      </a:r>
                      <a:endParaRPr lang="pt-BR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53" marR="3853" marT="385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</a:rPr>
                        <a:t>0,67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53" marR="3853" marT="3853" marB="0" anchor="b"/>
                </a:tc>
                <a:extLst>
                  <a:ext uri="{0D108BD9-81ED-4DB2-BD59-A6C34878D82A}">
                    <a16:rowId xmlns:a16="http://schemas.microsoft.com/office/drawing/2014/main" val="2082576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616738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iva">
  <a:themeElements>
    <a:clrScheme name="Retrospectiva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Retrospec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E3DA18C2-75F1-4980-A5F0-165F6F71DE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TM02900769[[fn=Retrospectiva]]</Template>
  <TotalTime>68</TotalTime>
  <Words>1144</Words>
  <Application>Microsoft Office PowerPoint</Application>
  <PresentationFormat>Widescreen</PresentationFormat>
  <Paragraphs>271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5" baseType="lpstr">
      <vt:lpstr>Calibri</vt:lpstr>
      <vt:lpstr>Calibri Light</vt:lpstr>
      <vt:lpstr>Cambria Math</vt:lpstr>
      <vt:lpstr>Wingdings</vt:lpstr>
      <vt:lpstr>Retrospectiva</vt:lpstr>
      <vt:lpstr>Sinais e Sintomas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Cálculo de avaliação geral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Sinais e Sintomas</dc:title>
  <dc:creator>César Macieira</dc:creator>
  <cp:lastModifiedBy>César Macieira</cp:lastModifiedBy>
  <cp:revision>10</cp:revision>
  <dcterms:created xsi:type="dcterms:W3CDTF">2018-04-25T22:41:49Z</dcterms:created>
  <dcterms:modified xsi:type="dcterms:W3CDTF">2024-11-21T22:14:02Z</dcterms:modified>
</cp:coreProperties>
</file>