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1984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9772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44593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600" y="36817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pt-BR" sz="6000">
                <a:solidFill>
                  <a:srgbClr val="000000"/>
                </a:solidFill>
                <a:latin typeface="Calibri Light"/>
              </a:rPr>
              <a:t>Clique para editar o formato do texto do títuloClique para editar 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>
                <a:solidFill>
                  <a:srgbClr val="8b8b8b"/>
                </a:solidFill>
                <a:latin typeface="Calibri"/>
              </a:rPr>
              <a:t>22/06/15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1C30A3-8C4D-492F-B097-73EE118B3435}" type="slidenum">
              <a:rPr lang="pt-BR" sz="1200">
                <a:solidFill>
                  <a:srgbClr val="8b8b8b"/>
                </a:solidFill>
                <a:latin typeface="Calibri"/>
              </a:rPr>
              <a:t>&lt;número&gt;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pt-BR"/>
              <a:t>Clique para editar o formato do texto da estrutura de tópicos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2.º Nível da estrutura de tópicos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3.º Nível da estrutura de tópicos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4.º Nível da estrutura de tópicos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5.º Nível da estrutura de tópicos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6.º Nível da estrutura de tópicos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7.º Nível da estrutura de tópicos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9" name="Imagem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5832000" y="2736000"/>
            <a:ext cx="3096000" cy="6022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/>
              <a:t>Pouca divulgação</a:t>
            </a:r>
            <a:endParaRPr/>
          </a:p>
          <a:p>
            <a:pPr algn="ctr"/>
            <a:r>
              <a:rPr lang="pt-BR"/>
              <a:t>em eventos acadêmicos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4176000" y="1296000"/>
            <a:ext cx="3096000" cy="6022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/>
              <a:t>Pouca participação e efeito educacional reduzido</a:t>
            </a:r>
            <a:endParaRPr/>
          </a:p>
        </p:txBody>
      </p:sp>
      <p:sp>
        <p:nvSpPr>
          <p:cNvPr id="42" name="TextShape 3"/>
          <p:cNvSpPr txBox="1"/>
          <p:nvPr/>
        </p:nvSpPr>
        <p:spPr>
          <a:xfrm>
            <a:off x="3564000" y="4176000"/>
            <a:ext cx="2016000" cy="7761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600"/>
              <a:t>Poucas pessoas sabem – divulgação boca-a-boca fraca</a:t>
            </a:r>
            <a:endParaRPr/>
          </a:p>
        </p:txBody>
      </p:sp>
      <p:sp>
        <p:nvSpPr>
          <p:cNvPr id="43" name="Line 4"/>
          <p:cNvSpPr/>
          <p:nvPr/>
        </p:nvSpPr>
        <p:spPr>
          <a:xfrm flipH="1">
            <a:off x="4176000" y="1898280"/>
            <a:ext cx="288000" cy="227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4" name="TextShape 5"/>
          <p:cNvSpPr txBox="1"/>
          <p:nvPr/>
        </p:nvSpPr>
        <p:spPr>
          <a:xfrm rot="16560000">
            <a:off x="3662280" y="2360160"/>
            <a:ext cx="1231200" cy="2901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t-BR" sz="1400"/>
              <a:t>retroalimenta</a:t>
            </a:r>
            <a:endParaRPr/>
          </a:p>
        </p:txBody>
      </p:sp>
      <p:sp>
        <p:nvSpPr>
          <p:cNvPr id="45" name="TextShape 6"/>
          <p:cNvSpPr txBox="1"/>
          <p:nvPr/>
        </p:nvSpPr>
        <p:spPr>
          <a:xfrm>
            <a:off x="6408000" y="4104000"/>
            <a:ext cx="1944000" cy="8582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/>
              <a:t>Quem sabe do evento não se engaja a divulgar</a:t>
            </a:r>
            <a:endParaRPr/>
          </a:p>
        </p:txBody>
      </p:sp>
      <p:sp>
        <p:nvSpPr>
          <p:cNvPr id="46" name="TextShape 7"/>
          <p:cNvSpPr txBox="1"/>
          <p:nvPr/>
        </p:nvSpPr>
        <p:spPr>
          <a:xfrm>
            <a:off x="9072000" y="4104000"/>
            <a:ext cx="2088000" cy="8582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/>
              <a:t>Pouco budget pra bom marketing tradicional</a:t>
            </a:r>
            <a:endParaRPr/>
          </a:p>
        </p:txBody>
      </p:sp>
      <p:sp>
        <p:nvSpPr>
          <p:cNvPr id="47" name="TextShape 8"/>
          <p:cNvSpPr txBox="1"/>
          <p:nvPr/>
        </p:nvSpPr>
        <p:spPr>
          <a:xfrm>
            <a:off x="6264000" y="5256000"/>
            <a:ext cx="2304000" cy="5202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500"/>
              <a:t>Não há estímulo para boca-a-boca</a:t>
            </a:r>
            <a:endParaRPr/>
          </a:p>
        </p:txBody>
      </p:sp>
      <p:sp>
        <p:nvSpPr>
          <p:cNvPr id="48" name="TextShape 9"/>
          <p:cNvSpPr txBox="1"/>
          <p:nvPr/>
        </p:nvSpPr>
        <p:spPr>
          <a:xfrm>
            <a:off x="6264000" y="5724360"/>
            <a:ext cx="2304000" cy="5202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500"/>
              <a:t>Pouco contato entre instituições diferentes</a:t>
            </a:r>
            <a:endParaRPr/>
          </a:p>
        </p:txBody>
      </p:sp>
      <p:sp>
        <p:nvSpPr>
          <p:cNvPr id="49" name="TextShape 10"/>
          <p:cNvSpPr txBox="1"/>
          <p:nvPr/>
        </p:nvSpPr>
        <p:spPr>
          <a:xfrm>
            <a:off x="8964000" y="5256360"/>
            <a:ext cx="2304000" cy="5202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500"/>
              <a:t>Canais de divulgação ineficientes</a:t>
            </a:r>
            <a:endParaRPr/>
          </a:p>
        </p:txBody>
      </p:sp>
      <p:sp>
        <p:nvSpPr>
          <p:cNvPr id="50" name="TextShape 11"/>
          <p:cNvSpPr txBox="1"/>
          <p:nvPr/>
        </p:nvSpPr>
        <p:spPr>
          <a:xfrm>
            <a:off x="8964000" y="5724720"/>
            <a:ext cx="2304000" cy="5202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500"/>
              <a:t>Informações sobre o evento pouco acessíveis</a:t>
            </a:r>
            <a:endParaRPr/>
          </a:p>
        </p:txBody>
      </p:sp>
      <p:sp>
        <p:nvSpPr>
          <p:cNvPr id="51" name="TextShape 12"/>
          <p:cNvSpPr txBox="1"/>
          <p:nvPr/>
        </p:nvSpPr>
        <p:spPr>
          <a:xfrm>
            <a:off x="6228000" y="6193080"/>
            <a:ext cx="2304000" cy="6922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500"/>
              <a:t>A divulgação não é naturalmente cativante</a:t>
            </a:r>
            <a:endParaRPr/>
          </a:p>
          <a:p>
            <a:pPr algn="ctr"/>
            <a:r>
              <a:rPr lang="pt-BR" sz="1200"/>
              <a:t>(e daí não leva a engajamento)</a:t>
            </a:r>
            <a:endParaRPr/>
          </a:p>
        </p:txBody>
      </p:sp>
      <p:sp>
        <p:nvSpPr>
          <p:cNvPr id="52" name="TextShape 13"/>
          <p:cNvSpPr txBox="1"/>
          <p:nvPr/>
        </p:nvSpPr>
        <p:spPr>
          <a:xfrm>
            <a:off x="8964000" y="6193440"/>
            <a:ext cx="2304000" cy="6922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500"/>
              <a:t>A divulgação não é naturalmente cativante </a:t>
            </a:r>
            <a:r>
              <a:rPr lang="pt-BR" sz="1200"/>
              <a:t>(portanto, necessita mais mkt)</a:t>
            </a:r>
            <a:endParaRPr/>
          </a:p>
        </p:txBody>
      </p:sp>
      <p:sp>
        <p:nvSpPr>
          <p:cNvPr id="53" name="TextShape 14"/>
          <p:cNvSpPr txBox="1"/>
          <p:nvPr/>
        </p:nvSpPr>
        <p:spPr>
          <a:xfrm>
            <a:off x="3456000" y="5256360"/>
            <a:ext cx="2304000" cy="5202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500"/>
              <a:t>Pouco engajamento de quem sabe</a:t>
            </a:r>
            <a:endParaRPr/>
          </a:p>
        </p:txBody>
      </p:sp>
      <p:sp>
        <p:nvSpPr>
          <p:cNvPr id="54" name="TextShape 15"/>
          <p:cNvSpPr txBox="1"/>
          <p:nvPr/>
        </p:nvSpPr>
        <p:spPr>
          <a:xfrm>
            <a:off x="7524000" y="1296360"/>
            <a:ext cx="3096000" cy="6022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/>
              <a:t>Dificuldade em movimentar e criar eventos maiores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5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760" cy="6886080"/>
          </a:xfrm>
          <a:prstGeom prst="rect">
            <a:avLst/>
          </a:prstGeom>
          <a:ln>
            <a:noFill/>
          </a:ln>
        </p:spPr>
      </p:pic>
      <p:sp>
        <p:nvSpPr>
          <p:cNvPr id="56" name="TextShape 1"/>
          <p:cNvSpPr txBox="1"/>
          <p:nvPr/>
        </p:nvSpPr>
        <p:spPr>
          <a:xfrm>
            <a:off x="1296000" y="72000"/>
            <a:ext cx="4104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t-BR"/>
              <a:t>Caroline                                    22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8280000" y="2155320"/>
            <a:ext cx="1728000" cy="643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Telefones cada vez mais modernos entre ela e suas colegas</a:t>
            </a:r>
            <a:endParaRPr/>
          </a:p>
        </p:txBody>
      </p:sp>
      <p:sp>
        <p:nvSpPr>
          <p:cNvPr id="58" name="TextShape 3"/>
          <p:cNvSpPr txBox="1"/>
          <p:nvPr/>
        </p:nvSpPr>
        <p:spPr>
          <a:xfrm>
            <a:off x="8208000" y="2880000"/>
            <a:ext cx="1872000" cy="8276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Seus colegas de curso organizando e participando de eventos interessantes</a:t>
            </a:r>
            <a:endParaRPr/>
          </a:p>
        </p:txBody>
      </p:sp>
      <p:sp>
        <p:nvSpPr>
          <p:cNvPr id="59" name="TextShape 4"/>
          <p:cNvSpPr txBox="1"/>
          <p:nvPr/>
        </p:nvSpPr>
        <p:spPr>
          <a:xfrm>
            <a:off x="9864000" y="1364040"/>
            <a:ext cx="2088000" cy="10119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Eventos acadêmicos com sites ruins, informações desencontradas no Facebook e sem programação concreta</a:t>
            </a:r>
            <a:endParaRPr/>
          </a:p>
        </p:txBody>
      </p:sp>
      <p:sp>
        <p:nvSpPr>
          <p:cNvPr id="60" name="TextShape 5"/>
          <p:cNvSpPr txBox="1"/>
          <p:nvPr/>
        </p:nvSpPr>
        <p:spPr>
          <a:xfrm>
            <a:off x="10080000" y="2524680"/>
            <a:ext cx="1800000" cy="10119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Nota por acaso um cartaz pequeno no mural da faculdade, sobre uma palestra que pode ser legal</a:t>
            </a:r>
            <a:endParaRPr/>
          </a:p>
        </p:txBody>
      </p:sp>
      <p:sp>
        <p:nvSpPr>
          <p:cNvPr id="61" name="TextShape 6"/>
          <p:cNvSpPr txBox="1"/>
          <p:nvPr/>
        </p:nvSpPr>
        <p:spPr>
          <a:xfrm>
            <a:off x="9864000" y="3600000"/>
            <a:ext cx="2160000" cy="10119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Seus professores e a grade curricular exigindo cada vez mais participação em atividades extra-curriculares</a:t>
            </a:r>
            <a:endParaRPr/>
          </a:p>
        </p:txBody>
      </p:sp>
      <p:sp>
        <p:nvSpPr>
          <p:cNvPr id="62" name="TextShape 7"/>
          <p:cNvSpPr txBox="1"/>
          <p:nvPr/>
        </p:nvSpPr>
        <p:spPr>
          <a:xfrm>
            <a:off x="288000" y="1296360"/>
            <a:ext cx="1872000" cy="643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“</a:t>
            </a:r>
            <a:r>
              <a:rPr lang="pt-BR" sz="1300"/>
              <a:t>Você deveria se atualizar! Corre atrás ou você fica pra trás!”</a:t>
            </a:r>
            <a:endParaRPr/>
          </a:p>
        </p:txBody>
      </p:sp>
      <p:sp>
        <p:nvSpPr>
          <p:cNvPr id="63" name="TextShape 8"/>
          <p:cNvSpPr txBox="1"/>
          <p:nvPr/>
        </p:nvSpPr>
        <p:spPr>
          <a:xfrm>
            <a:off x="576000" y="2016000"/>
            <a:ext cx="1872000" cy="8276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Seu professor voltou de um congresso e contou à turma as novidades do mercado</a:t>
            </a:r>
            <a:endParaRPr/>
          </a:p>
        </p:txBody>
      </p:sp>
      <p:sp>
        <p:nvSpPr>
          <p:cNvPr id="64" name="TextShape 9"/>
          <p:cNvSpPr txBox="1"/>
          <p:nvPr/>
        </p:nvSpPr>
        <p:spPr>
          <a:xfrm>
            <a:off x="288000" y="3096720"/>
            <a:ext cx="2088000" cy="10119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Sua amiga foi no encontro de empresas juniores e se sentiu perdida quanto às opções de interação por lá</a:t>
            </a:r>
            <a:endParaRPr/>
          </a:p>
        </p:txBody>
      </p:sp>
      <p:sp>
        <p:nvSpPr>
          <p:cNvPr id="65" name="TextShape 10"/>
          <p:cNvSpPr txBox="1"/>
          <p:nvPr/>
        </p:nvSpPr>
        <p:spPr>
          <a:xfrm>
            <a:off x="2304000" y="2088000"/>
            <a:ext cx="1872000" cy="17492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Frustrações de um colega que está organizando um evento e se desdobrando com a divulgação e organização, com pouca grana e pouco tempo</a:t>
            </a:r>
            <a:endParaRPr/>
          </a:p>
        </p:txBody>
      </p:sp>
      <p:sp>
        <p:nvSpPr>
          <p:cNvPr id="66" name="TextShape 11"/>
          <p:cNvSpPr txBox="1"/>
          <p:nvPr/>
        </p:nvSpPr>
        <p:spPr>
          <a:xfrm>
            <a:off x="2052000" y="648360"/>
            <a:ext cx="2160000" cy="643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Exausta com as exigências do curso que escolheu na universidade</a:t>
            </a:r>
            <a:endParaRPr/>
          </a:p>
        </p:txBody>
      </p:sp>
      <p:sp>
        <p:nvSpPr>
          <p:cNvPr id="67" name="TextShape 12"/>
          <p:cNvSpPr txBox="1"/>
          <p:nvPr/>
        </p:nvSpPr>
        <p:spPr>
          <a:xfrm>
            <a:off x="4212000" y="648720"/>
            <a:ext cx="2160000" cy="8276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Fome. Evento com coffee-break fraco e sem conhecer as lanchonetes por perto</a:t>
            </a:r>
            <a:endParaRPr/>
          </a:p>
        </p:txBody>
      </p:sp>
      <p:sp>
        <p:nvSpPr>
          <p:cNvPr id="68" name="TextShape 13"/>
          <p:cNvSpPr txBox="1"/>
          <p:nvPr/>
        </p:nvSpPr>
        <p:spPr>
          <a:xfrm>
            <a:off x="6372000" y="648720"/>
            <a:ext cx="4140000" cy="45900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“</a:t>
            </a:r>
            <a:r>
              <a:rPr lang="pt-BR" sz="1300"/>
              <a:t>Aquele cara é bem famoso no meu ramo! Mas como puxo assunto com ele?” - durante o coffee-break</a:t>
            </a:r>
            <a:endParaRPr/>
          </a:p>
        </p:txBody>
      </p:sp>
      <p:sp>
        <p:nvSpPr>
          <p:cNvPr id="69" name="TextShape 14"/>
          <p:cNvSpPr txBox="1"/>
          <p:nvPr/>
        </p:nvSpPr>
        <p:spPr>
          <a:xfrm>
            <a:off x="1656000" y="4644000"/>
            <a:ext cx="2664000" cy="643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Vou desligar o 3G. Preciso economizar os dados do celular. A conexão já é ruim mesmo...</a:t>
            </a:r>
            <a:endParaRPr/>
          </a:p>
        </p:txBody>
      </p:sp>
      <p:sp>
        <p:nvSpPr>
          <p:cNvPr id="70" name="TextShape 15"/>
          <p:cNvSpPr txBox="1"/>
          <p:nvPr/>
        </p:nvSpPr>
        <p:spPr>
          <a:xfrm>
            <a:off x="6552000" y="1224000"/>
            <a:ext cx="2160000" cy="643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E aquele congresso? Quando vão divulgar as palestras que vão rolar?</a:t>
            </a:r>
            <a:endParaRPr/>
          </a:p>
        </p:txBody>
      </p:sp>
      <p:sp>
        <p:nvSpPr>
          <p:cNvPr id="71" name="TextShape 16"/>
          <p:cNvSpPr txBox="1"/>
          <p:nvPr/>
        </p:nvSpPr>
        <p:spPr>
          <a:xfrm>
            <a:off x="6624000" y="4428360"/>
            <a:ext cx="3528000" cy="8276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Depois que viu a necessidade de horas adicionais, pediu ajuda aos professores sobre congressos e eventos. Não encontrou muita informação pelos corredores da faculdade.</a:t>
            </a:r>
            <a:endParaRPr/>
          </a:p>
        </p:txBody>
      </p:sp>
      <p:sp>
        <p:nvSpPr>
          <p:cNvPr id="72" name="TextShape 17"/>
          <p:cNvSpPr txBox="1"/>
          <p:nvPr/>
        </p:nvSpPr>
        <p:spPr>
          <a:xfrm>
            <a:off x="4464000" y="4176000"/>
            <a:ext cx="1944000" cy="10119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pt-BR" sz="1300"/>
              <a:t>Conversa com as amigas sobre como foi o encontro de iniciação científica da semana passada</a:t>
            </a:r>
            <a:endParaRPr/>
          </a:p>
        </p:txBody>
      </p:sp>
      <p:sp>
        <p:nvSpPr>
          <p:cNvPr id="73" name="TextShape 18"/>
          <p:cNvSpPr txBox="1"/>
          <p:nvPr/>
        </p:nvSpPr>
        <p:spPr>
          <a:xfrm>
            <a:off x="360000" y="5616000"/>
            <a:ext cx="5688000" cy="112284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25000"/>
              <a:buFont typeface="StarSymbol"/>
              <a:buChar char=""/>
            </a:pPr>
            <a:r>
              <a:rPr lang="pt-BR" sz="1200"/>
              <a:t>Frustrado ao perder eventos legais dos quais não sabia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t-BR" sz="1200"/>
              <a:t>Fica correndo atrás pra tentar saber das novidades e atividades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t-BR" sz="1200"/>
              <a:t>Quando vai a eventos cheios, tem dificuldade pra ver detalhes no site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t-BR" sz="1200"/>
              <a:t>Se perde algum anúncio durante o evento, fica sem saber o que fazer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t-BR" sz="1200"/>
              <a:t>Já foi a eventos e descobriu só depois que tinha amigos lá; não conheceu gente nova durante o evento.</a:t>
            </a:r>
            <a:endParaRPr/>
          </a:p>
        </p:txBody>
      </p:sp>
      <p:sp>
        <p:nvSpPr>
          <p:cNvPr id="74" name="TextShape 19"/>
          <p:cNvSpPr txBox="1"/>
          <p:nvPr/>
        </p:nvSpPr>
        <p:spPr>
          <a:xfrm>
            <a:off x="6192000" y="5688000"/>
            <a:ext cx="5760000" cy="778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buSzPct val="25000"/>
              <a:buFont typeface="StarSymbol"/>
              <a:buChar char=""/>
            </a:pPr>
            <a:r>
              <a:rPr lang="pt-BR" sz="1200"/>
              <a:t>Divulgação mais eficiente e centralizada de eventos do seu interesse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t-BR" sz="1200"/>
              <a:t>Forma mais eficiente de obter informações do evento que não seja por papéis distribuídos ou cartazes em pontos nem sempre tão estratégicos assim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pt-BR" sz="1200"/>
              <a:t>Integração social com seus conhecidos e a divulgação dos eventos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