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8" r:id="rId3"/>
    <p:sldId id="270" r:id="rId4"/>
    <p:sldId id="271" r:id="rId5"/>
    <p:sldId id="261" r:id="rId6"/>
    <p:sldId id="263" r:id="rId7"/>
    <p:sldId id="272" r:id="rId8"/>
    <p:sldId id="264" r:id="rId9"/>
    <p:sldId id="265" r:id="rId10"/>
    <p:sldId id="266" r:id="rId11"/>
    <p:sldId id="267" r:id="rId12"/>
    <p:sldId id="268" r:id="rId13"/>
    <p:sldId id="269" r:id="rId14"/>
    <p:sldId id="262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GeoSlab703 MdCn BT" panose="02060506020205050403" pitchFamily="18" charset="0"/>
      <p:regular r:id="rId22"/>
      <p:bold r:id="rId2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3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66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08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8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6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9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80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5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92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8400-6E85-449E-AFF7-9F946FB2A379}" type="datetimeFigureOut">
              <a:rPr lang="pt-BR" smtClean="0"/>
              <a:t>11/10/2018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22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" y="5565457"/>
            <a:ext cx="2819400" cy="8477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3073037" y="2830273"/>
            <a:ext cx="648564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NOVATECA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SISTEMA </a:t>
            </a:r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GERENCIADOR COLABORATIVO DE BIBLIOTECA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ALUNO: CÉSAR MURILO DA SILVA JÚNIOR</a:t>
            </a:r>
          </a:p>
          <a:p>
            <a:r>
              <a:rPr lang="pt-BR" sz="16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PROF. ORIENTADOR: EDUARDO HENRIQUE SILVA</a:t>
            </a:r>
            <a:endParaRPr lang="pt-BR" sz="1600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6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4160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RESULTADOS E DISCUSSÃO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38415" y="1422250"/>
            <a:ext cx="7709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Adicione aqui os dados coletados na pesquisa (gráficos, tabelas, quadros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etc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)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Observação: esta é a principal parte de sua apresentação, você deve demonstrar o gráfico e comentá-lo. Lembre-se de que a apresentação (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power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point) é um suporte somente, você não deve ficar somente lendo, aqui é o espaço que tem para demonstrar segurança e total conhecimento em relação ao trabalho realizado.</a:t>
            </a:r>
          </a:p>
          <a:p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4783" y="629357"/>
            <a:ext cx="893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CONCLUSÕES, LIMITAÇÕES E RECOMENDAÇÕES</a:t>
            </a:r>
            <a:endParaRPr lang="pt-BR" sz="28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07801" y="1324332"/>
            <a:ext cx="772839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O </a:t>
            </a:r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diferencial do sistema Novateca de um outro gerenciador de biblioteca é que este permite que seus usuários comuns (tipo ‘User’) possam avaliar, comentar e compartilhar as informações mostradas no sistema, para que outros usuários possam também se interessar em saber mais a respeito dessas informações.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O </a:t>
            </a:r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sistema em si, após compilado e executado através do servidor IIS da Microsoft, apresentando uma performance de 84% com a ferramenta Lighthouse. Os layouts das páginas se apresentaram como agradáveis e de fácil usabilidade, onde é possível identificar como chegar a cada página.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Acredita-se </a:t>
            </a:r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agora que o sistema possa se expandir para o mercado atraindo o interesse de instituições de ensino tanto privadas como públicas, além de ter o potencial para ser um bom agregador socioeducacional.</a:t>
            </a:r>
          </a:p>
          <a:p>
            <a:r>
              <a:rPr lang="pt-BR" sz="20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Futuramente </a:t>
            </a:r>
            <a:r>
              <a:rPr lang="pt-BR" sz="20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pretende-se desenvolver um app mobile do sistema Novateca, tanto para Android como para iOS, além de estar integrando a autenticação através de contas de redes sociais, como Google, Facebook, etc. e aprimorando ainda mais o desempenho e a experiência do usuário.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REFERÊNCIAS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8415" y="1422250"/>
            <a:ext cx="7709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Sed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mattis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hendrerit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nunc, ut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vulputate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Fusce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id magna vitae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nisl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fringilla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non vitae erat.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luctus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diam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eros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in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interdum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pulvinar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ut.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Cras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viverra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ac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nibh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viverra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tristique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prstClr val="white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prstClr val="white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prstClr val="white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06239" y="636545"/>
            <a:ext cx="4192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 smtClean="0">
                <a:solidFill>
                  <a:prstClr val="white"/>
                </a:solidFill>
                <a:latin typeface="GeoSlab703 MdCn BT" panose="02060506020205050403" pitchFamily="18" charset="0"/>
              </a:rPr>
              <a:t>AGRADECIMENTOS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07801" y="1324332"/>
            <a:ext cx="772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</a:t>
            </a:r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35074" y="2705725"/>
            <a:ext cx="58738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8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OBRIGADO(A)!</a:t>
            </a:r>
            <a:endParaRPr lang="pt-BR" sz="88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4595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ORGANIZAÇÃO DO RELATÓRIO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38416" y="14222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77" y="1581021"/>
            <a:ext cx="6030001" cy="5625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938416" y="1535956"/>
            <a:ext cx="189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Introdução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585739" y="2475554"/>
            <a:ext cx="6030001" cy="586968"/>
            <a:chOff x="705550" y="3034786"/>
            <a:chExt cx="6030001" cy="586968"/>
          </a:xfrm>
        </p:grpSpPr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550" y="3059254"/>
              <a:ext cx="6030001" cy="562500"/>
            </a:xfrm>
            <a:prstGeom prst="rect">
              <a:avLst/>
            </a:prstGeom>
          </p:spPr>
        </p:pic>
        <p:sp>
          <p:nvSpPr>
            <p:cNvPr id="23" name="CaixaDeTexto 22"/>
            <p:cNvSpPr txBox="1"/>
            <p:nvPr/>
          </p:nvSpPr>
          <p:spPr>
            <a:xfrm>
              <a:off x="938415" y="3034786"/>
              <a:ext cx="3895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GeoSlab703 MdCn BT" panose="02060506020205050403" pitchFamily="18" charset="0"/>
                </a:rPr>
                <a:t>Fundamentação teórica </a:t>
              </a:r>
            </a:p>
          </p:txBody>
        </p:sp>
      </p:grpSp>
      <p:grpSp>
        <p:nvGrpSpPr>
          <p:cNvPr id="6" name="Agrupar 5"/>
          <p:cNvGrpSpPr/>
          <p:nvPr/>
        </p:nvGrpSpPr>
        <p:grpSpPr>
          <a:xfrm>
            <a:off x="608667" y="3365229"/>
            <a:ext cx="6030001" cy="624674"/>
            <a:chOff x="705549" y="3768621"/>
            <a:chExt cx="6030001" cy="624674"/>
          </a:xfrm>
        </p:grpSpPr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549" y="3830795"/>
              <a:ext cx="6030001" cy="562500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938415" y="3768621"/>
              <a:ext cx="4753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GeoSlab703 MdCn BT" panose="02060506020205050403" pitchFamily="18" charset="0"/>
                </a:rPr>
                <a:t>Procedimentos Metodológicos</a:t>
              </a:r>
            </a:p>
          </p:txBody>
        </p:sp>
      </p:grpSp>
      <p:pic>
        <p:nvPicPr>
          <p:cNvPr id="36" name="Imagem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67" y="4334013"/>
            <a:ext cx="6030001" cy="56250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818604" y="4298454"/>
            <a:ext cx="58776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Apresentação e discussão dos resultados</a:t>
            </a:r>
          </a:p>
          <a:p>
            <a:endParaRPr lang="pt-BR" sz="26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52" y="5154501"/>
            <a:ext cx="6030001" cy="562500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841533" y="5133777"/>
            <a:ext cx="615424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Conclusões, Limitações e Recomendações </a:t>
            </a:r>
          </a:p>
          <a:p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800" y="1594134"/>
            <a:ext cx="382500" cy="43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3036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INTRODUÇÃO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7402" y="1843489"/>
            <a:ext cx="7709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Existem </a:t>
            </a:r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hoje no mercado diversos softwares gerenciadores de biblioteca, alguns são proprietários como, por exemplo, o Pergamum e o Sophia; e outros são open source, como o BibLivre. </a:t>
            </a:r>
          </a:p>
          <a:p>
            <a:r>
              <a:rPr lang="pt-BR" sz="24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Softwares </a:t>
            </a:r>
            <a:r>
              <a:rPr lang="pt-BR" sz="24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gerenciadores de biblioteca, como os citados acima, são ferramentas importantíssimas que agilizam diversos processos da área, auxiliando nas principais funções desde a aquisição, catalogação, controle de usuários até a realização de empréstimos e devoluções. </a:t>
            </a:r>
          </a:p>
        </p:txBody>
      </p:sp>
    </p:spTree>
    <p:extLst>
      <p:ext uri="{BB962C8B-B14F-4D97-AF65-F5344CB8AC3E}">
        <p14:creationId xmlns:p14="http://schemas.microsoft.com/office/powerpoint/2010/main" val="9637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5362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PROBLEMA DE PESQUISA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r>
              <a:rPr lang="da-DK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</a:t>
            </a:r>
          </a:p>
          <a:p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38416" y="1422250"/>
            <a:ext cx="77283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G</a:t>
            </a:r>
            <a:r>
              <a:rPr lang="pt-BR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rande 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parte </a:t>
            </a:r>
            <a:r>
              <a:rPr lang="pt-BR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dos softwares gerenciadores de biblioteca disponíveis 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hoje no mercado não oferece um item como diferencial: a colaboração entre os </a:t>
            </a:r>
            <a:r>
              <a:rPr lang="pt-BR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usuários.</a:t>
            </a:r>
            <a:endParaRPr lang="pt-BR" sz="28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2696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OBJETIVO GERAL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38415" y="1422250"/>
            <a:ext cx="7709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Descrever um 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sistema bibliotecário colaborativo que atraia pessoas e facilite o acesso às bibliotecas e à leitura. 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6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5365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OBJETIVOS ESPECÍFICOS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32052" y="1508998"/>
            <a:ext cx="77283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Realizar o estudo de como funciona uma biblioteca e quais suas regras;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Analisar os softwares disponíveis no mercado;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Analisar as ferramentas mais apropriadas para o desenvolvimento do software;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Realizar o estudo de como será feita a colaboração entre os usuários;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Desenvolver o sistema bibliotecário;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Permitir a colaboração entre os usuários.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3296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JUSTIFICATIVA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38415" y="1422250"/>
            <a:ext cx="77091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Digite aqui sua justificativa, o porquê de desenvolver este trabalho, qual a importância para a empresa  (quando for o caso), qual a importância para você, qual a importância do trabalho para a comunidade acadêmica etc.</a:t>
            </a:r>
          </a:p>
          <a:p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4336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FUNDAMENTAÇÃO TEÓRICA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38415" y="1422250"/>
            <a:ext cx="770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Biblioteconomia: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Barros (2017), Estabel (2014), Mourão (2013), Prado (2000), Vieira (2014)</a:t>
            </a:r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2340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METODOLOGIA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10449" y="1196364"/>
            <a:ext cx="772839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Primeiramente, foi realizada a análise e definição dos requisitos, onde foram definidos os objetivos e limitações do sistema Novateca, e produzida toda a documentação necessária para que o projeto prosseguisse.</a:t>
            </a:r>
          </a:p>
          <a:p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Durante o desenvolvimento do projeto, foi projetada a estrutura dos dados, a arquitetura do software, detalhes e características das interfaces, e a cada etapa, testes de funcionalidades, desempenho, correções de layout e bugs também foram sendo realizados, até a implantação do sistema.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Ferramentas que foram utilizadas: </a:t>
            </a:r>
          </a:p>
          <a:p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</a:t>
            </a:r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C# – Como linguagem de programação.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ASP.NET Core 2.1 – Como framework web.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ASP.NET Core Identity 2.1 – como sistema de associação.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Bootstrap 4.1 – Como framework front-end.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Visual Studio 2017 – como IDE de desenvolvimento.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Entity Framework Core 2.1 – para persistência de dados.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Git – para versionamento do código.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SQL Server 2016 – como SGBD.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Corel Draw X8 – para criar e trabalhar o layout, imagens ou texturas.</a:t>
            </a:r>
          </a:p>
          <a:p>
            <a:r>
              <a:rPr lang="pt-BR" sz="1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Lighthouse – para medir o desempenho das páginas no navegador. 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615</Words>
  <Application>Microsoft Office PowerPoint</Application>
  <PresentationFormat>Apresentação na tela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</vt:lpstr>
      <vt:lpstr>Arial</vt:lpstr>
      <vt:lpstr>Calibri Light</vt:lpstr>
      <vt:lpstr>GeoSlab703 MdCn BT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Cesar Murilo da Silva Junior</cp:lastModifiedBy>
  <cp:revision>40</cp:revision>
  <dcterms:created xsi:type="dcterms:W3CDTF">2017-11-16T17:59:55Z</dcterms:created>
  <dcterms:modified xsi:type="dcterms:W3CDTF">2018-10-11T19:54:24Z</dcterms:modified>
</cp:coreProperties>
</file>