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61" r:id="rId6"/>
    <p:sldId id="263" r:id="rId7"/>
    <p:sldId id="272" r:id="rId8"/>
    <p:sldId id="264" r:id="rId9"/>
    <p:sldId id="265" r:id="rId10"/>
    <p:sldId id="273" r:id="rId11"/>
    <p:sldId id="266" r:id="rId12"/>
    <p:sldId id="274" r:id="rId13"/>
    <p:sldId id="267" r:id="rId14"/>
    <p:sldId id="268" r:id="rId15"/>
    <p:sldId id="269" r:id="rId16"/>
    <p:sldId id="262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GeoSlab703 MdCn BT" panose="02060506020205050403" pitchFamily="18" charset="0"/>
      <p:regular r:id="rId24"/>
      <p:bold r:id="rId2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66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8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6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8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9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8400-6E85-449E-AFF7-9F946FB2A37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" y="5565457"/>
            <a:ext cx="2819400" cy="8477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2593965" y="2505670"/>
            <a:ext cx="64856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NOVATECA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SISTEMA GERENCIADOR COLABORATIVO DE BIBLIOTECA</a:t>
            </a: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ALUNO: CÉSAR MURILO DA SILVA JÚNIOR</a:t>
            </a: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PROF. ORIENTADOR: EDUARDO HENRIQUE SILVA</a:t>
            </a:r>
            <a:endParaRPr lang="pt-BR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6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27427" y="1467810"/>
            <a:ext cx="337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FERRAMENTAS UTILIZADAS</a:t>
            </a:r>
            <a:endParaRPr lang="pt-BR" sz="2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8416" y="2185660"/>
            <a:ext cx="772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3442DA-6533-4669-937D-DD90B9F4D209}"/>
              </a:ext>
            </a:extLst>
          </p:cNvPr>
          <p:cNvSpPr txBox="1"/>
          <p:nvPr/>
        </p:nvSpPr>
        <p:spPr>
          <a:xfrm>
            <a:off x="999215" y="2260460"/>
            <a:ext cx="770919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C# – Como linguagem de programação.</a:t>
            </a:r>
          </a:p>
          <a:p>
            <a:pPr lvl="0" algn="just"/>
            <a:r>
              <a:rPr lang="en-US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ASP.NET Core 2.1 – Como framework web.</a:t>
            </a:r>
            <a:endParaRPr lang="pt-BR" sz="20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ASP.NET Core Identity 2.1 – Como sistema de associação.</a:t>
            </a:r>
          </a:p>
          <a:p>
            <a:pPr lvl="0" algn="just"/>
            <a:r>
              <a:rPr lang="en-US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Bootstrap 4.1 – Como framework front-end.</a:t>
            </a:r>
            <a:endParaRPr lang="pt-BR" sz="20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Visual Studio 2017 – Como IDE de desenvolvimento.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Entity Framework Core 2.1 – Para persistência de dados.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Git – Para versionamento do código.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SQL Server 2016 – Como SGBD.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SQL Power Architect – Para modelar o banco de dados.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Corel Draw X8 – Para criar e trabalhar o layout, imagens ou texturas.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Lighthouse – Para medir o desempenho das páginas no navegador. </a:t>
            </a:r>
          </a:p>
          <a:p>
            <a:pPr lvl="1" algn="ctr"/>
            <a:endParaRPr lang="pt-BR" sz="1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algn="ctr"/>
            <a:endParaRPr lang="pt-BR" sz="1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algn="ctr"/>
            <a:endParaRPr lang="pt-BR" sz="1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8260D5-EF5C-47FC-BBDB-801B444727BC}"/>
              </a:ext>
            </a:extLst>
          </p:cNvPr>
          <p:cNvSpPr txBox="1"/>
          <p:nvPr/>
        </p:nvSpPr>
        <p:spPr>
          <a:xfrm>
            <a:off x="632052" y="629357"/>
            <a:ext cx="234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METODOLOGIA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6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160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RESULTADOS E DISCUSSÃO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5" name="Imagem 4" descr="C:\Users\cesar\Documents\GitHub\Novateca\Artigo\Imagens\MVC-VM.png">
            <a:extLst>
              <a:ext uri="{FF2B5EF4-FFF2-40B4-BE49-F238E27FC236}">
                <a16:creationId xmlns:a16="http://schemas.microsoft.com/office/drawing/2014/main" id="{83B400B8-80DB-4E1F-A33F-01A80CBF1C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6" y="2137893"/>
            <a:ext cx="7006107" cy="3314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59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160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RESULTADOS E DISCUSSÃO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EE9FFD-33CD-4547-99B0-AC57D6BA8917}"/>
              </a:ext>
            </a:extLst>
          </p:cNvPr>
          <p:cNvSpPr txBox="1"/>
          <p:nvPr/>
        </p:nvSpPr>
        <p:spPr>
          <a:xfrm>
            <a:off x="1675911" y="2614030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Apresentação do sistema.</a:t>
            </a:r>
            <a:endParaRPr lang="pt-BR" sz="3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1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1515" y="658699"/>
            <a:ext cx="1861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</a:t>
            </a:r>
            <a:endParaRPr lang="pt-BR" sz="2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07801" y="1324332"/>
            <a:ext cx="772839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.</a:t>
            </a:r>
          </a:p>
          <a:p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Acredita que o sistema possa se expandir para o mercado atraindo o interesse de instituições de ensino tanto privadas como públicas, além de ter o potencial para ser um bom agregador socioeducacional.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Futuramente pretende-se desenvolver um app mobile do sistema Novateca, tanto para Android como para iOS, além de estar integrando a autenticação através de contas de redes sociais, como Google, Facebook, etc. e aprimorando ainda mais o desempenho e a experiência do usuário.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8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REFERÊNCIAS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8415" y="1422250"/>
            <a:ext cx="77091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BARROS, Moreno. Software de Automação de Bibliotecas. Disponível em: &lt;https://bsf.org.br/2009/09/02/sistemas-softwares-de-organizacao-gerenciamento-automacao-de-bibliotecas/&gt; . Acesso em 19 de junho de 2017.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ESTABEL, Lizandra Brasil; MORO, Eliane Loures Da Silva. Biblioteca: Conhecimentos e Práticas. Porto Alegre: Penso, 2014. 180p.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MOURÃO, Camila de Castro. Descarte de materiais em bibliotecas públicas do Rio Grande do Sul: caso de municípios com mais de 100 mil habitantes. 2013. 72 f. TCC ( Graduação em Biblioteconomia) - Universidade Federal do Rio Grande, Instituto de Ciências Humanas e da Informação. Rio Grande, 2013.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PRADO, Heloísa de Almeida. Organização e Administração de Bibliotecas. 2º edição. São Paulo: T.A. Queiroz, EDITOR, LTDA, 2000. 209p.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SALARELLI, Alberto; TAMMARO, Anna Maria. A Biblioteca Digital. Brasília: Bridge de Lemos, 2008. 378p.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VIEIRA, Ronaldo. Introdução à Teoria Geral da Biblioteconomia. Rio de Janeiro: </a:t>
            </a:r>
            <a:r>
              <a:rPr lang="pt-BR" sz="1400" dirty="0" err="1">
                <a:solidFill>
                  <a:schemeClr val="bg1"/>
                </a:solidFill>
              </a:rPr>
              <a:t>Interciência</a:t>
            </a:r>
            <a:r>
              <a:rPr lang="pt-BR" sz="1400" dirty="0">
                <a:solidFill>
                  <a:schemeClr val="bg1"/>
                </a:solidFill>
              </a:rPr>
              <a:t> Ltda, 2014. 330p.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5124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75624" y="1037360"/>
            <a:ext cx="419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AGRADECIMENTOS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7801" y="1781828"/>
            <a:ext cx="772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32052" y="1811730"/>
            <a:ext cx="77091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 BANCA, PELAS COLABORAÇÕES QUE POR VENTURA SERÃO DADAS AO </a:t>
            </a:r>
            <a:r>
              <a:rPr lang="pt-BR" sz="2400" b="1">
                <a:solidFill>
                  <a:schemeClr val="bg1"/>
                </a:solidFill>
                <a:latin typeface="GeoSlab703 MdCn BT" panose="02060506020205050403" pitchFamily="18" charset="0"/>
              </a:rPr>
              <a:t>MEU TRABALHO.</a:t>
            </a:r>
            <a:endParaRPr lang="pt-BR" sz="2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AO ORIENTADOR, EDUARDO HENRIQUE, PELAS ÓTIMAS ORIENTAÇÕES E TEMPO DEDICADO AO MEU TRABALHO. SUA AJUDA FOI GRANDIOSA! 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AOS MEUS PAIS, POR ACREDITAREM EM MIM E SEMPRE ESTAREM AO MEU LADO!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AOS MEUS COLEGAS DE SALA, PELO APOIO E ÓTIMOS MOMENTOS QUE TIVEMOS AO DECORRER DESTE CURSO!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E À INSTITUIÇÃO DE ENSINO UNIPAM, PELO ESPAÇO E RECURSOS DE ÓTIMA QUALIDADE QUE DISPONIBILIZA À SEUS ALUNOS.</a:t>
            </a:r>
          </a:p>
        </p:txBody>
      </p:sp>
    </p:spTree>
    <p:extLst>
      <p:ext uri="{BB962C8B-B14F-4D97-AF65-F5344CB8AC3E}">
        <p14:creationId xmlns:p14="http://schemas.microsoft.com/office/powerpoint/2010/main" val="3418088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35074" y="2705725"/>
            <a:ext cx="46748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800" b="1">
                <a:solidFill>
                  <a:schemeClr val="bg1"/>
                </a:solidFill>
                <a:latin typeface="GeoSlab703 MdCn BT" panose="02060506020205050403" pitchFamily="18" charset="0"/>
              </a:rPr>
              <a:t>OBRIGADO!</a:t>
            </a:r>
            <a:endParaRPr lang="pt-BR" sz="8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3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4595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ORGANIZAÇÃO DO RELATÓRIO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4222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77" y="1581021"/>
            <a:ext cx="6030001" cy="562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38416" y="1535956"/>
            <a:ext cx="18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585739" y="2475554"/>
            <a:ext cx="6030001" cy="586968"/>
            <a:chOff x="705550" y="3034786"/>
            <a:chExt cx="6030001" cy="586968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550" y="3059254"/>
              <a:ext cx="6030001" cy="562500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938415" y="3034786"/>
              <a:ext cx="3895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GeoSlab703 MdCn BT" panose="02060506020205050403" pitchFamily="18" charset="0"/>
                </a:rPr>
                <a:t>Fundamentação teórica </a:t>
              </a:r>
            </a:p>
          </p:txBody>
        </p:sp>
      </p:grpSp>
      <p:grpSp>
        <p:nvGrpSpPr>
          <p:cNvPr id="6" name="Agrupar 5"/>
          <p:cNvGrpSpPr/>
          <p:nvPr/>
        </p:nvGrpSpPr>
        <p:grpSpPr>
          <a:xfrm>
            <a:off x="608667" y="3365229"/>
            <a:ext cx="6030001" cy="624674"/>
            <a:chOff x="705549" y="3768621"/>
            <a:chExt cx="6030001" cy="624674"/>
          </a:xfrm>
        </p:grpSpPr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549" y="3830795"/>
              <a:ext cx="6030001" cy="562500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938415" y="3768621"/>
              <a:ext cx="1600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GeoSlab703 MdCn BT" panose="02060506020205050403" pitchFamily="18" charset="0"/>
                </a:rPr>
                <a:t>Metodologia</a:t>
              </a:r>
            </a:p>
          </p:txBody>
        </p:sp>
      </p:grp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67" y="4334013"/>
            <a:ext cx="6030001" cy="56250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818604" y="4298454"/>
            <a:ext cx="58776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Apresentação e discussão dos resultados</a:t>
            </a:r>
          </a:p>
          <a:p>
            <a:endParaRPr lang="pt-BR" sz="2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52" y="5154501"/>
            <a:ext cx="6030001" cy="5625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841533" y="5133777"/>
            <a:ext cx="13821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</a:t>
            </a:r>
          </a:p>
          <a:p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800" y="1594134"/>
            <a:ext cx="382500" cy="43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5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03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7402" y="1843489"/>
            <a:ext cx="7709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Existem hoje no mercado diversos softwares gerenciadores de biblioteca, alguns são proprietários como, por exemplo, o Pergamum e o Sophia; e outros são open source, como o BibLivre. 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Softwares gerenciadores de biblioteca, como os citados acima, são ferramentas importantíssimas que agilizam diversos processos da área, auxiliando nas principais funções desde a aquisição, catalogação, controle de usuários até a realização de empréstimos e devoluções. </a:t>
            </a:r>
          </a:p>
        </p:txBody>
      </p:sp>
    </p:spTree>
    <p:extLst>
      <p:ext uri="{BB962C8B-B14F-4D97-AF65-F5344CB8AC3E}">
        <p14:creationId xmlns:p14="http://schemas.microsoft.com/office/powerpoint/2010/main" val="96373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2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PROBLEMA DE PESQUISA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</a:p>
          <a:p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884523"/>
            <a:ext cx="772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Grande parte dos softwares gerenciadores de biblioteca disponíveis hoje no mercado não oferece um item como diferencial: a colaboração entre os usuários.</a:t>
            </a:r>
            <a:endParaRPr lang="pt-BR" sz="2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8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696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OBJETIVO GERAL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02809" y="1976041"/>
            <a:ext cx="7709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Descrever um sistema bibliotecário colaborativo que atraia pessoas e facilite o acesso às bibliotecas e à leitura. </a:t>
            </a:r>
          </a:p>
        </p:txBody>
      </p:sp>
    </p:spTree>
    <p:extLst>
      <p:ext uri="{BB962C8B-B14F-4D97-AF65-F5344CB8AC3E}">
        <p14:creationId xmlns:p14="http://schemas.microsoft.com/office/powerpoint/2010/main" val="93365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5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OBJETIVOS ESPECÍFICOS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32052" y="1595880"/>
            <a:ext cx="82286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Realizar o estudo de funcionamento e regras de uma biblioteca;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Desenvolver o sistema bibliotecário;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que usuários possam se cadastrar no sistema;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a catalogação (cadastro) de livros, multimídias e periódicos;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empréstimos e devoluções de obras catalogadas;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que os usuários possam comentar, curtir e marcar como favoritos os materiais catalogados;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296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JUSTIFICATIVA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114" y="2194983"/>
            <a:ext cx="73528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Acredita-se que o sistema possa ser implementado em instituições de ensino tanto privadas como públicas, como um meio de atrair pessoas à leitura por meio da interação entre elas, tornando-se assim um ótimo agregador socio-educacional.</a:t>
            </a:r>
          </a:p>
        </p:txBody>
      </p:sp>
    </p:spTree>
    <p:extLst>
      <p:ext uri="{BB962C8B-B14F-4D97-AF65-F5344CB8AC3E}">
        <p14:creationId xmlns:p14="http://schemas.microsoft.com/office/powerpoint/2010/main" val="152205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336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FUNDAMENTAÇÃO TEÓRICA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7402" y="1976042"/>
            <a:ext cx="770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Biblioteconomia: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Barros (2017), Estabel (2014), Mourão (2013), Prado (2000), Vieira (2014)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234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METODOLOGIA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07801" y="1215564"/>
            <a:ext cx="772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83624B-AAB6-4BC6-92C2-24FB028099B8}"/>
              </a:ext>
            </a:extLst>
          </p:cNvPr>
          <p:cNvSpPr txBox="1"/>
          <p:nvPr/>
        </p:nvSpPr>
        <p:spPr>
          <a:xfrm>
            <a:off x="1179739" y="2286218"/>
            <a:ext cx="77091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Análise e definição dos requisitos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Desenvolvimento Iterativo e Incremental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Testes a cada passo do desenvolvimento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Implementação com análise de desempenho</a:t>
            </a:r>
          </a:p>
          <a:p>
            <a:pPr algn="ctr"/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algn="ctr"/>
            <a:endParaRPr lang="pt-BR" sz="2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24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850</Words>
  <Application>Microsoft Office PowerPoint</Application>
  <PresentationFormat>Apresentação na tela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GeoSlab703 MdCn BT</vt:lpstr>
      <vt:lpstr>Arial</vt:lpstr>
      <vt:lpstr>Calibri Light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Cesar Murilo da Silva Junior</cp:lastModifiedBy>
  <cp:revision>55</cp:revision>
  <dcterms:created xsi:type="dcterms:W3CDTF">2017-11-16T17:59:55Z</dcterms:created>
  <dcterms:modified xsi:type="dcterms:W3CDTF">2018-10-29T14:06:10Z</dcterms:modified>
</cp:coreProperties>
</file>