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8" r:id="rId3"/>
    <p:sldId id="270" r:id="rId4"/>
    <p:sldId id="271" r:id="rId5"/>
    <p:sldId id="261" r:id="rId6"/>
    <p:sldId id="263" r:id="rId7"/>
    <p:sldId id="272" r:id="rId8"/>
    <p:sldId id="264" r:id="rId9"/>
    <p:sldId id="265" r:id="rId10"/>
    <p:sldId id="266" r:id="rId11"/>
    <p:sldId id="267" r:id="rId12"/>
    <p:sldId id="268" r:id="rId13"/>
    <p:sldId id="269" r:id="rId14"/>
    <p:sldId id="262" r:id="rId15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16"/>
      <p:italic r:id="rId17"/>
    </p:embeddedFont>
    <p:embeddedFont>
      <p:font typeface="GeoSlab703 MdCn BT" panose="02060506020205050403" pitchFamily="18" charset="0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3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66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08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88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2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2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6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9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59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80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75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92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8400-6E85-449E-AFF7-9F946FB2A379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22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7" y="5565457"/>
            <a:ext cx="2819400" cy="84772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3073037" y="2830273"/>
            <a:ext cx="648564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NOVATECA</a:t>
            </a:r>
          </a:p>
          <a:p>
            <a:r>
              <a:rPr lang="pt-BR" sz="20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SISTEMA </a:t>
            </a:r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GERENCIADOR COLABORATIVO DE BIBLIOTECA</a:t>
            </a:r>
          </a:p>
          <a:p>
            <a:r>
              <a:rPr lang="pt-BR" sz="1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ALUNO: CÉSAR MURILO DA SILVA JÚNIOR</a:t>
            </a:r>
          </a:p>
          <a:p>
            <a:r>
              <a:rPr lang="pt-BR" sz="16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PROF. ORIENTADOR: EDUARDO HENRIQUE SILVA</a:t>
            </a:r>
            <a:endParaRPr lang="pt-BR" sz="1600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6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4160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RESULTADOS E DISCUSSÃO</a:t>
            </a:r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38415" y="1422250"/>
            <a:ext cx="7709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Adicione aqui os dados coletados na pesquisa (gráficos, tabelas, quadros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etc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)</a:t>
            </a: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Observação: esta é a principal parte de sua apresentação, você deve demonstrar o gráfico e comentá-lo. Lembre-se de que a apresentação (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power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point) é um suporte somente, você não deve ficar somente lendo, aqui é o espaço que tem para demonstrar segurança e total conhecimento em relação ao trabalho realizado.</a:t>
            </a:r>
          </a:p>
          <a:p>
            <a:endParaRPr lang="pt-BR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 smtClean="0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  <a:endParaRPr lang="pt-BR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4783" y="629357"/>
            <a:ext cx="893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CONCLUSÕES, LIMITAÇÕES E RECOMENDAÇÕES</a:t>
            </a:r>
            <a:endParaRPr lang="pt-BR" sz="28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07801" y="1324332"/>
            <a:ext cx="772839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	O </a:t>
            </a:r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diferencial do sistema Novateca de um outro gerenciador de biblioteca é que este permite que seus usuários comuns (tipo ‘User’) possam avaliar, comentar e compartilhar as informações mostradas no sistema, para que outros usuários possam também se interessar em saber mais a respeito dessas informações.</a:t>
            </a:r>
          </a:p>
          <a:p>
            <a:r>
              <a:rPr lang="pt-BR" sz="20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	O </a:t>
            </a:r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sistema em si, após compilado e executado através do servidor IIS da Microsoft, apresentando uma performance de 84% com a ferramenta Lighthouse. Os layouts das páginas se apresentaram como agradáveis e de fácil usabilidade, onde é possível identificar como chegar a cada página.</a:t>
            </a:r>
          </a:p>
          <a:p>
            <a:r>
              <a:rPr lang="pt-BR" sz="20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	Acredita-se </a:t>
            </a:r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agora que o sistema possa se expandir para o mercado atraindo o interesse de instituições de ensino tanto privadas como públicas, além de ter o potencial para ser um bom agregador socioeducacional.</a:t>
            </a:r>
          </a:p>
          <a:p>
            <a:r>
              <a:rPr lang="pt-BR" sz="20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	Futuramente </a:t>
            </a:r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pretende-se desenvolver um app mobile do sistema Novateca, tanto para Android como para iOS, além de estar integrando a autenticação através de contas de redes sociais, como Google, Facebook, etc. e aprimorando ainda mais o desempenho e a experiência do usuário.</a:t>
            </a: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5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2345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REFERÊNCIAS</a:t>
            </a:r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38415" y="1422250"/>
            <a:ext cx="770919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BARROS, Moreno. </a:t>
            </a:r>
            <a:r>
              <a:rPr lang="pt-BR" sz="1400" b="1" dirty="0">
                <a:solidFill>
                  <a:schemeClr val="bg1"/>
                </a:solidFill>
              </a:rPr>
              <a:t>Software de Automação de Bibliotecas</a:t>
            </a:r>
            <a:r>
              <a:rPr lang="pt-BR" sz="1400" dirty="0">
                <a:solidFill>
                  <a:schemeClr val="bg1"/>
                </a:solidFill>
              </a:rPr>
              <a:t>. Disponível em: &lt;https://bsf.org.br/2009/09/02/sistemas-softwares-de-organizacao-gerenciamento-automacao-de-bibliotecas/&gt; . Acesso em 19 de junho de 2017.</a:t>
            </a:r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   </a:t>
            </a:r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PRADO, Heloísa de Almeida. </a:t>
            </a:r>
            <a:r>
              <a:rPr lang="pt-BR" sz="1400" b="1" dirty="0">
                <a:solidFill>
                  <a:schemeClr val="bg1"/>
                </a:solidFill>
              </a:rPr>
              <a:t>Organização e Administração de Bibliotecas.</a:t>
            </a:r>
            <a:r>
              <a:rPr lang="pt-BR" sz="1400" dirty="0">
                <a:solidFill>
                  <a:schemeClr val="bg1"/>
                </a:solidFill>
              </a:rPr>
              <a:t> 2º edição. São Paulo: T.A. Queiroz, EDITOR, LTDA, 2000. 209p</a:t>
            </a:r>
            <a:r>
              <a:rPr lang="pt-BR" sz="1400" dirty="0" smtClean="0">
                <a:solidFill>
                  <a:schemeClr val="bg1"/>
                </a:solidFill>
              </a:rPr>
              <a:t>.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SALARELLI, Alberto; TAMMARO, Anna Maria. </a:t>
            </a:r>
            <a:r>
              <a:rPr lang="pt-BR" sz="1400" b="1" dirty="0">
                <a:solidFill>
                  <a:schemeClr val="bg1"/>
                </a:solidFill>
              </a:rPr>
              <a:t>A Biblioteca Digital. </a:t>
            </a:r>
            <a:r>
              <a:rPr lang="pt-BR" sz="1400" dirty="0">
                <a:solidFill>
                  <a:schemeClr val="bg1"/>
                </a:solidFill>
              </a:rPr>
              <a:t>Brasília: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  <a:r>
              <a:rPr lang="pt-BR" sz="1400" dirty="0">
                <a:solidFill>
                  <a:schemeClr val="bg1"/>
                </a:solidFill>
              </a:rPr>
              <a:t>Bridge de Lemos, 2008. 378p.</a:t>
            </a:r>
          </a:p>
          <a:p>
            <a:r>
              <a:rPr lang="pt-BR" sz="1400" dirty="0">
                <a:solidFill>
                  <a:schemeClr val="bg1"/>
                </a:solidFill>
              </a:rPr>
              <a:t> </a:t>
            </a:r>
          </a:p>
          <a:p>
            <a:r>
              <a:rPr lang="pt-BR" sz="1400" dirty="0">
                <a:solidFill>
                  <a:schemeClr val="bg1"/>
                </a:solidFill>
              </a:rPr>
              <a:t>VIEIRA, Ronaldo. </a:t>
            </a:r>
            <a:r>
              <a:rPr lang="pt-BR" sz="1400" b="1" dirty="0">
                <a:solidFill>
                  <a:schemeClr val="bg1"/>
                </a:solidFill>
              </a:rPr>
              <a:t>Introdução à Teoria Geral da Biblioteconomia</a:t>
            </a:r>
            <a:r>
              <a:rPr lang="pt-BR" sz="1400" dirty="0">
                <a:solidFill>
                  <a:schemeClr val="bg1"/>
                </a:solidFill>
              </a:rPr>
              <a:t>. Rio de Janeiro: </a:t>
            </a:r>
            <a:r>
              <a:rPr lang="pt-BR" sz="1400" dirty="0" err="1">
                <a:solidFill>
                  <a:schemeClr val="bg1"/>
                </a:solidFill>
              </a:rPr>
              <a:t>Interciência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Ltda</a:t>
            </a:r>
            <a:r>
              <a:rPr lang="pt-BR" sz="1400" dirty="0">
                <a:solidFill>
                  <a:schemeClr val="bg1"/>
                </a:solidFill>
              </a:rPr>
              <a:t>, 2014. 330p</a:t>
            </a:r>
            <a:r>
              <a:rPr lang="pt-BR" sz="1400" dirty="0" smtClean="0">
                <a:solidFill>
                  <a:schemeClr val="bg1"/>
                </a:solidFill>
              </a:rPr>
              <a:t>.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Microsoft. Tutoriais do ASP.NET Core. Disponível em: &lt;https://docs.microsoft.com/pt-br/aspnet/core/tutorials/?view=aspnetcore-2.1&gt;. Acesso em 12 de agosto de 2018.</a:t>
            </a:r>
          </a:p>
          <a:p>
            <a:r>
              <a:rPr lang="pt-BR" sz="1400" dirty="0">
                <a:solidFill>
                  <a:schemeClr val="bg1"/>
                </a:solidFill>
              </a:rPr>
              <a:t> </a:t>
            </a:r>
          </a:p>
          <a:p>
            <a:r>
              <a:rPr lang="pt-BR" sz="1400" dirty="0">
                <a:solidFill>
                  <a:schemeClr val="bg1"/>
                </a:solidFill>
              </a:rPr>
              <a:t>Eduardo Pires Treinamentos e Consultorias. </a:t>
            </a:r>
            <a:r>
              <a:rPr lang="pt-BR" sz="1400" b="1" dirty="0">
                <a:solidFill>
                  <a:schemeClr val="bg1"/>
                </a:solidFill>
              </a:rPr>
              <a:t>ASP.NET Identity – Tutorial Completo – Demos, Vídeo, Slides</a:t>
            </a:r>
            <a:r>
              <a:rPr lang="pt-BR" sz="1400" dirty="0">
                <a:solidFill>
                  <a:schemeClr val="bg1"/>
                </a:solidFill>
              </a:rPr>
              <a:t>. Disponível em: &lt;http://www.eduardopires.net.br/2014/08/asp-net-identity-tutorial-completo/&gt;. Acesso em 19 de agosto de 2018.</a:t>
            </a:r>
          </a:p>
          <a:p>
            <a:r>
              <a:rPr lang="pt-BR" sz="1400" dirty="0">
                <a:solidFill>
                  <a:schemeClr val="bg1"/>
                </a:solidFill>
              </a:rPr>
              <a:t> </a:t>
            </a:r>
          </a:p>
          <a:p>
            <a:r>
              <a:rPr lang="pt-BR" sz="1400" dirty="0">
                <a:solidFill>
                  <a:schemeClr val="bg1"/>
                </a:solidFill>
              </a:rPr>
              <a:t>Google. </a:t>
            </a:r>
            <a:r>
              <a:rPr lang="pt-BR" sz="1400" b="1" dirty="0">
                <a:solidFill>
                  <a:schemeClr val="bg1"/>
                </a:solidFill>
              </a:rPr>
              <a:t>Auditar apps da Web com o Lighthouse</a:t>
            </a:r>
            <a:r>
              <a:rPr lang="pt-BR" sz="1400" dirty="0">
                <a:solidFill>
                  <a:schemeClr val="bg1"/>
                </a:solidFill>
              </a:rPr>
              <a:t>. Disponível em: &lt;https://developers.google.com/web/tools/lighthouse/?hl=pt-br&gt;. Acesso em 30 de setembro de 2018.</a:t>
            </a:r>
            <a:endParaRPr lang="pt-BR" sz="1400" b="1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/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124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 smtClean="0">
                <a:solidFill>
                  <a:prstClr val="white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 smtClean="0">
                <a:solidFill>
                  <a:prstClr val="white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 smtClean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.</a:t>
            </a:r>
            <a:endParaRPr lang="pt-BR" b="1" dirty="0" smtClean="0">
              <a:solidFill>
                <a:prstClr val="white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706239" y="636545"/>
            <a:ext cx="4192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 smtClean="0">
                <a:solidFill>
                  <a:prstClr val="white"/>
                </a:solidFill>
                <a:latin typeface="GeoSlab703 MdCn BT" panose="02060506020205050403" pitchFamily="18" charset="0"/>
              </a:rPr>
              <a:t>AGRADECIMENTOS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07801" y="1781828"/>
            <a:ext cx="7728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	</a:t>
            </a:r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42311" y="2179992"/>
            <a:ext cx="77091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A BANCA, PELAS COLABORAÇÕES QUE POR VENTURA SERÃO DADAS AO MEU TRABALHO </a:t>
            </a:r>
          </a:p>
          <a:p>
            <a:r>
              <a:rPr lang="pt-BR" sz="24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AO ORIENTADOR, EDUARDO HENRIQUE, PELA...</a:t>
            </a:r>
          </a:p>
          <a:p>
            <a:r>
              <a:rPr lang="pt-BR" sz="24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AOS MEUS PAIS, PELA ...</a:t>
            </a:r>
          </a:p>
          <a:p>
            <a:r>
              <a:rPr lang="pt-BR" sz="24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AOS MEUS COLEGAS DE TRABALHO ...</a:t>
            </a:r>
          </a:p>
          <a:p>
            <a:r>
              <a:rPr lang="pt-BR" sz="24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AOS MEUS COLEGAS DE SALA ...</a:t>
            </a:r>
          </a:p>
          <a:p>
            <a:r>
              <a:rPr lang="pt-BR" sz="24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À INSTITUIÇÃO DE ENSINO UNIPAM, PELO ...</a:t>
            </a:r>
            <a:endParaRPr lang="pt-BR" sz="24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08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635074" y="2705725"/>
            <a:ext cx="58738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8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OBRIGADO(A)!</a:t>
            </a:r>
            <a:endParaRPr lang="pt-BR" sz="88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 smtClean="0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  <a:endParaRPr lang="pt-BR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2052" y="629357"/>
            <a:ext cx="4595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ORGANIZAÇÃO DO RELATÓRIO</a:t>
            </a:r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938416" y="14222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endParaRPr lang="pt-BR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77" y="1581021"/>
            <a:ext cx="6030001" cy="56250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938416" y="1535956"/>
            <a:ext cx="1895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Introdução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585739" y="2475554"/>
            <a:ext cx="6030001" cy="586968"/>
            <a:chOff x="705550" y="3034786"/>
            <a:chExt cx="6030001" cy="586968"/>
          </a:xfrm>
        </p:grpSpPr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550" y="3059254"/>
              <a:ext cx="6030001" cy="562500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938415" y="3034786"/>
              <a:ext cx="3895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latin typeface="GeoSlab703 MdCn BT" panose="02060506020205050403" pitchFamily="18" charset="0"/>
                </a:rPr>
                <a:t>Fundamentação teórica </a:t>
              </a:r>
            </a:p>
          </p:txBody>
        </p:sp>
      </p:grpSp>
      <p:grpSp>
        <p:nvGrpSpPr>
          <p:cNvPr id="6" name="Agrupar 5"/>
          <p:cNvGrpSpPr/>
          <p:nvPr/>
        </p:nvGrpSpPr>
        <p:grpSpPr>
          <a:xfrm>
            <a:off x="608667" y="3365229"/>
            <a:ext cx="6030001" cy="624674"/>
            <a:chOff x="705549" y="3768621"/>
            <a:chExt cx="6030001" cy="624674"/>
          </a:xfrm>
        </p:grpSpPr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549" y="3830795"/>
              <a:ext cx="6030001" cy="562500"/>
            </a:xfrm>
            <a:prstGeom prst="rect">
              <a:avLst/>
            </a:prstGeom>
          </p:spPr>
        </p:pic>
        <p:sp>
          <p:nvSpPr>
            <p:cNvPr id="25" name="CaixaDeTexto 24"/>
            <p:cNvSpPr txBox="1"/>
            <p:nvPr/>
          </p:nvSpPr>
          <p:spPr>
            <a:xfrm>
              <a:off x="938415" y="3768621"/>
              <a:ext cx="47531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latin typeface="GeoSlab703 MdCn BT" panose="02060506020205050403" pitchFamily="18" charset="0"/>
                </a:rPr>
                <a:t>Procedimentos Metodológicos</a:t>
              </a:r>
            </a:p>
          </p:txBody>
        </p:sp>
      </p:grpSp>
      <p:pic>
        <p:nvPicPr>
          <p:cNvPr id="36" name="Imagem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67" y="4334013"/>
            <a:ext cx="6030001" cy="562500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818604" y="4298454"/>
            <a:ext cx="587769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Apresentação e discussão dos resultados</a:t>
            </a:r>
          </a:p>
          <a:p>
            <a:endParaRPr lang="pt-BR" sz="26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52" y="5154501"/>
            <a:ext cx="6030001" cy="562500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841533" y="5133777"/>
            <a:ext cx="615424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Conclusões, Limitações e Recomendações </a:t>
            </a:r>
          </a:p>
          <a:p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5800" y="1594134"/>
            <a:ext cx="382500" cy="43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3036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INTRODUÇÃO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17402" y="1843489"/>
            <a:ext cx="77091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	Existem </a:t>
            </a:r>
            <a:r>
              <a:rPr lang="pt-BR" sz="24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hoje no mercado diversos softwares gerenciadores de biblioteca, alguns são proprietários como, por exemplo, o Pergamum e o Sophia; e outros são open source, como o BibLivre. </a:t>
            </a:r>
          </a:p>
          <a:p>
            <a:r>
              <a:rPr lang="pt-BR" sz="24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	Softwares </a:t>
            </a:r>
            <a:r>
              <a:rPr lang="pt-BR" sz="24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gerenciadores de biblioteca, como os citados acima, são ferramentas importantíssimas que agilizam diversos processos da área, auxiliando nas principais funções desde a aquisição, catalogação, controle de usuários até a realização de empréstimos e devoluções. </a:t>
            </a:r>
          </a:p>
        </p:txBody>
      </p:sp>
    </p:spTree>
    <p:extLst>
      <p:ext uri="{BB962C8B-B14F-4D97-AF65-F5344CB8AC3E}">
        <p14:creationId xmlns:p14="http://schemas.microsoft.com/office/powerpoint/2010/main" val="96373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 smtClean="0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  <a:endParaRPr lang="pt-BR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2052" y="629357"/>
            <a:ext cx="53621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PROBLEMA DE PESQUISA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r>
              <a:rPr lang="da-DK" sz="32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	</a:t>
            </a:r>
          </a:p>
          <a:p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938416" y="1422250"/>
            <a:ext cx="77283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G</a:t>
            </a:r>
            <a:r>
              <a:rPr lang="pt-BR" sz="32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rande 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parte </a:t>
            </a:r>
            <a:r>
              <a:rPr lang="pt-BR" sz="32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dos softwares gerenciadores de biblioteca disponíveis 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hoje no mercado não oferece um item como diferencial: a colaboração entre os </a:t>
            </a:r>
            <a:r>
              <a:rPr lang="pt-BR" sz="32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usuários.</a:t>
            </a:r>
            <a:endParaRPr lang="pt-BR" sz="28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8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2696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OBJETIVO GERAL</a:t>
            </a:r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38415" y="1422250"/>
            <a:ext cx="77091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Descrever um 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sistema bibliotecário colaborativo que atraia pessoas e facilite o acesso às bibliotecas e à leitura. </a:t>
            </a:r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6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 smtClean="0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  <a:endParaRPr lang="pt-BR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2052" y="629357"/>
            <a:ext cx="5365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OBJETIVOS ESPECÍFICOS</a:t>
            </a:r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32052" y="1508998"/>
            <a:ext cx="77283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Realizar o estudo de como funciona uma biblioteca e quais suas regras;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Analisar os softwares disponíveis no mercado;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Analisar as ferramentas mais apropriadas para o desenvolvimento do software;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Realizar o estudo de como será feita a colaboração entre os usuários;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Desenvolver o sistema bibliotecário;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Permitir a colaboração entre os usuários.</a:t>
            </a: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3296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JUSTIFICATIVA</a:t>
            </a:r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38415" y="1422250"/>
            <a:ext cx="77091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Digite aqui sua justificativa, o porquê de desenvolver este trabalho, qual a importância para a empresa  (quando for o caso), qual a importância para você, qual a importância do trabalho para a comunidade acadêmica etc.</a:t>
            </a:r>
          </a:p>
          <a:p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05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4336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FUNDAMENTAÇÃO TEÓRICA</a:t>
            </a:r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38415" y="1422250"/>
            <a:ext cx="7709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Biblioteconomia: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Barros (2017), Estabel (2014), Mourão (2013), Prado (2000), Vieira (2014)</a:t>
            </a:r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endParaRPr lang="pt-BR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1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 smtClean="0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  <a:endParaRPr lang="pt-BR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2052" y="629357"/>
            <a:ext cx="2340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METODOLOGIA</a:t>
            </a:r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10449" y="1196364"/>
            <a:ext cx="772839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Primeiramente, foi realizada a análise e definição dos requisitos, onde foram definidos os objetivos e limitações do sistema Novateca, e produzida toda a documentação necessária para que o projeto prosseguisse.</a:t>
            </a:r>
          </a:p>
          <a:p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Durante o desenvolvimento do projeto, foi projetada a estrutura dos dados, a arquitetura do software, detalhes e características das interfaces, e a cada etapa, testes de funcionalidades, desempenho, correções de layout e bugs também foram sendo realizados, até a implantação do sistema.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Ferramentas que foram utilizadas: </a:t>
            </a:r>
          </a:p>
          <a:p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</a:t>
            </a:r>
            <a:r>
              <a:rPr lang="pt-BR" sz="1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C# – Como linguagem de programação.</a:t>
            </a:r>
          </a:p>
          <a:p>
            <a:r>
              <a:rPr lang="pt-BR" sz="1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ASP.NET Core 2.1 – Como framework web.</a:t>
            </a:r>
          </a:p>
          <a:p>
            <a:r>
              <a:rPr lang="pt-BR" sz="1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ASP.NET Core Identity 2.1 – como sistema de associação.</a:t>
            </a:r>
          </a:p>
          <a:p>
            <a:r>
              <a:rPr lang="pt-BR" sz="1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Bootstrap 4.1 – Como framework front-end.</a:t>
            </a:r>
          </a:p>
          <a:p>
            <a:r>
              <a:rPr lang="pt-BR" sz="1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Visual Studio 2017 – como IDE de desenvolvimento.</a:t>
            </a:r>
          </a:p>
          <a:p>
            <a:r>
              <a:rPr lang="pt-BR" sz="1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Entity Framework Core 2.1 – para persistência de dados.</a:t>
            </a:r>
          </a:p>
          <a:p>
            <a:r>
              <a:rPr lang="pt-BR" sz="1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Git – para versionamento do código.</a:t>
            </a:r>
          </a:p>
          <a:p>
            <a:r>
              <a:rPr lang="pt-BR" sz="1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SQL Server 2016 – como SGBD.</a:t>
            </a:r>
          </a:p>
          <a:p>
            <a:r>
              <a:rPr lang="pt-BR" sz="1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Corel Draw X8 – para criar e trabalhar o layout, imagens ou texturas.</a:t>
            </a:r>
          </a:p>
          <a:p>
            <a:r>
              <a:rPr lang="pt-BR" sz="1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Lighthouse – para medir o desempenho das páginas no navegador. </a:t>
            </a: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2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</TotalTime>
  <Words>640</Words>
  <Application>Microsoft Office PowerPoint</Application>
  <PresentationFormat>Apresentação na tela (4:3)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Calibri Light</vt:lpstr>
      <vt:lpstr>GeoSlab703 MdCn BT</vt:lpstr>
      <vt:lpstr>Calibri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Administrador</dc:creator>
  <cp:lastModifiedBy>Cesar Murilo da Silva Junior</cp:lastModifiedBy>
  <cp:revision>43</cp:revision>
  <dcterms:created xsi:type="dcterms:W3CDTF">2017-11-16T17:59:55Z</dcterms:created>
  <dcterms:modified xsi:type="dcterms:W3CDTF">2018-10-18T21:52:10Z</dcterms:modified>
</cp:coreProperties>
</file>