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4E80-62A2-4AA2-B894-9672BC656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6259E8-EE8D-4168-8664-C585A5BF9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CDCA8-2C37-478F-85B2-116F5F84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FAA5C-7D71-469D-9114-AE4C9F05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2DFE0-AC78-47AE-951C-1ACA7E9C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2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F2025-90A2-4F1C-BAFC-7F5A7022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F09ECD-1DE1-4422-BBA9-3CE36B0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1DD37-3145-43EB-BB33-096631B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5D942-CC97-432E-9673-EAE98840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3307D-7D44-46DA-BF3A-5DB2939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74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963F7B-6EFE-40AE-9860-389EA1412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08661-312D-4E89-A547-5A13EBCD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1FB3B-E0DE-48E7-ABCA-4C1CD7EC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A979-C0B9-4EF0-8EC3-BB14C579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F8D90-6759-44C4-8058-E1D3B710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3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1046-1CF6-4678-B6FC-C910DCC7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43855-296E-4774-8BC6-DCB00CC5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18E08-FD62-4512-9135-E53C43F8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6BE25-BABE-48E8-85C0-9CF000E2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5A4928-AA6C-45C5-9607-E46DB952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1912-11A2-4B77-ADCE-DABA54F4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FFD8C7-8C6E-48AB-B4DC-FA3C3697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E8B15-3A27-41CF-AAEE-C631F37F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D1826-C67E-4C2C-911E-FB14155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FD0BB-4857-4295-87D0-9A67B59B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6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9F877-1C1C-4D60-9AAD-883C56D3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07296-6AB9-4C55-AE0F-B2F4212C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DD4D3-403D-4ED6-B925-C99DD4312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74B7BA-09AF-4E3E-9284-40C0B1CD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2F6563-C911-48D0-B318-04BAFC77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2FCE9A-051E-4570-94FF-491182A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4FDB-968D-49A3-8C13-336A83BE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648D8-7D7F-4414-A89B-F5DEE410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0BDD61-B2C9-4A57-9356-DEA493FA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A04ED9-7324-4B8E-B6A3-A821B466F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02836A-B64F-408D-9FDB-FF328A0AB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C57FBC-8028-45E3-997F-9EF048A5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D2BE81-CBBA-4E1A-B499-F43DA082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5CDFD5-0B52-4C85-81BB-8D3A7FE2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21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ADC4C-856F-4400-85A1-438A4760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1F59A0-92FF-46B2-AFC0-0282B7C7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9F72D7-4E01-4E18-BF19-9707F8D7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DC38E7-7C6E-43B0-8D40-982989D5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4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75EAA4-2E33-4198-B301-CD766C43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211D9C-84B0-4DAE-A997-F19A07B4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92103-8D98-40FE-889D-50430F1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4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0FE5-10BB-447E-9DAB-37EEDFDC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66115-AF54-4E22-B31B-FA4FDDF1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C4B3D-0B9E-44AA-A1D6-E4EAB006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09F33-3640-4823-BEEB-DD5EAA0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6E1491-484A-448E-9C0E-E9A4A2E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00319-B950-42F7-AFF3-126660A0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4D7FD-ED81-4ABD-A12B-28830B11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ED5B33-D0F6-4F6D-910B-D843EAFB2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477FBF-D100-462B-AF1A-EAB3DFF0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4F92C1-D04C-432B-A538-70B076B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EFE54-D96C-4F49-8F00-D3CB1A5F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AB1421-F64E-428C-A5C3-9E0959E0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34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F763CE-C07A-45F4-804C-7E543B29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3C286-FAD1-488D-AC3F-A7B68D47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729AD-3C61-4535-B3B0-20E6869F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F0B8-14E1-4846-8C93-709789F221BF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9C313-D386-49DC-8617-4A1C5AE2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2AC95-6D28-4927-A25E-C1A17B6D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3AD-01CD-4D9F-9974-34CAE5E7B3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44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B7D25C-5ACD-4A46-81DF-BD073E9E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87"/>
            <a:ext cx="12192000" cy="68663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2345F9-8C9A-4217-8636-9CB7276D4F78}"/>
              </a:ext>
            </a:extLst>
          </p:cNvPr>
          <p:cNvSpPr txBox="1"/>
          <p:nvPr/>
        </p:nvSpPr>
        <p:spPr>
          <a:xfrm>
            <a:off x="1526925" y="397280"/>
            <a:ext cx="8772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i="0" dirty="0">
                <a:solidFill>
                  <a:srgbClr val="B5AFA6"/>
                </a:solidFill>
                <a:effectLst/>
                <a:latin typeface="Montserrat" panose="00000500000000000000" pitchFamily="2" charset="0"/>
              </a:rPr>
              <a:t>Schneider Electric Hackathon</a:t>
            </a:r>
          </a:p>
          <a:p>
            <a:pPr algn="ctr"/>
            <a:r>
              <a:rPr lang="es-ES" sz="4000" b="1" dirty="0">
                <a:solidFill>
                  <a:srgbClr val="B5AFA6"/>
                </a:solidFill>
                <a:latin typeface="Montserrat" panose="00000500000000000000" pitchFamily="2" charset="0"/>
              </a:rPr>
              <a:t>Data </a:t>
            </a:r>
            <a:r>
              <a:rPr lang="es-ES" sz="4000" b="1" dirty="0" err="1">
                <a:solidFill>
                  <a:srgbClr val="B5AFA6"/>
                </a:solidFill>
                <a:latin typeface="Montserrat" panose="00000500000000000000" pitchFamily="2" charset="0"/>
              </a:rPr>
              <a:t>Science</a:t>
            </a:r>
            <a:endParaRPr lang="es-ES" sz="4000" b="1" i="0" dirty="0">
              <a:solidFill>
                <a:srgbClr val="B5AFA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B3A6E0-481E-457D-9656-0879E3456232}"/>
              </a:ext>
            </a:extLst>
          </p:cNvPr>
          <p:cNvSpPr txBox="1"/>
          <p:nvPr/>
        </p:nvSpPr>
        <p:spPr>
          <a:xfrm>
            <a:off x="433328" y="1765971"/>
            <a:ext cx="461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Paso1: Recolectar </a:t>
            </a:r>
            <a:r>
              <a:rPr lang="es-MX" sz="3200" b="1" dirty="0" err="1">
                <a:solidFill>
                  <a:schemeClr val="bg1"/>
                </a:solidFill>
              </a:rPr>
              <a:t>DataSet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45C613-6218-4816-8B63-00FF4273E1EA}"/>
              </a:ext>
            </a:extLst>
          </p:cNvPr>
          <p:cNvSpPr txBox="1"/>
          <p:nvPr/>
        </p:nvSpPr>
        <p:spPr>
          <a:xfrm>
            <a:off x="2660210" y="2722372"/>
            <a:ext cx="137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train1.csv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train2.csv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67BDFA1-7E36-4D0E-9C0C-D8F0E5C5D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2" y="3493767"/>
            <a:ext cx="673092" cy="6730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E92837-14D4-460A-A672-414C7C0FD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51" y="3740925"/>
            <a:ext cx="673092" cy="6730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9557A62-EFFA-4474-9BC6-16B43D89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80" y="4009450"/>
            <a:ext cx="673092" cy="67309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F5B1F50-5FBD-4316-8792-6C052111A768}"/>
              </a:ext>
            </a:extLst>
          </p:cNvPr>
          <p:cNvSpPr txBox="1"/>
          <p:nvPr/>
        </p:nvSpPr>
        <p:spPr>
          <a:xfrm>
            <a:off x="2660210" y="3830313"/>
            <a:ext cx="149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train3.json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train4.json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train5.json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16A9A0B-45C0-4962-BBA6-E468C41AC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2" y="5223730"/>
            <a:ext cx="702838" cy="70283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78A3E47-44C2-45E0-9036-6EA76BD2E48C}"/>
              </a:ext>
            </a:extLst>
          </p:cNvPr>
          <p:cNvSpPr txBox="1"/>
          <p:nvPr/>
        </p:nvSpPr>
        <p:spPr>
          <a:xfrm>
            <a:off x="1894761" y="534431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 82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177DC1C-638C-4DC2-B8B9-F2713304CEE4}"/>
              </a:ext>
            </a:extLst>
          </p:cNvPr>
          <p:cNvSpPr txBox="1"/>
          <p:nvPr/>
        </p:nvSpPr>
        <p:spPr>
          <a:xfrm>
            <a:off x="2660210" y="5223730"/>
            <a:ext cx="1831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pdfs81515.pdf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pdfs81516.pdf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Pdfs81596.pdf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CD10946F-2F76-47F9-A1F1-C7B020C22CDC}"/>
              </a:ext>
            </a:extLst>
          </p:cNvPr>
          <p:cNvSpPr/>
          <p:nvPr/>
        </p:nvSpPr>
        <p:spPr>
          <a:xfrm>
            <a:off x="4789150" y="3892334"/>
            <a:ext cx="864708" cy="336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9A09BC3-E972-4DAE-A04F-1C3DD5ED5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22" y="2577161"/>
            <a:ext cx="693457" cy="69345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375169B-A62E-4336-B218-9CC86E72B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7" y="2613496"/>
            <a:ext cx="693457" cy="693457"/>
          </a:xfrm>
          <a:prstGeom prst="rect">
            <a:avLst/>
          </a:prstGeom>
        </p:spPr>
      </p:pic>
      <p:grpSp>
        <p:nvGrpSpPr>
          <p:cNvPr id="29" name="Gráfico 27">
            <a:extLst>
              <a:ext uri="{FF2B5EF4-FFF2-40B4-BE49-F238E27FC236}">
                <a16:creationId xmlns:a16="http://schemas.microsoft.com/office/drawing/2014/main" id="{7B90312E-ABD8-45D5-AF16-8BA6A59BEB7B}"/>
              </a:ext>
            </a:extLst>
          </p:cNvPr>
          <p:cNvGrpSpPr/>
          <p:nvPr/>
        </p:nvGrpSpPr>
        <p:grpSpPr>
          <a:xfrm>
            <a:off x="5963213" y="2063014"/>
            <a:ext cx="3462569" cy="2748725"/>
            <a:chOff x="5378507" y="2557619"/>
            <a:chExt cx="3462569" cy="2748725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D2937C3-7DEB-489B-BEA7-DC06599EE084}"/>
                </a:ext>
              </a:extLst>
            </p:cNvPr>
            <p:cNvSpPr/>
            <p:nvPr/>
          </p:nvSpPr>
          <p:spPr>
            <a:xfrm>
              <a:off x="5402651" y="3573116"/>
              <a:ext cx="666445" cy="326853"/>
            </a:xfrm>
            <a:custGeom>
              <a:avLst/>
              <a:gdLst>
                <a:gd name="connsiteX0" fmla="*/ -17 w 666445"/>
                <a:gd name="connsiteY0" fmla="*/ 326759 h 326853"/>
                <a:gd name="connsiteX1" fmla="*/ 666429 w 666445"/>
                <a:gd name="connsiteY1" fmla="*/ 326759 h 326853"/>
                <a:gd name="connsiteX2" fmla="*/ 666429 w 666445"/>
                <a:gd name="connsiteY2" fmla="*/ -95 h 326853"/>
                <a:gd name="connsiteX3" fmla="*/ -17 w 666445"/>
                <a:gd name="connsiteY3" fmla="*/ -95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17" y="326759"/>
                  </a:moveTo>
                  <a:lnTo>
                    <a:pt x="666429" y="326759"/>
                  </a:lnTo>
                  <a:lnTo>
                    <a:pt x="666429" y="-95"/>
                  </a:lnTo>
                  <a:lnTo>
                    <a:pt x="-17" y="-95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543433C1-D8B9-4E78-88E7-C3F05D6432EE}"/>
                </a:ext>
              </a:extLst>
            </p:cNvPr>
            <p:cNvSpPr/>
            <p:nvPr/>
          </p:nvSpPr>
          <p:spPr>
            <a:xfrm>
              <a:off x="6110014" y="3205284"/>
              <a:ext cx="666446" cy="326853"/>
            </a:xfrm>
            <a:custGeom>
              <a:avLst/>
              <a:gdLst>
                <a:gd name="connsiteX0" fmla="*/ -19 w 666446"/>
                <a:gd name="connsiteY0" fmla="*/ 326760 h 326853"/>
                <a:gd name="connsiteX1" fmla="*/ 666427 w 666446"/>
                <a:gd name="connsiteY1" fmla="*/ 326760 h 326853"/>
                <a:gd name="connsiteX2" fmla="*/ 666427 w 666446"/>
                <a:gd name="connsiteY2" fmla="*/ -93 h 326853"/>
                <a:gd name="connsiteX3" fmla="*/ -19 w 666446"/>
                <a:gd name="connsiteY3" fmla="*/ -93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19" y="326760"/>
                  </a:moveTo>
                  <a:lnTo>
                    <a:pt x="666427" y="326760"/>
                  </a:lnTo>
                  <a:lnTo>
                    <a:pt x="666427" y="-93"/>
                  </a:lnTo>
                  <a:lnTo>
                    <a:pt x="-19" y="-93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A1DEA73F-3FAD-4F10-BB94-C60892C93B25}"/>
                </a:ext>
              </a:extLst>
            </p:cNvPr>
            <p:cNvSpPr/>
            <p:nvPr/>
          </p:nvSpPr>
          <p:spPr>
            <a:xfrm>
              <a:off x="6110014" y="3573116"/>
              <a:ext cx="666446" cy="326853"/>
            </a:xfrm>
            <a:custGeom>
              <a:avLst/>
              <a:gdLst>
                <a:gd name="connsiteX0" fmla="*/ -19 w 666446"/>
                <a:gd name="connsiteY0" fmla="*/ 326759 h 326853"/>
                <a:gd name="connsiteX1" fmla="*/ 666427 w 666446"/>
                <a:gd name="connsiteY1" fmla="*/ 326759 h 326853"/>
                <a:gd name="connsiteX2" fmla="*/ 666427 w 666446"/>
                <a:gd name="connsiteY2" fmla="*/ -95 h 326853"/>
                <a:gd name="connsiteX3" fmla="*/ -19 w 666446"/>
                <a:gd name="connsiteY3" fmla="*/ -95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19" y="326759"/>
                  </a:moveTo>
                  <a:lnTo>
                    <a:pt x="666427" y="326759"/>
                  </a:lnTo>
                  <a:lnTo>
                    <a:pt x="666427" y="-95"/>
                  </a:lnTo>
                  <a:lnTo>
                    <a:pt x="-19" y="-95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23A2565D-05FA-432F-B2AD-748A4D669F78}"/>
                </a:ext>
              </a:extLst>
            </p:cNvPr>
            <p:cNvSpPr/>
            <p:nvPr/>
          </p:nvSpPr>
          <p:spPr>
            <a:xfrm>
              <a:off x="5402651" y="3913701"/>
              <a:ext cx="666445" cy="326852"/>
            </a:xfrm>
            <a:custGeom>
              <a:avLst/>
              <a:gdLst>
                <a:gd name="connsiteX0" fmla="*/ -17 w 666445"/>
                <a:gd name="connsiteY0" fmla="*/ 326757 h 326852"/>
                <a:gd name="connsiteX1" fmla="*/ 666429 w 666445"/>
                <a:gd name="connsiteY1" fmla="*/ 326757 h 326852"/>
                <a:gd name="connsiteX2" fmla="*/ 666429 w 666445"/>
                <a:gd name="connsiteY2" fmla="*/ -96 h 326852"/>
                <a:gd name="connsiteX3" fmla="*/ -17 w 666445"/>
                <a:gd name="connsiteY3" fmla="*/ -96 h 3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2">
                  <a:moveTo>
                    <a:pt x="-17" y="326757"/>
                  </a:moveTo>
                  <a:lnTo>
                    <a:pt x="666429" y="326757"/>
                  </a:lnTo>
                  <a:lnTo>
                    <a:pt x="666429" y="-96"/>
                  </a:lnTo>
                  <a:lnTo>
                    <a:pt x="-17" y="-96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FA764FCB-1402-4716-AC49-2E3EB2F084A4}"/>
                </a:ext>
              </a:extLst>
            </p:cNvPr>
            <p:cNvSpPr/>
            <p:nvPr/>
          </p:nvSpPr>
          <p:spPr>
            <a:xfrm>
              <a:off x="6110014" y="3913701"/>
              <a:ext cx="666446" cy="326852"/>
            </a:xfrm>
            <a:custGeom>
              <a:avLst/>
              <a:gdLst>
                <a:gd name="connsiteX0" fmla="*/ -19 w 666446"/>
                <a:gd name="connsiteY0" fmla="*/ 326757 h 326852"/>
                <a:gd name="connsiteX1" fmla="*/ 666427 w 666446"/>
                <a:gd name="connsiteY1" fmla="*/ 326757 h 326852"/>
                <a:gd name="connsiteX2" fmla="*/ 666427 w 666446"/>
                <a:gd name="connsiteY2" fmla="*/ -96 h 326852"/>
                <a:gd name="connsiteX3" fmla="*/ -19 w 666446"/>
                <a:gd name="connsiteY3" fmla="*/ -96 h 3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2">
                  <a:moveTo>
                    <a:pt x="-19" y="326757"/>
                  </a:moveTo>
                  <a:lnTo>
                    <a:pt x="666427" y="326757"/>
                  </a:lnTo>
                  <a:lnTo>
                    <a:pt x="666427" y="-96"/>
                  </a:lnTo>
                  <a:lnTo>
                    <a:pt x="-19" y="-96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59C3128C-7931-4F6A-A92C-A273A0614527}"/>
                </a:ext>
              </a:extLst>
            </p:cNvPr>
            <p:cNvSpPr/>
            <p:nvPr/>
          </p:nvSpPr>
          <p:spPr>
            <a:xfrm>
              <a:off x="6790172" y="3205284"/>
              <a:ext cx="666446" cy="326853"/>
            </a:xfrm>
            <a:custGeom>
              <a:avLst/>
              <a:gdLst>
                <a:gd name="connsiteX0" fmla="*/ -22 w 666446"/>
                <a:gd name="connsiteY0" fmla="*/ 326760 h 326853"/>
                <a:gd name="connsiteX1" fmla="*/ 666424 w 666446"/>
                <a:gd name="connsiteY1" fmla="*/ 326760 h 326853"/>
                <a:gd name="connsiteX2" fmla="*/ 666424 w 666446"/>
                <a:gd name="connsiteY2" fmla="*/ -93 h 326853"/>
                <a:gd name="connsiteX3" fmla="*/ -22 w 666446"/>
                <a:gd name="connsiteY3" fmla="*/ -93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22" y="326760"/>
                  </a:moveTo>
                  <a:lnTo>
                    <a:pt x="666424" y="326760"/>
                  </a:lnTo>
                  <a:lnTo>
                    <a:pt x="666424" y="-93"/>
                  </a:lnTo>
                  <a:lnTo>
                    <a:pt x="-22" y="-93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26B84A55-307F-4D36-A303-96BF9623576B}"/>
                </a:ext>
              </a:extLst>
            </p:cNvPr>
            <p:cNvSpPr/>
            <p:nvPr/>
          </p:nvSpPr>
          <p:spPr>
            <a:xfrm>
              <a:off x="6790172" y="3573116"/>
              <a:ext cx="666446" cy="326853"/>
            </a:xfrm>
            <a:custGeom>
              <a:avLst/>
              <a:gdLst>
                <a:gd name="connsiteX0" fmla="*/ -22 w 666446"/>
                <a:gd name="connsiteY0" fmla="*/ 326759 h 326853"/>
                <a:gd name="connsiteX1" fmla="*/ 666424 w 666446"/>
                <a:gd name="connsiteY1" fmla="*/ 326759 h 326853"/>
                <a:gd name="connsiteX2" fmla="*/ 666424 w 666446"/>
                <a:gd name="connsiteY2" fmla="*/ -95 h 326853"/>
                <a:gd name="connsiteX3" fmla="*/ -22 w 666446"/>
                <a:gd name="connsiteY3" fmla="*/ -95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22" y="326759"/>
                  </a:moveTo>
                  <a:lnTo>
                    <a:pt x="666424" y="326759"/>
                  </a:lnTo>
                  <a:lnTo>
                    <a:pt x="666424" y="-95"/>
                  </a:lnTo>
                  <a:lnTo>
                    <a:pt x="-22" y="-95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9FC7986-90C4-4B84-A947-402472AC979D}"/>
                </a:ext>
              </a:extLst>
            </p:cNvPr>
            <p:cNvSpPr/>
            <p:nvPr/>
          </p:nvSpPr>
          <p:spPr>
            <a:xfrm>
              <a:off x="6790172" y="3913701"/>
              <a:ext cx="666446" cy="326852"/>
            </a:xfrm>
            <a:custGeom>
              <a:avLst/>
              <a:gdLst>
                <a:gd name="connsiteX0" fmla="*/ -22 w 666446"/>
                <a:gd name="connsiteY0" fmla="*/ 326757 h 326852"/>
                <a:gd name="connsiteX1" fmla="*/ 666424 w 666446"/>
                <a:gd name="connsiteY1" fmla="*/ 326757 h 326852"/>
                <a:gd name="connsiteX2" fmla="*/ 666424 w 666446"/>
                <a:gd name="connsiteY2" fmla="*/ -96 h 326852"/>
                <a:gd name="connsiteX3" fmla="*/ -22 w 666446"/>
                <a:gd name="connsiteY3" fmla="*/ -96 h 3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2">
                  <a:moveTo>
                    <a:pt x="-22" y="326757"/>
                  </a:moveTo>
                  <a:lnTo>
                    <a:pt x="666424" y="326757"/>
                  </a:lnTo>
                  <a:lnTo>
                    <a:pt x="666424" y="-96"/>
                  </a:lnTo>
                  <a:lnTo>
                    <a:pt x="-22" y="-96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97C307F9-A3CE-4B5F-B8A8-5B1B7779A0FA}"/>
                </a:ext>
              </a:extLst>
            </p:cNvPr>
            <p:cNvSpPr/>
            <p:nvPr/>
          </p:nvSpPr>
          <p:spPr>
            <a:xfrm>
              <a:off x="5402651" y="4594872"/>
              <a:ext cx="666445" cy="326853"/>
            </a:xfrm>
            <a:custGeom>
              <a:avLst/>
              <a:gdLst>
                <a:gd name="connsiteX0" fmla="*/ -17 w 666445"/>
                <a:gd name="connsiteY0" fmla="*/ 326755 h 326853"/>
                <a:gd name="connsiteX1" fmla="*/ 666429 w 666445"/>
                <a:gd name="connsiteY1" fmla="*/ 326755 h 326853"/>
                <a:gd name="connsiteX2" fmla="*/ 666429 w 666445"/>
                <a:gd name="connsiteY2" fmla="*/ -99 h 326853"/>
                <a:gd name="connsiteX3" fmla="*/ -17 w 666445"/>
                <a:gd name="connsiteY3" fmla="*/ -99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17" y="326755"/>
                  </a:moveTo>
                  <a:lnTo>
                    <a:pt x="666429" y="326755"/>
                  </a:lnTo>
                  <a:lnTo>
                    <a:pt x="666429" y="-99"/>
                  </a:lnTo>
                  <a:lnTo>
                    <a:pt x="-17" y="-99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5D586268-8491-4E3D-AE61-6924522DC05A}"/>
                </a:ext>
              </a:extLst>
            </p:cNvPr>
            <p:cNvSpPr/>
            <p:nvPr/>
          </p:nvSpPr>
          <p:spPr>
            <a:xfrm>
              <a:off x="6110014" y="4594872"/>
              <a:ext cx="666446" cy="326853"/>
            </a:xfrm>
            <a:custGeom>
              <a:avLst/>
              <a:gdLst>
                <a:gd name="connsiteX0" fmla="*/ -19 w 666446"/>
                <a:gd name="connsiteY0" fmla="*/ 326755 h 326853"/>
                <a:gd name="connsiteX1" fmla="*/ 666427 w 666446"/>
                <a:gd name="connsiteY1" fmla="*/ 326755 h 326853"/>
                <a:gd name="connsiteX2" fmla="*/ 666427 w 666446"/>
                <a:gd name="connsiteY2" fmla="*/ -99 h 326853"/>
                <a:gd name="connsiteX3" fmla="*/ -19 w 666446"/>
                <a:gd name="connsiteY3" fmla="*/ -99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19" y="326755"/>
                  </a:moveTo>
                  <a:lnTo>
                    <a:pt x="666427" y="326755"/>
                  </a:lnTo>
                  <a:lnTo>
                    <a:pt x="666427" y="-99"/>
                  </a:lnTo>
                  <a:lnTo>
                    <a:pt x="-19" y="-99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2F68B310-D260-4A85-A51E-5BEB1F4C66D1}"/>
                </a:ext>
              </a:extLst>
            </p:cNvPr>
            <p:cNvSpPr/>
            <p:nvPr/>
          </p:nvSpPr>
          <p:spPr>
            <a:xfrm>
              <a:off x="6790172" y="4594872"/>
              <a:ext cx="666446" cy="326853"/>
            </a:xfrm>
            <a:custGeom>
              <a:avLst/>
              <a:gdLst>
                <a:gd name="connsiteX0" fmla="*/ -22 w 666446"/>
                <a:gd name="connsiteY0" fmla="*/ 326755 h 326853"/>
                <a:gd name="connsiteX1" fmla="*/ 666424 w 666446"/>
                <a:gd name="connsiteY1" fmla="*/ 326755 h 326853"/>
                <a:gd name="connsiteX2" fmla="*/ 666424 w 666446"/>
                <a:gd name="connsiteY2" fmla="*/ -99 h 326853"/>
                <a:gd name="connsiteX3" fmla="*/ -22 w 666446"/>
                <a:gd name="connsiteY3" fmla="*/ -99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22" y="326755"/>
                  </a:moveTo>
                  <a:lnTo>
                    <a:pt x="666424" y="326755"/>
                  </a:lnTo>
                  <a:lnTo>
                    <a:pt x="666424" y="-99"/>
                  </a:lnTo>
                  <a:lnTo>
                    <a:pt x="-22" y="-99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4F4C636F-C04F-4D12-8BC5-5EBA6B93C36B}"/>
                </a:ext>
              </a:extLst>
            </p:cNvPr>
            <p:cNvSpPr/>
            <p:nvPr/>
          </p:nvSpPr>
          <p:spPr>
            <a:xfrm>
              <a:off x="5402651" y="4935458"/>
              <a:ext cx="666445" cy="326853"/>
            </a:xfrm>
            <a:custGeom>
              <a:avLst/>
              <a:gdLst>
                <a:gd name="connsiteX0" fmla="*/ -17 w 666445"/>
                <a:gd name="connsiteY0" fmla="*/ 326754 h 326853"/>
                <a:gd name="connsiteX1" fmla="*/ 666429 w 666445"/>
                <a:gd name="connsiteY1" fmla="*/ 326754 h 326853"/>
                <a:gd name="connsiteX2" fmla="*/ 666429 w 666445"/>
                <a:gd name="connsiteY2" fmla="*/ -100 h 326853"/>
                <a:gd name="connsiteX3" fmla="*/ -17 w 666445"/>
                <a:gd name="connsiteY3" fmla="*/ -100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17" y="326754"/>
                  </a:moveTo>
                  <a:lnTo>
                    <a:pt x="666429" y="326754"/>
                  </a:lnTo>
                  <a:lnTo>
                    <a:pt x="666429" y="-100"/>
                  </a:lnTo>
                  <a:lnTo>
                    <a:pt x="-17" y="-100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EA524DFB-A384-4E7C-BC66-A89B09447CEB}"/>
                </a:ext>
              </a:extLst>
            </p:cNvPr>
            <p:cNvSpPr/>
            <p:nvPr/>
          </p:nvSpPr>
          <p:spPr>
            <a:xfrm>
              <a:off x="6110014" y="4935458"/>
              <a:ext cx="666446" cy="326853"/>
            </a:xfrm>
            <a:custGeom>
              <a:avLst/>
              <a:gdLst>
                <a:gd name="connsiteX0" fmla="*/ -19 w 666446"/>
                <a:gd name="connsiteY0" fmla="*/ 326754 h 326853"/>
                <a:gd name="connsiteX1" fmla="*/ 666427 w 666446"/>
                <a:gd name="connsiteY1" fmla="*/ 326754 h 326853"/>
                <a:gd name="connsiteX2" fmla="*/ 666427 w 666446"/>
                <a:gd name="connsiteY2" fmla="*/ -100 h 326853"/>
                <a:gd name="connsiteX3" fmla="*/ -19 w 666446"/>
                <a:gd name="connsiteY3" fmla="*/ -100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19" y="326754"/>
                  </a:moveTo>
                  <a:lnTo>
                    <a:pt x="666427" y="326754"/>
                  </a:lnTo>
                  <a:lnTo>
                    <a:pt x="666427" y="-100"/>
                  </a:lnTo>
                  <a:lnTo>
                    <a:pt x="-19" y="-100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CC6B7EA-1E95-47AF-B760-BA5B02B5A13E}"/>
                </a:ext>
              </a:extLst>
            </p:cNvPr>
            <p:cNvSpPr/>
            <p:nvPr/>
          </p:nvSpPr>
          <p:spPr>
            <a:xfrm>
              <a:off x="6790172" y="4935458"/>
              <a:ext cx="666446" cy="326853"/>
            </a:xfrm>
            <a:custGeom>
              <a:avLst/>
              <a:gdLst>
                <a:gd name="connsiteX0" fmla="*/ -22 w 666446"/>
                <a:gd name="connsiteY0" fmla="*/ 326754 h 326853"/>
                <a:gd name="connsiteX1" fmla="*/ 666424 w 666446"/>
                <a:gd name="connsiteY1" fmla="*/ 326754 h 326853"/>
                <a:gd name="connsiteX2" fmla="*/ 666424 w 666446"/>
                <a:gd name="connsiteY2" fmla="*/ -100 h 326853"/>
                <a:gd name="connsiteX3" fmla="*/ -22 w 666446"/>
                <a:gd name="connsiteY3" fmla="*/ -100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6" h="326853">
                  <a:moveTo>
                    <a:pt x="-22" y="326754"/>
                  </a:moveTo>
                  <a:lnTo>
                    <a:pt x="666424" y="326754"/>
                  </a:lnTo>
                  <a:lnTo>
                    <a:pt x="666424" y="-100"/>
                  </a:lnTo>
                  <a:lnTo>
                    <a:pt x="-22" y="-100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00EEA3A7-AC04-4152-82D9-B7524576FAEA}"/>
                </a:ext>
              </a:extLst>
            </p:cNvPr>
            <p:cNvSpPr/>
            <p:nvPr/>
          </p:nvSpPr>
          <p:spPr>
            <a:xfrm>
              <a:off x="7470330" y="3205284"/>
              <a:ext cx="666445" cy="326853"/>
            </a:xfrm>
            <a:custGeom>
              <a:avLst/>
              <a:gdLst>
                <a:gd name="connsiteX0" fmla="*/ -25 w 666445"/>
                <a:gd name="connsiteY0" fmla="*/ 326760 h 326853"/>
                <a:gd name="connsiteX1" fmla="*/ 666421 w 666445"/>
                <a:gd name="connsiteY1" fmla="*/ 326760 h 326853"/>
                <a:gd name="connsiteX2" fmla="*/ 666421 w 666445"/>
                <a:gd name="connsiteY2" fmla="*/ -93 h 326853"/>
                <a:gd name="connsiteX3" fmla="*/ -25 w 666445"/>
                <a:gd name="connsiteY3" fmla="*/ -93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5" y="326760"/>
                  </a:moveTo>
                  <a:lnTo>
                    <a:pt x="666421" y="326760"/>
                  </a:lnTo>
                  <a:lnTo>
                    <a:pt x="666421" y="-93"/>
                  </a:lnTo>
                  <a:lnTo>
                    <a:pt x="-25" y="-93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73D4A688-0255-40AF-B031-2863DA0E5763}"/>
                </a:ext>
              </a:extLst>
            </p:cNvPr>
            <p:cNvSpPr/>
            <p:nvPr/>
          </p:nvSpPr>
          <p:spPr>
            <a:xfrm>
              <a:off x="7470330" y="3573116"/>
              <a:ext cx="666445" cy="326853"/>
            </a:xfrm>
            <a:custGeom>
              <a:avLst/>
              <a:gdLst>
                <a:gd name="connsiteX0" fmla="*/ -25 w 666445"/>
                <a:gd name="connsiteY0" fmla="*/ 326759 h 326853"/>
                <a:gd name="connsiteX1" fmla="*/ 666421 w 666445"/>
                <a:gd name="connsiteY1" fmla="*/ 326759 h 326853"/>
                <a:gd name="connsiteX2" fmla="*/ 666421 w 666445"/>
                <a:gd name="connsiteY2" fmla="*/ -95 h 326853"/>
                <a:gd name="connsiteX3" fmla="*/ -25 w 666445"/>
                <a:gd name="connsiteY3" fmla="*/ -95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5" y="326759"/>
                  </a:moveTo>
                  <a:lnTo>
                    <a:pt x="666421" y="326759"/>
                  </a:lnTo>
                  <a:lnTo>
                    <a:pt x="666421" y="-95"/>
                  </a:lnTo>
                  <a:lnTo>
                    <a:pt x="-25" y="-95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532F43C8-E131-4C87-A214-3AC4CDBC4335}"/>
                </a:ext>
              </a:extLst>
            </p:cNvPr>
            <p:cNvSpPr/>
            <p:nvPr/>
          </p:nvSpPr>
          <p:spPr>
            <a:xfrm>
              <a:off x="7470330" y="3913701"/>
              <a:ext cx="666445" cy="326852"/>
            </a:xfrm>
            <a:custGeom>
              <a:avLst/>
              <a:gdLst>
                <a:gd name="connsiteX0" fmla="*/ -25 w 666445"/>
                <a:gd name="connsiteY0" fmla="*/ 326757 h 326852"/>
                <a:gd name="connsiteX1" fmla="*/ 666421 w 666445"/>
                <a:gd name="connsiteY1" fmla="*/ 326757 h 326852"/>
                <a:gd name="connsiteX2" fmla="*/ 666421 w 666445"/>
                <a:gd name="connsiteY2" fmla="*/ -96 h 326852"/>
                <a:gd name="connsiteX3" fmla="*/ -25 w 666445"/>
                <a:gd name="connsiteY3" fmla="*/ -96 h 3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2">
                  <a:moveTo>
                    <a:pt x="-25" y="326757"/>
                  </a:moveTo>
                  <a:lnTo>
                    <a:pt x="666421" y="326757"/>
                  </a:lnTo>
                  <a:lnTo>
                    <a:pt x="666421" y="-96"/>
                  </a:lnTo>
                  <a:lnTo>
                    <a:pt x="-25" y="-96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225D7AC-3A55-4254-90B1-9E13465BC434}"/>
                </a:ext>
              </a:extLst>
            </p:cNvPr>
            <p:cNvSpPr/>
            <p:nvPr/>
          </p:nvSpPr>
          <p:spPr>
            <a:xfrm>
              <a:off x="7470330" y="4594872"/>
              <a:ext cx="666445" cy="326853"/>
            </a:xfrm>
            <a:custGeom>
              <a:avLst/>
              <a:gdLst>
                <a:gd name="connsiteX0" fmla="*/ -25 w 666445"/>
                <a:gd name="connsiteY0" fmla="*/ 326755 h 326853"/>
                <a:gd name="connsiteX1" fmla="*/ 666421 w 666445"/>
                <a:gd name="connsiteY1" fmla="*/ 326755 h 326853"/>
                <a:gd name="connsiteX2" fmla="*/ 666421 w 666445"/>
                <a:gd name="connsiteY2" fmla="*/ -99 h 326853"/>
                <a:gd name="connsiteX3" fmla="*/ -25 w 666445"/>
                <a:gd name="connsiteY3" fmla="*/ -99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5" y="326755"/>
                  </a:moveTo>
                  <a:lnTo>
                    <a:pt x="666421" y="326755"/>
                  </a:lnTo>
                  <a:lnTo>
                    <a:pt x="666421" y="-99"/>
                  </a:lnTo>
                  <a:lnTo>
                    <a:pt x="-25" y="-99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6B44FE9-7921-4A3E-9F39-0ED92AA247FB}"/>
                </a:ext>
              </a:extLst>
            </p:cNvPr>
            <p:cNvSpPr/>
            <p:nvPr/>
          </p:nvSpPr>
          <p:spPr>
            <a:xfrm>
              <a:off x="7470330" y="4935458"/>
              <a:ext cx="666445" cy="326853"/>
            </a:xfrm>
            <a:custGeom>
              <a:avLst/>
              <a:gdLst>
                <a:gd name="connsiteX0" fmla="*/ -25 w 666445"/>
                <a:gd name="connsiteY0" fmla="*/ 326754 h 326853"/>
                <a:gd name="connsiteX1" fmla="*/ 666421 w 666445"/>
                <a:gd name="connsiteY1" fmla="*/ 326754 h 326853"/>
                <a:gd name="connsiteX2" fmla="*/ 666421 w 666445"/>
                <a:gd name="connsiteY2" fmla="*/ -100 h 326853"/>
                <a:gd name="connsiteX3" fmla="*/ -25 w 666445"/>
                <a:gd name="connsiteY3" fmla="*/ -100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5" y="326754"/>
                  </a:moveTo>
                  <a:lnTo>
                    <a:pt x="666421" y="326754"/>
                  </a:lnTo>
                  <a:lnTo>
                    <a:pt x="666421" y="-100"/>
                  </a:lnTo>
                  <a:lnTo>
                    <a:pt x="-25" y="-100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grpSp>
          <p:nvGrpSpPr>
            <p:cNvPr id="49" name="Gráfico 27">
              <a:extLst>
                <a:ext uri="{FF2B5EF4-FFF2-40B4-BE49-F238E27FC236}">
                  <a16:creationId xmlns:a16="http://schemas.microsoft.com/office/drawing/2014/main" id="{DBFFAA03-E219-4F74-A09F-0187D9049B43}"/>
                </a:ext>
              </a:extLst>
            </p:cNvPr>
            <p:cNvGrpSpPr/>
            <p:nvPr/>
          </p:nvGrpSpPr>
          <p:grpSpPr>
            <a:xfrm>
              <a:off x="5402651" y="4254287"/>
              <a:ext cx="3414281" cy="326853"/>
              <a:chOff x="5402651" y="4254287"/>
              <a:chExt cx="3414281" cy="326853"/>
            </a:xfrm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AE8708C2-5052-40F4-960A-A49DFF23C35A}"/>
                  </a:ext>
                </a:extLst>
              </p:cNvPr>
              <p:cNvSpPr/>
              <p:nvPr/>
            </p:nvSpPr>
            <p:spPr>
              <a:xfrm>
                <a:off x="5402651" y="4254287"/>
                <a:ext cx="666445" cy="326853"/>
              </a:xfrm>
              <a:custGeom>
                <a:avLst/>
                <a:gdLst>
                  <a:gd name="connsiteX0" fmla="*/ -17 w 666445"/>
                  <a:gd name="connsiteY0" fmla="*/ 326756 h 326853"/>
                  <a:gd name="connsiteX1" fmla="*/ 666429 w 666445"/>
                  <a:gd name="connsiteY1" fmla="*/ 326756 h 326853"/>
                  <a:gd name="connsiteX2" fmla="*/ 666429 w 666445"/>
                  <a:gd name="connsiteY2" fmla="*/ -97 h 326853"/>
                  <a:gd name="connsiteX3" fmla="*/ -17 w 666445"/>
                  <a:gd name="connsiteY3" fmla="*/ -97 h 32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45" h="326853">
                    <a:moveTo>
                      <a:pt x="-17" y="326756"/>
                    </a:moveTo>
                    <a:lnTo>
                      <a:pt x="666429" y="326756"/>
                    </a:lnTo>
                    <a:lnTo>
                      <a:pt x="666429" y="-97"/>
                    </a:lnTo>
                    <a:lnTo>
                      <a:pt x="-17" y="-97"/>
                    </a:lnTo>
                    <a:close/>
                  </a:path>
                </a:pathLst>
              </a:custGeom>
              <a:solidFill>
                <a:srgbClr val="AFABAB"/>
              </a:solidFill>
              <a:ln w="1521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EF48F60C-FD78-4741-8C54-AEDE19AF3DEB}"/>
                  </a:ext>
                </a:extLst>
              </p:cNvPr>
              <p:cNvSpPr/>
              <p:nvPr/>
            </p:nvSpPr>
            <p:spPr>
              <a:xfrm>
                <a:off x="6110014" y="4254287"/>
                <a:ext cx="666446" cy="326853"/>
              </a:xfrm>
              <a:custGeom>
                <a:avLst/>
                <a:gdLst>
                  <a:gd name="connsiteX0" fmla="*/ -19 w 666446"/>
                  <a:gd name="connsiteY0" fmla="*/ 326756 h 326853"/>
                  <a:gd name="connsiteX1" fmla="*/ 666427 w 666446"/>
                  <a:gd name="connsiteY1" fmla="*/ 326756 h 326853"/>
                  <a:gd name="connsiteX2" fmla="*/ 666427 w 666446"/>
                  <a:gd name="connsiteY2" fmla="*/ -97 h 326853"/>
                  <a:gd name="connsiteX3" fmla="*/ -19 w 666446"/>
                  <a:gd name="connsiteY3" fmla="*/ -97 h 32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46" h="326853">
                    <a:moveTo>
                      <a:pt x="-19" y="326756"/>
                    </a:moveTo>
                    <a:lnTo>
                      <a:pt x="666427" y="326756"/>
                    </a:lnTo>
                    <a:lnTo>
                      <a:pt x="666427" y="-97"/>
                    </a:lnTo>
                    <a:lnTo>
                      <a:pt x="-19" y="-97"/>
                    </a:lnTo>
                    <a:close/>
                  </a:path>
                </a:pathLst>
              </a:custGeom>
              <a:solidFill>
                <a:srgbClr val="AFABAB">
                  <a:alpha val="39000"/>
                </a:srgbClr>
              </a:solidFill>
              <a:ln w="1521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D0649119-72DC-4ADD-A4CE-5EA170F1B8EB}"/>
                  </a:ext>
                </a:extLst>
              </p:cNvPr>
              <p:cNvSpPr/>
              <p:nvPr/>
            </p:nvSpPr>
            <p:spPr>
              <a:xfrm>
                <a:off x="6790172" y="4254287"/>
                <a:ext cx="666446" cy="326853"/>
              </a:xfrm>
              <a:custGeom>
                <a:avLst/>
                <a:gdLst>
                  <a:gd name="connsiteX0" fmla="*/ -22 w 666446"/>
                  <a:gd name="connsiteY0" fmla="*/ 326756 h 326853"/>
                  <a:gd name="connsiteX1" fmla="*/ 666424 w 666446"/>
                  <a:gd name="connsiteY1" fmla="*/ 326756 h 326853"/>
                  <a:gd name="connsiteX2" fmla="*/ 666424 w 666446"/>
                  <a:gd name="connsiteY2" fmla="*/ -97 h 326853"/>
                  <a:gd name="connsiteX3" fmla="*/ -22 w 666446"/>
                  <a:gd name="connsiteY3" fmla="*/ -97 h 32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46" h="326853">
                    <a:moveTo>
                      <a:pt x="-22" y="326756"/>
                    </a:moveTo>
                    <a:lnTo>
                      <a:pt x="666424" y="326756"/>
                    </a:lnTo>
                    <a:lnTo>
                      <a:pt x="666424" y="-97"/>
                    </a:lnTo>
                    <a:lnTo>
                      <a:pt x="-22" y="-97"/>
                    </a:lnTo>
                    <a:close/>
                  </a:path>
                </a:pathLst>
              </a:custGeom>
              <a:solidFill>
                <a:srgbClr val="AFABAB">
                  <a:alpha val="39000"/>
                </a:srgbClr>
              </a:solidFill>
              <a:ln w="1521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6DE70448-081F-4B67-9443-5BEC52BD5958}"/>
                  </a:ext>
                </a:extLst>
              </p:cNvPr>
              <p:cNvSpPr/>
              <p:nvPr/>
            </p:nvSpPr>
            <p:spPr>
              <a:xfrm>
                <a:off x="7470330" y="4254287"/>
                <a:ext cx="666445" cy="326853"/>
              </a:xfrm>
              <a:custGeom>
                <a:avLst/>
                <a:gdLst>
                  <a:gd name="connsiteX0" fmla="*/ -25 w 666445"/>
                  <a:gd name="connsiteY0" fmla="*/ 326756 h 326853"/>
                  <a:gd name="connsiteX1" fmla="*/ 666421 w 666445"/>
                  <a:gd name="connsiteY1" fmla="*/ 326756 h 326853"/>
                  <a:gd name="connsiteX2" fmla="*/ 666421 w 666445"/>
                  <a:gd name="connsiteY2" fmla="*/ -97 h 326853"/>
                  <a:gd name="connsiteX3" fmla="*/ -25 w 666445"/>
                  <a:gd name="connsiteY3" fmla="*/ -97 h 32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45" h="326853">
                    <a:moveTo>
                      <a:pt x="-25" y="326756"/>
                    </a:moveTo>
                    <a:lnTo>
                      <a:pt x="666421" y="326756"/>
                    </a:lnTo>
                    <a:lnTo>
                      <a:pt x="666421" y="-97"/>
                    </a:lnTo>
                    <a:lnTo>
                      <a:pt x="-25" y="-97"/>
                    </a:lnTo>
                    <a:close/>
                  </a:path>
                </a:pathLst>
              </a:custGeom>
              <a:solidFill>
                <a:srgbClr val="AFABAB">
                  <a:alpha val="39000"/>
                </a:srgbClr>
              </a:solidFill>
              <a:ln w="1521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FE7CB9DB-C0E5-4608-962D-CBA9C2228A44}"/>
                  </a:ext>
                </a:extLst>
              </p:cNvPr>
              <p:cNvSpPr/>
              <p:nvPr/>
            </p:nvSpPr>
            <p:spPr>
              <a:xfrm>
                <a:off x="8150487" y="4254287"/>
                <a:ext cx="666445" cy="326853"/>
              </a:xfrm>
              <a:custGeom>
                <a:avLst/>
                <a:gdLst>
                  <a:gd name="connsiteX0" fmla="*/ -27 w 666445"/>
                  <a:gd name="connsiteY0" fmla="*/ 326756 h 326853"/>
                  <a:gd name="connsiteX1" fmla="*/ 666418 w 666445"/>
                  <a:gd name="connsiteY1" fmla="*/ 326756 h 326853"/>
                  <a:gd name="connsiteX2" fmla="*/ 666418 w 666445"/>
                  <a:gd name="connsiteY2" fmla="*/ -97 h 326853"/>
                  <a:gd name="connsiteX3" fmla="*/ -27 w 666445"/>
                  <a:gd name="connsiteY3" fmla="*/ -97 h 32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445" h="326853">
                    <a:moveTo>
                      <a:pt x="-27" y="326756"/>
                    </a:moveTo>
                    <a:lnTo>
                      <a:pt x="666418" y="326756"/>
                    </a:lnTo>
                    <a:lnTo>
                      <a:pt x="666418" y="-97"/>
                    </a:lnTo>
                    <a:lnTo>
                      <a:pt x="-27" y="-97"/>
                    </a:lnTo>
                    <a:close/>
                  </a:path>
                </a:pathLst>
              </a:custGeom>
              <a:solidFill>
                <a:srgbClr val="AFABAB">
                  <a:alpha val="39000"/>
                </a:srgbClr>
              </a:solidFill>
              <a:ln w="1521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30036A91-CB19-40DA-BF0F-3D97E61560FC}"/>
                </a:ext>
              </a:extLst>
            </p:cNvPr>
            <p:cNvSpPr/>
            <p:nvPr/>
          </p:nvSpPr>
          <p:spPr>
            <a:xfrm>
              <a:off x="8150487" y="3205284"/>
              <a:ext cx="666445" cy="326853"/>
            </a:xfrm>
            <a:custGeom>
              <a:avLst/>
              <a:gdLst>
                <a:gd name="connsiteX0" fmla="*/ -27 w 666445"/>
                <a:gd name="connsiteY0" fmla="*/ 326760 h 326853"/>
                <a:gd name="connsiteX1" fmla="*/ 666418 w 666445"/>
                <a:gd name="connsiteY1" fmla="*/ 326760 h 326853"/>
                <a:gd name="connsiteX2" fmla="*/ 666418 w 666445"/>
                <a:gd name="connsiteY2" fmla="*/ -93 h 326853"/>
                <a:gd name="connsiteX3" fmla="*/ -27 w 666445"/>
                <a:gd name="connsiteY3" fmla="*/ -93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7" y="326760"/>
                  </a:moveTo>
                  <a:lnTo>
                    <a:pt x="666418" y="326760"/>
                  </a:lnTo>
                  <a:lnTo>
                    <a:pt x="666418" y="-93"/>
                  </a:lnTo>
                  <a:lnTo>
                    <a:pt x="-27" y="-93"/>
                  </a:lnTo>
                  <a:close/>
                </a:path>
              </a:pathLst>
            </a:custGeom>
            <a:solidFill>
              <a:srgbClr val="AFABAB"/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FAA3AB8D-7670-4CF5-9FB4-D56FEC2F8277}"/>
                </a:ext>
              </a:extLst>
            </p:cNvPr>
            <p:cNvSpPr/>
            <p:nvPr/>
          </p:nvSpPr>
          <p:spPr>
            <a:xfrm>
              <a:off x="8150487" y="3573116"/>
              <a:ext cx="666445" cy="326853"/>
            </a:xfrm>
            <a:custGeom>
              <a:avLst/>
              <a:gdLst>
                <a:gd name="connsiteX0" fmla="*/ -27 w 666445"/>
                <a:gd name="connsiteY0" fmla="*/ 326759 h 326853"/>
                <a:gd name="connsiteX1" fmla="*/ 666418 w 666445"/>
                <a:gd name="connsiteY1" fmla="*/ 326759 h 326853"/>
                <a:gd name="connsiteX2" fmla="*/ 666418 w 666445"/>
                <a:gd name="connsiteY2" fmla="*/ -95 h 326853"/>
                <a:gd name="connsiteX3" fmla="*/ -27 w 666445"/>
                <a:gd name="connsiteY3" fmla="*/ -95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7" y="326759"/>
                  </a:moveTo>
                  <a:lnTo>
                    <a:pt x="666418" y="326759"/>
                  </a:lnTo>
                  <a:lnTo>
                    <a:pt x="666418" y="-95"/>
                  </a:lnTo>
                  <a:lnTo>
                    <a:pt x="-27" y="-95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CD034470-61A5-4EC4-A465-4BFE784AEE57}"/>
                </a:ext>
              </a:extLst>
            </p:cNvPr>
            <p:cNvSpPr/>
            <p:nvPr/>
          </p:nvSpPr>
          <p:spPr>
            <a:xfrm>
              <a:off x="8150487" y="3913701"/>
              <a:ext cx="666445" cy="326852"/>
            </a:xfrm>
            <a:custGeom>
              <a:avLst/>
              <a:gdLst>
                <a:gd name="connsiteX0" fmla="*/ -27 w 666445"/>
                <a:gd name="connsiteY0" fmla="*/ 326757 h 326852"/>
                <a:gd name="connsiteX1" fmla="*/ 666418 w 666445"/>
                <a:gd name="connsiteY1" fmla="*/ 326757 h 326852"/>
                <a:gd name="connsiteX2" fmla="*/ 666418 w 666445"/>
                <a:gd name="connsiteY2" fmla="*/ -96 h 326852"/>
                <a:gd name="connsiteX3" fmla="*/ -27 w 666445"/>
                <a:gd name="connsiteY3" fmla="*/ -96 h 3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2">
                  <a:moveTo>
                    <a:pt x="-27" y="326757"/>
                  </a:moveTo>
                  <a:lnTo>
                    <a:pt x="666418" y="326757"/>
                  </a:lnTo>
                  <a:lnTo>
                    <a:pt x="666418" y="-96"/>
                  </a:lnTo>
                  <a:lnTo>
                    <a:pt x="-27" y="-96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611F5D26-92F5-4A4F-9329-7B5E40E0DC0C}"/>
                </a:ext>
              </a:extLst>
            </p:cNvPr>
            <p:cNvSpPr/>
            <p:nvPr/>
          </p:nvSpPr>
          <p:spPr>
            <a:xfrm>
              <a:off x="8150487" y="4594872"/>
              <a:ext cx="666445" cy="326853"/>
            </a:xfrm>
            <a:custGeom>
              <a:avLst/>
              <a:gdLst>
                <a:gd name="connsiteX0" fmla="*/ -27 w 666445"/>
                <a:gd name="connsiteY0" fmla="*/ 326755 h 326853"/>
                <a:gd name="connsiteX1" fmla="*/ 666418 w 666445"/>
                <a:gd name="connsiteY1" fmla="*/ 326755 h 326853"/>
                <a:gd name="connsiteX2" fmla="*/ 666418 w 666445"/>
                <a:gd name="connsiteY2" fmla="*/ -99 h 326853"/>
                <a:gd name="connsiteX3" fmla="*/ -27 w 666445"/>
                <a:gd name="connsiteY3" fmla="*/ -99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7" y="326755"/>
                  </a:moveTo>
                  <a:lnTo>
                    <a:pt x="666418" y="326755"/>
                  </a:lnTo>
                  <a:lnTo>
                    <a:pt x="666418" y="-99"/>
                  </a:lnTo>
                  <a:lnTo>
                    <a:pt x="-27" y="-99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B60BA3A8-F3FA-4A43-B677-D7C5A0EB8255}"/>
                </a:ext>
              </a:extLst>
            </p:cNvPr>
            <p:cNvSpPr/>
            <p:nvPr/>
          </p:nvSpPr>
          <p:spPr>
            <a:xfrm>
              <a:off x="8150487" y="4935458"/>
              <a:ext cx="666445" cy="326853"/>
            </a:xfrm>
            <a:custGeom>
              <a:avLst/>
              <a:gdLst>
                <a:gd name="connsiteX0" fmla="*/ -27 w 666445"/>
                <a:gd name="connsiteY0" fmla="*/ 326754 h 326853"/>
                <a:gd name="connsiteX1" fmla="*/ 666418 w 666445"/>
                <a:gd name="connsiteY1" fmla="*/ 326754 h 326853"/>
                <a:gd name="connsiteX2" fmla="*/ 666418 w 666445"/>
                <a:gd name="connsiteY2" fmla="*/ -100 h 326853"/>
                <a:gd name="connsiteX3" fmla="*/ -27 w 666445"/>
                <a:gd name="connsiteY3" fmla="*/ -100 h 32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445" h="326853">
                  <a:moveTo>
                    <a:pt x="-27" y="326754"/>
                  </a:moveTo>
                  <a:lnTo>
                    <a:pt x="666418" y="326754"/>
                  </a:lnTo>
                  <a:lnTo>
                    <a:pt x="666418" y="-100"/>
                  </a:lnTo>
                  <a:lnTo>
                    <a:pt x="-27" y="-100"/>
                  </a:lnTo>
                  <a:close/>
                </a:path>
              </a:pathLst>
            </a:custGeom>
            <a:solidFill>
              <a:srgbClr val="AFABAB">
                <a:alpha val="39000"/>
              </a:srgbClr>
            </a:solidFill>
            <a:ln w="1521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14B3AF62-853F-433B-8766-F7AF8E0845E9}"/>
                </a:ext>
              </a:extLst>
            </p:cNvPr>
            <p:cNvSpPr txBox="1"/>
            <p:nvPr/>
          </p:nvSpPr>
          <p:spPr>
            <a:xfrm>
              <a:off x="6721315" y="2557619"/>
              <a:ext cx="1786066" cy="449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ES" sz="2321" spc="0" baseline="0" dirty="0" err="1">
                  <a:solidFill>
                    <a:schemeClr val="bg1"/>
                  </a:solidFill>
                  <a:latin typeface="Courier New"/>
                  <a:cs typeface="Courier New"/>
                  <a:sym typeface="Courier New"/>
                  <a:rtl val="0"/>
                </a:rPr>
                <a:t>DataFrame</a:t>
              </a:r>
              <a:endParaRPr lang="es-ES" sz="2321" spc="0" baseline="0" dirty="0">
                <a:solidFill>
                  <a:schemeClr val="bg1"/>
                </a:solidFill>
                <a:latin typeface="Courier New"/>
                <a:cs typeface="Courier New"/>
                <a:sym typeface="Courier New"/>
                <a:rtl val="0"/>
              </a:endParaRPr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843F25B4-114E-468E-9662-0329A9F728D5}"/>
                </a:ext>
              </a:extLst>
            </p:cNvPr>
            <p:cNvSpPr/>
            <p:nvPr/>
          </p:nvSpPr>
          <p:spPr>
            <a:xfrm>
              <a:off x="7461959" y="3161250"/>
              <a:ext cx="683187" cy="2145094"/>
            </a:xfrm>
            <a:custGeom>
              <a:avLst/>
              <a:gdLst>
                <a:gd name="connsiteX0" fmla="*/ -25 w 683187"/>
                <a:gd name="connsiteY0" fmla="*/ -97 h 2145094"/>
                <a:gd name="connsiteX1" fmla="*/ 683163 w 683187"/>
                <a:gd name="connsiteY1" fmla="*/ -97 h 2145094"/>
                <a:gd name="connsiteX2" fmla="*/ 683163 w 683187"/>
                <a:gd name="connsiteY2" fmla="*/ 2144998 h 2145094"/>
                <a:gd name="connsiteX3" fmla="*/ -25 w 683187"/>
                <a:gd name="connsiteY3" fmla="*/ 2144998 h 214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187" h="2145094">
                  <a:moveTo>
                    <a:pt x="-25" y="-97"/>
                  </a:moveTo>
                  <a:lnTo>
                    <a:pt x="683163" y="-97"/>
                  </a:lnTo>
                  <a:lnTo>
                    <a:pt x="683163" y="2144998"/>
                  </a:lnTo>
                  <a:lnTo>
                    <a:pt x="-25" y="2144998"/>
                  </a:lnTo>
                  <a:close/>
                </a:path>
              </a:pathLst>
            </a:custGeom>
            <a:noFill/>
            <a:ln w="78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3D596D12-34F1-4666-BDE7-E40103CA7B16}"/>
                </a:ext>
              </a:extLst>
            </p:cNvPr>
            <p:cNvSpPr/>
            <p:nvPr/>
          </p:nvSpPr>
          <p:spPr>
            <a:xfrm>
              <a:off x="5378507" y="4247107"/>
              <a:ext cx="3462569" cy="342490"/>
            </a:xfrm>
            <a:custGeom>
              <a:avLst/>
              <a:gdLst>
                <a:gd name="connsiteX0" fmla="*/ -22 w 3462569"/>
                <a:gd name="connsiteY0" fmla="*/ -97 h 342490"/>
                <a:gd name="connsiteX1" fmla="*/ 3462548 w 3462569"/>
                <a:gd name="connsiteY1" fmla="*/ -97 h 342490"/>
                <a:gd name="connsiteX2" fmla="*/ 3462548 w 3462569"/>
                <a:gd name="connsiteY2" fmla="*/ 342393 h 342490"/>
                <a:gd name="connsiteX3" fmla="*/ -22 w 3462569"/>
                <a:gd name="connsiteY3" fmla="*/ 342393 h 34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2569" h="342490">
                  <a:moveTo>
                    <a:pt x="-22" y="-97"/>
                  </a:moveTo>
                  <a:lnTo>
                    <a:pt x="3462548" y="-97"/>
                  </a:lnTo>
                  <a:lnTo>
                    <a:pt x="3462548" y="342393"/>
                  </a:lnTo>
                  <a:lnTo>
                    <a:pt x="-22" y="342393"/>
                  </a:lnTo>
                  <a:close/>
                </a:path>
              </a:pathLst>
            </a:custGeom>
            <a:noFill/>
            <a:ln w="78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8D78F6D-F6D5-4D28-B5EF-917126B3D3E4}"/>
              </a:ext>
            </a:extLst>
          </p:cNvPr>
          <p:cNvSpPr txBox="1"/>
          <p:nvPr/>
        </p:nvSpPr>
        <p:spPr>
          <a:xfrm>
            <a:off x="5788788" y="5500729"/>
            <a:ext cx="498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i="1" dirty="0">
                <a:solidFill>
                  <a:schemeClr val="bg1"/>
                </a:solidFill>
              </a:rPr>
              <a:t>“Esta parte del proceso consiste en juntar todo los </a:t>
            </a:r>
          </a:p>
          <a:p>
            <a:pPr algn="ctr"/>
            <a:r>
              <a:rPr lang="es-MX" i="1" dirty="0" err="1">
                <a:solidFill>
                  <a:schemeClr val="bg1"/>
                </a:solidFill>
              </a:rPr>
              <a:t>Datasets</a:t>
            </a:r>
            <a:r>
              <a:rPr lang="es-MX" i="1" dirty="0">
                <a:solidFill>
                  <a:schemeClr val="bg1"/>
                </a:solidFill>
              </a:rPr>
              <a:t> a una tabla en pandas con las variables de</a:t>
            </a:r>
          </a:p>
          <a:p>
            <a:pPr algn="ctr"/>
            <a:r>
              <a:rPr lang="es-MX" i="1" dirty="0" err="1">
                <a:solidFill>
                  <a:schemeClr val="bg1"/>
                </a:solidFill>
              </a:rPr>
              <a:t>Interes</a:t>
            </a:r>
            <a:r>
              <a:rPr lang="es-MX" i="1" dirty="0">
                <a:solidFill>
                  <a:schemeClr val="bg1"/>
                </a:solidFill>
              </a:rPr>
              <a:t> para la clasificación”</a:t>
            </a:r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0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B7D25C-5ACD-4A46-81DF-BD073E9E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87"/>
            <a:ext cx="12192000" cy="68663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B3A6E0-481E-457D-9656-0879E3456232}"/>
              </a:ext>
            </a:extLst>
          </p:cNvPr>
          <p:cNvSpPr txBox="1"/>
          <p:nvPr/>
        </p:nvSpPr>
        <p:spPr>
          <a:xfrm>
            <a:off x="209129" y="228719"/>
            <a:ext cx="403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Paso2: Limpiar </a:t>
            </a:r>
            <a:r>
              <a:rPr lang="es-MX" sz="3200" b="1" dirty="0" err="1">
                <a:solidFill>
                  <a:schemeClr val="bg1"/>
                </a:solidFill>
              </a:rPr>
              <a:t>dataset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379D03-D824-48AC-B6D9-2B34F374D7C3}"/>
              </a:ext>
            </a:extLst>
          </p:cNvPr>
          <p:cNvSpPr txBox="1"/>
          <p:nvPr/>
        </p:nvSpPr>
        <p:spPr>
          <a:xfrm>
            <a:off x="517923" y="1891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FE4A56-5F6E-4CAE-A2CD-3E2DE9D1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9" y="858746"/>
            <a:ext cx="6170487" cy="229527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F970061-4B5D-4C02-B7BA-877CF5B6972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79616" y="2006382"/>
            <a:ext cx="896915" cy="10283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5C69B72-98C2-47E8-8A3D-242BF8EE7292}"/>
              </a:ext>
            </a:extLst>
          </p:cNvPr>
          <p:cNvSpPr txBox="1"/>
          <p:nvPr/>
        </p:nvSpPr>
        <p:spPr>
          <a:xfrm>
            <a:off x="3670852" y="5433391"/>
            <a:ext cx="7039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“En esta parte del proceso se trabajó el desbalanceo de datos con SMOTE</a:t>
            </a:r>
          </a:p>
          <a:p>
            <a:r>
              <a:rPr lang="es-MX" dirty="0">
                <a:solidFill>
                  <a:schemeClr val="bg1"/>
                </a:solidFill>
              </a:rPr>
              <a:t>También se normalizaron las variables cuantitativas, además se aplicó un </a:t>
            </a:r>
          </a:p>
          <a:p>
            <a:r>
              <a:rPr lang="es-MX" dirty="0" err="1">
                <a:solidFill>
                  <a:schemeClr val="bg1"/>
                </a:solidFill>
              </a:rPr>
              <a:t>One</a:t>
            </a:r>
            <a:r>
              <a:rPr lang="es-MX" dirty="0">
                <a:solidFill>
                  <a:schemeClr val="bg1"/>
                </a:solidFill>
              </a:rPr>
              <a:t>-Hot-</a:t>
            </a:r>
            <a:r>
              <a:rPr lang="es-MX" dirty="0" err="1">
                <a:solidFill>
                  <a:schemeClr val="bg1"/>
                </a:solidFill>
              </a:rPr>
              <a:t>Encoding</a:t>
            </a:r>
            <a:r>
              <a:rPr lang="es-MX" dirty="0">
                <a:solidFill>
                  <a:schemeClr val="bg1"/>
                </a:solidFill>
              </a:rPr>
              <a:t> a las variables categóricas.”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35A33593-AA08-4C1B-93F2-03EE2B4D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52" y="3059326"/>
            <a:ext cx="10370385" cy="21600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044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B7D25C-5ACD-4A46-81DF-BD073E9E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87"/>
            <a:ext cx="12192000" cy="68663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B3A6E0-481E-457D-9656-0879E3456232}"/>
              </a:ext>
            </a:extLst>
          </p:cNvPr>
          <p:cNvSpPr txBox="1"/>
          <p:nvPr/>
        </p:nvSpPr>
        <p:spPr>
          <a:xfrm>
            <a:off x="261049" y="208570"/>
            <a:ext cx="5958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Paso3: Entrenamiento del modelo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379D03-D824-48AC-B6D9-2B34F374D7C3}"/>
              </a:ext>
            </a:extLst>
          </p:cNvPr>
          <p:cNvSpPr txBox="1"/>
          <p:nvPr/>
        </p:nvSpPr>
        <p:spPr>
          <a:xfrm>
            <a:off x="527494" y="3336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386526-353B-4586-BB77-BD718B10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7" y="2763185"/>
            <a:ext cx="6123963" cy="35011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BD6592B-45E8-4CE5-9D16-279FE934F1FF}"/>
              </a:ext>
            </a:extLst>
          </p:cNvPr>
          <p:cNvSpPr txBox="1"/>
          <p:nvPr/>
        </p:nvSpPr>
        <p:spPr>
          <a:xfrm>
            <a:off x="7719266" y="1859340"/>
            <a:ext cx="4053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i="1" dirty="0">
                <a:solidFill>
                  <a:schemeClr val="bg1"/>
                </a:solidFill>
              </a:rPr>
              <a:t>“De los 7 modelos entrenados, </a:t>
            </a:r>
          </a:p>
          <a:p>
            <a:pPr algn="ctr"/>
            <a:r>
              <a:rPr lang="es-MX" sz="2400" i="1" dirty="0">
                <a:solidFill>
                  <a:schemeClr val="bg1"/>
                </a:solidFill>
              </a:rPr>
              <a:t>Es </a:t>
            </a:r>
            <a:r>
              <a:rPr lang="es-MX" sz="2400" i="1" dirty="0" err="1">
                <a:solidFill>
                  <a:schemeClr val="bg1"/>
                </a:solidFill>
              </a:rPr>
              <a:t>RandomForestClassifier</a:t>
            </a:r>
            <a:r>
              <a:rPr lang="es-MX" sz="2400" i="1" dirty="0">
                <a:solidFill>
                  <a:schemeClr val="bg1"/>
                </a:solidFill>
              </a:rPr>
              <a:t> el</a:t>
            </a:r>
          </a:p>
          <a:p>
            <a:pPr algn="ctr"/>
            <a:r>
              <a:rPr lang="es-MX" sz="2400" i="1" dirty="0">
                <a:solidFill>
                  <a:schemeClr val="bg1"/>
                </a:solidFill>
              </a:rPr>
              <a:t>Que obtiene un F1 score mejor </a:t>
            </a:r>
          </a:p>
          <a:p>
            <a:pPr algn="ctr"/>
            <a:r>
              <a:rPr lang="es-MX" sz="2400" i="1" dirty="0">
                <a:solidFill>
                  <a:schemeClr val="bg1"/>
                </a:solidFill>
              </a:rPr>
              <a:t>Al resto.”</a:t>
            </a:r>
            <a:endParaRPr lang="es-ES" sz="2400" i="1" dirty="0">
              <a:solidFill>
                <a:schemeClr val="bg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2FBA8C5-16EB-47AB-9DAE-6E60062CB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71" y="3906243"/>
            <a:ext cx="2723195" cy="2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9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B7D25C-5ACD-4A46-81DF-BD073E9E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87"/>
            <a:ext cx="12192000" cy="68663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B3A6E0-481E-457D-9656-0879E3456232}"/>
              </a:ext>
            </a:extLst>
          </p:cNvPr>
          <p:cNvSpPr txBox="1"/>
          <p:nvPr/>
        </p:nvSpPr>
        <p:spPr>
          <a:xfrm>
            <a:off x="261049" y="208570"/>
            <a:ext cx="5958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Paso4: Entrenamiento del modelo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379D03-D824-48AC-B6D9-2B34F374D7C3}"/>
              </a:ext>
            </a:extLst>
          </p:cNvPr>
          <p:cNvSpPr txBox="1"/>
          <p:nvPr/>
        </p:nvSpPr>
        <p:spPr>
          <a:xfrm>
            <a:off x="742122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FB5BC3-F9C7-4CC1-8C5A-275D6ED9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6" y="2032295"/>
            <a:ext cx="4534533" cy="31627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D40838C-CF5F-4CC2-8CD1-DD028CEC2C48}"/>
              </a:ext>
            </a:extLst>
          </p:cNvPr>
          <p:cNvSpPr txBox="1"/>
          <p:nvPr/>
        </p:nvSpPr>
        <p:spPr>
          <a:xfrm>
            <a:off x="6467062" y="2228672"/>
            <a:ext cx="410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“Este modelo de </a:t>
            </a:r>
            <a:r>
              <a:rPr lang="es-MX" sz="2400" dirty="0" err="1">
                <a:solidFill>
                  <a:schemeClr val="bg1"/>
                </a:solidFill>
              </a:rPr>
              <a:t>Random</a:t>
            </a:r>
            <a:r>
              <a:rPr lang="es-MX" sz="2400" dirty="0">
                <a:solidFill>
                  <a:schemeClr val="bg1"/>
                </a:solidFill>
              </a:rPr>
              <a:t> Forest puede clasificar categorias de contaminación (NOX, CO2, CH4) hasta con un 68% de certeza</a:t>
            </a:r>
          </a:p>
        </p:txBody>
      </p:sp>
    </p:spTree>
    <p:extLst>
      <p:ext uri="{BB962C8B-B14F-4D97-AF65-F5344CB8AC3E}">
        <p14:creationId xmlns:p14="http://schemas.microsoft.com/office/powerpoint/2010/main" val="167679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151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manuel supo quispe</dc:creator>
  <cp:lastModifiedBy>cesar manuel supo quispe</cp:lastModifiedBy>
  <cp:revision>11</cp:revision>
  <dcterms:created xsi:type="dcterms:W3CDTF">2022-05-21T15:29:17Z</dcterms:created>
  <dcterms:modified xsi:type="dcterms:W3CDTF">2022-05-21T19:08:53Z</dcterms:modified>
</cp:coreProperties>
</file>