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b="1">
                <a:solidFill>
                  <a:srgbClr val="FF2600"/>
                </a:solidFill>
              </a:rPr>
              <a:t>1967: </a:t>
            </a:r>
            <a:r>
              <a:t>In Amsterdam, a group of activists introduce the Witte Fietsen, or White Bikes—</a:t>
            </a:r>
          </a:p>
          <a:p>
            <a:pPr>
              <a:defRPr sz="1600"/>
            </a:pPr>
            <a:r>
              <a:t>dozens of regular bicycles that were painted white and left unlocked for anyone to use. After many bike thefts, the program is quickly shut down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b="1">
                <a:solidFill>
                  <a:srgbClr val="EA433D"/>
                </a:solidFill>
              </a:rPr>
              <a:t>1995:</a:t>
            </a:r>
            <a:r>
              <a:rPr b="1"/>
              <a:t> </a:t>
            </a:r>
            <a:r>
              <a:t>Copenhagen’s Bycyklen, or City Bikes, allowed users to access sturdy, shared bicycles at specific locations throughout the city via a coin-operated system. Despite clear improvements over Amsterdam’s White Bikes, thefts and vandalism still plagued </a:t>
            </a:r>
          </a:p>
          <a:p>
            <a:pPr>
              <a:defRPr sz="1600"/>
            </a:pPr>
            <a:r>
              <a:t>the program.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b="1">
                <a:solidFill>
                  <a:srgbClr val="EA433D"/>
                </a:solidFill>
              </a:rPr>
              <a:t>1996</a:t>
            </a:r>
            <a:r>
              <a:t>: Portsmouth University in the U.K. introduced Bikeabout, a small bike-share system limited to students. Users had to swipe an individualized magnetic-stripe card to borrow a bike, which allowed them to be tracked when they weren’t returned.  This helped theft.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2007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: </a:t>
            </a:r>
            <a:r>
              <a:t> Paris launches the 6,000-bike Vélib’ system and the worldwide movement toward bike-share is off and running. By 2015, Paris will have a total of 18,000 bikes.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In Spain, Barcelona’s Bicing is the first entry in what quickly becomes a nationwide boom in that country. By 2013, 132 Spanish cities will have bike-share, making Spain a global leader in the phenomenon.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2096397" y="821653"/>
            <a:ext cx="20191202" cy="1873601"/>
          </a:xfrm>
          <a:prstGeom prst="rect">
            <a:avLst/>
          </a:prstGeom>
        </p:spPr>
        <p:txBody>
          <a:bodyPr lIns="243797" tIns="243797" rIns="243797" bIns="243797" anchor="b"/>
          <a:lstStyle>
            <a:lvl1pPr algn="l" defTabSz="2438400">
              <a:defRPr sz="52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2096397" y="3364533"/>
            <a:ext cx="20191202" cy="9529604"/>
          </a:xfrm>
          <a:prstGeom prst="rect">
            <a:avLst/>
          </a:prstGeom>
        </p:spPr>
        <p:txBody>
          <a:bodyPr lIns="243797" tIns="243797" rIns="243797" bIns="243797" anchor="t"/>
          <a:lstStyle>
            <a:lvl1pPr marL="1155700" indent="-1117600" defTabSz="2438400">
              <a:spcBef>
                <a:spcPts val="1600"/>
              </a:spcBef>
              <a:buClr>
                <a:srgbClr val="CFD8DC"/>
              </a:buClr>
              <a:buSzPts val="8000"/>
              <a:buFont typeface="Helvetica"/>
              <a:buChar char="◎"/>
              <a:defRPr sz="8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803400" indent="-1270000" defTabSz="2438400">
              <a:spcBef>
                <a:spcPts val="1600"/>
              </a:spcBef>
              <a:buClr>
                <a:srgbClr val="CFD8DC"/>
              </a:buClr>
              <a:buSzPts val="8000"/>
              <a:buFont typeface="Helvetica"/>
              <a:buChar char="○"/>
              <a:defRPr sz="8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2260600" indent="-1270000" defTabSz="2438400">
              <a:spcBef>
                <a:spcPts val="1600"/>
              </a:spcBef>
              <a:buClr>
                <a:srgbClr val="CFD8DC"/>
              </a:buClr>
              <a:buSzPts val="8000"/>
              <a:buFont typeface="Helvetica"/>
              <a:buChar char="◉"/>
              <a:defRPr sz="8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009900" indent="-1524000" defTabSz="2438400">
              <a:spcBef>
                <a:spcPts val="1600"/>
              </a:spcBef>
              <a:buClr>
                <a:srgbClr val="CFD8DC"/>
              </a:buClr>
              <a:buSzPts val="8000"/>
              <a:buFont typeface="Helvetica"/>
              <a:buChar char="●"/>
              <a:defRPr sz="8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467100" indent="-1524000" defTabSz="2438400">
              <a:spcBef>
                <a:spcPts val="1600"/>
              </a:spcBef>
              <a:buClr>
                <a:srgbClr val="CFD8DC"/>
              </a:buClr>
              <a:buSzPts val="8000"/>
              <a:buFont typeface="Helvetica"/>
              <a:buChar char="○"/>
              <a:defRPr sz="8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22894305" y="12666270"/>
            <a:ext cx="980589" cy="1008295"/>
          </a:xfrm>
          <a:prstGeom prst="rect">
            <a:avLst/>
          </a:prstGeom>
        </p:spPr>
        <p:txBody>
          <a:bodyPr lIns="243797" tIns="243797" rIns="243797" bIns="243797"/>
          <a:lstStyle>
            <a:lvl1pPr algn="r" defTabSz="2438400">
              <a:defRPr b="1" sz="34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Citibikes-NYC-916126092.jpg" descr="Citibikes-NYC-916126092.jpg"/>
          <p:cNvPicPr>
            <a:picLocks noChangeAspect="1"/>
          </p:cNvPicPr>
          <p:nvPr/>
        </p:nvPicPr>
        <p:blipFill>
          <a:blip r:embed="rId2">
            <a:extLst/>
          </a:blip>
          <a:srcRect l="29235" t="0" r="29235" b="0"/>
          <a:stretch>
            <a:fillRect/>
          </a:stretch>
        </p:blipFill>
        <p:spPr>
          <a:xfrm>
            <a:off x="16691431" y="0"/>
            <a:ext cx="769739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 flipV="1">
            <a:off x="-570444" y="9440768"/>
            <a:ext cx="17204269" cy="9"/>
          </a:xfrm>
          <a:prstGeom prst="line">
            <a:avLst/>
          </a:prstGeom>
          <a:ln w="1016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121917" tIns="121917" rIns="121917" bIns="121917" anchor="ctr"/>
          <a:lstStyle/>
          <a:p>
            <a:pPr defTabSz="2438400">
              <a:defRPr b="0"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0" name="Google Shape;76;p13"/>
          <p:cNvSpPr txBox="1"/>
          <p:nvPr>
            <p:ph type="title" idx="4294967295"/>
          </p:nvPr>
        </p:nvSpPr>
        <p:spPr>
          <a:xfrm>
            <a:off x="903718" y="7669279"/>
            <a:ext cx="14255945" cy="2286001"/>
          </a:xfrm>
          <a:prstGeom prst="rect">
            <a:avLst/>
          </a:prstGeom>
        </p:spPr>
        <p:txBody>
          <a:bodyPr lIns="91423" tIns="91423" rIns="91423" bIns="91423"/>
          <a:lstStyle>
            <a:lvl1pPr defTabSz="1134587">
              <a:defRPr sz="6930">
                <a:solidFill>
                  <a:srgbClr val="3C78D8"/>
                </a:solidFill>
              </a:defRPr>
            </a:lvl1pPr>
          </a:lstStyle>
          <a:p>
            <a:pPr/>
            <a:r>
              <a:t>Time Series Analysis: Citibike NYC</a:t>
            </a:r>
          </a:p>
        </p:txBody>
      </p:sp>
      <p:sp>
        <p:nvSpPr>
          <p:cNvPr id="131" name="Google Shape;77;p13"/>
          <p:cNvSpPr txBox="1"/>
          <p:nvPr>
            <p:ph type="body" sz="quarter" idx="4294967295"/>
          </p:nvPr>
        </p:nvSpPr>
        <p:spPr>
          <a:xfrm>
            <a:off x="4112922" y="9121708"/>
            <a:ext cx="7837538" cy="271073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 defTabSz="1316736">
              <a:spcBef>
                <a:spcPts val="800"/>
              </a:spcBef>
              <a:buSzTx/>
              <a:buNone/>
              <a:defRPr sz="3500">
                <a:solidFill>
                  <a:srgbClr val="3C78D8"/>
                </a:solidFill>
              </a:defRPr>
            </a:pPr>
            <a:r>
              <a:t>Cesar Rene Pabon Bernal</a:t>
            </a:r>
          </a:p>
          <a:p>
            <a:pPr marL="0" indent="0" defTabSz="1316736">
              <a:spcBef>
                <a:spcPts val="800"/>
              </a:spcBef>
              <a:buSzTx/>
              <a:buNone/>
              <a:defRPr sz="3500">
                <a:solidFill>
                  <a:srgbClr val="3C78D8"/>
                </a:solidFill>
              </a:defRPr>
            </a:pPr>
            <a:r>
              <a:t>Stat 715: Professor Dana Sylvan</a:t>
            </a:r>
          </a:p>
          <a:p>
            <a:pPr marL="0" indent="0" defTabSz="1316736">
              <a:spcBef>
                <a:spcPts val="800"/>
              </a:spcBef>
              <a:buSzTx/>
              <a:buNone/>
              <a:defRPr sz="3500">
                <a:solidFill>
                  <a:srgbClr val="3C78D8"/>
                </a:solidFill>
              </a:defRPr>
            </a:pPr>
            <a:r>
              <a:t>May 13,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TRODUCTION: TRANSFORMATIONS"/>
          <p:cNvSpPr txBox="1"/>
          <p:nvPr>
            <p:ph type="title" idx="4294967295"/>
          </p:nvPr>
        </p:nvSpPr>
        <p:spPr>
          <a:xfrm>
            <a:off x="3677367" y="512669"/>
            <a:ext cx="17029266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INTRODUCTION: </a:t>
            </a:r>
            <a:r>
              <a:rPr>
                <a:solidFill>
                  <a:srgbClr val="0CA5EA"/>
                </a:solidFill>
              </a:rPr>
              <a:t>TRANSFORMATIONS</a:t>
            </a:r>
          </a:p>
        </p:txBody>
      </p:sp>
      <p:pic>
        <p:nvPicPr>
          <p:cNvPr id="182" name="log_diff_dif((log).jpeg" descr="log_diff_dif((log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508" y="1589457"/>
            <a:ext cx="17465308" cy="11942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dickey_fuller_3_diff.png" descr="dickey_fuller_3_dif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08819" y="6894921"/>
            <a:ext cx="7012944" cy="1530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dickey_fuller_2_log.png" descr="dickey_fuller_2_lo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08819" y="2669120"/>
            <a:ext cx="7012944" cy="1602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ickey_fuller_4_diff_log.png" descr="dickey_fuller_4_diff_lo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573980" y="10792733"/>
            <a:ext cx="6682626" cy="1602467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G"/>
          <p:cNvSpPr txBox="1"/>
          <p:nvPr/>
        </p:nvSpPr>
        <p:spPr>
          <a:xfrm>
            <a:off x="445960" y="2196275"/>
            <a:ext cx="40348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RODUCTION: ACF STRUCTURES"/>
          <p:cNvSpPr txBox="1"/>
          <p:nvPr>
            <p:ph type="title" idx="4294967295"/>
          </p:nvPr>
        </p:nvSpPr>
        <p:spPr>
          <a:xfrm>
            <a:off x="3677367" y="512669"/>
            <a:ext cx="17029266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INTRODUCTION: </a:t>
            </a:r>
            <a:r>
              <a:rPr>
                <a:solidFill>
                  <a:srgbClr val="0CA5EA"/>
                </a:solidFill>
              </a:rPr>
              <a:t>ACF STRUCTURES</a:t>
            </a:r>
          </a:p>
        </p:txBody>
      </p:sp>
      <p:pic>
        <p:nvPicPr>
          <p:cNvPr id="189" name="ACF_PACF_ALL.png" descr="ACF_PACF_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9382" y="1809257"/>
            <a:ext cx="20851836" cy="11874993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H"/>
          <p:cNvSpPr txBox="1"/>
          <p:nvPr/>
        </p:nvSpPr>
        <p:spPr>
          <a:xfrm>
            <a:off x="449389" y="2196275"/>
            <a:ext cx="3966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ETHODS: MODEL SPECIFICATION"/>
          <p:cNvSpPr txBox="1"/>
          <p:nvPr>
            <p:ph type="title" idx="4294967295"/>
          </p:nvPr>
        </p:nvSpPr>
        <p:spPr>
          <a:xfrm>
            <a:off x="3677367" y="512669"/>
            <a:ext cx="17029266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METHODS: </a:t>
            </a:r>
            <a:r>
              <a:rPr>
                <a:solidFill>
                  <a:srgbClr val="0CA5EA"/>
                </a:solidFill>
              </a:rPr>
              <a:t>MODEL SPECIFICATION</a:t>
            </a:r>
          </a:p>
        </p:txBody>
      </p:sp>
      <p:pic>
        <p:nvPicPr>
          <p:cNvPr id="193" name="TS_Log_AR_211.jpeg" descr="TS_Log_AR_21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808" y="1773271"/>
            <a:ext cx="15114042" cy="12057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dickey_fuller_2_log_ARIMA.png" descr="dickey_fuller_2_log_ARIM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71505" y="2784874"/>
            <a:ext cx="8993706" cy="4090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ummary_log_arima.png" descr="summary_log_arim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90364" y="8101099"/>
            <a:ext cx="9755988" cy="387014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I"/>
          <p:cNvSpPr txBox="1"/>
          <p:nvPr/>
        </p:nvSpPr>
        <p:spPr>
          <a:xfrm>
            <a:off x="635952" y="2196275"/>
            <a:ext cx="22669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ETHODS: MODEL SPECIFICATION"/>
          <p:cNvSpPr txBox="1"/>
          <p:nvPr>
            <p:ph type="title" idx="4294967295"/>
          </p:nvPr>
        </p:nvSpPr>
        <p:spPr>
          <a:xfrm>
            <a:off x="3677367" y="512669"/>
            <a:ext cx="17029266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METHODS: </a:t>
            </a:r>
            <a:r>
              <a:rPr>
                <a:solidFill>
                  <a:srgbClr val="0CA5EA"/>
                </a:solidFill>
              </a:rPr>
              <a:t>MODEL SPECIFICATION</a:t>
            </a:r>
          </a:p>
        </p:txBody>
      </p:sp>
      <p:sp>
        <p:nvSpPr>
          <p:cNvPr id="199" name="METHODS: MODEL SPECIFICATION"/>
          <p:cNvSpPr txBox="1"/>
          <p:nvPr/>
        </p:nvSpPr>
        <p:spPr>
          <a:xfrm>
            <a:off x="3677367" y="512669"/>
            <a:ext cx="17029266" cy="1274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 defTabSz="832103">
              <a:defRPr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METHODS: </a:t>
            </a:r>
            <a:r>
              <a:rPr>
                <a:solidFill>
                  <a:srgbClr val="0CA5EA"/>
                </a:solidFill>
              </a:rPr>
              <a:t>MODEL SPECIFICATION</a:t>
            </a:r>
          </a:p>
        </p:txBody>
      </p:sp>
      <p:pic>
        <p:nvPicPr>
          <p:cNvPr id="200" name="TS_Diff_AR301.jpeg" descr="TS_Diff_AR3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" y="2159365"/>
            <a:ext cx="14913053" cy="11899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dickey_fuller_2_Diff.png" descr="dickey_fuller_2_Dif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1261" y="3029172"/>
            <a:ext cx="9375889" cy="3987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ummary_diff_arima.png" descr="summary_diff_arim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61261" y="8258592"/>
            <a:ext cx="10275889" cy="438808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J"/>
          <p:cNvSpPr txBox="1"/>
          <p:nvPr/>
        </p:nvSpPr>
        <p:spPr>
          <a:xfrm>
            <a:off x="548025" y="2081445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ETHODS: MODEL SPECIFICATION"/>
          <p:cNvSpPr txBox="1"/>
          <p:nvPr>
            <p:ph type="title" idx="4294967295"/>
          </p:nvPr>
        </p:nvSpPr>
        <p:spPr>
          <a:xfrm>
            <a:off x="3677367" y="512669"/>
            <a:ext cx="17029266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METHODS: </a:t>
            </a:r>
            <a:r>
              <a:rPr>
                <a:solidFill>
                  <a:srgbClr val="0CA5EA"/>
                </a:solidFill>
              </a:rPr>
              <a:t>MODEL SPECIFICATION</a:t>
            </a:r>
          </a:p>
        </p:txBody>
      </p:sp>
      <p:pic>
        <p:nvPicPr>
          <p:cNvPr id="206" name="TS_Diff_log_AR201.jpeg" descr="TS_Diff_log_AR2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57" y="1854200"/>
            <a:ext cx="16533764" cy="12081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dickey_fuller_2_diff_log_ARIMA.png" descr="dickey_fuller_2_diff_log_ARIM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7967" y="3257221"/>
            <a:ext cx="7161444" cy="3281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ummary_diff_log.png" descr="summary_diff_lo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33925" y="8490480"/>
            <a:ext cx="8502339" cy="343834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K"/>
          <p:cNvSpPr txBox="1"/>
          <p:nvPr/>
        </p:nvSpPr>
        <p:spPr>
          <a:xfrm>
            <a:off x="554608" y="1737802"/>
            <a:ext cx="38938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ETHODS: MODEL DIAGNOSTICS"/>
          <p:cNvSpPr txBox="1"/>
          <p:nvPr>
            <p:ph type="title" idx="4294967295"/>
          </p:nvPr>
        </p:nvSpPr>
        <p:spPr>
          <a:xfrm>
            <a:off x="3677367" y="512669"/>
            <a:ext cx="17029266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METHODS: </a:t>
            </a:r>
            <a:r>
              <a:rPr>
                <a:solidFill>
                  <a:srgbClr val="0CA5EA"/>
                </a:solidFill>
              </a:rPr>
              <a:t>MODEL DIAGNOSTICS</a:t>
            </a:r>
          </a:p>
        </p:txBody>
      </p:sp>
      <p:sp>
        <p:nvSpPr>
          <p:cNvPr id="212" name="L"/>
          <p:cNvSpPr txBox="1"/>
          <p:nvPr/>
        </p:nvSpPr>
        <p:spPr>
          <a:xfrm>
            <a:off x="1318118" y="3457078"/>
            <a:ext cx="34023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</a:t>
            </a:r>
          </a:p>
        </p:txBody>
      </p:sp>
      <p:pic>
        <p:nvPicPr>
          <p:cNvPr id="213" name="qqplot_difflog.jpeg" descr="qqplot_difflo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647" y="2447219"/>
            <a:ext cx="15724656" cy="10055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Ljung_Box_Diff_log.png" descr="Ljung_Box_Diff_lo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26034" y="5519680"/>
            <a:ext cx="8211386" cy="2676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ETHODS: FORECASTING"/>
          <p:cNvSpPr txBox="1"/>
          <p:nvPr>
            <p:ph type="title" idx="4294967295"/>
          </p:nvPr>
        </p:nvSpPr>
        <p:spPr>
          <a:xfrm>
            <a:off x="3677367" y="512669"/>
            <a:ext cx="17029266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METHODS: </a:t>
            </a:r>
            <a:r>
              <a:rPr>
                <a:solidFill>
                  <a:srgbClr val="0CA5EA"/>
                </a:solidFill>
              </a:rPr>
              <a:t>FORECASTING</a:t>
            </a:r>
          </a:p>
        </p:txBody>
      </p:sp>
      <p:pic>
        <p:nvPicPr>
          <p:cNvPr id="217" name="Forecast.jpeg" descr="Forecas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8667" y="1760386"/>
            <a:ext cx="17527565" cy="1233522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M"/>
          <p:cNvSpPr txBox="1"/>
          <p:nvPr/>
        </p:nvSpPr>
        <p:spPr>
          <a:xfrm>
            <a:off x="2557309" y="2769367"/>
            <a:ext cx="45986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ONCLUSION"/>
          <p:cNvSpPr txBox="1"/>
          <p:nvPr>
            <p:ph type="title" idx="4294967295"/>
          </p:nvPr>
        </p:nvSpPr>
        <p:spPr>
          <a:xfrm>
            <a:off x="3677367" y="512669"/>
            <a:ext cx="17029266" cy="1274804"/>
          </a:xfrm>
          <a:prstGeom prst="rect">
            <a:avLst/>
          </a:prstGeom>
        </p:spPr>
        <p:txBody>
          <a:bodyPr lIns="91423" tIns="91423" rIns="91423" bIns="91423" anchor="b"/>
          <a:lstStyle>
            <a:lvl1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21" name="Trips per Day is a Seasonal TS…"/>
          <p:cNvSpPr txBox="1"/>
          <p:nvPr>
            <p:ph type="body" idx="4294967295"/>
          </p:nvPr>
        </p:nvSpPr>
        <p:spPr>
          <a:xfrm>
            <a:off x="482637" y="2874861"/>
            <a:ext cx="23418726" cy="12001328"/>
          </a:xfrm>
          <a:prstGeom prst="rect">
            <a:avLst/>
          </a:prstGeom>
        </p:spPr>
        <p:txBody>
          <a:bodyPr lIns="91423" tIns="91423" rIns="91423" bIns="91423" anchor="t"/>
          <a:lstStyle/>
          <a:p>
            <a:pPr marL="205738" indent="-160018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Trips per Day is a Seasonal TS</a:t>
            </a:r>
          </a:p>
          <a:p>
            <a:pPr marL="205738" indent="-160018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AR(2,0,1) of Diff(log) was best model</a:t>
            </a:r>
          </a:p>
          <a:p>
            <a:pPr marL="1498600" indent="-228600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AutoNum type="arabicPeriod" startAt="1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Best ACF/PCAF plots</a:t>
            </a:r>
          </a:p>
          <a:p>
            <a:pPr marL="1498600" indent="-228600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AutoNum type="arabicPeriod" startAt="1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Lowest RMSE</a:t>
            </a:r>
          </a:p>
          <a:p>
            <a:pPr marL="205738" indent="-160018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Forecast of Trips per Day confirmed proper selection of model</a:t>
            </a:r>
          </a:p>
          <a:p>
            <a:pPr marL="1430019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Test values found in lower and upper 95%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6;p3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4594" indent="-484594" defTabSz="2414013">
              <a:lnSpc>
                <a:spcPct val="150000"/>
              </a:lnSpc>
              <a:spcBef>
                <a:spcPts val="0"/>
              </a:spcBef>
              <a:buSzPct val="100000"/>
              <a:buAutoNum type="arabicPeriod" startAt="1"/>
              <a:defRPr sz="3400">
                <a:latin typeface="Roboto Slab"/>
                <a:ea typeface="Roboto Slab"/>
                <a:cs typeface="Roboto Slab"/>
                <a:sym typeface="Roboto Slab"/>
              </a:defRPr>
            </a:pPr>
            <a:r>
              <a:t>“The Real Story Behind the Global Bike-Share Boom.” CityLab, www.citylab.com/city-makers-connections/bike-share/.</a:t>
            </a:r>
          </a:p>
          <a:p>
            <a:pPr marL="484594" indent="-484594" defTabSz="2414013">
              <a:lnSpc>
                <a:spcPct val="150000"/>
              </a:lnSpc>
              <a:spcBef>
                <a:spcPts val="0"/>
              </a:spcBef>
              <a:buSzPct val="100000"/>
              <a:buAutoNum type="arabicPeriod" startAt="1"/>
              <a:defRPr sz="3400">
                <a:latin typeface="Roboto Slab"/>
                <a:ea typeface="Roboto Slab"/>
                <a:cs typeface="Roboto Slab"/>
                <a:sym typeface="Roboto Slab"/>
              </a:defRPr>
            </a:pPr>
            <a:r>
              <a:t> </a:t>
            </a:r>
            <a:r>
              <a:t>Motivate International, Inc. “Citi Bike System Data.” </a:t>
            </a:r>
            <a:r>
              <a:rPr i="1"/>
              <a:t>Citi Bike NYC</a:t>
            </a:r>
            <a:r>
              <a:t>, www.citibikenyc.com/system-data.</a:t>
            </a:r>
          </a:p>
          <a:p>
            <a:pPr marL="484594" indent="-484594" defTabSz="2414013">
              <a:lnSpc>
                <a:spcPct val="150000"/>
              </a:lnSpc>
              <a:spcBef>
                <a:spcPts val="0"/>
              </a:spcBef>
              <a:buSzPct val="100000"/>
              <a:buAutoNum type="arabicPeriod" startAt="1"/>
              <a:defRPr sz="3400">
                <a:latin typeface="Roboto Slab"/>
                <a:ea typeface="Roboto Slab"/>
                <a:cs typeface="Roboto Slab"/>
                <a:sym typeface="Roboto Slab"/>
              </a:defRPr>
            </a:pPr>
            <a:r>
              <a:t> Zhang, Yongping, and Zhifu Mi. “Environmental Benefits of Bike Sharing: A Big Data-Based Analysis.” Applied Energy, vol. 220, 2018, pp. 296–301., doi:10.1016/j.apenergy.2018.03.101.</a:t>
            </a:r>
          </a:p>
          <a:p>
            <a:pPr marL="484594" indent="-484594" defTabSz="2414013">
              <a:lnSpc>
                <a:spcPct val="150000"/>
              </a:lnSpc>
              <a:spcBef>
                <a:spcPts val="0"/>
              </a:spcBef>
              <a:buSzPct val="100000"/>
              <a:buAutoNum type="arabicPeriod" startAt="1"/>
              <a:defRPr sz="3400">
                <a:latin typeface="Roboto Slab"/>
                <a:ea typeface="Roboto Slab"/>
                <a:cs typeface="Roboto Slab"/>
                <a:sym typeface="Roboto Slab"/>
              </a:defRPr>
            </a:pPr>
            <a:r>
              <a:t>Otero, I., et al. “Health Impacts of Bike Sharing Systems in Europe.” </a:t>
            </a:r>
            <a:r>
              <a:rPr i="1"/>
              <a:t>Environment International</a:t>
            </a:r>
            <a:r>
              <a:t>, vol. 115, 2018, pp. 387–394., doi:10.1016/j.envint.2018.04.014.</a:t>
            </a:r>
          </a:p>
          <a:p>
            <a:pPr marL="484594" indent="-484594" defTabSz="2414013">
              <a:lnSpc>
                <a:spcPct val="150000"/>
              </a:lnSpc>
              <a:spcBef>
                <a:spcPts val="0"/>
              </a:spcBef>
              <a:buSzPct val="100000"/>
              <a:buAutoNum type="arabicPeriod" startAt="1"/>
              <a:defRPr sz="3400">
                <a:latin typeface="Roboto Slab"/>
                <a:ea typeface="Roboto Slab"/>
                <a:cs typeface="Roboto Slab"/>
                <a:sym typeface="Roboto Slab"/>
              </a:defRPr>
            </a:pPr>
            <a:r>
              <a:t> Motivate International, Inc. “Citi Bike System Data.” </a:t>
            </a:r>
            <a:r>
              <a:rPr i="1"/>
              <a:t>Citi Bike NYC</a:t>
            </a:r>
            <a:r>
              <a:t>, www.citibikenyc.com/system-data.</a:t>
            </a:r>
          </a:p>
          <a:p>
            <a:pPr marL="484594" indent="-484594" defTabSz="2414013">
              <a:lnSpc>
                <a:spcPct val="150000"/>
              </a:lnSpc>
              <a:spcBef>
                <a:spcPts val="1300"/>
              </a:spcBef>
              <a:buSzPct val="100000"/>
              <a:buAutoNum type="arabicPeriod" startAt="1"/>
              <a:defRPr sz="3400">
                <a:latin typeface="Roboto Slab"/>
                <a:ea typeface="Roboto Slab"/>
                <a:cs typeface="Roboto Slab"/>
                <a:sym typeface="Roboto Slab"/>
              </a:defRPr>
            </a:pPr>
            <a:r>
              <a:t>Citibike Image</a:t>
            </a:r>
            <a:r>
              <a:t>:  “Lined up Rental Citibank Bikes in Lower Manhattan. New York , NY , USA -.” </a:t>
            </a:r>
            <a:r>
              <a:rPr i="1"/>
              <a:t>Shutterstock.com</a:t>
            </a:r>
            <a:r>
              <a:t>, 2 Oct. 2018, www.shutterstock.com/image-photo/lined-rental-citibank-bikes-lower-manhattan-1192959820.</a:t>
            </a:r>
          </a:p>
        </p:txBody>
      </p:sp>
      <p:sp>
        <p:nvSpPr>
          <p:cNvPr id="224" name="Google Shape;225;p35"/>
          <p:cNvSpPr txBox="1"/>
          <p:nvPr>
            <p:ph type="title"/>
          </p:nvPr>
        </p:nvSpPr>
        <p:spPr>
          <a:xfrm>
            <a:off x="3677367" y="512669"/>
            <a:ext cx="17029266" cy="1274804"/>
          </a:xfrm>
          <a:prstGeom prst="rect">
            <a:avLst/>
          </a:prstGeom>
        </p:spPr>
        <p:txBody>
          <a:bodyPr lIns="91423" tIns="91423" rIns="91423" bIns="91423" anchor="b"/>
          <a:lstStyle>
            <a:lvl1pPr defTabSz="734694">
              <a:defRPr sz="7119">
                <a:solidFill>
                  <a:srgbClr val="0CA5EA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UTLINE"/>
          <p:cNvSpPr txBox="1"/>
          <p:nvPr>
            <p:ph type="title" idx="4294967295"/>
          </p:nvPr>
        </p:nvSpPr>
        <p:spPr>
          <a:xfrm>
            <a:off x="9628658" y="502476"/>
            <a:ext cx="5126685" cy="1384868"/>
          </a:xfrm>
          <a:prstGeom prst="rect">
            <a:avLst/>
          </a:prstGeom>
        </p:spPr>
        <p:txBody>
          <a:bodyPr lIns="91423" tIns="91423" rIns="91423" bIns="91423" anchor="b"/>
          <a:lstStyle>
            <a:lvl1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4" name="INTRODUCTION…"/>
          <p:cNvSpPr txBox="1"/>
          <p:nvPr>
            <p:ph type="body" idx="4294967295"/>
          </p:nvPr>
        </p:nvSpPr>
        <p:spPr>
          <a:xfrm>
            <a:off x="424870" y="1614058"/>
            <a:ext cx="23418726" cy="12001328"/>
          </a:xfrm>
          <a:prstGeom prst="rect">
            <a:avLst/>
          </a:prstGeom>
        </p:spPr>
        <p:txBody>
          <a:bodyPr lIns="91423" tIns="91423" rIns="91423" bIns="91423" anchor="t"/>
          <a:lstStyle/>
          <a:p>
            <a:pPr marL="195452" indent="-152018" defTabSz="390905">
              <a:lnSpc>
                <a:spcPct val="150000"/>
              </a:lnSpc>
              <a:spcBef>
                <a:spcPts val="100"/>
              </a:spcBef>
              <a:buClr>
                <a:srgbClr val="0091EA"/>
              </a:buClr>
              <a:buSzPts val="5200"/>
              <a:buFont typeface="Helvetica"/>
              <a:buChar char="◎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</a:t>
            </a:r>
          </a:p>
          <a:p>
            <a:pPr marL="1423669" indent="-217170" defTabSz="390905">
              <a:lnSpc>
                <a:spcPct val="150000"/>
              </a:lnSpc>
              <a:spcBef>
                <a:spcPts val="100"/>
              </a:spcBef>
              <a:buClr>
                <a:srgbClr val="0091EA"/>
              </a:buClr>
              <a:buSzPts val="5200"/>
              <a:buFont typeface="Helvetica"/>
              <a:buAutoNum type="arabicPeriod" startAt="1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History</a:t>
            </a:r>
          </a:p>
          <a:p>
            <a:pPr marL="1423669" indent="-217170" defTabSz="390905">
              <a:lnSpc>
                <a:spcPct val="150000"/>
              </a:lnSpc>
              <a:spcBef>
                <a:spcPts val="100"/>
              </a:spcBef>
              <a:buClr>
                <a:srgbClr val="0091EA"/>
              </a:buClr>
              <a:buSzPts val="5200"/>
              <a:buFont typeface="Helvetica"/>
              <a:buAutoNum type="arabicPeriod" startAt="1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Data</a:t>
            </a:r>
          </a:p>
          <a:p>
            <a:pPr marL="1423669" indent="-217170" defTabSz="390905">
              <a:lnSpc>
                <a:spcPct val="150000"/>
              </a:lnSpc>
              <a:spcBef>
                <a:spcPts val="100"/>
              </a:spcBef>
              <a:buClr>
                <a:srgbClr val="0091EA"/>
              </a:buClr>
              <a:buSzPts val="5200"/>
              <a:buFont typeface="Helvetica"/>
              <a:buAutoNum type="arabicPeriod" startAt="1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Plot Time Series/Transformations/Auto Correlation Structure</a:t>
            </a:r>
          </a:p>
          <a:p>
            <a:pPr marL="195452" indent="-152018" defTabSz="390905">
              <a:lnSpc>
                <a:spcPct val="150000"/>
              </a:lnSpc>
              <a:spcBef>
                <a:spcPts val="100"/>
              </a:spcBef>
              <a:buClr>
                <a:srgbClr val="0091EA"/>
              </a:buClr>
              <a:buSzPts val="5200"/>
              <a:buFont typeface="Helvetica"/>
              <a:buChar char="◎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METHODS</a:t>
            </a:r>
          </a:p>
          <a:p>
            <a:pPr marL="1423669" indent="-217170" defTabSz="390905">
              <a:lnSpc>
                <a:spcPct val="150000"/>
              </a:lnSpc>
              <a:spcBef>
                <a:spcPts val="100"/>
              </a:spcBef>
              <a:buClr>
                <a:srgbClr val="0091EA"/>
              </a:buClr>
              <a:buSzPts val="5200"/>
              <a:buFont typeface="Helvetica"/>
              <a:buAutoNum type="arabicPeriod" startAt="1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Model Specification</a:t>
            </a:r>
          </a:p>
          <a:p>
            <a:pPr marL="1423669" indent="-217170" defTabSz="390905">
              <a:lnSpc>
                <a:spcPct val="150000"/>
              </a:lnSpc>
              <a:spcBef>
                <a:spcPts val="100"/>
              </a:spcBef>
              <a:buClr>
                <a:srgbClr val="0091EA"/>
              </a:buClr>
              <a:buSzPts val="5200"/>
              <a:buFont typeface="Helvetica"/>
              <a:buAutoNum type="arabicPeriod" startAt="1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Model Fitting</a:t>
            </a:r>
          </a:p>
          <a:p>
            <a:pPr marL="1423669" indent="-217170" defTabSz="390905">
              <a:lnSpc>
                <a:spcPct val="150000"/>
              </a:lnSpc>
              <a:spcBef>
                <a:spcPts val="100"/>
              </a:spcBef>
              <a:buClr>
                <a:srgbClr val="0091EA"/>
              </a:buClr>
              <a:buSzPts val="5200"/>
              <a:buFont typeface="Helvetica"/>
              <a:buAutoNum type="arabicPeriod" startAt="1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Model Diagnostics </a:t>
            </a:r>
          </a:p>
          <a:p>
            <a:pPr marL="1423669" indent="-217170" defTabSz="390905">
              <a:lnSpc>
                <a:spcPct val="150000"/>
              </a:lnSpc>
              <a:spcBef>
                <a:spcPts val="100"/>
              </a:spcBef>
              <a:buClr>
                <a:srgbClr val="0091EA"/>
              </a:buClr>
              <a:buSzPts val="5200"/>
              <a:buFont typeface="Helvetica"/>
              <a:buAutoNum type="arabicPeriod" startAt="1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Forecasting  </a:t>
            </a:r>
          </a:p>
          <a:p>
            <a:pPr marL="195452" indent="-152018" defTabSz="390905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5200"/>
              <a:buFont typeface="Helvetica"/>
              <a:buChar char="◎"/>
              <a:defRPr sz="5225">
                <a:latin typeface="Helvetica"/>
                <a:ea typeface="Helvetica"/>
                <a:cs typeface="Helvetica"/>
                <a:sym typeface="Helvetica"/>
              </a:defRPr>
            </a:pPr>
            <a: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TRODUCTION: HISTORY"/>
          <p:cNvSpPr txBox="1"/>
          <p:nvPr>
            <p:ph type="title" idx="4294967295"/>
          </p:nvPr>
        </p:nvSpPr>
        <p:spPr>
          <a:xfrm>
            <a:off x="5414911" y="512669"/>
            <a:ext cx="11589301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INTRODUCTION: </a:t>
            </a:r>
            <a:r>
              <a:rPr>
                <a:solidFill>
                  <a:srgbClr val="0CA5EA"/>
                </a:solidFill>
              </a:rPr>
              <a:t>HISTORY</a:t>
            </a:r>
          </a:p>
        </p:txBody>
      </p:sp>
      <p:sp>
        <p:nvSpPr>
          <p:cNvPr id="137" name="Arrow"/>
          <p:cNvSpPr/>
          <p:nvPr/>
        </p:nvSpPr>
        <p:spPr>
          <a:xfrm>
            <a:off x="329174" y="2022755"/>
            <a:ext cx="2372565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Line"/>
          <p:cNvSpPr/>
          <p:nvPr/>
        </p:nvSpPr>
        <p:spPr>
          <a:xfrm flipV="1">
            <a:off x="2425712" y="2901935"/>
            <a:ext cx="1" cy="12748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1967 Amsterdam: Witte Fietse"/>
          <p:cNvSpPr txBox="1"/>
          <p:nvPr/>
        </p:nvSpPr>
        <p:spPr>
          <a:xfrm>
            <a:off x="146621" y="4156008"/>
            <a:ext cx="4558183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A433D"/>
                </a:solidFill>
              </a:rPr>
              <a:t>1967</a:t>
            </a:r>
            <a:r>
              <a:t> Amsterdam: Witte Fietse</a:t>
            </a:r>
          </a:p>
        </p:txBody>
      </p:sp>
      <p:pic>
        <p:nvPicPr>
          <p:cNvPr id="140" name="Screen Shot 2019-05-13 at 7.09.44 AM.png" descr="Screen Shot 2019-05-13 at 7.09.4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621" y="5470427"/>
            <a:ext cx="4558183" cy="327528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Line"/>
          <p:cNvSpPr/>
          <p:nvPr/>
        </p:nvSpPr>
        <p:spPr>
          <a:xfrm flipV="1">
            <a:off x="6616712" y="2838435"/>
            <a:ext cx="1" cy="22560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1995 Copenhagen: Bycyklen"/>
          <p:cNvSpPr txBox="1"/>
          <p:nvPr/>
        </p:nvSpPr>
        <p:spPr>
          <a:xfrm>
            <a:off x="4337621" y="4970366"/>
            <a:ext cx="4558183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A433D"/>
                </a:solidFill>
              </a:rPr>
              <a:t>1995</a:t>
            </a:r>
            <a:r>
              <a:t> Copenhagen: Bycyklen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9410712" y="2827488"/>
            <a:ext cx="1" cy="36873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1996 Portsmouth UK: Bikeabout"/>
          <p:cNvSpPr txBox="1"/>
          <p:nvPr/>
        </p:nvSpPr>
        <p:spPr>
          <a:xfrm>
            <a:off x="7131621" y="6592894"/>
            <a:ext cx="4558183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A433D"/>
                </a:solidFill>
              </a:rPr>
              <a:t>1996</a:t>
            </a:r>
            <a:r>
              <a:t> Portsmouth UK: Bikeabout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12204700" y="2859238"/>
            <a:ext cx="0" cy="52338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2007 Paris, France: Vélib &amp; Barcelona, Spain: Bicing"/>
          <p:cNvSpPr txBox="1"/>
          <p:nvPr/>
        </p:nvSpPr>
        <p:spPr>
          <a:xfrm>
            <a:off x="9666796" y="8215422"/>
            <a:ext cx="5075808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A433D"/>
                </a:solidFill>
              </a:rPr>
              <a:t>2007</a:t>
            </a:r>
            <a:r>
              <a:t> Paris, France: Vélib &amp; Barcelona, Spain: Bicing</a:t>
            </a:r>
          </a:p>
        </p:txBody>
      </p:sp>
      <p:pic>
        <p:nvPicPr>
          <p:cNvPr id="147" name="Screen Shot 2019-05-13 at 7.24.35 AM.png" descr="Screen Shot 2019-05-13 at 7.24.3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92887" y="9355380"/>
            <a:ext cx="5398227" cy="415015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ine"/>
          <p:cNvSpPr/>
          <p:nvPr/>
        </p:nvSpPr>
        <p:spPr>
          <a:xfrm flipV="1">
            <a:off x="15262492" y="2827488"/>
            <a:ext cx="1" cy="36873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2008 Washington DC: SmartBike DC"/>
          <p:cNvSpPr txBox="1"/>
          <p:nvPr/>
        </p:nvSpPr>
        <p:spPr>
          <a:xfrm>
            <a:off x="12983401" y="6592894"/>
            <a:ext cx="4558183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A433D"/>
                </a:solidFill>
              </a:rPr>
              <a:t>2008</a:t>
            </a:r>
            <a:r>
              <a:t> Washington DC: SmartBike DC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19717296" y="2838435"/>
            <a:ext cx="1" cy="22560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2013 NYC: Citibike Launches w/ 6000 bikes in Manhattan and BK"/>
          <p:cNvSpPr txBox="1"/>
          <p:nvPr/>
        </p:nvSpPr>
        <p:spPr>
          <a:xfrm>
            <a:off x="17178402" y="5124248"/>
            <a:ext cx="4558183" cy="1970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A433D"/>
                </a:solidFill>
              </a:rPr>
              <a:t>2013</a:t>
            </a:r>
            <a:r>
              <a:t> NYC: Citibike Launches w/ 6000 bikes in Manhattan and BK</a:t>
            </a:r>
          </a:p>
        </p:txBody>
      </p:sp>
      <p:sp>
        <p:nvSpPr>
          <p:cNvPr id="152" name="Line"/>
          <p:cNvSpPr/>
          <p:nvPr/>
        </p:nvSpPr>
        <p:spPr>
          <a:xfrm flipV="1">
            <a:off x="22009087" y="2851135"/>
            <a:ext cx="1" cy="689737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2019 As of Feb, Citibike has:…"/>
          <p:cNvSpPr txBox="1"/>
          <p:nvPr/>
        </p:nvSpPr>
        <p:spPr>
          <a:xfrm>
            <a:off x="15050800" y="9748746"/>
            <a:ext cx="8813386" cy="431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/>
            <a:r>
              <a:rPr>
                <a:solidFill>
                  <a:srgbClr val="EA433D"/>
                </a:solidFill>
              </a:rPr>
              <a:t>2019</a:t>
            </a:r>
            <a:r>
              <a:t> As of Feb, Citibike has:</a:t>
            </a:r>
          </a:p>
          <a:p>
            <a:pPr algn="r"/>
            <a:r>
              <a:t>+750 stations</a:t>
            </a:r>
          </a:p>
          <a:p>
            <a:pPr algn="r"/>
            <a:r>
              <a:t>+62K rides/day</a:t>
            </a:r>
          </a:p>
          <a:p>
            <a:pPr algn="r"/>
            <a:r>
              <a:t>+12K bikes</a:t>
            </a:r>
          </a:p>
          <a:p>
            <a:pPr algn="r"/>
            <a:r>
              <a:t>  Total revenue for month~$4.7 mill </a:t>
            </a:r>
            <a:endParaRPr sz="1200"/>
          </a:p>
          <a:p>
            <a:pPr algn="r"/>
          </a:p>
          <a:p>
            <a:pPr marL="431800" indent="-431800" algn="r">
              <a:buSzPct val="100000"/>
              <a:buAutoNum type="arabicPeriod" startAt="1"/>
            </a:pPr>
          </a:p>
          <a:p>
            <a:pPr algn="r"/>
          </a:p>
        </p:txBody>
      </p:sp>
      <p:sp>
        <p:nvSpPr>
          <p:cNvPr id="154" name="Howe, Chanelle J., et al. “Splines for Trend Analysis and Continuous Confounder Control.” Epidemiology, vol. 22, no. 6, 2011, pp. 874–875., doi:10.1097/ede.0b013e31823029dd.…"/>
          <p:cNvSpPr txBox="1"/>
          <p:nvPr/>
        </p:nvSpPr>
        <p:spPr>
          <a:xfrm>
            <a:off x="55076" y="13238447"/>
            <a:ext cx="95337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228600" algn="l" defTabSz="584200">
              <a:spcBef>
                <a:spcPts val="600"/>
              </a:spcBef>
              <a:buSzPct val="100000"/>
              <a:buAutoNum type="arabicPeriod" startAt="1"/>
              <a:defRPr b="0" i="1" spc="8" sz="800">
                <a:latin typeface="Helvetica"/>
                <a:ea typeface="Helvetica"/>
                <a:cs typeface="Helvetica"/>
                <a:sym typeface="Helvetica"/>
              </a:defRPr>
            </a:pPr>
            <a:r>
              <a:t>“The Real Story Behind the Global Bike-Share Boom.” CityLab, www.citylab.com/city-makers-connections/bike-share/.</a:t>
            </a:r>
          </a:p>
          <a:p>
            <a:pPr marL="228600" indent="-228600" algn="l" defTabSz="584200">
              <a:spcBef>
                <a:spcPts val="600"/>
              </a:spcBef>
              <a:buSzPct val="100000"/>
              <a:buAutoNum type="arabicPeriod" startAt="1"/>
              <a:defRPr b="0" i="1" spc="8" sz="800">
                <a:latin typeface="Helvetica"/>
                <a:ea typeface="Helvetica"/>
                <a:cs typeface="Helvetica"/>
                <a:sym typeface="Helvetica"/>
              </a:defRPr>
            </a:pPr>
            <a:r>
              <a:t> Motivate International, Inc. “Citi Bike Monthly Operating Reports.” Citi Bike NYC, www.citibikenyc.com/system-data/operating-reports.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RODUCTION: HISTORY"/>
          <p:cNvSpPr txBox="1"/>
          <p:nvPr>
            <p:ph type="title" idx="4294967295"/>
          </p:nvPr>
        </p:nvSpPr>
        <p:spPr>
          <a:xfrm>
            <a:off x="5414911" y="512669"/>
            <a:ext cx="11589301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INTRODUCTION: </a:t>
            </a:r>
            <a:r>
              <a:rPr>
                <a:solidFill>
                  <a:srgbClr val="0CA5EA"/>
                </a:solidFill>
              </a:rPr>
              <a:t>HISTORY</a:t>
            </a:r>
          </a:p>
        </p:txBody>
      </p:sp>
      <p:sp>
        <p:nvSpPr>
          <p:cNvPr id="159" name="Why are Bike Sharing Systems Beneficial?…"/>
          <p:cNvSpPr txBox="1"/>
          <p:nvPr>
            <p:ph type="body" idx="4294967295"/>
          </p:nvPr>
        </p:nvSpPr>
        <p:spPr>
          <a:xfrm>
            <a:off x="482637" y="1842658"/>
            <a:ext cx="23418726" cy="12001328"/>
          </a:xfrm>
          <a:prstGeom prst="rect">
            <a:avLst/>
          </a:prstGeom>
        </p:spPr>
        <p:txBody>
          <a:bodyPr lIns="91423" tIns="91423" rIns="91423" bIns="91423" anchor="t"/>
          <a:lstStyle/>
          <a:p>
            <a:pPr marL="0" indent="45719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Tx/>
              <a:buFont typeface="Helvetica"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Why are Bike Sharing Systems Beneficial?</a:t>
            </a:r>
          </a:p>
          <a:p>
            <a:pPr lvl="1" marL="400050" indent="-160019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Environmental </a:t>
            </a:r>
          </a:p>
          <a:p>
            <a:pPr lvl="2" marL="1498600" indent="-228600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AutoNum type="arabicPeriod" startAt="1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 In Shanghai (2018), bike sharing systems cut down CO2 by 25,240 tons.  A number big enough to consider as a component when meeting China’s Paris Accord greenhouse emissions requirements </a:t>
            </a:r>
          </a:p>
          <a:p>
            <a:pPr marL="400048" indent="-160018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Economic</a:t>
            </a:r>
          </a:p>
          <a:p>
            <a:pPr lvl="1" marL="1727200" indent="-228600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AutoNum type="arabicPeriod" startAt="2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If all Bike Sharing trips replaced car trips in 12 major cities in Europe, 73.25 deaths could be avoided each year (225 million Euros saving)</a:t>
            </a:r>
          </a:p>
        </p:txBody>
      </p:sp>
      <p:sp>
        <p:nvSpPr>
          <p:cNvPr id="160" name="Howe, Chanelle J., et al. “Splines for Trend Analysis and Continuous Confounder Control.” Epidemiology, vol. 22, no. 6, 2011, pp. 874–875., doi:10.1097/ede.0b013e31823029dd.…"/>
          <p:cNvSpPr txBox="1"/>
          <p:nvPr/>
        </p:nvSpPr>
        <p:spPr>
          <a:xfrm>
            <a:off x="55076" y="13276547"/>
            <a:ext cx="88408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228600" algn="l" defTabSz="584200">
              <a:spcBef>
                <a:spcPts val="600"/>
              </a:spcBef>
              <a:buSzPct val="100000"/>
              <a:buAutoNum type="arabicPeriod" startAt="3"/>
              <a:defRPr b="0" i="1" spc="8" sz="800">
                <a:latin typeface="Helvetica"/>
                <a:ea typeface="Helvetica"/>
                <a:cs typeface="Helvetica"/>
                <a:sym typeface="Helvetica"/>
              </a:defRPr>
            </a:pPr>
            <a:r>
              <a:t>Zhang, Yongping, and Zhifu Mi. “Environmental Benefits of Bike Sharing: A Big Data-Based Analysis.” Applied Energy, vol. 220, 2018, pp. 296–301., doi:10.1016/j.apenergy.2018.03.101.</a:t>
            </a:r>
          </a:p>
          <a:p>
            <a:pPr marL="228600" indent="-228600" algn="l" defTabSz="584200">
              <a:spcBef>
                <a:spcPts val="600"/>
              </a:spcBef>
              <a:buSzPct val="100000"/>
              <a:buAutoNum type="arabicPeriod" startAt="3"/>
              <a:defRPr b="0" i="1" spc="8" sz="800">
                <a:latin typeface="Helvetica"/>
                <a:ea typeface="Helvetica"/>
                <a:cs typeface="Helvetica"/>
                <a:sym typeface="Helvetica"/>
              </a:defRPr>
            </a:pPr>
            <a:r>
              <a:t>Otero, I., et al. “Health Impacts of Bike Sharing Systems in Europe.” Environment International, vol. 115, 2018, pp. 387–394., doi:10.1016/j.envint.2018.04.014.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TRODUCTION: DATA"/>
          <p:cNvSpPr txBox="1"/>
          <p:nvPr>
            <p:ph type="title" idx="4294967295"/>
          </p:nvPr>
        </p:nvSpPr>
        <p:spPr>
          <a:xfrm>
            <a:off x="5414911" y="512669"/>
            <a:ext cx="11589301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INTRODUCTION: </a:t>
            </a:r>
            <a:r>
              <a:rPr>
                <a:solidFill>
                  <a:srgbClr val="0CA5EA"/>
                </a:solidFill>
              </a:rPr>
              <a:t>DATA</a:t>
            </a:r>
          </a:p>
        </p:txBody>
      </p:sp>
      <p:sp>
        <p:nvSpPr>
          <p:cNvPr id="163" name="Online Citibike System Data Repository…"/>
          <p:cNvSpPr txBox="1"/>
          <p:nvPr>
            <p:ph type="body" idx="4294967295"/>
          </p:nvPr>
        </p:nvSpPr>
        <p:spPr>
          <a:xfrm>
            <a:off x="482637" y="2528458"/>
            <a:ext cx="23418726" cy="12001328"/>
          </a:xfrm>
          <a:prstGeom prst="rect">
            <a:avLst/>
          </a:prstGeom>
        </p:spPr>
        <p:txBody>
          <a:bodyPr lIns="91423" tIns="91423" rIns="91423" bIns="91423" anchor="t"/>
          <a:lstStyle/>
          <a:p>
            <a:pPr marL="205738" indent="-160018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Online Citibike System Data Repository </a:t>
            </a:r>
          </a:p>
          <a:p>
            <a:pPr marL="205738" indent="-160018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Python:Cleaning, wrangling and exploratory analysis </a:t>
            </a:r>
          </a:p>
          <a:p>
            <a:pPr marL="205738" indent="-160018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R:Statical application </a:t>
            </a:r>
          </a:p>
          <a:p>
            <a:pPr marL="205738" indent="-160018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2096 observations from 05/27/2013-02/15/2019</a:t>
            </a:r>
          </a:p>
          <a:p>
            <a:pPr marL="1430019" indent="-160019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5500"/>
              <a:buFont typeface="Helvetica"/>
              <a:buChar char="✴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 "Date"                 "Trips_per_24hrs" </a:t>
            </a:r>
          </a:p>
          <a:p>
            <a:pPr marL="205738" indent="-160018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5500"/>
              <a:buFont typeface="Helvetica"/>
              <a:buChar char="◎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Hypothesis</a:t>
            </a:r>
          </a:p>
          <a:p>
            <a:pPr marL="1430019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5500"/>
              <a:buFont typeface="Helvetica"/>
              <a:buChar char="✴"/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Ho =Trips per day (for All Users) increase in the summer months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NTRODUCTION: PLOT TS"/>
          <p:cNvSpPr txBox="1"/>
          <p:nvPr>
            <p:ph type="title" idx="4294967295"/>
          </p:nvPr>
        </p:nvSpPr>
        <p:spPr>
          <a:xfrm>
            <a:off x="5414911" y="512669"/>
            <a:ext cx="11589301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INTRODUCTION: </a:t>
            </a:r>
            <a:r>
              <a:rPr>
                <a:solidFill>
                  <a:srgbClr val="0CA5EA"/>
                </a:solidFill>
              </a:rPr>
              <a:t>PLOT TS</a:t>
            </a:r>
          </a:p>
        </p:txBody>
      </p:sp>
      <p:pic>
        <p:nvPicPr>
          <p:cNvPr id="166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514" y="1945125"/>
            <a:ext cx="19016095" cy="11314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NTRODUCTION: PLOT TS"/>
          <p:cNvSpPr txBox="1"/>
          <p:nvPr>
            <p:ph type="title" idx="4294967295"/>
          </p:nvPr>
        </p:nvSpPr>
        <p:spPr>
          <a:xfrm>
            <a:off x="5414911" y="512669"/>
            <a:ext cx="11589301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INTRODUCTION: </a:t>
            </a:r>
            <a:r>
              <a:rPr>
                <a:solidFill>
                  <a:srgbClr val="0CA5EA"/>
                </a:solidFill>
              </a:rPr>
              <a:t>PLOT TS</a:t>
            </a:r>
          </a:p>
        </p:txBody>
      </p:sp>
      <p:pic>
        <p:nvPicPr>
          <p:cNvPr id="169" name="box_bar2.jpeg" descr="box_bar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798" y="2018808"/>
            <a:ext cx="24511596" cy="10073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NTRODUCTION: PLOT TS"/>
          <p:cNvSpPr txBox="1"/>
          <p:nvPr>
            <p:ph type="title" idx="4294967295"/>
          </p:nvPr>
        </p:nvSpPr>
        <p:spPr>
          <a:xfrm>
            <a:off x="5414911" y="512669"/>
            <a:ext cx="11589301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INTRODUCTION: </a:t>
            </a:r>
            <a:r>
              <a:rPr>
                <a:solidFill>
                  <a:srgbClr val="0CA5EA"/>
                </a:solidFill>
              </a:rPr>
              <a:t>PLOT TS</a:t>
            </a:r>
          </a:p>
        </p:txBody>
      </p:sp>
      <p:pic>
        <p:nvPicPr>
          <p:cNvPr id="172" name="A_M_Decomposition_Averages_Daily_Trips_per_Month.png" descr="A_M_Decomposition_Averages_Daily_Trips_per_Mon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26166"/>
            <a:ext cx="24384001" cy="1083733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E"/>
          <p:cNvSpPr txBox="1"/>
          <p:nvPr/>
        </p:nvSpPr>
        <p:spPr>
          <a:xfrm>
            <a:off x="467106" y="2196275"/>
            <a:ext cx="3611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: PLOT TS"/>
          <p:cNvSpPr txBox="1"/>
          <p:nvPr>
            <p:ph type="title" idx="4294967295"/>
          </p:nvPr>
        </p:nvSpPr>
        <p:spPr>
          <a:xfrm>
            <a:off x="5414911" y="512669"/>
            <a:ext cx="11589301" cy="1274804"/>
          </a:xfrm>
          <a:prstGeom prst="rect">
            <a:avLst/>
          </a:prstGeom>
        </p:spPr>
        <p:txBody>
          <a:bodyPr lIns="91423" tIns="91423" rIns="91423" bIns="91423" anchor="b"/>
          <a:lstStyle/>
          <a:p>
            <a:pPr defTabSz="832103">
              <a:defRPr b="1" sz="7000">
                <a:solidFill>
                  <a:srgbClr val="3C78D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INTRODUCTION: </a:t>
            </a:r>
            <a:r>
              <a:rPr>
                <a:solidFill>
                  <a:srgbClr val="0CA5EA"/>
                </a:solidFill>
              </a:rPr>
              <a:t>PLOT TS</a:t>
            </a:r>
          </a:p>
        </p:txBody>
      </p:sp>
      <p:pic>
        <p:nvPicPr>
          <p:cNvPr id="176" name="av_trips_month.jpeg" descr="av_trips_month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" y="2227415"/>
            <a:ext cx="13567089" cy="9327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ickey_fuller_1_mean.png" descr="dickey_fuller_1_mea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781" y="11531417"/>
            <a:ext cx="9807561" cy="1975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MAIN.jpeg" descr="MAIN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64549" y="2869765"/>
            <a:ext cx="11589301" cy="7814383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F"/>
          <p:cNvSpPr txBox="1"/>
          <p:nvPr/>
        </p:nvSpPr>
        <p:spPr>
          <a:xfrm>
            <a:off x="477583" y="2196275"/>
            <a:ext cx="34023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