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 b="def" i="def"/>
      <a:tcStyle>
        <a:tcBdr/>
        <a:fill>
          <a:solidFill>
            <a:srgbClr val="E7EC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 b="def" i="def"/>
      <a:tcStyle>
        <a:tcBdr/>
        <a:fill>
          <a:solidFill>
            <a:srgbClr val="ED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00184" y="1020263"/>
            <a:ext cx="5807402" cy="1159801"/>
          </a:xfrm>
          <a:prstGeom prst="rect">
            <a:avLst/>
          </a:prstGeom>
        </p:spPr>
        <p:txBody>
          <a:bodyPr anchor="t"/>
          <a:lstStyle>
            <a:lvl1pPr>
              <a:defRPr b="1"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Google Shape;11;p2"/>
          <p:cNvSpPr/>
          <p:nvPr/>
        </p:nvSpPr>
        <p:spPr>
          <a:xfrm>
            <a:off x="6897624" y="4649963"/>
            <a:ext cx="126901" cy="951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3" name="Google Shape;12;p2"/>
          <p:cNvSpPr/>
          <p:nvPr/>
        </p:nvSpPr>
        <p:spPr>
          <a:xfrm>
            <a:off x="7454375" y="4229100"/>
            <a:ext cx="126901" cy="951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4" name="Google Shape;13;p2"/>
          <p:cNvSpPr/>
          <p:nvPr/>
        </p:nvSpPr>
        <p:spPr>
          <a:xfrm>
            <a:off x="8827727" y="3448165"/>
            <a:ext cx="75901" cy="570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5" name="Google Shape;14;p2"/>
          <p:cNvSpPr/>
          <p:nvPr/>
        </p:nvSpPr>
        <p:spPr>
          <a:xfrm>
            <a:off x="8677050" y="4933405"/>
            <a:ext cx="126901" cy="951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6" name="Google Shape;15;p2"/>
          <p:cNvSpPr/>
          <p:nvPr/>
        </p:nvSpPr>
        <p:spPr>
          <a:xfrm>
            <a:off x="2972224" y="475049"/>
            <a:ext cx="126901" cy="951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7" name="Google Shape;16;p2"/>
          <p:cNvSpPr/>
          <p:nvPr/>
        </p:nvSpPr>
        <p:spPr>
          <a:xfrm>
            <a:off x="579635" y="2530108"/>
            <a:ext cx="126901" cy="951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8" name="Google Shape;17;p2"/>
          <p:cNvSpPr/>
          <p:nvPr/>
        </p:nvSpPr>
        <p:spPr>
          <a:xfrm>
            <a:off x="311843" y="593639"/>
            <a:ext cx="126901" cy="951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9" name="Google Shape;18;p2"/>
          <p:cNvSpPr/>
          <p:nvPr/>
        </p:nvSpPr>
        <p:spPr>
          <a:xfrm>
            <a:off x="626321" y="1004903"/>
            <a:ext cx="253802" cy="190501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0" name="Google Shape;19;p2"/>
          <p:cNvSpPr/>
          <p:nvPr/>
        </p:nvSpPr>
        <p:spPr>
          <a:xfrm>
            <a:off x="8104499" y="3722325"/>
            <a:ext cx="190201" cy="142801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1" name="Google Shape;20;p2"/>
          <p:cNvSpPr/>
          <p:nvPr/>
        </p:nvSpPr>
        <p:spPr>
          <a:xfrm>
            <a:off x="8803950" y="4240991"/>
            <a:ext cx="190201" cy="142801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2" name="Google Shape;21;p2"/>
          <p:cNvSpPr/>
          <p:nvPr/>
        </p:nvSpPr>
        <p:spPr>
          <a:xfrm>
            <a:off x="196310" y="1493167"/>
            <a:ext cx="75901" cy="570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3" name="Google Shape;22;p2"/>
          <p:cNvSpPr/>
          <p:nvPr/>
        </p:nvSpPr>
        <p:spPr>
          <a:xfrm>
            <a:off x="1738049" y="203490"/>
            <a:ext cx="253801" cy="190501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4" name="Google Shape;23;p2"/>
          <p:cNvSpPr/>
          <p:nvPr/>
        </p:nvSpPr>
        <p:spPr>
          <a:xfrm>
            <a:off x="771659" y="1878364"/>
            <a:ext cx="75901" cy="570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5" name="Google Shape;24;p2"/>
          <p:cNvSpPr/>
          <p:nvPr/>
        </p:nvSpPr>
        <p:spPr>
          <a:xfrm>
            <a:off x="4271583" y="356119"/>
            <a:ext cx="75901" cy="57001"/>
          </a:xfrm>
          <a:prstGeom prst="ellipse">
            <a:avLst/>
          </a:prstGeom>
          <a:solidFill>
            <a:srgbClr val="0091EA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6" name="Google Shape;25;p2"/>
          <p:cNvSpPr/>
          <p:nvPr/>
        </p:nvSpPr>
        <p:spPr>
          <a:xfrm>
            <a:off x="7729212" y="4595578"/>
            <a:ext cx="253801" cy="190501"/>
          </a:xfrm>
          <a:prstGeom prst="ellipse">
            <a:avLst/>
          </a:prstGeom>
          <a:ln w="19050">
            <a:solidFill>
              <a:srgbClr val="0091EA"/>
            </a:solidFill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4419600" y="4767262"/>
            <a:ext cx="2133600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64;p11"/>
          <p:cNvSpPr/>
          <p:nvPr/>
        </p:nvSpPr>
        <p:spPr>
          <a:xfrm>
            <a:off x="-26550" y="-14851"/>
            <a:ext cx="9197100" cy="5173202"/>
          </a:xfrm>
          <a:prstGeom prst="rect">
            <a:avLst/>
          </a:prstGeom>
          <a:solidFill>
            <a:srgbClr val="CFD8DC">
              <a:alpha val="4923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67;p12"/>
          <p:cNvSpPr/>
          <p:nvPr/>
        </p:nvSpPr>
        <p:spPr>
          <a:xfrm flipH="1">
            <a:off x="8246400" y="424592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1" name="Google Shape;68;p12"/>
          <p:cNvSpPr/>
          <p:nvPr/>
        </p:nvSpPr>
        <p:spPr>
          <a:xfrm flipH="1">
            <a:off x="8246400" y="4245874"/>
            <a:ext cx="897600" cy="897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000" y="0"/>
                </a:lnTo>
                <a:cubicBezTo>
                  <a:pt x="19988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>
              <a:alpha val="6808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122" name="Title Text"/>
          <p:cNvSpPr txBox="1"/>
          <p:nvPr>
            <p:ph type="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xfrm>
            <a:off x="390525" y="2789129"/>
            <a:ext cx="8222100" cy="432901"/>
          </a:xfrm>
          <a:prstGeom prst="rect">
            <a:avLst/>
          </a:prstGeom>
        </p:spPr>
        <p:txBody>
          <a:bodyPr/>
          <a:lstStyle>
            <a:lvl1pPr marL="419100" indent="-381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419100" indent="1143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419100" indent="5715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419100" indent="10668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419100" indent="1524000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xfrm>
            <a:off x="8693049" y="4695623"/>
            <a:ext cx="379192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182429520_1646x1646.jpeg"/>
          <p:cNvSpPr/>
          <p:nvPr>
            <p:ph type="pic" sz="half" idx="13"/>
          </p:nvPr>
        </p:nvSpPr>
        <p:spPr>
          <a:xfrm>
            <a:off x="5114478" y="0"/>
            <a:ext cx="2886522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Line"/>
          <p:cNvSpPr/>
          <p:nvPr>
            <p:ph type="body" sz="quarter" idx="14"/>
          </p:nvPr>
        </p:nvSpPr>
        <p:spPr>
          <a:xfrm flipV="1">
            <a:off x="1444376" y="4018358"/>
            <a:ext cx="3402212" cy="3"/>
          </a:xfrm>
          <a:prstGeom prst="line">
            <a:avLst/>
          </a:prstGeom>
          <a:ln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lIns="26789" tIns="26789" rIns="26789" bIns="26789" anchor="ctr">
            <a:noAutofit/>
          </a:bodyPr>
          <a:lstStyle/>
          <a:p>
            <a:pPr marL="0" indent="0" defTabSz="241101">
              <a:spcBef>
                <a:spcPts val="0"/>
              </a:spcBef>
              <a:buClrTx/>
              <a:buSzTx/>
              <a:buFontTx/>
              <a:buNone/>
              <a:defRPr sz="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1444376" y="301376"/>
            <a:ext cx="3402212" cy="3804048"/>
          </a:xfrm>
          <a:prstGeom prst="rect">
            <a:avLst/>
          </a:prstGeom>
        </p:spPr>
        <p:txBody>
          <a:bodyPr lIns="26789" tIns="26789" rIns="26789" bIns="26789"/>
          <a:lstStyle>
            <a:lvl1pPr algn="r" defTabSz="308074">
              <a:lnSpc>
                <a:spcPct val="80000"/>
              </a:lnSpc>
              <a:defRPr cap="all" sz="6200">
                <a:solidFill>
                  <a:srgbClr val="5C5C5C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Body Level One…"/>
          <p:cNvSpPr txBox="1"/>
          <p:nvPr>
            <p:ph type="body" sz="quarter" idx="1"/>
          </p:nvPr>
        </p:nvSpPr>
        <p:spPr>
          <a:xfrm>
            <a:off x="1444376" y="4045148"/>
            <a:ext cx="3402212" cy="716608"/>
          </a:xfrm>
          <a:prstGeom prst="rect">
            <a:avLst/>
          </a:prstGeom>
        </p:spPr>
        <p:txBody>
          <a:bodyPr lIns="26789" tIns="26789" rIns="26789" bIns="26789"/>
          <a:lstStyle>
            <a:lvl1pPr marL="0" indent="0" algn="r" defTabSz="308074">
              <a:lnSpc>
                <a:spcPct val="70000"/>
              </a:lnSpc>
              <a:spcBef>
                <a:spcPts val="300"/>
              </a:spcBef>
              <a:buClrTx/>
              <a:buSzTx/>
              <a:buFontTx/>
              <a:buNone/>
              <a:defRPr i="1" sz="24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1pPr>
            <a:lvl2pPr marL="0" indent="0" algn="r" defTabSz="308074">
              <a:lnSpc>
                <a:spcPct val="70000"/>
              </a:lnSpc>
              <a:spcBef>
                <a:spcPts val="300"/>
              </a:spcBef>
              <a:buClrTx/>
              <a:buSzTx/>
              <a:buFontTx/>
              <a:buNone/>
              <a:defRPr i="1" sz="24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2pPr>
            <a:lvl3pPr marL="0" indent="0" algn="r" defTabSz="308074">
              <a:lnSpc>
                <a:spcPct val="70000"/>
              </a:lnSpc>
              <a:spcBef>
                <a:spcPts val="300"/>
              </a:spcBef>
              <a:buClrTx/>
              <a:buSzTx/>
              <a:buFontTx/>
              <a:buNone/>
              <a:defRPr i="1" sz="24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3pPr>
            <a:lvl4pPr marL="0" indent="0" algn="r" defTabSz="308074">
              <a:lnSpc>
                <a:spcPct val="70000"/>
              </a:lnSpc>
              <a:spcBef>
                <a:spcPts val="300"/>
              </a:spcBef>
              <a:buClrTx/>
              <a:buSzTx/>
              <a:buFontTx/>
              <a:buNone/>
              <a:defRPr i="1" sz="24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4pPr>
            <a:lvl5pPr marL="0" indent="0" algn="r" defTabSz="308074">
              <a:lnSpc>
                <a:spcPct val="70000"/>
              </a:lnSpc>
              <a:spcBef>
                <a:spcPts val="300"/>
              </a:spcBef>
              <a:buClrTx/>
              <a:buSzTx/>
              <a:buFontTx/>
              <a:buNone/>
              <a:defRPr i="1" sz="2400">
                <a:solidFill>
                  <a:srgbClr val="747676"/>
                </a:solidFill>
                <a:latin typeface="Iowan Old Style"/>
                <a:ea typeface="Iowan Old Style"/>
                <a:cs typeface="Iowan Old Style"/>
                <a:sym typeface="Iowan Old Styl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7519242" y="4848820"/>
            <a:ext cx="163811" cy="180579"/>
          </a:xfrm>
          <a:prstGeom prst="rect">
            <a:avLst/>
          </a:prstGeom>
        </p:spPr>
        <p:txBody>
          <a:bodyPr lIns="26789" tIns="26789" rIns="26789" bIns="26789"/>
          <a:lstStyle>
            <a:lvl1pPr defTabSz="308074">
              <a:defRPr b="0" sz="800">
                <a:solidFill>
                  <a:srgbClr val="CBCBCB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1546025" y="1526193"/>
            <a:ext cx="5832601" cy="1159801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546025" y="2782910"/>
            <a:ext cx="5832601" cy="784801"/>
          </a:xfrm>
          <a:prstGeom prst="rect">
            <a:avLst/>
          </a:prstGeom>
        </p:spPr>
        <p:txBody>
          <a:bodyPr/>
          <a:lstStyle>
            <a:lvl1pPr marL="419100" indent="-3810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7D8B"/>
                </a:solidFill>
              </a:defRPr>
            </a:lvl1pPr>
            <a:lvl2pPr marL="419100" indent="1143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7D8B"/>
                </a:solidFill>
              </a:defRPr>
            </a:lvl2pPr>
            <a:lvl3pPr marL="419100" indent="5715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7D8B"/>
                </a:solidFill>
              </a:defRPr>
            </a:lvl3pPr>
            <a:lvl4pPr marL="419100" indent="10668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7D8B"/>
                </a:solidFill>
              </a:defRPr>
            </a:lvl4pPr>
            <a:lvl5pPr marL="419100" indent="1524000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607D8B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19600" y="4767262"/>
            <a:ext cx="2133600" cy="38605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30;p4" descr="Google Shape;30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 rot="10800000">
            <a:off x="5944" y="1"/>
            <a:ext cx="6849081" cy="5143499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1215300" y="1876050"/>
            <a:ext cx="6713401" cy="819900"/>
          </a:xfrm>
          <a:prstGeom prst="rect">
            <a:avLst/>
          </a:prstGeom>
        </p:spPr>
        <p:txBody>
          <a:bodyPr/>
          <a:lstStyle>
            <a:lvl1pPr indent="-457200" algn="ctr">
              <a:buClr>
                <a:srgbClr val="263238"/>
              </a:buClr>
              <a:buSzPts val="3600"/>
              <a:defRPr i="1" sz="3600"/>
            </a:lvl1pPr>
            <a:lvl2pPr marL="914400" indent="-457200" algn="ctr">
              <a:buClr>
                <a:srgbClr val="263238"/>
              </a:buClr>
              <a:buSzPts val="3600"/>
              <a:defRPr i="1" sz="3600"/>
            </a:lvl2pPr>
            <a:lvl3pPr marL="1371600" indent="-457200" algn="ctr">
              <a:buClr>
                <a:srgbClr val="263238"/>
              </a:buClr>
              <a:buSzPts val="3600"/>
              <a:defRPr i="1" sz="3600"/>
            </a:lvl3pPr>
            <a:lvl4pPr marL="1828800" indent="-457200" algn="ctr">
              <a:buClr>
                <a:srgbClr val="263238"/>
              </a:buClr>
              <a:buSzPts val="3600"/>
              <a:defRPr i="1" sz="3600"/>
            </a:lvl4pPr>
            <a:lvl5pPr marL="2286000" indent="-457200" algn="ctr">
              <a:buClr>
                <a:srgbClr val="263238"/>
              </a:buClr>
              <a:buSzPts val="3600"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8" name="Google Shape;32;p4"/>
          <p:cNvGrpSpPr/>
          <p:nvPr/>
        </p:nvGrpSpPr>
        <p:grpSpPr>
          <a:xfrm>
            <a:off x="3593400" y="805713"/>
            <a:ext cx="1957199" cy="1181260"/>
            <a:chOff x="0" y="0"/>
            <a:chExt cx="1957198" cy="1181259"/>
          </a:xfrm>
        </p:grpSpPr>
        <p:sp>
          <p:nvSpPr>
            <p:cNvPr id="45" name="Google Shape;33;p4"/>
            <p:cNvSpPr txBox="1"/>
            <p:nvPr/>
          </p:nvSpPr>
          <p:spPr>
            <a:xfrm>
              <a:off x="0" y="84009"/>
              <a:ext cx="1957199" cy="1097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 algn="ctr">
                <a:defRPr b="1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lvl1pPr>
            </a:lstStyle>
            <a:p>
              <a:pPr/>
              <a:r>
                <a:t>“</a:t>
              </a:r>
            </a:p>
          </p:txBody>
        </p:sp>
        <p:sp>
          <p:nvSpPr>
            <p:cNvPr id="46" name="Google Shape;34;p4"/>
            <p:cNvSpPr/>
            <p:nvPr/>
          </p:nvSpPr>
          <p:spPr>
            <a:xfrm>
              <a:off x="431999" y="0"/>
              <a:ext cx="1093201" cy="819901"/>
            </a:xfrm>
            <a:prstGeom prst="ellipse">
              <a:avLst/>
            </a:prstGeom>
            <a:noFill/>
            <a:ln w="9525" cap="flat">
              <a:solidFill>
                <a:srgbClr val="CFD8DC"/>
              </a:solidFill>
              <a:prstDash val="dash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47" name="Google Shape;35;p4"/>
            <p:cNvSpPr/>
            <p:nvPr/>
          </p:nvSpPr>
          <p:spPr>
            <a:xfrm>
              <a:off x="597299" y="123975"/>
              <a:ext cx="762601" cy="571950"/>
            </a:xfrm>
            <a:prstGeom prst="ellipse">
              <a:avLst/>
            </a:prstGeom>
            <a:noFill/>
            <a:ln w="19050" cap="flat">
              <a:solidFill>
                <a:srgbClr val="CFD8DC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</p:grpSp>
      <p:sp>
        <p:nvSpPr>
          <p:cNvPr id="49" name="Google Shape;36;p4"/>
          <p:cNvSpPr/>
          <p:nvPr/>
        </p:nvSpPr>
        <p:spPr>
          <a:xfrm>
            <a:off x="3742094" y="653984"/>
            <a:ext cx="443401" cy="271801"/>
          </a:xfrm>
          <a:prstGeom prst="line">
            <a:avLst/>
          </a:prstGeom>
          <a:ln>
            <a:solidFill>
              <a:srgbClr val="CFD8DC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" name="Google Shape;37;p4"/>
          <p:cNvSpPr/>
          <p:nvPr/>
        </p:nvSpPr>
        <p:spPr>
          <a:xfrm flipH="1" flipV="1">
            <a:off x="4114799" y="202113"/>
            <a:ext cx="457201" cy="603601"/>
          </a:xfrm>
          <a:prstGeom prst="line">
            <a:avLst/>
          </a:prstGeom>
          <a:ln>
            <a:solidFill>
              <a:srgbClr val="CFD8DC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" name="Google Shape;38;p4"/>
          <p:cNvSpPr/>
          <p:nvPr/>
        </p:nvSpPr>
        <p:spPr>
          <a:xfrm flipV="1">
            <a:off x="4749074" y="564919"/>
            <a:ext cx="95101" cy="261601"/>
          </a:xfrm>
          <a:prstGeom prst="line">
            <a:avLst/>
          </a:prstGeom>
          <a:ln>
            <a:solidFill>
              <a:srgbClr val="CFD8DC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4382317" y="4749844"/>
            <a:ext cx="379192" cy="3860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86136" y="1200150"/>
            <a:ext cx="3675302" cy="3725701"/>
          </a:xfrm>
          <a:prstGeom prst="rect">
            <a:avLst/>
          </a:prstGeom>
        </p:spPr>
        <p:txBody>
          <a:bodyPr/>
          <a:lstStyle>
            <a:lvl1pPr indent="-393700">
              <a:buSzPts val="2600"/>
              <a:defRPr sz="2600"/>
            </a:lvl1pPr>
            <a:lvl2pPr marL="914400" indent="-393700">
              <a:buSzPts val="2600"/>
              <a:defRPr sz="2600"/>
            </a:lvl2pPr>
            <a:lvl3pPr marL="1371600" indent="-393700">
              <a:buSzPts val="2600"/>
              <a:defRPr sz="2600"/>
            </a:lvl3pPr>
            <a:lvl4pPr marL="1828800" indent="-393700">
              <a:buSzPts val="2600"/>
              <a:defRPr sz="2600"/>
            </a:lvl4pPr>
            <a:lvl5pPr marL="2286000" indent="-393700">
              <a:buSzPts val="2600"/>
              <a:defRPr sz="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Google Shape;47;p6"/>
          <p:cNvSpPr txBox="1"/>
          <p:nvPr>
            <p:ph type="body" sz="half" idx="13"/>
          </p:nvPr>
        </p:nvSpPr>
        <p:spPr>
          <a:xfrm>
            <a:off x="4682659" y="1200149"/>
            <a:ext cx="3675301" cy="3725702"/>
          </a:xfrm>
          <a:prstGeom prst="rect">
            <a:avLst/>
          </a:prstGeom>
        </p:spPr>
        <p:txBody>
          <a:bodyPr/>
          <a:lstStyle/>
          <a:p>
            <a:pPr indent="-393700">
              <a:buSzPts val="2600"/>
              <a:defRPr sz="2600"/>
            </a:pP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786149" y="1200150"/>
            <a:ext cx="2419801" cy="3725701"/>
          </a:xfrm>
          <a:prstGeom prst="rect">
            <a:avLst/>
          </a:prstGeom>
        </p:spPr>
        <p:txBody>
          <a:bodyPr/>
          <a:lstStyle>
            <a:lvl1pPr indent="-355600">
              <a:buSzPts val="2000"/>
              <a:defRPr sz="2000"/>
            </a:lvl1pPr>
            <a:lvl2pPr marL="914400" indent="-355600">
              <a:buSzPts val="2000"/>
              <a:defRPr sz="2000"/>
            </a:lvl2pPr>
            <a:lvl3pPr marL="1371600" indent="-355600">
              <a:buSzPts val="2000"/>
              <a:defRPr sz="2000"/>
            </a:lvl3pPr>
            <a:lvl4pPr marL="1828800" indent="-355600">
              <a:buSzPts val="2000"/>
              <a:defRPr sz="2000"/>
            </a:lvl4pPr>
            <a:lvl5pPr marL="2286000" indent="-355600">
              <a:buSzPts val="2000"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52;p7"/>
          <p:cNvSpPr txBox="1"/>
          <p:nvPr>
            <p:ph type="body" sz="quarter" idx="13"/>
          </p:nvPr>
        </p:nvSpPr>
        <p:spPr>
          <a:xfrm>
            <a:off x="3329992" y="1200149"/>
            <a:ext cx="2419801" cy="3725702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</a:p>
        </p:txBody>
      </p:sp>
      <p:sp>
        <p:nvSpPr>
          <p:cNvPr id="81" name="Google Shape;53;p7"/>
          <p:cNvSpPr txBox="1"/>
          <p:nvPr>
            <p:ph type="body" sz="quarter" idx="14"/>
          </p:nvPr>
        </p:nvSpPr>
        <p:spPr>
          <a:xfrm>
            <a:off x="5873834" y="1200149"/>
            <a:ext cx="2419801" cy="3725702"/>
          </a:xfrm>
          <a:prstGeom prst="rect">
            <a:avLst/>
          </a:prstGeom>
        </p:spPr>
        <p:txBody>
          <a:bodyPr/>
          <a:lstStyle/>
          <a:p>
            <a:pPr indent="-355600">
              <a:buSzPts val="2000"/>
              <a:defRPr sz="2000"/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Body Level One…"/>
          <p:cNvSpPr txBox="1"/>
          <p:nvPr>
            <p:ph type="body" sz="quarter" idx="1"/>
          </p:nvPr>
        </p:nvSpPr>
        <p:spPr>
          <a:xfrm>
            <a:off x="457200" y="4055343"/>
            <a:ext cx="8229600" cy="368701"/>
          </a:xfrm>
          <a:prstGeom prst="rect">
            <a:avLst/>
          </a:prstGeom>
        </p:spPr>
        <p:txBody>
          <a:bodyPr/>
          <a:lstStyle>
            <a:lvl1pPr marL="228600" indent="0" algn="ctr">
              <a:spcBef>
                <a:spcPts val="300"/>
              </a:spcBef>
              <a:buClrTx/>
              <a:buSzTx/>
              <a:buFontTx/>
              <a:buNone/>
              <a:defRPr sz="1800"/>
            </a:lvl1pPr>
            <a:lvl2pPr marL="819150" indent="-285750" algn="ctr">
              <a:spcBef>
                <a:spcPts val="300"/>
              </a:spcBef>
              <a:buClrTx/>
              <a:buSzPts val="1800"/>
              <a:buFontTx/>
              <a:defRPr sz="1800"/>
            </a:lvl2pPr>
            <a:lvl3pPr marL="1276350" indent="-285750" algn="ctr">
              <a:spcBef>
                <a:spcPts val="300"/>
              </a:spcBef>
              <a:buClrTx/>
              <a:buSzPts val="1800"/>
              <a:buFontTx/>
              <a:defRPr sz="1800"/>
            </a:lvl3pPr>
            <a:lvl4pPr marL="1828800" indent="-342900" algn="ctr">
              <a:spcBef>
                <a:spcPts val="300"/>
              </a:spcBef>
              <a:buClrTx/>
              <a:buSzPts val="1800"/>
              <a:buFontTx/>
              <a:defRPr sz="1800"/>
            </a:lvl4pPr>
            <a:lvl5pPr marL="2286000" indent="-342900" algn="ctr">
              <a:spcBef>
                <a:spcPts val="300"/>
              </a:spcBef>
              <a:buClrTx/>
              <a:buSzPts val="1800"/>
              <a:buFontTx/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xfrm>
            <a:off x="4382312" y="4749844"/>
            <a:ext cx="379192" cy="38605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86149" y="308120"/>
            <a:ext cx="7571701" cy="7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86149" y="1261700"/>
            <a:ext cx="7571701" cy="35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573892" y="4749851"/>
            <a:ext cx="379192" cy="3860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ln>
            <a:noFill/>
          </a:ln>
          <a:solidFill>
            <a:srgbClr val="0091EA"/>
          </a:solidFill>
          <a:uFillTx/>
          <a:latin typeface="Roboto Slab"/>
          <a:ea typeface="Roboto Slab"/>
          <a:cs typeface="Roboto Slab"/>
          <a:sym typeface="Roboto Slab"/>
        </a:defRPr>
      </a:lvl9pPr>
    </p:titleStyle>
    <p:bodyStyle>
      <a:lvl1pPr marL="457200" marR="0" indent="-4191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◎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1009650" marR="0" indent="-4762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○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466850" marR="0" indent="-4762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◉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20574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●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5146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○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9718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■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4290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●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8862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○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343400" marR="0" indent="-5715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CFD8DC"/>
        </a:buClr>
        <a:buSzPts val="3000"/>
        <a:buFont typeface="Helvetica"/>
        <a:buChar char="■"/>
        <a:tabLst/>
        <a:defRPr b="0" baseline="0" cap="none" i="0" spc="0" strike="noStrike" sz="3000" u="none">
          <a:ln>
            <a:noFill/>
          </a:ln>
          <a:solidFill>
            <a:srgbClr val="263238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3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76;p13"/>
          <p:cNvSpPr txBox="1"/>
          <p:nvPr>
            <p:ph type="title"/>
          </p:nvPr>
        </p:nvSpPr>
        <p:spPr>
          <a:xfrm>
            <a:off x="-32713" y="2571750"/>
            <a:ext cx="6089194" cy="897599"/>
          </a:xfrm>
          <a:prstGeom prst="rect">
            <a:avLst/>
          </a:prstGeom>
        </p:spPr>
        <p:txBody>
          <a:bodyPr/>
          <a:lstStyle/>
          <a:p>
            <a:pPr algn="ctr" defTabSz="429768">
              <a:defRPr sz="2350">
                <a:solidFill>
                  <a:srgbClr val="3C78D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Exploration of Real Estate in Taiwan using Multivariate Smooth Spline Regression</a:t>
            </a:r>
            <a:r>
              <a:rPr>
                <a:solidFill>
                  <a:srgbClr val="0091EA"/>
                </a:solidFill>
              </a:rPr>
              <a:t> </a:t>
            </a:r>
          </a:p>
        </p:txBody>
      </p:sp>
      <p:sp>
        <p:nvSpPr>
          <p:cNvPr id="145" name="Google Shape;77;p13"/>
          <p:cNvSpPr txBox="1"/>
          <p:nvPr>
            <p:ph type="body" sz="quarter" idx="1"/>
          </p:nvPr>
        </p:nvSpPr>
        <p:spPr>
          <a:xfrm>
            <a:off x="-1099166" y="3611229"/>
            <a:ext cx="8222100" cy="432900"/>
          </a:xfrm>
          <a:prstGeom prst="rect">
            <a:avLst/>
          </a:prstGeom>
        </p:spPr>
        <p:txBody>
          <a:bodyPr/>
          <a:lstStyle>
            <a:lvl1pPr marL="0" indent="0" algn="ctr" defTabSz="493776">
              <a:spcBef>
                <a:spcPts val="300"/>
              </a:spcBef>
              <a:defRPr sz="1620">
                <a:solidFill>
                  <a:srgbClr val="3C78D8"/>
                </a:solidFill>
              </a:defRPr>
            </a:lvl1pPr>
          </a:lstStyle>
          <a:p>
            <a:pPr/>
            <a:r>
              <a:t>By: Cesar Rene Pabon Bernal &amp; Peter Salamon </a:t>
            </a:r>
          </a:p>
        </p:txBody>
      </p:sp>
      <p:pic>
        <p:nvPicPr>
          <p:cNvPr id="146" name="incheon-wallpapers-66447-3607826.jpg" descr="incheon-wallpapers-66447-3607826.jpg"/>
          <p:cNvPicPr>
            <a:picLocks noChangeAspect="1"/>
          </p:cNvPicPr>
          <p:nvPr/>
        </p:nvPicPr>
        <p:blipFill>
          <a:blip r:embed="rId2">
            <a:extLst/>
          </a:blip>
          <a:srcRect l="32427" t="0" r="32427" b="0"/>
          <a:stretch>
            <a:fillRect/>
          </a:stretch>
        </p:blipFill>
        <p:spPr>
          <a:xfrm>
            <a:off x="6259287" y="0"/>
            <a:ext cx="2886523" cy="51435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Line"/>
          <p:cNvSpPr/>
          <p:nvPr/>
        </p:nvSpPr>
        <p:spPr>
          <a:xfrm flipV="1">
            <a:off x="-213916" y="354028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16;p19"/>
          <p:cNvSpPr txBox="1"/>
          <p:nvPr>
            <p:ph type="body" idx="1"/>
          </p:nvPr>
        </p:nvSpPr>
        <p:spPr>
          <a:xfrm>
            <a:off x="-25400" y="774267"/>
            <a:ext cx="4696491" cy="4305124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50000"/>
              </a:lnSpc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Forward, Backward, &amp; Stepwise  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All methods selected had identical feature sets.</a:t>
            </a:r>
          </a:p>
          <a:p>
            <a:pPr indent="-355600">
              <a:lnSpc>
                <a:spcPct val="150000"/>
              </a:lnSpc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Feature Correlations:</a:t>
            </a:r>
          </a:p>
          <a:p>
            <a:pPr lvl="1" marL="889000" indent="-355600">
              <a:lnSpc>
                <a:spcPct val="150000"/>
              </a:lnSpc>
              <a:buClr>
                <a:srgbClr val="0091EA"/>
              </a:buClr>
              <a:buSzPts val="2000"/>
              <a:buChar char="◎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Mostly moderate correlations between predictors and house price.</a:t>
            </a:r>
          </a:p>
          <a:p>
            <a:pPr lvl="1" marL="889000"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buChar char="◎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Potential for multicollinearity.</a:t>
            </a:r>
          </a:p>
        </p:txBody>
      </p:sp>
      <p:sp>
        <p:nvSpPr>
          <p:cNvPr id="183" name="Google Shape;115;p19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DATA: FEATURE SELECTION</a:t>
            </a:r>
          </a:p>
        </p:txBody>
      </p:sp>
      <p:pic>
        <p:nvPicPr>
          <p:cNvPr id="184" name="Correlations_Table.png" descr="Correlations_Ta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63570" y="836890"/>
            <a:ext cx="4696492" cy="4179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29;p21" descr="Google Shape;129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37137" y="817529"/>
            <a:ext cx="4495538" cy="4070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Google Shape;130;p21" descr="Google Shape;130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" y="784646"/>
            <a:ext cx="4718943" cy="327117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oogle Shape;128;p21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 defTabSz="859536">
              <a:defRPr sz="2820"/>
            </a:lvl1pPr>
          </a:lstStyle>
          <a:p>
            <a:pPr/>
            <a:r>
              <a:t>DATA: MULTILINEAR &amp; POLYNOMIAL REGRESSION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36;p22" descr="Google Shape;136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021880"/>
            <a:ext cx="8839200" cy="3464010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Google Shape;137;p22"/>
          <p:cNvSpPr txBox="1"/>
          <p:nvPr/>
        </p:nvSpPr>
        <p:spPr>
          <a:xfrm>
            <a:off x="260100" y="4525774"/>
            <a:ext cx="86238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u="sng">
                <a:latin typeface="Source Sans Pro"/>
                <a:ea typeface="Source Sans Pro"/>
                <a:cs typeface="Source Sans Pro"/>
                <a:sym typeface="Source Sans Pro"/>
              </a:defRPr>
            </a:pPr>
            <a:r>
              <a:t>Top</a:t>
            </a:r>
            <a:r>
              <a:rPr u="none"/>
              <a:t>: Multiple Linear Regression Model; 	</a:t>
            </a:r>
            <a:r>
              <a:t>Bottom</a:t>
            </a:r>
            <a:r>
              <a:rPr u="none"/>
              <a:t>: Polynomial Regression Model</a:t>
            </a:r>
          </a:p>
        </p:txBody>
      </p:sp>
      <p:sp>
        <p:nvSpPr>
          <p:cNvPr id="192" name="Google Shape;135;p22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defTabSz="859536">
              <a:defRPr sz="2820"/>
            </a:lvl1pPr>
          </a:lstStyle>
          <a:p>
            <a:pPr/>
            <a:r>
              <a:t>DATA: MULTILINEAR &amp; POLYNOMIAL REGRESSION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43;p23"/>
          <p:cNvSpPr txBox="1"/>
          <p:nvPr>
            <p:ph type="body" idx="1"/>
          </p:nvPr>
        </p:nvSpPr>
        <p:spPr>
          <a:xfrm>
            <a:off x="1875" y="1051915"/>
            <a:ext cx="9140250" cy="2847634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50000"/>
              </a:lnSpc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Instead of fitting a single linear function or polynomial over the entire range of X, regression splines fit separate polynomials over different regions of X.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Regions of the X domain are separated by </a:t>
            </a:r>
            <a:r>
              <a:rPr i="1"/>
              <a:t>‘knots’</a:t>
            </a:r>
            <a:r>
              <a:t>.</a:t>
            </a:r>
          </a:p>
        </p:txBody>
      </p:sp>
      <p:pic>
        <p:nvPicPr>
          <p:cNvPr id="195" name="Google Shape;144;p23" descr="Google Shape;144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525" y="2969724"/>
            <a:ext cx="6410326" cy="1152526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Google Shape;142;p23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DATA: REGRESSION SPLINES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56;p25" descr="Google Shape;156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747645"/>
            <a:ext cx="8839200" cy="3395851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Google Shape;157;p25"/>
          <p:cNvSpPr txBox="1"/>
          <p:nvPr/>
        </p:nvSpPr>
        <p:spPr>
          <a:xfrm>
            <a:off x="-2106" y="917795"/>
            <a:ext cx="9148212" cy="9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23850">
              <a:lnSpc>
                <a:spcPct val="150000"/>
              </a:lnSpc>
              <a:spcBef>
                <a:spcPts val="600"/>
              </a:spcBef>
              <a:buClr>
                <a:srgbClr val="0091EA"/>
              </a:buClr>
              <a:buSzPts val="2000"/>
              <a:buFont typeface="Helvetica"/>
              <a:buChar char="◎"/>
              <a:defRPr sz="20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Determine best degrees of freedom, function selects best knots.</a:t>
            </a:r>
          </a:p>
          <a:p>
            <a:pPr marL="457200" indent="-323850">
              <a:lnSpc>
                <a:spcPct val="150000"/>
              </a:lnSpc>
              <a:buClr>
                <a:srgbClr val="0091EA"/>
              </a:buClr>
              <a:buSzPts val="2000"/>
              <a:buFont typeface="Helvetica"/>
              <a:buChar char="◎"/>
              <a:defRPr sz="2000">
                <a:latin typeface="Roboto Slab"/>
                <a:ea typeface="Roboto Slab"/>
                <a:cs typeface="Roboto Slab"/>
                <a:sym typeface="Roboto Slab"/>
              </a:defRPr>
            </a:pPr>
            <a:r>
              <a:t>10-Fold CV  </a:t>
            </a:r>
          </a:p>
        </p:txBody>
      </p:sp>
      <p:sp>
        <p:nvSpPr>
          <p:cNvPr id="200" name="Google Shape;155;p25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DATA: REGRESSION SPLINES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169;p27" descr="Google Shape;169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3874" y="702595"/>
            <a:ext cx="6136230" cy="4136105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Google Shape;168;p27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DATA: REGRESSION SPLINES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82;p29"/>
          <p:cNvSpPr txBox="1"/>
          <p:nvPr>
            <p:ph type="body" idx="1"/>
          </p:nvPr>
        </p:nvSpPr>
        <p:spPr>
          <a:xfrm>
            <a:off x="-54630" y="715304"/>
            <a:ext cx="9253260" cy="4268021"/>
          </a:xfrm>
          <a:prstGeom prst="rect">
            <a:avLst/>
          </a:prstGeom>
        </p:spPr>
        <p:txBody>
          <a:bodyPr/>
          <a:lstStyle/>
          <a:p>
            <a:pPr indent="-323850">
              <a:lnSpc>
                <a:spcPct val="150000"/>
              </a:lnSpc>
              <a:buClr>
                <a:srgbClr val="0091EA"/>
              </a:buClr>
              <a:buSzPct val="100000"/>
              <a:buFontTx/>
              <a:buChar char="๏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  Using the best four predictors, </a:t>
            </a:r>
            <a:r>
              <a:rPr i="1"/>
              <a:t>yi </a:t>
            </a:r>
            <a:r>
              <a:t>is updated in equation 3: </a:t>
            </a:r>
            <a:endParaRPr>
              <a:solidFill>
                <a:srgbClr val="FF2600"/>
              </a:solidFill>
            </a:endParaRPr>
          </a:p>
          <a:p>
            <a:pPr lvl="1" marL="0" indent="228600">
              <a:lnSpc>
                <a:spcPct val="15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endParaRPr>
              <a:solidFill>
                <a:srgbClr val="FF2600"/>
              </a:solidFill>
            </a:endParaRPr>
          </a:p>
          <a:p>
            <a:pPr lvl="1" marL="0" indent="228600">
              <a:lnSpc>
                <a:spcPct val="15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endParaRPr>
              <a:solidFill>
                <a:srgbClr val="FF2600"/>
              </a:solidFill>
            </a:endParaRPr>
          </a:p>
          <a:p>
            <a:pPr lvl="1" marL="0" indent="228600">
              <a:lnSpc>
                <a:spcPct val="150000"/>
              </a:lnSpc>
              <a:buClrTx/>
              <a:buSzTx/>
              <a:buFontTx/>
              <a:buNone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and gam() is used to find </a:t>
            </a:r>
            <a:r>
              <a:rPr i="1"/>
              <a:t>df</a:t>
            </a:r>
            <a:r>
              <a:rPr baseline="-5999" i="1"/>
              <a:t>λ </a:t>
            </a:r>
            <a:r>
              <a:t> in order to tune the parameter λ </a:t>
            </a:r>
          </a:p>
        </p:txBody>
      </p:sp>
      <p:sp>
        <p:nvSpPr>
          <p:cNvPr id="206" name="Google Shape;181;p29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RESULTS: MODEL BUILDING (GAM)</a:t>
            </a:r>
          </a:p>
        </p:txBody>
      </p:sp>
      <p:sp>
        <p:nvSpPr>
          <p:cNvPr id="207" name="Equation"/>
          <p:cNvSpPr txBox="1"/>
          <p:nvPr/>
        </p:nvSpPr>
        <p:spPr>
          <a:xfrm>
            <a:off x="1505448" y="1318960"/>
            <a:ext cx="5431118" cy="32743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/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/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/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2400">
              <a:solidFill>
                <a:srgbClr val="FF2600"/>
              </a:solidFill>
            </a:endParaRPr>
          </a:p>
        </p:txBody>
      </p:sp>
      <p:sp>
        <p:nvSpPr>
          <p:cNvPr id="208" name="Equation"/>
          <p:cNvSpPr txBox="1"/>
          <p:nvPr/>
        </p:nvSpPr>
        <p:spPr>
          <a:xfrm>
            <a:off x="-7459" y="1945261"/>
            <a:ext cx="9158918" cy="15344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7.822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03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4.11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03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m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3.684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01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v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n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c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2.342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01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3.15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s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3.15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02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i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u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135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  <a:endParaRPr sz="1350">
              <a:solidFill>
                <a:srgbClr val="FF2600"/>
              </a:solidFill>
            </a:endParaRPr>
          </a:p>
        </p:txBody>
      </p:sp>
      <p:pic>
        <p:nvPicPr>
          <p:cNvPr id="209" name="Google Shape;183;p29" descr="Google Shape;183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9025" y="2769087"/>
            <a:ext cx="5843964" cy="2223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195;p31" descr="Google Shape;195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650" y="702595"/>
            <a:ext cx="6084702" cy="413610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Google Shape;194;p31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RESULTS: MODEL BUILDING (GAM)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82;p29"/>
          <p:cNvSpPr txBox="1"/>
          <p:nvPr>
            <p:ph type="body" idx="1"/>
          </p:nvPr>
        </p:nvSpPr>
        <p:spPr>
          <a:xfrm>
            <a:off x="24150" y="876374"/>
            <a:ext cx="9095700" cy="3874817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50000"/>
              </a:lnSpc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smooth.spline( ) function uses LOOCV to automatically select the ‘best’ degrees of freedom to fit the data. 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Specifying degrees of freedom, function automatically selects value of smoothing parameter that leads to the df.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We incorporate our findings from GAM and test our model performance </a:t>
            </a:r>
          </a:p>
        </p:txBody>
      </p:sp>
      <p:sp>
        <p:nvSpPr>
          <p:cNvPr id="215" name="Google Shape;181;p29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 defTabSz="905255">
              <a:defRPr sz="2970"/>
            </a:lvl1pPr>
          </a:lstStyle>
          <a:p>
            <a:pPr/>
            <a:r>
              <a:t>RESULTS: MODEL BUILDING (SMOOTH SPLINE)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07;p33" descr="Google Shape;207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175" y="746319"/>
            <a:ext cx="8031940" cy="4136108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Google Shape;206;p33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defTabSz="905255">
              <a:defRPr sz="2970"/>
            </a:lvl1pPr>
          </a:lstStyle>
          <a:p>
            <a:pPr/>
            <a:r>
              <a:t>RESULTS: MODEL BUILDING (SMOOTH SPLINE)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225;p35"/>
          <p:cNvSpPr txBox="1"/>
          <p:nvPr>
            <p:ph type="title"/>
          </p:nvPr>
        </p:nvSpPr>
        <p:spPr>
          <a:xfrm>
            <a:off x="786150" y="139695"/>
            <a:ext cx="7571700" cy="702601"/>
          </a:xfrm>
          <a:prstGeom prst="rect">
            <a:avLst/>
          </a:prstGeom>
        </p:spPr>
        <p:txBody>
          <a:bodyPr/>
          <a:lstStyle>
            <a:lvl1pPr algn="ctr" defTabSz="832104">
              <a:defRPr sz="3276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50" name="Google Shape;226;p35"/>
          <p:cNvSpPr txBox="1"/>
          <p:nvPr>
            <p:ph type="body" idx="1"/>
          </p:nvPr>
        </p:nvSpPr>
        <p:spPr>
          <a:xfrm>
            <a:off x="-17101" y="612194"/>
            <a:ext cx="9144001" cy="4546987"/>
          </a:xfrm>
          <a:prstGeom prst="rect">
            <a:avLst/>
          </a:prstGeom>
        </p:spPr>
        <p:txBody>
          <a:bodyPr/>
          <a:lstStyle/>
          <a:p>
            <a:pPr marL="205739" indent="-160019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1600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Introduction </a:t>
            </a:r>
          </a:p>
          <a:p>
            <a:pPr lvl="1" marL="400050" indent="-160019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Purpose </a:t>
            </a:r>
          </a:p>
          <a:p>
            <a:pPr lvl="2" marL="605789" indent="-160019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Theoretical </a:t>
            </a:r>
          </a:p>
          <a:p>
            <a:pPr lvl="2" marL="605789" indent="-160019" defTabSz="411479">
              <a:lnSpc>
                <a:spcPct val="150000"/>
              </a:lnSpc>
              <a:spcBef>
                <a:spcPts val="20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Practical </a:t>
            </a:r>
          </a:p>
          <a:p>
            <a:pPr marL="205739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Data</a:t>
            </a:r>
          </a:p>
          <a:p>
            <a:pPr lvl="1" marL="400050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Exploratory Analysis </a:t>
            </a:r>
          </a:p>
          <a:p>
            <a:pPr lvl="1" marL="400050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Feature Selection</a:t>
            </a:r>
          </a:p>
          <a:p>
            <a:pPr lvl="1" marL="400050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Comparisons: Multiple Linear, Polynomial Regression, Regression Spline</a:t>
            </a:r>
          </a:p>
          <a:p>
            <a:pPr marL="205739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Results </a:t>
            </a:r>
          </a:p>
          <a:p>
            <a:pPr lvl="1" marL="400050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Model Building: GAM Smoothing Spline Regression</a:t>
            </a:r>
          </a:p>
          <a:p>
            <a:pPr lvl="1" marL="400050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buChar char="◎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Model Performance</a:t>
            </a:r>
          </a:p>
          <a:p>
            <a:pPr marL="205739" indent="-160019" defTabSz="411479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1600"/>
              <a:defRPr sz="1619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Conclusions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13;p34" descr="Google Shape;213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767332"/>
            <a:ext cx="3827260" cy="23761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Google Shape;214;p34" descr="Google Shape;214;p3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375" y="2787587"/>
            <a:ext cx="3795977" cy="23356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Google Shape;215;p34" descr="Google Shape;215;p3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55288" y="360273"/>
            <a:ext cx="3860683" cy="23761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oogle Shape;216;p34" descr="Google Shape;216;p3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6375" y="380529"/>
            <a:ext cx="3860683" cy="2335657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Google Shape;217;p34"/>
          <p:cNvSpPr txBox="1"/>
          <p:nvPr/>
        </p:nvSpPr>
        <p:spPr>
          <a:xfrm>
            <a:off x="1209413" y="181450"/>
            <a:ext cx="2289901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Multiple Linear Regression</a:t>
            </a:r>
          </a:p>
        </p:txBody>
      </p:sp>
      <p:sp>
        <p:nvSpPr>
          <p:cNvPr id="225" name="Google Shape;218;p34"/>
          <p:cNvSpPr txBox="1"/>
          <p:nvPr/>
        </p:nvSpPr>
        <p:spPr>
          <a:xfrm>
            <a:off x="1579866" y="2580375"/>
            <a:ext cx="1613701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Regression Spline</a:t>
            </a:r>
          </a:p>
        </p:txBody>
      </p:sp>
      <p:sp>
        <p:nvSpPr>
          <p:cNvPr id="226" name="Google Shape;219;p34"/>
          <p:cNvSpPr txBox="1"/>
          <p:nvPr/>
        </p:nvSpPr>
        <p:spPr>
          <a:xfrm>
            <a:off x="5771174" y="181450"/>
            <a:ext cx="2289901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Polynomial Regression</a:t>
            </a:r>
          </a:p>
        </p:txBody>
      </p:sp>
      <p:sp>
        <p:nvSpPr>
          <p:cNvPr id="227" name="Google Shape;220;p34"/>
          <p:cNvSpPr txBox="1"/>
          <p:nvPr/>
        </p:nvSpPr>
        <p:spPr>
          <a:xfrm>
            <a:off x="5910874" y="2580375"/>
            <a:ext cx="2289901" cy="335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b="1" sz="10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Smoothing Spline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01;p32" descr="Google Shape;201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9100" y="1064570"/>
            <a:ext cx="8305800" cy="3457576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Google Shape;200;p32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RESULTS: MODEL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26;p35"/>
          <p:cNvSpPr txBox="1"/>
          <p:nvPr>
            <p:ph type="body" idx="1"/>
          </p:nvPr>
        </p:nvSpPr>
        <p:spPr>
          <a:xfrm>
            <a:off x="11450" y="784949"/>
            <a:ext cx="9121100" cy="4127292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50000"/>
              </a:lnSpc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Best predictors: distance to the nearest metro station, number of convenience stores within walking distance of house, house age, and latitude.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Smoothing Spline exhibited the greatest performance out of all four models; lowest test MSE and RMSE.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Further research including random forests and boosting.</a:t>
            </a:r>
          </a:p>
        </p:txBody>
      </p:sp>
      <p:sp>
        <p:nvSpPr>
          <p:cNvPr id="233" name="Google Shape;225;p35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CONCLUSIONS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26;p35"/>
          <p:cNvSpPr txBox="1"/>
          <p:nvPr>
            <p:ph type="body" idx="1"/>
          </p:nvPr>
        </p:nvSpPr>
        <p:spPr>
          <a:xfrm>
            <a:off x="-16729" y="763354"/>
            <a:ext cx="9139754" cy="3774172"/>
          </a:xfrm>
          <a:prstGeom prst="rect">
            <a:avLst/>
          </a:prstGeom>
        </p:spPr>
        <p:txBody>
          <a:bodyPr/>
          <a:lstStyle/>
          <a:p>
            <a:pPr marL="185286" indent="-185286" defTabSz="905255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  <a:defRPr sz="138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Howe, Chanelle J., et al. “Splines for Trend Analysis and Continuous Confounder Control.” </a:t>
            </a:r>
            <a:r>
              <a:rPr i="1"/>
              <a:t>Epidemiology</a:t>
            </a:r>
            <a:r>
              <a:t>, vol. 22, no. 6, 2011, pp. 874–875., doi:10.1097/ede.0b013e31823029dd.</a:t>
            </a:r>
          </a:p>
          <a:p>
            <a:pPr marL="185286" indent="-185286" defTabSz="905255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  <a:defRPr sz="138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 Rice, John, and Murray Rosenblatt. “Smoothing Splines: Regression, Derivatives and Deconvolution.” </a:t>
            </a:r>
            <a:r>
              <a:rPr i="1"/>
              <a:t>The Annals of Statistics</a:t>
            </a:r>
            <a:r>
              <a:t>, vol. 11, no. 1, 1983, pp. 141–156., doi:10.1214/aos/1176346065.</a:t>
            </a:r>
          </a:p>
          <a:p>
            <a:pPr marL="185286" indent="-185286" defTabSz="905255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  <a:defRPr sz="138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Hastie, T.j., and R.j. Tibshirani. “Generalized Additive Models.” </a:t>
            </a:r>
            <a:r>
              <a:rPr i="1"/>
              <a:t>Generalized Additive Models</a:t>
            </a:r>
            <a:r>
              <a:t>, 2017, pp. 136–173., doi:10.1201/9780203753781-6.</a:t>
            </a:r>
          </a:p>
          <a:p>
            <a:pPr marL="185286" indent="-185286" defTabSz="905255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  <a:defRPr sz="138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James, Gareth, et al. An Introduction to Statistical Learning: with Applications in R. Springer, 2017.</a:t>
            </a:r>
          </a:p>
          <a:p>
            <a:pPr marL="185286" indent="-185286" defTabSz="905255">
              <a:lnSpc>
                <a:spcPct val="150000"/>
              </a:lnSpc>
              <a:spcBef>
                <a:spcPts val="0"/>
              </a:spcBef>
              <a:buClrTx/>
              <a:buSzPct val="100000"/>
              <a:buFontTx/>
              <a:buAutoNum type="arabicPeriod" startAt="1"/>
              <a:defRPr sz="138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 Yeh, I-Cheng, and Tzu-Kuang Hsu. “Building Real Estate Valuation Models with Comparative Approach through Case-Based Reasoning.” </a:t>
            </a:r>
            <a:r>
              <a:rPr i="1"/>
              <a:t>Applied Soft Computing</a:t>
            </a:r>
            <a:r>
              <a:t>, vol. 65, 2018, pp. 260–271., doi:10.1016/j.asoc.2018.01.029.</a:t>
            </a:r>
          </a:p>
          <a:p>
            <a:pPr marL="185286" indent="-185286" defTabSz="905255">
              <a:lnSpc>
                <a:spcPct val="150000"/>
              </a:lnSpc>
              <a:spcBef>
                <a:spcPts val="500"/>
              </a:spcBef>
              <a:buClrTx/>
              <a:buSzPct val="100000"/>
              <a:buFontTx/>
              <a:buAutoNum type="arabicPeriod" startAt="1"/>
              <a:defRPr sz="1386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Image 1: “HALF DAY TAIPEI CITY TOUR.” </a:t>
            </a:r>
            <a:r>
              <a:rPr i="1"/>
              <a:t>Shoretrips</a:t>
            </a:r>
            <a:r>
              <a:t>, www.shoretrips.com/excursion/country-taiwan (china)-kee-079791/keelung-taipei-taiwan/half-day-taipei-city-tour.</a:t>
            </a:r>
          </a:p>
        </p:txBody>
      </p:sp>
      <p:sp>
        <p:nvSpPr>
          <p:cNvPr id="236" name="Google Shape;225;p35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REFERNCES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26;p35"/>
          <p:cNvSpPr txBox="1"/>
          <p:nvPr>
            <p:ph type="body" idx="1"/>
          </p:nvPr>
        </p:nvSpPr>
        <p:spPr>
          <a:xfrm>
            <a:off x="11450" y="784949"/>
            <a:ext cx="9121100" cy="4127292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Professor Iordan Slavov for his guidance</a:t>
            </a:r>
          </a:p>
          <a:p>
            <a:pPr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Residents of New Taipei City, Taiwan.  Without you, we’d have no data</a:t>
            </a:r>
          </a:p>
        </p:txBody>
      </p:sp>
      <p:sp>
        <p:nvSpPr>
          <p:cNvPr id="239" name="Google Shape;225;p35"/>
          <p:cNvSpPr txBox="1"/>
          <p:nvPr>
            <p:ph type="title"/>
          </p:nvPr>
        </p:nvSpPr>
        <p:spPr>
          <a:xfrm>
            <a:off x="148347" y="139695"/>
            <a:ext cx="8847306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SPECIAL THANKS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82;p14"/>
          <p:cNvSpPr txBox="1"/>
          <p:nvPr>
            <p:ph type="title"/>
          </p:nvPr>
        </p:nvSpPr>
        <p:spPr>
          <a:xfrm>
            <a:off x="786150" y="139695"/>
            <a:ext cx="7571700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INTRODUCTION: THEORETICAL </a:t>
            </a:r>
          </a:p>
        </p:txBody>
      </p:sp>
      <p:sp>
        <p:nvSpPr>
          <p:cNvPr id="153" name="Google Shape;83;p14"/>
          <p:cNvSpPr txBox="1"/>
          <p:nvPr>
            <p:ph type="body" idx="1"/>
          </p:nvPr>
        </p:nvSpPr>
        <p:spPr>
          <a:xfrm>
            <a:off x="16262" y="707821"/>
            <a:ext cx="9144001" cy="4547334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15000"/>
              </a:lnSpc>
              <a:buClr>
                <a:srgbClr val="0091EA"/>
              </a:buClr>
              <a:buSzPts val="2400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Smooth spline non-parametric regression is a well documented technique for analysis of multivariate data</a:t>
            </a:r>
          </a:p>
          <a:p>
            <a:pPr indent="-355600">
              <a:lnSpc>
                <a:spcPct val="115000"/>
              </a:lnSpc>
              <a:buClr>
                <a:srgbClr val="0091EA"/>
              </a:buClr>
              <a:buSzPts val="2400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They are an extension of </a:t>
            </a:r>
            <a:r>
              <a:rPr i="1"/>
              <a:t>Single variance smoothing splines</a:t>
            </a:r>
          </a:p>
          <a:p>
            <a:pPr indent="-355600">
              <a:lnSpc>
                <a:spcPct val="115000"/>
              </a:lnSpc>
              <a:buClr>
                <a:srgbClr val="0091EA"/>
              </a:buClr>
              <a:buSzPts val="2400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Single predictor smoothing splines were pr</a:t>
            </a:r>
            <a:r>
              <a:t>oposed by Whittaker(1923), Schoenberg (1964) and Reinsch (1967)</a:t>
            </a:r>
            <a:endParaRPr>
              <a:solidFill>
                <a:srgbClr val="FF2600"/>
              </a:solidFill>
            </a:endParaRPr>
          </a:p>
          <a:p>
            <a:pPr lvl="1" marL="889000" indent="-355600">
              <a:lnSpc>
                <a:spcPct val="115000"/>
              </a:lnSpc>
              <a:buClr>
                <a:srgbClr val="0091EA"/>
              </a:buClr>
              <a:buSzPts val="2400"/>
              <a:buChar char="◎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>
                <a:solidFill>
                  <a:srgbClr val="FF2600"/>
                </a:solidFill>
              </a:rPr>
              <a:t>                                                                                       eq. 1 </a:t>
            </a:r>
            <a:endParaRPr>
              <a:solidFill>
                <a:srgbClr val="FF2600"/>
              </a:solidFill>
            </a:endParaRPr>
          </a:p>
          <a:p>
            <a:pPr lvl="2" marL="1346200" indent="-355600">
              <a:lnSpc>
                <a:spcPct val="115000"/>
              </a:lnSpc>
              <a:buClr>
                <a:srgbClr val="0091EA"/>
              </a:buClr>
              <a:buSzPts val="2400"/>
              <a:buChar char="◎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1"/>
              <a:t>f</a:t>
            </a:r>
            <a:r>
              <a:t> is an unknown smooth function</a:t>
            </a:r>
            <a:endParaRPr i="1"/>
          </a:p>
          <a:p>
            <a:pPr lvl="2" marL="1346200" indent="-355600">
              <a:lnSpc>
                <a:spcPct val="115000"/>
              </a:lnSpc>
              <a:buClr>
                <a:srgbClr val="0091EA"/>
              </a:buClr>
              <a:buSzPts val="2400"/>
              <a:buChar char="◎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1"/>
              <a:t>E</a:t>
            </a:r>
            <a:r>
              <a:rPr baseline="-5999" i="1"/>
              <a:t>i </a:t>
            </a:r>
            <a:r>
              <a:t>are random errors</a:t>
            </a:r>
          </a:p>
        </p:txBody>
      </p:sp>
      <p:sp>
        <p:nvSpPr>
          <p:cNvPr id="154" name="Equation"/>
          <p:cNvSpPr txBox="1"/>
          <p:nvPr/>
        </p:nvSpPr>
        <p:spPr>
          <a:xfrm>
            <a:off x="2132617" y="3206142"/>
            <a:ext cx="3659566" cy="3568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,1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1,...,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n</m:t>
                  </m:r>
                </m:oMath>
              </m:oMathPara>
            </a14:m>
            <a:endParaRPr sz="3000">
              <a:solidFill>
                <a:srgbClr val="FF2600"/>
              </a:solidFill>
            </a:endParaRPr>
          </a:p>
        </p:txBody>
      </p:sp>
      <p:sp>
        <p:nvSpPr>
          <p:cNvPr id="155" name="Howe, Chanelle J., et al. “Splines for Trend Analysis and Continuous Confounder Control.” Epidemiology, vol. 22, no. 6, 2011, pp. 874–875., doi:10.1097/ede.0b013e31823029dd.…"/>
          <p:cNvSpPr txBox="1"/>
          <p:nvPr/>
        </p:nvSpPr>
        <p:spPr>
          <a:xfrm>
            <a:off x="16976" y="4874851"/>
            <a:ext cx="8823237" cy="236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228600" indent="-228600" defTabSz="584200">
              <a:spcBef>
                <a:spcPts val="600"/>
              </a:spcBef>
              <a:buSzPct val="100000"/>
              <a:buAutoNum type="arabicPeriod" startAt="1"/>
              <a:defRPr i="1" spc="8" sz="800">
                <a:latin typeface="+mj-lt"/>
                <a:ea typeface="+mj-ea"/>
                <a:cs typeface="+mj-cs"/>
                <a:sym typeface="Helvetica"/>
              </a:defRPr>
            </a:pPr>
            <a:r>
              <a:t>Howe, Chanelle J., et al. “Splines for Trend Analysis and Continuous Confounder Control.” Epidemiology, vol. 22, no. 6, 2011, pp. 874–875., doi:10.1097/ede.0b013e31823029dd.</a:t>
            </a:r>
          </a:p>
          <a:p>
            <a:pPr marL="180339" indent="-180339" algn="just" defTabSz="180339">
              <a:lnSpc>
                <a:spcPts val="100"/>
              </a:lnSpc>
              <a:buSzPct val="100000"/>
              <a:buAutoNum type="arabicPeriod" startAt="2"/>
              <a:defRPr i="1" sz="8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 Rice, John, and Murray Rosenblatt. “Smoothing Splines: Regression, Derivatives and Deconvolution.” The Annals of Statistics, vol. 11, no. 1, 1983, pp. 141–156., doi:10.1214/aos/1176346065.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83;p14"/>
          <p:cNvSpPr txBox="1"/>
          <p:nvPr>
            <p:ph type="body" idx="1"/>
          </p:nvPr>
        </p:nvSpPr>
        <p:spPr>
          <a:xfrm>
            <a:off x="-1" y="682421"/>
            <a:ext cx="9144001" cy="4547334"/>
          </a:xfrm>
          <a:prstGeom prst="rect">
            <a:avLst/>
          </a:prstGeom>
        </p:spPr>
        <p:txBody>
          <a:bodyPr/>
          <a:lstStyle/>
          <a:p>
            <a:pPr marL="36576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defRPr i="1"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Natural Cubic Smoothing Splines</a:t>
            </a:r>
            <a:endParaRPr>
              <a:solidFill>
                <a:srgbClr val="FF2600"/>
              </a:solidFill>
            </a:endParaRPr>
          </a:p>
          <a:p>
            <a:pPr lvl="1" marL="71120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>
                <a:solidFill>
                  <a:srgbClr val="FF2600"/>
                </a:solidFill>
              </a:rPr>
              <a:t>                                                                                                               eq. 2</a:t>
            </a:r>
            <a:endParaRPr>
              <a:solidFill>
                <a:srgbClr val="FF2600"/>
              </a:solidFill>
            </a:endParaRPr>
          </a:p>
          <a:p>
            <a:pPr lvl="1" marL="71120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endParaRPr>
              <a:solidFill>
                <a:srgbClr val="FF2600"/>
              </a:solidFill>
            </a:endParaRPr>
          </a:p>
          <a:p>
            <a:pPr lvl="1" marL="71120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i="1"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endParaRPr>
              <a:solidFill>
                <a:srgbClr val="FF2600"/>
              </a:solidFill>
            </a:endParaRPr>
          </a:p>
          <a:p>
            <a:pPr lvl="1" marL="71120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Minimize Loss Function/RSS using </a:t>
            </a:r>
            <a:r>
              <a:rPr i="1"/>
              <a:t>g(X) &amp;</a:t>
            </a:r>
            <a:r>
              <a:t> Roughness by tuning non-negative parameter λ</a:t>
            </a:r>
          </a:p>
          <a:p>
            <a:pPr lvl="2" marL="107696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1"/>
              <a:t>g</a:t>
            </a:r>
            <a:r>
              <a:rPr baseline="31999" i="1"/>
              <a:t>’’</a:t>
            </a:r>
            <a:r>
              <a:rPr i="1"/>
              <a:t>(t) </a:t>
            </a:r>
            <a:r>
              <a:t>is a measure variability &amp; </a:t>
            </a:r>
            <a:r>
              <a:rPr i="1"/>
              <a:t>λ </a:t>
            </a:r>
            <a:r>
              <a:t>controls the bias-variance</a:t>
            </a:r>
          </a:p>
          <a:p>
            <a:pPr lvl="3" marL="147320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 </a:t>
            </a:r>
            <a:r>
              <a:rPr i="1"/>
              <a:t>λ </a:t>
            </a:r>
            <a:r>
              <a:rPr i="1" sz="960"/>
              <a:t>→</a:t>
            </a:r>
            <a:r>
              <a:rPr i="1" sz="1200"/>
              <a:t>∞</a:t>
            </a:r>
            <a:r>
              <a:rPr i="1"/>
              <a:t>, g(t) </a:t>
            </a:r>
            <a:r>
              <a:t>is perfectly smooth</a:t>
            </a:r>
          </a:p>
          <a:p>
            <a:pPr lvl="2" marL="107696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1"/>
              <a:t>df</a:t>
            </a:r>
            <a:r>
              <a:rPr baseline="-5999" i="1"/>
              <a:t>λ</a:t>
            </a:r>
            <a:r>
              <a:rPr baseline="-5999"/>
              <a:t> </a:t>
            </a:r>
            <a:r>
              <a:t>is a measure of the smoothing spline</a:t>
            </a:r>
          </a:p>
          <a:p>
            <a:pPr lvl="3" marL="147320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High df</a:t>
            </a:r>
            <a:r>
              <a:rPr baseline="-5999"/>
              <a:t>λ,</a:t>
            </a:r>
            <a:r>
              <a:t> more flexible model  (lower bias/higher variance)</a:t>
            </a:r>
          </a:p>
          <a:p>
            <a:pPr lvl="2" marL="1076960" indent="-284479" defTabSz="731520">
              <a:lnSpc>
                <a:spcPct val="115000"/>
              </a:lnSpc>
              <a:spcBef>
                <a:spcPts val="400"/>
              </a:spcBef>
              <a:buClr>
                <a:srgbClr val="0091EA"/>
              </a:buClr>
              <a:buSzPts val="1900"/>
              <a:buChar char="◎"/>
              <a:defRPr sz="192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 </a:t>
            </a:r>
            <a:r>
              <a:rPr i="1"/>
              <a:t>df</a:t>
            </a:r>
            <a:r>
              <a:rPr baseline="-5999" i="1"/>
              <a:t>λ  </a:t>
            </a:r>
            <a:r>
              <a:t>and </a:t>
            </a:r>
            <a:r>
              <a:rPr i="1"/>
              <a:t>λ</a:t>
            </a:r>
            <a:r>
              <a:t> are found computationally using (LOOCV)</a:t>
            </a:r>
          </a:p>
        </p:txBody>
      </p:sp>
      <p:sp>
        <p:nvSpPr>
          <p:cNvPr id="158" name="Equation"/>
          <p:cNvSpPr txBox="1"/>
          <p:nvPr/>
        </p:nvSpPr>
        <p:spPr>
          <a:xfrm>
            <a:off x="2341557" y="1240930"/>
            <a:ext cx="4460886" cy="102265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limLow>
                        <m:e>
                          <m:r>
                            <a:rPr xmlns:a="http://schemas.openxmlformats.org/drawingml/2006/main" sz="3000" i="1">
                              <a:solidFill>
                                <a:srgbClr val="FF26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  <m:lim>
                          <m:r>
                            <a:rPr xmlns:a="http://schemas.openxmlformats.org/drawingml/2006/main" sz="3000" i="1">
                              <a:solidFill>
                                <a:srgbClr val="0A7C1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3000" i="1">
                              <a:solidFill>
                                <a:srgbClr val="0A7C1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xmlns:a="http://schemas.openxmlformats.org/drawingml/2006/main" sz="3000" i="1">
                              <a:solidFill>
                                <a:srgbClr val="0A7C1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</m:e>
                    <m:lim>
                      <m:r>
                        <a:rPr xmlns:a="http://schemas.openxmlformats.org/drawingml/2006/main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lim>
                  </m:limUpp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sSup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λ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∫</m:t>
                  </m:r>
                  <m:sSup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sup>
                      <m:sSup>
                        <m:e/>
                        <m:sup>
                          <m:r>
                            <a:rPr xmlns:a="http://schemas.openxmlformats.org/drawingml/2006/main" sz="3000" i="1">
                              <a:solidFill>
                                <a:srgbClr val="FF2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xmlns:a="http://schemas.openxmlformats.org/drawingml/2006/main" sz="3000" i="1">
                              <a:solidFill>
                                <a:srgbClr val="FF26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sup>
                  </m:sSup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t</m:t>
                  </m:r>
                  <m:sSup>
                    <m:e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30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a:rPr xmlns:a="http://schemas.openxmlformats.org/drawingml/2006/main" sz="30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t</m:t>
                  </m:r>
                </m:oMath>
              </m:oMathPara>
            </a14:m>
            <a:endParaRPr sz="3000">
              <a:solidFill>
                <a:srgbClr val="FF2600"/>
              </a:solidFill>
            </a:endParaRPr>
          </a:p>
        </p:txBody>
      </p:sp>
      <p:sp>
        <p:nvSpPr>
          <p:cNvPr id="159" name="James, Gareth, et al. An Introduction to Statistical Learning: with Applications in R. Springer, 2017."/>
          <p:cNvSpPr txBox="1"/>
          <p:nvPr/>
        </p:nvSpPr>
        <p:spPr>
          <a:xfrm>
            <a:off x="40703" y="4991100"/>
            <a:ext cx="4374206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28600" indent="-228600" defTabSz="584200">
              <a:spcBef>
                <a:spcPts val="1400"/>
              </a:spcBef>
              <a:buSzPct val="100000"/>
              <a:buAutoNum type="arabicPeriod" startAt="3"/>
              <a:defRPr i="1" spc="8" sz="8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James, Gareth, et al. An Introduction to Statistical Learning: with Applications in R. Springer, 2017.</a:t>
            </a:r>
          </a:p>
        </p:txBody>
      </p:sp>
      <p:sp>
        <p:nvSpPr>
          <p:cNvPr id="160" name="Google Shape;82;p14"/>
          <p:cNvSpPr txBox="1"/>
          <p:nvPr>
            <p:ph type="title"/>
          </p:nvPr>
        </p:nvSpPr>
        <p:spPr>
          <a:xfrm>
            <a:off x="786150" y="139695"/>
            <a:ext cx="7571700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INTRODUCTION: THEORETICAL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83;p14"/>
          <p:cNvSpPr txBox="1"/>
          <p:nvPr>
            <p:ph type="body" idx="1"/>
          </p:nvPr>
        </p:nvSpPr>
        <p:spPr>
          <a:xfrm>
            <a:off x="0" y="669721"/>
            <a:ext cx="9144000" cy="4547334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15000"/>
              </a:lnSpc>
              <a:buClr>
                <a:srgbClr val="0091EA"/>
              </a:buClr>
              <a:buSzPts val="2400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1"/>
              <a:t>Multi-variance in Smoothing Splines </a:t>
            </a:r>
          </a:p>
          <a:p>
            <a:pPr indent="-355600">
              <a:lnSpc>
                <a:spcPct val="115000"/>
              </a:lnSpc>
              <a:buClr>
                <a:srgbClr val="0091EA"/>
              </a:buClr>
              <a:buSzPts val="2400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Generalized additive models (GAMs) were proposed by Trevor Hattie and Robert Tibshirani (1986)</a:t>
            </a:r>
            <a:r>
              <a:rPr>
                <a:solidFill>
                  <a:srgbClr val="FF2600"/>
                </a:solidFill>
              </a:rPr>
              <a:t>       </a:t>
            </a:r>
            <a:endParaRPr>
              <a:solidFill>
                <a:srgbClr val="FF2600"/>
              </a:solidFill>
            </a:endParaRPr>
          </a:p>
          <a:p>
            <a:pPr lvl="1" marL="889000" indent="-355600">
              <a:lnSpc>
                <a:spcPct val="115000"/>
              </a:lnSpc>
              <a:buClr>
                <a:srgbClr val="0091EA"/>
              </a:buClr>
              <a:buSzPts val="2400"/>
              <a:buChar char="◎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>
                <a:solidFill>
                  <a:srgbClr val="FF2600"/>
                </a:solidFill>
              </a:rPr>
              <a:t>                                                                                    eq. 3 </a:t>
            </a:r>
            <a:endParaRPr>
              <a:solidFill>
                <a:srgbClr val="FF2600"/>
              </a:solidFill>
            </a:endParaRPr>
          </a:p>
          <a:p>
            <a:pPr lvl="1" marL="889000" indent="-355600">
              <a:lnSpc>
                <a:spcPct val="115000"/>
              </a:lnSpc>
              <a:buClr>
                <a:srgbClr val="0091EA"/>
              </a:buClr>
              <a:buSzPts val="2400"/>
              <a:buChar char="◎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>
                <a:solidFill>
                  <a:srgbClr val="FF2600"/>
                </a:solidFill>
              </a:rPr>
              <a:t>                                                                                    eq. 4 </a:t>
            </a:r>
            <a:endParaRPr>
              <a:solidFill>
                <a:srgbClr val="FF2600"/>
              </a:solidFill>
            </a:endParaRPr>
          </a:p>
          <a:p>
            <a:pPr lvl="2" marL="1346200" indent="-355600">
              <a:lnSpc>
                <a:spcPct val="115000"/>
              </a:lnSpc>
              <a:buClr>
                <a:srgbClr val="0091EA"/>
              </a:buClr>
              <a:buSzPts val="2400"/>
              <a:buChar char="◎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The linear component of </a:t>
            </a:r>
            <a:r>
              <a:rPr i="1"/>
              <a:t>eq. 3 B</a:t>
            </a:r>
            <a:r>
              <a:rPr baseline="-5999" i="1"/>
              <a:t>p</a:t>
            </a:r>
            <a:r>
              <a:rPr i="1"/>
              <a:t>x</a:t>
            </a:r>
            <a:r>
              <a:rPr baseline="-5999" i="1"/>
              <a:t>ip</a:t>
            </a:r>
            <a:r>
              <a:rPr i="1"/>
              <a:t> </a:t>
            </a:r>
            <a:r>
              <a:t>is replaced with a smooth non-linear function </a:t>
            </a:r>
            <a:r>
              <a:t>of </a:t>
            </a:r>
            <a:r>
              <a:rPr i="1"/>
              <a:t>eq. 4 f</a:t>
            </a:r>
            <a:r>
              <a:rPr baseline="-5999" i="1"/>
              <a:t>p</a:t>
            </a:r>
            <a:r>
              <a:rPr i="1"/>
              <a:t>x</a:t>
            </a:r>
            <a:r>
              <a:rPr baseline="-5999" i="1"/>
              <a:t>ip</a:t>
            </a:r>
            <a:endParaRPr i="1"/>
          </a:p>
          <a:p>
            <a:pPr lvl="2" marL="1346200" indent="-355600">
              <a:lnSpc>
                <a:spcPct val="115000"/>
              </a:lnSpc>
              <a:buClr>
                <a:srgbClr val="0091EA"/>
              </a:buClr>
              <a:buSzPts val="2400"/>
              <a:buChar char="◎"/>
              <a:defRPr sz="24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Each </a:t>
            </a:r>
            <a:r>
              <a:rPr i="1"/>
              <a:t>f</a:t>
            </a:r>
            <a:r>
              <a:rPr baseline="-5999" i="1"/>
              <a:t>p </a:t>
            </a:r>
            <a:r>
              <a:t>is calculated separately for each </a:t>
            </a:r>
            <a:r>
              <a:rPr i="1"/>
              <a:t>x</a:t>
            </a:r>
            <a:r>
              <a:rPr baseline="-5999" i="1"/>
              <a:t>ip </a:t>
            </a:r>
            <a:r>
              <a:t>then added together, we call the process </a:t>
            </a:r>
            <a:r>
              <a:rPr u="sng"/>
              <a:t>additive</a:t>
            </a:r>
            <a:r>
              <a:rPr>
                <a:solidFill>
                  <a:srgbClr val="FF2600"/>
                </a:solidFill>
              </a:rPr>
              <a:t> </a:t>
            </a:r>
          </a:p>
        </p:txBody>
      </p:sp>
      <p:sp>
        <p:nvSpPr>
          <p:cNvPr id="163" name="Equation"/>
          <p:cNvSpPr txBox="1"/>
          <p:nvPr/>
        </p:nvSpPr>
        <p:spPr>
          <a:xfrm>
            <a:off x="1177552" y="2725694"/>
            <a:ext cx="5431117" cy="3274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/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/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(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/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2400">
              <a:solidFill>
                <a:srgbClr val="FF2600"/>
              </a:solidFill>
            </a:endParaRPr>
          </a:p>
        </p:txBody>
      </p:sp>
      <p:sp>
        <p:nvSpPr>
          <p:cNvPr id="164" name="Hastie, T.j., and R.j. Tibshirani. “Generalized Additive Models.” Generalized Additive Models, 2017, pp. 136–173., doi:10.1201/9780203753781-6."/>
          <p:cNvSpPr txBox="1"/>
          <p:nvPr/>
        </p:nvSpPr>
        <p:spPr>
          <a:xfrm>
            <a:off x="17967" y="4991100"/>
            <a:ext cx="6441066" cy="139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228600" indent="-228600" defTabSz="584200">
              <a:spcBef>
                <a:spcPts val="1400"/>
              </a:spcBef>
              <a:buSzPct val="100000"/>
              <a:buAutoNum type="arabicPeriod" startAt="4"/>
              <a:defRPr i="1" spc="8" sz="800">
                <a:latin typeface="Iowan Old Style"/>
                <a:ea typeface="Iowan Old Style"/>
                <a:cs typeface="Iowan Old Style"/>
                <a:sym typeface="Iowan Old Style"/>
              </a:defRPr>
            </a:lvl1pPr>
          </a:lstStyle>
          <a:p>
            <a:pPr/>
            <a:r>
              <a:t>Hastie, T.j., and R.j. Tibshirani. “Generalized Additive Models.” Generalized Additive Models, 2017, pp. 136–173., doi:10.1201/9780203753781-6.</a:t>
            </a:r>
          </a:p>
        </p:txBody>
      </p:sp>
      <p:sp>
        <p:nvSpPr>
          <p:cNvPr id="165" name="Google Shape;82;p14"/>
          <p:cNvSpPr txBox="1"/>
          <p:nvPr>
            <p:ph type="title"/>
          </p:nvPr>
        </p:nvSpPr>
        <p:spPr>
          <a:xfrm>
            <a:off x="786150" y="139695"/>
            <a:ext cx="7571700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INTRODUCTION: THEORETICAL </a:t>
            </a:r>
          </a:p>
        </p:txBody>
      </p:sp>
      <p:sp>
        <p:nvSpPr>
          <p:cNvPr id="166" name="Equation"/>
          <p:cNvSpPr txBox="1"/>
          <p:nvPr/>
        </p:nvSpPr>
        <p:spPr>
          <a:xfrm>
            <a:off x="1181715" y="2237170"/>
            <a:ext cx="4811500" cy="3198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.</m:t>
                  </m:r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sSub>
                    <m:e/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FF2600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FF26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2400">
              <a:solidFill>
                <a:srgbClr val="FF2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3;p14"/>
          <p:cNvSpPr txBox="1"/>
          <p:nvPr>
            <p:ph type="body" idx="1"/>
          </p:nvPr>
        </p:nvSpPr>
        <p:spPr>
          <a:xfrm>
            <a:off x="0" y="669721"/>
            <a:ext cx="9144000" cy="4547334"/>
          </a:xfrm>
          <a:prstGeom prst="rect">
            <a:avLst/>
          </a:prstGeom>
        </p:spPr>
        <p:txBody>
          <a:bodyPr/>
          <a:lstStyle/>
          <a:p>
            <a:pPr marL="397763" indent="-309372" defTabSz="795527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2000"/>
              <a:defRPr i="1" sz="208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0"/>
              <a:t>Using </a:t>
            </a:r>
            <a:r>
              <a:t>R Programming, we can </a:t>
            </a:r>
            <a:r>
              <a:rPr i="0"/>
              <a:t>extend a univariate model using multiple predictors through additivity</a:t>
            </a:r>
            <a:endParaRPr i="0"/>
          </a:p>
          <a:p>
            <a:pPr marL="397763" indent="-309372" defTabSz="795527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2000"/>
              <a:defRPr i="1" sz="208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0"/>
              <a:t>An an attractive technique: </a:t>
            </a:r>
          </a:p>
          <a:p>
            <a:pPr lvl="2" marL="1171194" indent="-309372" defTabSz="795527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2000"/>
              <a:buChar char="◎"/>
              <a:defRPr sz="208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Fitting smooth non-linear </a:t>
            </a:r>
            <a:r>
              <a:rPr i="1"/>
              <a:t>f</a:t>
            </a:r>
            <a:r>
              <a:rPr baseline="-5999" i="1"/>
              <a:t>p </a:t>
            </a:r>
            <a:r>
              <a:t>to each </a:t>
            </a:r>
            <a:r>
              <a:rPr i="1"/>
              <a:t>x</a:t>
            </a:r>
            <a:r>
              <a:rPr baseline="-5999" i="1"/>
              <a:t>ip </a:t>
            </a:r>
            <a:r>
              <a:t> is automatic </a:t>
            </a:r>
          </a:p>
          <a:p>
            <a:pPr lvl="2" marL="1171194" indent="-309372" defTabSz="795527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2000"/>
              <a:buChar char="◎"/>
              <a:defRPr sz="208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Due to additivity, </a:t>
            </a:r>
            <a:r>
              <a:rPr i="1"/>
              <a:t>f</a:t>
            </a:r>
            <a:r>
              <a:rPr baseline="-5999" i="1"/>
              <a:t>p</a:t>
            </a:r>
            <a:r>
              <a:t> &amp; </a:t>
            </a:r>
            <a:r>
              <a:rPr i="1"/>
              <a:t>x</a:t>
            </a:r>
            <a:r>
              <a:rPr baseline="-5999" i="1"/>
              <a:t>ip </a:t>
            </a:r>
            <a:r>
              <a:t>can be studied separately </a:t>
            </a:r>
          </a:p>
          <a:p>
            <a:pPr lvl="2" marL="1171194" indent="-309372" defTabSz="795527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2000"/>
              <a:buChar char="◎"/>
              <a:defRPr sz="208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Smoothness of </a:t>
            </a:r>
            <a:r>
              <a:rPr i="1"/>
              <a:t>f</a:t>
            </a:r>
            <a:r>
              <a:rPr baseline="-5999" i="1"/>
              <a:t>p </a:t>
            </a:r>
            <a:r>
              <a:t>can be summarized via degrees of freedom</a:t>
            </a:r>
          </a:p>
          <a:p>
            <a:pPr marL="397763" indent="-309372" defTabSz="795527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2000"/>
              <a:defRPr b="1" i="1" sz="208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0"/>
              <a:t>We propose a flexible GAM for determining the quantitive response of house prices per unit area on the basis of four predictors</a:t>
            </a:r>
            <a:endParaRPr i="0"/>
          </a:p>
          <a:p>
            <a:pPr lvl="1" marL="773430" indent="-309372" defTabSz="795527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2000"/>
              <a:buChar char="◎"/>
              <a:defRPr i="1" sz="208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i="0"/>
              <a:t>Distance to the nearest metro station, number of convenience stores, house age, latitude in New Taipei City, Taiwan</a:t>
            </a:r>
          </a:p>
        </p:txBody>
      </p:sp>
      <p:sp>
        <p:nvSpPr>
          <p:cNvPr id="169" name="Google Shape;82;p14"/>
          <p:cNvSpPr txBox="1"/>
          <p:nvPr>
            <p:ph type="title"/>
          </p:nvPr>
        </p:nvSpPr>
        <p:spPr>
          <a:xfrm>
            <a:off x="786150" y="139695"/>
            <a:ext cx="7571700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INTRODUCTION: PRACTICAL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83;p14"/>
          <p:cNvSpPr txBox="1"/>
          <p:nvPr>
            <p:ph type="body" idx="1"/>
          </p:nvPr>
        </p:nvSpPr>
        <p:spPr>
          <a:xfrm>
            <a:off x="-44336" y="608454"/>
            <a:ext cx="9232672" cy="4571196"/>
          </a:xfrm>
          <a:prstGeom prst="rect">
            <a:avLst/>
          </a:prstGeom>
        </p:spPr>
        <p:txBody>
          <a:bodyPr/>
          <a:lstStyle/>
          <a:p>
            <a:pPr marL="443484" indent="-344931" defTabSz="886968">
              <a:lnSpc>
                <a:spcPct val="115000"/>
              </a:lnSpc>
              <a:spcBef>
                <a:spcPts val="0"/>
              </a:spcBef>
              <a:buClr>
                <a:srgbClr val="0091EA"/>
              </a:buClr>
              <a:buSzPts val="1900"/>
              <a:defRPr sz="194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Data originally collected in 2018 by Yeh and Hsu for their research in building real estate valuation models in Sindian District, New Taipei City, Taiwan.   </a:t>
            </a:r>
          </a:p>
          <a:p>
            <a:pPr marL="443484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The raw data contained 415 observations and 8 variables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ID 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Transition date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House age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Distance to the nearest metro statioN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Number of convenience stores within walking distance of house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Latitude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Longitude</a:t>
            </a:r>
            <a:endParaRPr u="none"/>
          </a:p>
          <a:p>
            <a:pPr lvl="1" marL="862330" indent="-344931" defTabSz="886968">
              <a:lnSpc>
                <a:spcPct val="115000"/>
              </a:lnSpc>
              <a:spcBef>
                <a:spcPts val="500"/>
              </a:spcBef>
              <a:buClr>
                <a:srgbClr val="0091EA"/>
              </a:buClr>
              <a:buSzPts val="1900"/>
              <a:buChar char="◎"/>
              <a:defRPr sz="1940" u="sng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rPr u="none"/>
              <a:t>House price of unit area </a:t>
            </a:r>
          </a:p>
        </p:txBody>
      </p:sp>
      <p:sp>
        <p:nvSpPr>
          <p:cNvPr id="172" name="Google Shape;82;p14"/>
          <p:cNvSpPr txBox="1"/>
          <p:nvPr>
            <p:ph type="title"/>
          </p:nvPr>
        </p:nvSpPr>
        <p:spPr>
          <a:xfrm>
            <a:off x="1730340" y="139695"/>
            <a:ext cx="5683320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DATA</a:t>
            </a:r>
          </a:p>
        </p:txBody>
      </p:sp>
      <p:sp>
        <p:nvSpPr>
          <p:cNvPr id="173" name="Yeh, I-Cheng, and Tzu-Kuang Hsu. “Building Real Estate Valuation Models with Comparative Approach through Case-Based Reasoning.” Applied Soft Computing, vol. 65, 2018, pp. 260–271., doi:10.1016/j.asoc.2018.01.029."/>
          <p:cNvSpPr txBox="1"/>
          <p:nvPr/>
        </p:nvSpPr>
        <p:spPr>
          <a:xfrm>
            <a:off x="30667" y="4991100"/>
            <a:ext cx="7755705" cy="1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0339" indent="-180339" algn="just" defTabSz="180339">
              <a:lnSpc>
                <a:spcPts val="1000"/>
              </a:lnSpc>
              <a:buSzPct val="100000"/>
              <a:buAutoNum type="arabicPeriod" startAt="5"/>
              <a:defRPr sz="600"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pPr>
            <a:r>
              <a:t>Yeh, I-Cheng, and Tzu-Kuang Hsu. “Building Real Estate Valuation Models with Comparative Approach through Case-Based Reasoning.” </a:t>
            </a:r>
            <a:r>
              <a:rPr i="1"/>
              <a:t>Applied Soft Computing</a:t>
            </a:r>
            <a:r>
              <a:t>, vol. 65, 2018, pp. 260–271., doi:10.1016/j.asoc.2018.01.029.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96;p16" descr="Google Shape;96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12" y="813349"/>
            <a:ext cx="7415976" cy="413610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Google Shape;95;p16"/>
          <p:cNvSpPr txBox="1"/>
          <p:nvPr>
            <p:ph type="title"/>
          </p:nvPr>
        </p:nvSpPr>
        <p:spPr>
          <a:xfrm>
            <a:off x="1112356" y="139695"/>
            <a:ext cx="6919288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DATA: EXPLORATORY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02;p17"/>
          <p:cNvSpPr txBox="1"/>
          <p:nvPr>
            <p:ph type="body" sz="half" idx="1"/>
          </p:nvPr>
        </p:nvSpPr>
        <p:spPr>
          <a:xfrm>
            <a:off x="-45492" y="1184536"/>
            <a:ext cx="3308928" cy="3494101"/>
          </a:xfrm>
          <a:prstGeom prst="rect">
            <a:avLst/>
          </a:prstGeom>
        </p:spPr>
        <p:txBody>
          <a:bodyPr/>
          <a:lstStyle/>
          <a:p>
            <a:pPr indent="-355600">
              <a:lnSpc>
                <a:spcPct val="150000"/>
              </a:lnSpc>
              <a:buClr>
                <a:srgbClr val="0091EA"/>
              </a:buClr>
              <a:buSzPts val="2000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Sales Price Distribution</a:t>
            </a:r>
          </a:p>
          <a:p>
            <a:pPr lvl="1" marL="889000" indent="-355600">
              <a:lnSpc>
                <a:spcPct val="150000"/>
              </a:lnSpc>
              <a:buClr>
                <a:srgbClr val="0091EA"/>
              </a:buClr>
              <a:buSzPts val="2000"/>
              <a:buChar char="◎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Largely normally distributed with a few outliers.</a:t>
            </a:r>
          </a:p>
          <a:p>
            <a:pPr lvl="1" marL="889000" indent="-355600">
              <a:lnSpc>
                <a:spcPct val="150000"/>
              </a:lnSpc>
              <a:spcBef>
                <a:spcPts val="0"/>
              </a:spcBef>
              <a:buClr>
                <a:srgbClr val="0091EA"/>
              </a:buClr>
              <a:buSzPts val="2000"/>
              <a:buChar char="◎"/>
              <a:defRPr sz="20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defRPr>
            </a:pPr>
            <a:r>
              <a:t>No transformation necessary.</a:t>
            </a:r>
          </a:p>
        </p:txBody>
      </p:sp>
      <p:pic>
        <p:nvPicPr>
          <p:cNvPr id="179" name="Google Shape;103;p17" descr="Google Shape;103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7550" y="1052125"/>
            <a:ext cx="5758199" cy="3758923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Google Shape;101;p17"/>
          <p:cNvSpPr txBox="1"/>
          <p:nvPr>
            <p:ph type="title"/>
          </p:nvPr>
        </p:nvSpPr>
        <p:spPr>
          <a:xfrm>
            <a:off x="1112356" y="139695"/>
            <a:ext cx="6919288" cy="702601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/>
            <a:r>
              <a:t>DATA: EXPLORATORY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fade thruBlk="1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ordel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ordelia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rde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ordeli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Cordelia templa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Cordeli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