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59" r:id="rId3"/>
    <p:sldId id="258" r:id="rId4"/>
    <p:sldId id="260" r:id="rId5"/>
    <p:sldId id="268" r:id="rId6"/>
    <p:sldId id="269" r:id="rId7"/>
    <p:sldId id="270" r:id="rId8"/>
    <p:sldId id="271" r:id="rId9"/>
    <p:sldId id="261" r:id="rId10"/>
    <p:sldId id="272" r:id="rId11"/>
    <p:sldId id="286" r:id="rId12"/>
    <p:sldId id="273" r:id="rId13"/>
    <p:sldId id="274" r:id="rId14"/>
    <p:sldId id="275" r:id="rId15"/>
    <p:sldId id="287" r:id="rId16"/>
    <p:sldId id="288" r:id="rId17"/>
    <p:sldId id="276" r:id="rId18"/>
    <p:sldId id="266" r:id="rId19"/>
    <p:sldId id="277" r:id="rId20"/>
    <p:sldId id="281" r:id="rId21"/>
    <p:sldId id="278" r:id="rId22"/>
    <p:sldId id="279" r:id="rId23"/>
    <p:sldId id="280" r:id="rId24"/>
    <p:sldId id="283" r:id="rId25"/>
    <p:sldId id="284" r:id="rId26"/>
    <p:sldId id="282" r:id="rId27"/>
    <p:sldId id="285" r:id="rId28"/>
    <p:sldId id="264" r:id="rId29"/>
    <p:sldId id="26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10" autoAdjust="0"/>
    <p:restoredTop sz="94660"/>
  </p:normalViewPr>
  <p:slideViewPr>
    <p:cSldViewPr snapToGrid="0">
      <p:cViewPr varScale="1">
        <p:scale>
          <a:sx n="99" d="100"/>
          <a:sy n="99" d="100"/>
        </p:scale>
        <p:origin x="5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0F663-5086-4E39-9826-D7C6E1DB3D57}" type="datetimeFigureOut">
              <a:rPr lang="es-ES" smtClean="0"/>
              <a:t>19/07/2016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16E18-634E-4B4B-834E-4158BA2440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4783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1326C-D4E0-4FF2-BE25-FFB86F82BB4F}" type="datetime1">
              <a:rPr lang="en-US" smtClean="0"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2564-EA2E-419F-9751-2C16FE949658}" type="datetime1">
              <a:rPr lang="en-US" smtClean="0"/>
              <a:t>7/19/2016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4D2AE-2120-4254-AA55-F1866FEA8026}" type="datetime1">
              <a:rPr lang="en-US" smtClean="0"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6ADE-A95F-470A-AAEF-2C0EF39C5D65}" type="datetime1">
              <a:rPr lang="en-US" smtClean="0"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5187-CA2F-4F61-A1FB-A6E21DE97F4F}" type="datetime1">
              <a:rPr lang="en-US" smtClean="0"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14C6-7DD0-4C0B-AFD1-155929352D7E}" type="datetime1">
              <a:rPr lang="en-US" smtClean="0"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C00C-2D03-4EF5-83ED-91FF8AA0099B}" type="datetime1">
              <a:rPr lang="en-US" smtClean="0"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CC50-35E5-4485-9E9D-1106FC53FB32}" type="datetime1">
              <a:rPr lang="en-US" smtClean="0"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A9AD5-7E51-4F4D-A7E8-AA5D85EBB50A}" type="datetime1">
              <a:rPr lang="en-US" smtClean="0"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27E7-A69F-49F2-A59A-A9543F42666B}" type="datetime1">
              <a:rPr lang="en-US" smtClean="0"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F1FF-6ABF-4078-96D0-3A27E09551EA}" type="datetime1">
              <a:rPr lang="en-US" smtClean="0"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4913-3991-4E1E-B015-839F7FBDA270}" type="datetime1">
              <a:rPr lang="en-US" smtClean="0"/>
              <a:t>7/19/2016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C85B-7D16-4A29-A657-FEA73E695E07}" type="datetime1">
              <a:rPr lang="en-US" smtClean="0"/>
              <a:t>7/19/2016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F5C0-313B-4EA8-AD51-9C65343ED5AC}" type="datetime1">
              <a:rPr lang="en-US" smtClean="0"/>
              <a:t>7/19/2016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3B5D3-B772-4F21-871D-4E8B1C62B640}" type="datetime1">
              <a:rPr lang="en-US" smtClean="0"/>
              <a:t>7/19/2016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3CC3-71B9-4CFE-B9F1-EBA936A22224}" type="datetime1">
              <a:rPr lang="en-US" smtClean="0"/>
              <a:t>7/19/2016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E9C1-D474-4CF4-B9A9-8B1C85643E85}" type="datetime1">
              <a:rPr lang="en-US" smtClean="0"/>
              <a:t>7/19/2016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A37B9F-C454-4B10-97BB-D02914E79D82}" type="datetime1">
              <a:rPr lang="en-US" smtClean="0"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5020782" y="252360"/>
            <a:ext cx="4552461" cy="1146480"/>
          </a:xfrm>
        </p:spPr>
        <p:txBody>
          <a:bodyPr/>
          <a:lstStyle/>
          <a:p>
            <a:r>
              <a:rPr lang="es-ES" dirty="0"/>
              <a:t>Perldoop 2.0</a:t>
            </a: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3881822" y="1396031"/>
            <a:ext cx="6987645" cy="109744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ES" sz="3200" dirty="0"/>
              <a:t>Grado en Ingeniería Informática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ES" sz="3200" dirty="0"/>
              <a:t>Universidad de Santiago de Compostela</a:t>
            </a:r>
          </a:p>
        </p:txBody>
      </p:sp>
      <p:sp>
        <p:nvSpPr>
          <p:cNvPr id="10" name="Subtítulo 5"/>
          <p:cNvSpPr txBox="1">
            <a:spLocks/>
          </p:cNvSpPr>
          <p:nvPr/>
        </p:nvSpPr>
        <p:spPr>
          <a:xfrm>
            <a:off x="5020782" y="4406712"/>
            <a:ext cx="4486075" cy="109744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/>
              <a:t>Directores:</a:t>
            </a:r>
          </a:p>
          <a:p>
            <a:pPr algn="l"/>
            <a:r>
              <a:rPr lang="es-ES" dirty="0"/>
              <a:t>	Juan Carlos Pichel Campos </a:t>
            </a:r>
          </a:p>
          <a:p>
            <a:pPr algn="l"/>
            <a:r>
              <a:rPr lang="es-ES" dirty="0"/>
              <a:t>	José Manuel </a:t>
            </a:r>
            <a:r>
              <a:rPr lang="es-ES" dirty="0" err="1"/>
              <a:t>Abuín</a:t>
            </a:r>
            <a:r>
              <a:rPr lang="es-ES" dirty="0"/>
              <a:t> Mosquera</a:t>
            </a:r>
          </a:p>
        </p:txBody>
      </p:sp>
      <p:sp>
        <p:nvSpPr>
          <p:cNvPr id="11" name="Subtítulo 5"/>
          <p:cNvSpPr txBox="1">
            <a:spLocks/>
          </p:cNvSpPr>
          <p:nvPr/>
        </p:nvSpPr>
        <p:spPr>
          <a:xfrm>
            <a:off x="5020782" y="3723493"/>
            <a:ext cx="4768673" cy="4411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400" dirty="0"/>
              <a:t>Autor: César Piñeiro Pomar</a:t>
            </a:r>
          </a:p>
        </p:txBody>
      </p:sp>
      <p:sp>
        <p:nvSpPr>
          <p:cNvPr id="12" name="Subtítulo 5"/>
          <p:cNvSpPr txBox="1">
            <a:spLocks/>
          </p:cNvSpPr>
          <p:nvPr/>
        </p:nvSpPr>
        <p:spPr>
          <a:xfrm>
            <a:off x="9807664" y="5739256"/>
            <a:ext cx="2163026" cy="4411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600" dirty="0"/>
              <a:t>Julio 2016</a:t>
            </a:r>
          </a:p>
        </p:txBody>
      </p:sp>
    </p:spTree>
    <p:extLst>
      <p:ext uri="{BB962C8B-B14F-4D97-AF65-F5344CB8AC3E}">
        <p14:creationId xmlns:p14="http://schemas.microsoft.com/office/powerpoint/2010/main" val="614400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Gestión del proyecto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489276"/>
            <a:ext cx="10455278" cy="4811210"/>
          </a:xfrm>
        </p:spPr>
        <p:txBody>
          <a:bodyPr>
            <a:normAutofit/>
          </a:bodyPr>
          <a:lstStyle/>
          <a:p>
            <a:r>
              <a:rPr lang="es-ES" dirty="0"/>
              <a:t>Estructura descomposición de tareas (EDT)</a:t>
            </a:r>
          </a:p>
          <a:p>
            <a:pPr lvl="1"/>
            <a:r>
              <a:rPr lang="es-ES" dirty="0"/>
              <a:t>Planificación y alcance</a:t>
            </a:r>
          </a:p>
          <a:p>
            <a:pPr lvl="1"/>
            <a:r>
              <a:rPr lang="es-ES" dirty="0"/>
              <a:t>Formación</a:t>
            </a:r>
          </a:p>
          <a:p>
            <a:pPr lvl="1"/>
            <a:r>
              <a:rPr lang="es-ES" dirty="0"/>
              <a:t>Análisis</a:t>
            </a:r>
          </a:p>
          <a:p>
            <a:pPr lvl="1"/>
            <a:r>
              <a:rPr lang="es-ES" dirty="0"/>
              <a:t>Diseño</a:t>
            </a:r>
          </a:p>
          <a:p>
            <a:pPr lvl="1"/>
            <a:r>
              <a:rPr lang="es-ES" dirty="0"/>
              <a:t>Implementación</a:t>
            </a:r>
          </a:p>
          <a:p>
            <a:pPr lvl="1"/>
            <a:r>
              <a:rPr lang="es-ES" dirty="0"/>
              <a:t>Pruebas</a:t>
            </a:r>
          </a:p>
          <a:p>
            <a:pPr lvl="1"/>
            <a:r>
              <a:rPr lang="es-ES" dirty="0"/>
              <a:t>Documentación</a:t>
            </a:r>
          </a:p>
          <a:p>
            <a:r>
              <a:rPr lang="es-ES" dirty="0"/>
              <a:t>Cronograma</a:t>
            </a:r>
          </a:p>
          <a:p>
            <a:r>
              <a:rPr lang="es-ES" dirty="0"/>
              <a:t>Diagrama Gantt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823913"/>
            <a:ext cx="12192000" cy="8239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/>
              <a:t>Planificación temporal</a:t>
            </a:r>
          </a:p>
        </p:txBody>
      </p:sp>
    </p:spTree>
    <p:extLst>
      <p:ext uri="{BB962C8B-B14F-4D97-AF65-F5344CB8AC3E}">
        <p14:creationId xmlns:p14="http://schemas.microsoft.com/office/powerpoint/2010/main" val="4048517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Gestión del proyecto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489276"/>
            <a:ext cx="10455278" cy="4811210"/>
          </a:xfrm>
        </p:spPr>
        <p:txBody>
          <a:bodyPr>
            <a:normAutofit/>
          </a:bodyPr>
          <a:lstStyle/>
          <a:p>
            <a:r>
              <a:rPr lang="es-ES" dirty="0"/>
              <a:t>Estimación</a:t>
            </a:r>
          </a:p>
          <a:p>
            <a:pPr lvl="1"/>
            <a:r>
              <a:rPr lang="es-ES" dirty="0"/>
              <a:t>Estación de trabajo</a:t>
            </a:r>
          </a:p>
          <a:p>
            <a:pPr lvl="2"/>
            <a:r>
              <a:rPr lang="es-ES"/>
              <a:t>Ordenador Portátil</a:t>
            </a:r>
            <a:endParaRPr lang="es-ES" dirty="0"/>
          </a:p>
          <a:p>
            <a:pPr lvl="1"/>
            <a:r>
              <a:rPr lang="es-ES" dirty="0"/>
              <a:t>Software utilizado</a:t>
            </a:r>
          </a:p>
          <a:p>
            <a:pPr lvl="2"/>
            <a:r>
              <a:rPr lang="es-ES" dirty="0"/>
              <a:t>Software libre</a:t>
            </a:r>
          </a:p>
          <a:p>
            <a:pPr lvl="1"/>
            <a:r>
              <a:rPr lang="es-ES" dirty="0"/>
              <a:t>Repositorio Web</a:t>
            </a:r>
          </a:p>
          <a:p>
            <a:pPr lvl="2"/>
            <a:r>
              <a:rPr lang="es-ES" dirty="0" err="1"/>
              <a:t>Bitbucket</a:t>
            </a:r>
            <a:endParaRPr lang="es-ES" dirty="0"/>
          </a:p>
          <a:p>
            <a:pPr lvl="1"/>
            <a:r>
              <a:rPr lang="es-ES" dirty="0"/>
              <a:t>Mano de Obra</a:t>
            </a:r>
          </a:p>
          <a:p>
            <a:pPr lvl="2"/>
            <a:r>
              <a:rPr lang="es-ES" dirty="0"/>
              <a:t>17,2 €/h sueldo medio ingeniero informático</a:t>
            </a:r>
          </a:p>
          <a:p>
            <a:r>
              <a:rPr lang="es-ES" dirty="0"/>
              <a:t>Total: 8.701,5€</a:t>
            </a:r>
          </a:p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823913"/>
            <a:ext cx="12192000" cy="8239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/>
              <a:t>Análisis de coste</a:t>
            </a:r>
          </a:p>
        </p:txBody>
      </p:sp>
    </p:spTree>
    <p:extLst>
      <p:ext uri="{BB962C8B-B14F-4D97-AF65-F5344CB8AC3E}">
        <p14:creationId xmlns:p14="http://schemas.microsoft.com/office/powerpoint/2010/main" val="2078832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Diseño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797934"/>
            <a:ext cx="10455278" cy="4416176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Importancia</a:t>
            </a:r>
          </a:p>
          <a:p>
            <a:pPr lvl="1"/>
            <a:r>
              <a:rPr lang="es-ES" dirty="0"/>
              <a:t>Eliminar barreras entre Perl y Java</a:t>
            </a:r>
          </a:p>
          <a:p>
            <a:pPr lvl="1"/>
            <a:r>
              <a:rPr lang="es-ES" dirty="0"/>
              <a:t>Evitar acciones por defecto</a:t>
            </a:r>
          </a:p>
          <a:p>
            <a:pPr lvl="1"/>
            <a:r>
              <a:rPr lang="es-ES" dirty="0"/>
              <a:t>Aplicar transformaciones</a:t>
            </a:r>
          </a:p>
          <a:p>
            <a:r>
              <a:rPr lang="es-ES" dirty="0"/>
              <a:t>Definición</a:t>
            </a:r>
          </a:p>
          <a:p>
            <a:pPr lvl="1"/>
            <a:r>
              <a:rPr lang="es-ES" dirty="0"/>
              <a:t>Dentro de comentarios</a:t>
            </a:r>
          </a:p>
          <a:p>
            <a:pPr lvl="1"/>
            <a:r>
              <a:rPr lang="es-ES" dirty="0"/>
              <a:t>Encerrados entre &lt; y &gt;, ejemplo: &lt;</a:t>
            </a:r>
            <a:r>
              <a:rPr lang="es-ES" dirty="0" err="1"/>
              <a:t>string</a:t>
            </a:r>
            <a:r>
              <a:rPr lang="es-ES" dirty="0"/>
              <a:t>&gt; </a:t>
            </a:r>
          </a:p>
          <a:p>
            <a:r>
              <a:rPr lang="es-ES" dirty="0"/>
              <a:t>Usos</a:t>
            </a:r>
          </a:p>
          <a:p>
            <a:pPr lvl="1"/>
            <a:r>
              <a:rPr lang="es-ES" dirty="0"/>
              <a:t>Añadir tipo a variables y funciones</a:t>
            </a:r>
          </a:p>
          <a:p>
            <a:pPr lvl="1"/>
            <a:r>
              <a:rPr lang="es-ES" dirty="0"/>
              <a:t>Definir tamaño en las colecciones</a:t>
            </a:r>
          </a:p>
          <a:p>
            <a:pPr lvl="1"/>
            <a:r>
              <a:rPr lang="es-ES" dirty="0"/>
              <a:t>Acotar código para ser paralelizado</a:t>
            </a:r>
          </a:p>
          <a:p>
            <a:pPr lvl="1"/>
            <a:r>
              <a:rPr lang="es-ES" dirty="0"/>
              <a:t>Comportamiento léxicos</a:t>
            </a:r>
          </a:p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823913"/>
            <a:ext cx="12192000" cy="8239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/>
              <a:t>Etiquetas</a:t>
            </a:r>
          </a:p>
        </p:txBody>
      </p:sp>
    </p:spTree>
    <p:extLst>
      <p:ext uri="{BB962C8B-B14F-4D97-AF65-F5344CB8AC3E}">
        <p14:creationId xmlns:p14="http://schemas.microsoft.com/office/powerpoint/2010/main" val="3919469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Diseño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797934"/>
            <a:ext cx="10455278" cy="4621916"/>
          </a:xfrm>
        </p:spPr>
        <p:txBody>
          <a:bodyPr/>
          <a:lstStyle/>
          <a:p>
            <a:r>
              <a:rPr lang="es-ES" dirty="0"/>
              <a:t>Léxico</a:t>
            </a:r>
          </a:p>
          <a:p>
            <a:pPr lvl="1"/>
            <a:r>
              <a:rPr lang="es-ES" dirty="0"/>
              <a:t>Definición de </a:t>
            </a:r>
            <a:r>
              <a:rPr lang="es-ES" dirty="0" err="1"/>
              <a:t>tokens</a:t>
            </a:r>
            <a:endParaRPr lang="es-ES" dirty="0"/>
          </a:p>
          <a:p>
            <a:pPr lvl="1"/>
            <a:r>
              <a:rPr lang="es-ES" dirty="0"/>
              <a:t>Validar y ordenar de etiquetas</a:t>
            </a:r>
          </a:p>
          <a:p>
            <a:r>
              <a:rPr lang="es-ES" dirty="0"/>
              <a:t>Sintáctico</a:t>
            </a:r>
          </a:p>
          <a:p>
            <a:pPr lvl="1"/>
            <a:r>
              <a:rPr lang="es-ES" dirty="0"/>
              <a:t>Ascendente</a:t>
            </a:r>
          </a:p>
          <a:p>
            <a:pPr lvl="1"/>
            <a:r>
              <a:rPr lang="es-ES" dirty="0"/>
              <a:t>Gramática LALR(1)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823913"/>
            <a:ext cx="12192000" cy="8239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/>
              <a:t>Analizador Léxico y Sintáctico</a:t>
            </a:r>
          </a:p>
        </p:txBody>
      </p:sp>
    </p:spTree>
    <p:extLst>
      <p:ext uri="{BB962C8B-B14F-4D97-AF65-F5344CB8AC3E}">
        <p14:creationId xmlns:p14="http://schemas.microsoft.com/office/powerpoint/2010/main" val="1743927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Diseño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797934"/>
            <a:ext cx="10455278" cy="4507616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Comprobación y generación de código</a:t>
            </a:r>
          </a:p>
          <a:p>
            <a:pPr lvl="1"/>
            <a:r>
              <a:rPr lang="es-ES" dirty="0"/>
              <a:t>Una función por reducción sintáctica</a:t>
            </a:r>
          </a:p>
          <a:p>
            <a:pPr lvl="1"/>
            <a:r>
              <a:rPr lang="es-ES" dirty="0"/>
              <a:t>Lanzan los errores</a:t>
            </a:r>
          </a:p>
          <a:p>
            <a:r>
              <a:rPr lang="es-ES" dirty="0"/>
              <a:t>Utilidades</a:t>
            </a:r>
          </a:p>
          <a:p>
            <a:pPr lvl="1"/>
            <a:r>
              <a:rPr lang="es-ES" dirty="0"/>
              <a:t>Tipos de dato</a:t>
            </a:r>
          </a:p>
          <a:p>
            <a:pPr lvl="1"/>
            <a:r>
              <a:rPr lang="es-ES" dirty="0"/>
              <a:t>Funciones de casting</a:t>
            </a:r>
          </a:p>
          <a:p>
            <a:pPr lvl="1"/>
            <a:r>
              <a:rPr lang="es-ES" dirty="0"/>
              <a:t>Clases de almacenamiento</a:t>
            </a:r>
          </a:p>
          <a:p>
            <a:pPr lvl="1"/>
            <a:r>
              <a:rPr lang="es-ES" dirty="0"/>
              <a:t>Funciones auxiliares</a:t>
            </a:r>
          </a:p>
          <a:p>
            <a:r>
              <a:rPr lang="es-ES" dirty="0"/>
              <a:t>Sistema de gestión de errores</a:t>
            </a:r>
          </a:p>
          <a:p>
            <a:pPr lvl="1"/>
            <a:r>
              <a:rPr lang="es-ES" dirty="0"/>
              <a:t>Almacena los mensajes de error</a:t>
            </a:r>
          </a:p>
          <a:p>
            <a:pPr lvl="1"/>
            <a:r>
              <a:rPr lang="es-ES" dirty="0"/>
              <a:t>Imprime el error por pantalla</a:t>
            </a:r>
          </a:p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823913"/>
            <a:ext cx="12192000" cy="8239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/>
              <a:t>Módulos</a:t>
            </a:r>
          </a:p>
        </p:txBody>
      </p:sp>
    </p:spTree>
    <p:extLst>
      <p:ext uri="{BB962C8B-B14F-4D97-AF65-F5344CB8AC3E}">
        <p14:creationId xmlns:p14="http://schemas.microsoft.com/office/powerpoint/2010/main" val="515090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Diseño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823913"/>
            <a:ext cx="12192000" cy="8239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/>
              <a:t>Diagrama de clases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545" y="1717274"/>
            <a:ext cx="5664909" cy="460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87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Diseño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823913"/>
            <a:ext cx="12192000" cy="66960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/>
              <a:t>Iteración durante un error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290" y="1493520"/>
            <a:ext cx="8175420" cy="463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Diseño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797934"/>
            <a:ext cx="10455278" cy="4294256"/>
          </a:xfrm>
        </p:spPr>
        <p:txBody>
          <a:bodyPr>
            <a:normAutofit/>
          </a:bodyPr>
          <a:lstStyle/>
          <a:p>
            <a:r>
              <a:rPr lang="es-ES" dirty="0"/>
              <a:t>Nivel de abstracción</a:t>
            </a:r>
          </a:p>
          <a:p>
            <a:r>
              <a:rPr lang="es-ES" dirty="0"/>
              <a:t>Simplificar traducción</a:t>
            </a:r>
          </a:p>
          <a:p>
            <a:r>
              <a:rPr lang="es-ES" dirty="0"/>
              <a:t>Tareas en tiempo de ejecución</a:t>
            </a:r>
          </a:p>
          <a:p>
            <a:r>
              <a:rPr lang="es-ES" dirty="0"/>
              <a:t>Funciones nativas</a:t>
            </a:r>
          </a:p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823913"/>
            <a:ext cx="12192000" cy="8239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/>
              <a:t>Librería java</a:t>
            </a:r>
          </a:p>
        </p:txBody>
      </p:sp>
    </p:spTree>
    <p:extLst>
      <p:ext uri="{BB962C8B-B14F-4D97-AF65-F5344CB8AC3E}">
        <p14:creationId xmlns:p14="http://schemas.microsoft.com/office/powerpoint/2010/main" val="1193518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Demostración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047751"/>
            <a:ext cx="10277160" cy="4937759"/>
          </a:xfrm>
        </p:spPr>
        <p:txBody>
          <a:bodyPr>
            <a:normAutofit/>
          </a:bodyPr>
          <a:lstStyle/>
          <a:p>
            <a:r>
              <a:rPr lang="es-ES" dirty="0"/>
              <a:t>Interfaz consola</a:t>
            </a:r>
          </a:p>
          <a:p>
            <a:r>
              <a:rPr lang="es-ES" dirty="0"/>
              <a:t>Código Sumatorio</a:t>
            </a:r>
          </a:p>
          <a:p>
            <a:r>
              <a:rPr lang="es-ES" dirty="0"/>
              <a:t>Salida de error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075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31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Motivación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047751"/>
            <a:ext cx="10455278" cy="4848225"/>
          </a:xfrm>
        </p:spPr>
        <p:txBody>
          <a:bodyPr/>
          <a:lstStyle/>
          <a:p>
            <a:r>
              <a:rPr lang="es-ES" dirty="0"/>
              <a:t>Desarrollar un proyecto con una alta complejidad</a:t>
            </a:r>
          </a:p>
          <a:p>
            <a:r>
              <a:rPr lang="es-ES" dirty="0"/>
              <a:t>Complementar los conocimiento adquiridos en la asignatura de compiladores</a:t>
            </a:r>
          </a:p>
          <a:p>
            <a:r>
              <a:rPr lang="es-ES" dirty="0"/>
              <a:t>Traducir scripts Perl a Java de forma directa</a:t>
            </a:r>
          </a:p>
          <a:p>
            <a:r>
              <a:rPr lang="es-ES" dirty="0"/>
              <a:t>Mejorar la experiencia de usuario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857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42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45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85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13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00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87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884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46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Conclusiones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512425"/>
            <a:ext cx="10455278" cy="3600433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La sintaxis de Perl es inmensa</a:t>
            </a:r>
          </a:p>
          <a:p>
            <a:r>
              <a:rPr lang="es-ES" dirty="0"/>
              <a:t>Su ambigüedad dificulta una traducción</a:t>
            </a:r>
          </a:p>
          <a:p>
            <a:r>
              <a:rPr lang="es-ES" dirty="0"/>
              <a:t>El tiempo es un limitante muy importante</a:t>
            </a:r>
          </a:p>
          <a:p>
            <a:r>
              <a:rPr lang="es-ES" dirty="0"/>
              <a:t>Nuevas características pueden ser añadidas</a:t>
            </a:r>
          </a:p>
          <a:p>
            <a:pPr lvl="1"/>
            <a:r>
              <a:rPr lang="es-ES" dirty="0"/>
              <a:t>Ampliar la sintaxis</a:t>
            </a:r>
          </a:p>
          <a:p>
            <a:pPr lvl="1"/>
            <a:r>
              <a:rPr lang="es-ES" dirty="0"/>
              <a:t>Eliminar mas limitaciones</a:t>
            </a:r>
          </a:p>
          <a:p>
            <a:pPr lvl="1"/>
            <a:r>
              <a:rPr lang="es-ES" dirty="0"/>
              <a:t>Mas funciones nativas</a:t>
            </a:r>
          </a:p>
          <a:p>
            <a:pPr lvl="1"/>
            <a:r>
              <a:rPr lang="es-ES" dirty="0"/>
              <a:t>Nuevas tecnologías Big Data como Apache </a:t>
            </a:r>
            <a:r>
              <a:rPr lang="es-ES" dirty="0" err="1"/>
              <a:t>Spark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365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Conocimiento Adquirido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983129"/>
            <a:ext cx="10455278" cy="3912847"/>
          </a:xfrm>
        </p:spPr>
        <p:txBody>
          <a:bodyPr/>
          <a:lstStyle/>
          <a:p>
            <a:r>
              <a:rPr lang="es-ES" dirty="0"/>
              <a:t>Conocimiento y soltura con Python y Perl</a:t>
            </a:r>
          </a:p>
          <a:p>
            <a:r>
              <a:rPr lang="es-ES" dirty="0"/>
              <a:t>Manejo mas profundo de la creación de gramáticas</a:t>
            </a:r>
          </a:p>
          <a:p>
            <a:r>
              <a:rPr lang="es-ES" dirty="0"/>
              <a:t>Diseño de un compilador con todas sus fases</a:t>
            </a:r>
          </a:p>
          <a:p>
            <a:r>
              <a:rPr lang="es-ES" dirty="0"/>
              <a:t>Experiencia en tecnologías Big Data con Hadoop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89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047751"/>
            <a:ext cx="10455278" cy="4848225"/>
          </a:xfrm>
        </p:spPr>
        <p:txBody>
          <a:bodyPr>
            <a:normAutofit lnSpcReduction="10000"/>
          </a:bodyPr>
          <a:lstStyle/>
          <a:p>
            <a:r>
              <a:rPr lang="es-ES" dirty="0"/>
              <a:t>Perldoop </a:t>
            </a:r>
          </a:p>
          <a:p>
            <a:pPr lvl="1"/>
            <a:r>
              <a:rPr lang="es-ES" dirty="0"/>
              <a:t>Compilador fuente-a-fuente Perl-Java</a:t>
            </a:r>
          </a:p>
          <a:p>
            <a:pPr lvl="1"/>
            <a:r>
              <a:rPr lang="es-ES" dirty="0"/>
              <a:t>Programado en Python</a:t>
            </a:r>
          </a:p>
          <a:p>
            <a:r>
              <a:rPr lang="es-ES" dirty="0"/>
              <a:t>Etiquetas</a:t>
            </a:r>
          </a:p>
          <a:p>
            <a:pPr lvl="1"/>
            <a:r>
              <a:rPr lang="es-ES" dirty="0"/>
              <a:t>Especificadas en comentarios</a:t>
            </a:r>
          </a:p>
          <a:p>
            <a:pPr lvl="1"/>
            <a:r>
              <a:rPr lang="es-ES" dirty="0"/>
              <a:t>Añaden valor semántico</a:t>
            </a:r>
          </a:p>
          <a:p>
            <a:pPr lvl="1"/>
            <a:r>
              <a:rPr lang="es-ES" dirty="0"/>
              <a:t>Aplican transformaciones</a:t>
            </a:r>
          </a:p>
          <a:p>
            <a:r>
              <a:rPr lang="es-ES" dirty="0"/>
              <a:t>Mejoras de la Versión 2.0</a:t>
            </a:r>
          </a:p>
          <a:p>
            <a:pPr lvl="1"/>
            <a:r>
              <a:rPr lang="es-ES" dirty="0"/>
              <a:t>Herramientas para la construcción de compiladores</a:t>
            </a:r>
          </a:p>
          <a:p>
            <a:pPr lvl="1"/>
            <a:r>
              <a:rPr lang="es-ES" dirty="0"/>
              <a:t>Simplificación de Etiquetas</a:t>
            </a:r>
          </a:p>
          <a:p>
            <a:pPr lvl="1"/>
            <a:r>
              <a:rPr lang="es-ES" dirty="0"/>
              <a:t>Detección y gestión de errores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438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047751"/>
            <a:ext cx="10455278" cy="4848225"/>
          </a:xfrm>
        </p:spPr>
        <p:txBody>
          <a:bodyPr/>
          <a:lstStyle/>
          <a:p>
            <a:r>
              <a:rPr lang="es-ES" dirty="0"/>
              <a:t>Soporte para un subconjunto acotado de la sintaxis de Perl</a:t>
            </a:r>
          </a:p>
          <a:p>
            <a:r>
              <a:rPr lang="es-ES" dirty="0"/>
              <a:t>Conversión automática entre tipos de dato</a:t>
            </a:r>
          </a:p>
          <a:p>
            <a:r>
              <a:rPr lang="es-ES" dirty="0"/>
              <a:t>Traducir funciones personalizadas</a:t>
            </a:r>
          </a:p>
          <a:p>
            <a:r>
              <a:rPr lang="es-ES" dirty="0"/>
              <a:t>Funciones nativas implementadas</a:t>
            </a:r>
          </a:p>
          <a:p>
            <a:r>
              <a:rPr lang="es-ES" dirty="0"/>
              <a:t>Generar código paralelo compatible con Hadoop</a:t>
            </a:r>
          </a:p>
          <a:p>
            <a:r>
              <a:rPr lang="es-ES" dirty="0"/>
              <a:t>Gestión de errores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99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Gestión del proyecto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797934"/>
            <a:ext cx="10455278" cy="4511426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Criterios de aceptación</a:t>
            </a:r>
          </a:p>
          <a:p>
            <a:pPr lvl="1"/>
            <a:r>
              <a:rPr lang="es-ES" dirty="0"/>
              <a:t>Cumplir objetivos y requisitos</a:t>
            </a:r>
          </a:p>
          <a:p>
            <a:pPr lvl="1"/>
            <a:r>
              <a:rPr lang="es-ES" dirty="0"/>
              <a:t>Aceptación por parte de los tutores</a:t>
            </a:r>
          </a:p>
          <a:p>
            <a:r>
              <a:rPr lang="es-ES" dirty="0"/>
              <a:t>Restricciones</a:t>
            </a:r>
          </a:p>
          <a:p>
            <a:pPr lvl="1"/>
            <a:r>
              <a:rPr lang="es-ES" dirty="0"/>
              <a:t>El código debe contener etiquetas.</a:t>
            </a:r>
          </a:p>
          <a:p>
            <a:r>
              <a:rPr lang="es-ES" dirty="0"/>
              <a:t>Exclusiones</a:t>
            </a:r>
          </a:p>
          <a:p>
            <a:pPr lvl="1"/>
            <a:r>
              <a:rPr lang="es-ES" dirty="0"/>
              <a:t>No es un traductor completo de Perl</a:t>
            </a:r>
          </a:p>
          <a:p>
            <a:pPr lvl="1"/>
            <a:r>
              <a:rPr lang="es-ES" dirty="0"/>
              <a:t>No se incluye soporte para objetos</a:t>
            </a:r>
          </a:p>
          <a:p>
            <a:r>
              <a:rPr lang="es-ES" dirty="0"/>
              <a:t>Supuestos</a:t>
            </a:r>
          </a:p>
          <a:p>
            <a:pPr lvl="1"/>
            <a:r>
              <a:rPr lang="es-ES" dirty="0"/>
              <a:t>Sintácticamente correcto</a:t>
            </a:r>
          </a:p>
          <a:p>
            <a:pPr lvl="1"/>
            <a:r>
              <a:rPr lang="es-ES" dirty="0"/>
              <a:t>Semánticamente correcto</a:t>
            </a:r>
          </a:p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823913"/>
            <a:ext cx="12192000" cy="8239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/>
              <a:t>Gestión del Alcance</a:t>
            </a:r>
          </a:p>
        </p:txBody>
      </p:sp>
    </p:spTree>
    <p:extLst>
      <p:ext uri="{BB962C8B-B14F-4D97-AF65-F5344CB8AC3E}">
        <p14:creationId xmlns:p14="http://schemas.microsoft.com/office/powerpoint/2010/main" val="202162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Gestión del proyecto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823913"/>
            <a:ext cx="12192000" cy="8239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/>
              <a:t>Casos de Uso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596" y="2312194"/>
            <a:ext cx="5168808" cy="3629027"/>
          </a:xfrm>
          <a:prstGeom prst="rect">
            <a:avLst/>
          </a:prstGeom>
        </p:spPr>
      </p:pic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1427160" y="1592194"/>
            <a:ext cx="10455278" cy="423296"/>
          </a:xfrm>
        </p:spPr>
        <p:txBody>
          <a:bodyPr>
            <a:normAutofit lnSpcReduction="10000"/>
          </a:bodyPr>
          <a:lstStyle/>
          <a:p>
            <a:r>
              <a:rPr lang="es-ES" dirty="0"/>
              <a:t>Clasificados por importancia: Alta, Media, Baja.</a:t>
            </a:r>
          </a:p>
        </p:txBody>
      </p:sp>
    </p:spTree>
    <p:extLst>
      <p:ext uri="{BB962C8B-B14F-4D97-AF65-F5344CB8AC3E}">
        <p14:creationId xmlns:p14="http://schemas.microsoft.com/office/powerpoint/2010/main" val="24949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Gestión del proyecto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797934"/>
            <a:ext cx="10455278" cy="3653742"/>
          </a:xfrm>
        </p:spPr>
        <p:txBody>
          <a:bodyPr/>
          <a:lstStyle/>
          <a:p>
            <a:r>
              <a:rPr lang="es-ES" dirty="0"/>
              <a:t>Identificados</a:t>
            </a:r>
          </a:p>
          <a:p>
            <a:pPr lvl="1"/>
            <a:r>
              <a:rPr lang="es-ES" dirty="0"/>
              <a:t>18 Requisitos Funcionales</a:t>
            </a:r>
          </a:p>
          <a:p>
            <a:pPr lvl="1"/>
            <a:r>
              <a:rPr lang="es-ES" dirty="0"/>
              <a:t>4 Requisitos no Funcionales</a:t>
            </a:r>
          </a:p>
          <a:p>
            <a:r>
              <a:rPr lang="es-ES" dirty="0"/>
              <a:t>Clasificados</a:t>
            </a:r>
          </a:p>
          <a:p>
            <a:pPr lvl="1"/>
            <a:r>
              <a:rPr lang="es-ES" dirty="0"/>
              <a:t>Vitales</a:t>
            </a:r>
          </a:p>
          <a:p>
            <a:pPr lvl="1"/>
            <a:r>
              <a:rPr lang="es-ES" dirty="0"/>
              <a:t>Importantes</a:t>
            </a:r>
          </a:p>
          <a:p>
            <a:pPr lvl="1"/>
            <a:r>
              <a:rPr lang="es-ES" dirty="0"/>
              <a:t>Deseables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823913"/>
            <a:ext cx="12192000" cy="8239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/>
              <a:t>Análisis de Requisitos</a:t>
            </a:r>
          </a:p>
        </p:txBody>
      </p:sp>
    </p:spTree>
    <p:extLst>
      <p:ext uri="{BB962C8B-B14F-4D97-AF65-F5344CB8AC3E}">
        <p14:creationId xmlns:p14="http://schemas.microsoft.com/office/powerpoint/2010/main" val="979298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Gestión del proyecto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797934"/>
            <a:ext cx="10455278" cy="4736216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Identificados</a:t>
            </a:r>
          </a:p>
          <a:p>
            <a:pPr lvl="1"/>
            <a:r>
              <a:rPr lang="es-ES" dirty="0"/>
              <a:t>3 Riegos en gestión de proyecto</a:t>
            </a:r>
          </a:p>
          <a:p>
            <a:pPr lvl="1"/>
            <a:r>
              <a:rPr lang="es-ES" dirty="0"/>
              <a:t>7 Riegos técnicos</a:t>
            </a:r>
          </a:p>
          <a:p>
            <a:r>
              <a:rPr lang="es-ES" dirty="0"/>
              <a:t>Escala impacto</a:t>
            </a:r>
          </a:p>
          <a:p>
            <a:pPr lvl="1"/>
            <a:r>
              <a:rPr lang="es-ES" dirty="0"/>
              <a:t>Alto -&gt; Impacto grave en la calidad y retraso importante planificación</a:t>
            </a:r>
          </a:p>
          <a:p>
            <a:pPr lvl="1"/>
            <a:r>
              <a:rPr lang="es-ES" dirty="0"/>
              <a:t>Medio -&gt; Impacto leve en la calidad y retraso leve planificación</a:t>
            </a:r>
          </a:p>
          <a:p>
            <a:pPr lvl="1"/>
            <a:r>
              <a:rPr lang="es-ES" dirty="0"/>
              <a:t>Bajo -&gt; Afecta a la planificación pero no retrasa la fecha de entrega</a:t>
            </a:r>
          </a:p>
          <a:p>
            <a:r>
              <a:rPr lang="es-ES" dirty="0"/>
              <a:t>Escala probabilidad</a:t>
            </a:r>
          </a:p>
          <a:p>
            <a:pPr lvl="1"/>
            <a:r>
              <a:rPr lang="es-ES" dirty="0"/>
              <a:t>Alta -&gt; Mayor o igual  70%</a:t>
            </a:r>
          </a:p>
          <a:p>
            <a:pPr lvl="1"/>
            <a:r>
              <a:rPr lang="es-ES" dirty="0"/>
              <a:t>Media -&gt; Entre 30% y 70%</a:t>
            </a:r>
          </a:p>
          <a:p>
            <a:pPr lvl="1"/>
            <a:r>
              <a:rPr lang="es-ES" dirty="0"/>
              <a:t>Baja -&gt; Menor o igual 30% </a:t>
            </a:r>
          </a:p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823913"/>
            <a:ext cx="12192000" cy="8239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/>
              <a:t>Gestión de Riesgos</a:t>
            </a:r>
          </a:p>
        </p:txBody>
      </p:sp>
    </p:spTree>
    <p:extLst>
      <p:ext uri="{BB962C8B-B14F-4D97-AF65-F5344CB8AC3E}">
        <p14:creationId xmlns:p14="http://schemas.microsoft.com/office/powerpoint/2010/main" val="981504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Gestión del proyecto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797934"/>
            <a:ext cx="10455278" cy="4347596"/>
          </a:xfrm>
        </p:spPr>
        <p:txBody>
          <a:bodyPr>
            <a:normAutofit/>
          </a:bodyPr>
          <a:lstStyle/>
          <a:p>
            <a:r>
              <a:rPr lang="es-ES" dirty="0"/>
              <a:t>Características del proyecto</a:t>
            </a:r>
          </a:p>
          <a:p>
            <a:pPr lvl="1"/>
            <a:r>
              <a:rPr lang="es-ES" dirty="0"/>
              <a:t>Proyecto individual</a:t>
            </a:r>
          </a:p>
          <a:p>
            <a:pPr lvl="1"/>
            <a:r>
              <a:rPr lang="es-ES" dirty="0"/>
              <a:t>Componente de investigación</a:t>
            </a:r>
          </a:p>
          <a:p>
            <a:pPr lvl="1"/>
            <a:r>
              <a:rPr lang="es-ES" dirty="0"/>
              <a:t>Requisitos Fijos</a:t>
            </a:r>
          </a:p>
          <a:p>
            <a:pPr lvl="1"/>
            <a:r>
              <a:rPr lang="es-ES" dirty="0"/>
              <a:t>Fecha de entrega inamovible</a:t>
            </a:r>
          </a:p>
          <a:p>
            <a:r>
              <a:rPr lang="es-ES" dirty="0"/>
              <a:t>Programación Extrema</a:t>
            </a:r>
          </a:p>
          <a:p>
            <a:pPr lvl="1"/>
            <a:r>
              <a:rPr lang="es-ES" dirty="0"/>
              <a:t>Metodología Ágil</a:t>
            </a:r>
          </a:p>
          <a:p>
            <a:pPr lvl="1"/>
            <a:r>
              <a:rPr lang="es-ES" dirty="0"/>
              <a:t>Ciclo de desarrollo continuo</a:t>
            </a:r>
          </a:p>
          <a:p>
            <a:pPr lvl="1"/>
            <a:r>
              <a:rPr lang="es-ES" dirty="0"/>
              <a:t>Código fuente como documentación</a:t>
            </a:r>
          </a:p>
          <a:p>
            <a:pPr lvl="1"/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823913"/>
            <a:ext cx="12192000" cy="8239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/>
              <a:t>Metodología</a:t>
            </a:r>
          </a:p>
        </p:txBody>
      </p:sp>
    </p:spTree>
    <p:extLst>
      <p:ext uri="{BB962C8B-B14F-4D97-AF65-F5344CB8AC3E}">
        <p14:creationId xmlns:p14="http://schemas.microsoft.com/office/powerpoint/2010/main" val="3571979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985</TotalTime>
  <Words>784</Words>
  <Application>Microsoft Office PowerPoint</Application>
  <PresentationFormat>Panorámica</PresentationFormat>
  <Paragraphs>188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3" baseType="lpstr">
      <vt:lpstr>Arial</vt:lpstr>
      <vt:lpstr>Calibri</vt:lpstr>
      <vt:lpstr>Corbel</vt:lpstr>
      <vt:lpstr>Parallax</vt:lpstr>
      <vt:lpstr>Perldoop 2.0</vt:lpstr>
      <vt:lpstr>Motivación</vt:lpstr>
      <vt:lpstr>Introducción</vt:lpstr>
      <vt:lpstr>Objetivos</vt:lpstr>
      <vt:lpstr>Gestión del proyecto</vt:lpstr>
      <vt:lpstr>Gestión del proyecto</vt:lpstr>
      <vt:lpstr>Gestión del proyecto</vt:lpstr>
      <vt:lpstr>Gestión del proyecto</vt:lpstr>
      <vt:lpstr>Gestión del proyecto</vt:lpstr>
      <vt:lpstr>Gestión del proyecto</vt:lpstr>
      <vt:lpstr>Gestión del proyecto</vt:lpstr>
      <vt:lpstr>Diseño</vt:lpstr>
      <vt:lpstr>Diseño</vt:lpstr>
      <vt:lpstr>Diseño</vt:lpstr>
      <vt:lpstr>Diseño</vt:lpstr>
      <vt:lpstr>Diseño</vt:lpstr>
      <vt:lpstr>Diseño</vt:lpstr>
      <vt:lpstr>Demostración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Conclusiones</vt:lpstr>
      <vt:lpstr>Conocimiento Adquirido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Cesar Pomar</dc:creator>
  <cp:lastModifiedBy>Cesar Pomar</cp:lastModifiedBy>
  <cp:revision>73</cp:revision>
  <dcterms:created xsi:type="dcterms:W3CDTF">2016-07-13T18:32:15Z</dcterms:created>
  <dcterms:modified xsi:type="dcterms:W3CDTF">2016-07-19T15:38:05Z</dcterms:modified>
</cp:coreProperties>
</file>