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89" r:id="rId3"/>
    <p:sldId id="259" r:id="rId4"/>
    <p:sldId id="258" r:id="rId5"/>
    <p:sldId id="260" r:id="rId6"/>
    <p:sldId id="268" r:id="rId7"/>
    <p:sldId id="269" r:id="rId8"/>
    <p:sldId id="270" r:id="rId9"/>
    <p:sldId id="271" r:id="rId10"/>
    <p:sldId id="261" r:id="rId11"/>
    <p:sldId id="272" r:id="rId12"/>
    <p:sldId id="286" r:id="rId13"/>
    <p:sldId id="273" r:id="rId14"/>
    <p:sldId id="274" r:id="rId15"/>
    <p:sldId id="275" r:id="rId16"/>
    <p:sldId id="287" r:id="rId17"/>
    <p:sldId id="288" r:id="rId18"/>
    <p:sldId id="276" r:id="rId19"/>
    <p:sldId id="266" r:id="rId20"/>
    <p:sldId id="277" r:id="rId21"/>
    <p:sldId id="281" r:id="rId22"/>
    <p:sldId id="278" r:id="rId23"/>
    <p:sldId id="279" r:id="rId24"/>
    <p:sldId id="280" r:id="rId25"/>
    <p:sldId id="283" r:id="rId26"/>
    <p:sldId id="284" r:id="rId27"/>
    <p:sldId id="282" r:id="rId28"/>
    <p:sldId id="285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663-5086-4E39-9826-D7C6E1DB3D57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6E18-634E-4B4B-834E-4158BA24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326C-D4E0-4FF2-BE25-FFB86F82BB4F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564-EA2E-419F-9751-2C16FE949658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2AE-2120-4254-AA55-F1866FEA8026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ADE-A95F-470A-AAEF-2C0EF39C5D65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5187-CA2F-4F61-A1FB-A6E21DE97F4F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14C6-7DD0-4C0B-AFD1-155929352D7E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C00C-2D03-4EF5-83ED-91FF8AA0099B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CC50-35E5-4485-9E9D-1106FC53FB3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AD5-7E51-4F4D-A7E8-AA5D85EBB50A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27E7-A69F-49F2-A59A-A9543F42666B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1FF-6ABF-4078-96D0-3A27E09551EA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913-3991-4E1E-B015-839F7FBDA27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C85B-7D16-4A29-A657-FEA73E695E07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F5C0-313B-4EA8-AD51-9C65343ED5AC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B5D3-B772-4F21-871D-4E8B1C62B64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CC3-71B9-4CFE-B9F1-EBA936A22224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9C1-D474-4CF4-B9A9-8B1C85643E85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37B9F-C454-4B10-97BB-D02914E79D8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0" y="252360"/>
            <a:ext cx="12192000" cy="114648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dirty="0"/>
              <a:t>Perldoop 2.0</a:t>
            </a:r>
            <a:br>
              <a:rPr lang="es-ES" sz="5400" dirty="0"/>
            </a:br>
            <a:r>
              <a:rPr lang="es-ES" sz="3600" dirty="0"/>
              <a:t>Un compilador fuente-a-fuente Perl-Java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850446" y="2068384"/>
            <a:ext cx="6987645" cy="109744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Grado en Ingeniería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Universidad de Santiago de Compostela</a:t>
            </a: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5020782" y="4406712"/>
            <a:ext cx="4486075" cy="109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Tutores:</a:t>
            </a:r>
          </a:p>
          <a:p>
            <a:pPr algn="l"/>
            <a:r>
              <a:rPr lang="es-ES" dirty="0"/>
              <a:t>	Juan Carlos Pichel Campos </a:t>
            </a:r>
          </a:p>
          <a:p>
            <a:pPr algn="l"/>
            <a:r>
              <a:rPr lang="es-ES" dirty="0"/>
              <a:t>	José Manuel </a:t>
            </a:r>
            <a:r>
              <a:rPr lang="es-ES" dirty="0" err="1"/>
              <a:t>Abuín</a:t>
            </a:r>
            <a:r>
              <a:rPr lang="es-ES" dirty="0"/>
              <a:t> Mosquera</a:t>
            </a: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5020782" y="3723493"/>
            <a:ext cx="4768673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dirty="0"/>
              <a:t>Autor: César Piñeiro Pomar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9807664" y="5739256"/>
            <a:ext cx="2163026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Julio 2016</a:t>
            </a:r>
          </a:p>
        </p:txBody>
      </p:sp>
    </p:spTree>
    <p:extLst>
      <p:ext uri="{BB962C8B-B14F-4D97-AF65-F5344CB8AC3E}">
        <p14:creationId xmlns:p14="http://schemas.microsoft.com/office/powerpoint/2010/main" val="6144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347596"/>
          </a:xfrm>
        </p:spPr>
        <p:txBody>
          <a:bodyPr>
            <a:normAutofit/>
          </a:bodyPr>
          <a:lstStyle/>
          <a:p>
            <a:r>
              <a:rPr lang="es-ES" dirty="0"/>
              <a:t>Características del proyecto</a:t>
            </a:r>
          </a:p>
          <a:p>
            <a:pPr lvl="1"/>
            <a:r>
              <a:rPr lang="es-ES" dirty="0"/>
              <a:t>Proyecto individual</a:t>
            </a:r>
          </a:p>
          <a:p>
            <a:pPr lvl="1"/>
            <a:r>
              <a:rPr lang="es-ES" dirty="0"/>
              <a:t>Componente de investigación</a:t>
            </a:r>
          </a:p>
          <a:p>
            <a:pPr lvl="1"/>
            <a:r>
              <a:rPr lang="es-ES" dirty="0"/>
              <a:t>Requisitos Fijos</a:t>
            </a:r>
          </a:p>
          <a:p>
            <a:pPr lvl="1"/>
            <a:r>
              <a:rPr lang="es-ES" dirty="0"/>
              <a:t>Fecha de entrega inamovible</a:t>
            </a:r>
          </a:p>
          <a:p>
            <a:r>
              <a:rPr lang="es-ES" dirty="0"/>
              <a:t>Programación Extrema</a:t>
            </a:r>
          </a:p>
          <a:p>
            <a:pPr lvl="1"/>
            <a:r>
              <a:rPr lang="es-ES" dirty="0"/>
              <a:t>Metodología Ágil</a:t>
            </a:r>
          </a:p>
          <a:p>
            <a:pPr lvl="1"/>
            <a:r>
              <a:rPr lang="es-ES" dirty="0"/>
              <a:t>Ciclo de desarrollo continuo</a:t>
            </a:r>
          </a:p>
          <a:p>
            <a:pPr lvl="1"/>
            <a:r>
              <a:rPr lang="es-ES" dirty="0"/>
              <a:t>Código fuente como documentación</a:t>
            </a:r>
          </a:p>
          <a:p>
            <a:pPr lvl="1"/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57197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Estructura descomposición de tareas (EDT)</a:t>
            </a:r>
          </a:p>
          <a:p>
            <a:pPr lvl="1"/>
            <a:r>
              <a:rPr lang="es-ES" dirty="0"/>
              <a:t>Planificación y alcance: 1 semana</a:t>
            </a:r>
          </a:p>
          <a:p>
            <a:pPr lvl="1"/>
            <a:r>
              <a:rPr lang="es-ES" dirty="0"/>
              <a:t>Formación: 1 semana</a:t>
            </a:r>
          </a:p>
          <a:p>
            <a:pPr lvl="1"/>
            <a:r>
              <a:rPr lang="es-ES" dirty="0"/>
              <a:t>Análisis: 1 semana</a:t>
            </a:r>
          </a:p>
          <a:p>
            <a:pPr lvl="1"/>
            <a:r>
              <a:rPr lang="es-ES" dirty="0"/>
              <a:t>Diseño: 1 semana y media</a:t>
            </a:r>
          </a:p>
          <a:p>
            <a:pPr lvl="1"/>
            <a:r>
              <a:rPr lang="es-ES" dirty="0"/>
              <a:t>Implementación: 7 semanas</a:t>
            </a:r>
          </a:p>
          <a:p>
            <a:pPr lvl="1"/>
            <a:r>
              <a:rPr lang="es-ES" dirty="0"/>
              <a:t>Pruebas: 1 semana y media</a:t>
            </a:r>
          </a:p>
          <a:p>
            <a:pPr lvl="1"/>
            <a:r>
              <a:rPr lang="es-ES" dirty="0"/>
              <a:t>Documentación: 1 semana y media</a:t>
            </a:r>
          </a:p>
          <a:p>
            <a:r>
              <a:rPr lang="es-ES" dirty="0"/>
              <a:t>Cronograma</a:t>
            </a:r>
          </a:p>
          <a:p>
            <a:r>
              <a:rPr lang="es-ES" dirty="0"/>
              <a:t>Diagrama Gantt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Planificación temporal</a:t>
            </a:r>
          </a:p>
        </p:txBody>
      </p:sp>
    </p:spTree>
    <p:extLst>
      <p:ext uri="{BB962C8B-B14F-4D97-AF65-F5344CB8AC3E}">
        <p14:creationId xmlns:p14="http://schemas.microsoft.com/office/powerpoint/2010/main" val="404851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Estimación</a:t>
            </a:r>
          </a:p>
          <a:p>
            <a:pPr lvl="1"/>
            <a:r>
              <a:rPr lang="es-ES" dirty="0"/>
              <a:t>Estación de trabajo</a:t>
            </a:r>
          </a:p>
          <a:p>
            <a:pPr lvl="2"/>
            <a:r>
              <a:rPr lang="es-ES" dirty="0"/>
              <a:t>Ordenador Portátil: 1.800€</a:t>
            </a:r>
          </a:p>
          <a:p>
            <a:pPr lvl="1"/>
            <a:r>
              <a:rPr lang="es-ES" dirty="0"/>
              <a:t>Software utilizado</a:t>
            </a:r>
          </a:p>
          <a:p>
            <a:pPr lvl="2"/>
            <a:r>
              <a:rPr lang="es-ES" dirty="0"/>
              <a:t>Software libre: 0€</a:t>
            </a:r>
          </a:p>
          <a:p>
            <a:pPr lvl="1"/>
            <a:r>
              <a:rPr lang="es-ES" dirty="0"/>
              <a:t>Repositorio Web</a:t>
            </a:r>
          </a:p>
          <a:p>
            <a:pPr lvl="2"/>
            <a:r>
              <a:rPr lang="es-ES" dirty="0" err="1"/>
              <a:t>Bitbucket</a:t>
            </a:r>
            <a:r>
              <a:rPr lang="es-ES" dirty="0"/>
              <a:t>: 0€</a:t>
            </a:r>
          </a:p>
          <a:p>
            <a:pPr lvl="1"/>
            <a:r>
              <a:rPr lang="es-ES" dirty="0"/>
              <a:t>Mano de Obra</a:t>
            </a:r>
          </a:p>
          <a:p>
            <a:pPr lvl="2"/>
            <a:r>
              <a:rPr lang="es-ES" dirty="0"/>
              <a:t>17,2 €/h sueldo medio ingeniero informático: 6.901,50€</a:t>
            </a:r>
          </a:p>
          <a:p>
            <a:r>
              <a:rPr lang="es-ES" dirty="0"/>
              <a:t>Total: 8.701,5€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coste</a:t>
            </a:r>
          </a:p>
        </p:txBody>
      </p:sp>
    </p:spTree>
    <p:extLst>
      <p:ext uri="{BB962C8B-B14F-4D97-AF65-F5344CB8AC3E}">
        <p14:creationId xmlns:p14="http://schemas.microsoft.com/office/powerpoint/2010/main" val="207883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416176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Importancia</a:t>
            </a:r>
          </a:p>
          <a:p>
            <a:pPr lvl="1"/>
            <a:r>
              <a:rPr lang="es-ES" dirty="0"/>
              <a:t>Eliminar barreras entre Perl y Java</a:t>
            </a:r>
          </a:p>
          <a:p>
            <a:pPr lvl="1"/>
            <a:r>
              <a:rPr lang="es-ES" dirty="0"/>
              <a:t>Evitar acciones por defecto</a:t>
            </a:r>
          </a:p>
          <a:p>
            <a:pPr lvl="1"/>
            <a:r>
              <a:rPr lang="es-ES" dirty="0"/>
              <a:t>Aplicar transformaciones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Dentro de comentarios</a:t>
            </a:r>
          </a:p>
          <a:p>
            <a:pPr lvl="1"/>
            <a:r>
              <a:rPr lang="es-ES" dirty="0"/>
              <a:t>Encerrados entre &lt; y &gt;, ejemplo: &lt;</a:t>
            </a:r>
            <a:r>
              <a:rPr lang="es-ES" dirty="0" err="1"/>
              <a:t>string</a:t>
            </a:r>
            <a:r>
              <a:rPr lang="es-ES" dirty="0"/>
              <a:t>&gt; </a:t>
            </a:r>
          </a:p>
          <a:p>
            <a:r>
              <a:rPr lang="es-ES" dirty="0"/>
              <a:t>Usos</a:t>
            </a:r>
          </a:p>
          <a:p>
            <a:pPr lvl="1"/>
            <a:r>
              <a:rPr lang="es-ES" dirty="0"/>
              <a:t>Añadir tipo a variables y funciones</a:t>
            </a:r>
          </a:p>
          <a:p>
            <a:pPr lvl="1"/>
            <a:r>
              <a:rPr lang="es-ES" dirty="0"/>
              <a:t>Definir tamaño en las colecciones</a:t>
            </a:r>
          </a:p>
          <a:p>
            <a:pPr lvl="1"/>
            <a:r>
              <a:rPr lang="es-ES" dirty="0"/>
              <a:t>Acotar código para ser paralelizado</a:t>
            </a:r>
          </a:p>
          <a:p>
            <a:pPr lvl="1"/>
            <a:r>
              <a:rPr lang="es-ES" dirty="0"/>
              <a:t>Comportamiento léxicos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Etiquetas</a:t>
            </a:r>
          </a:p>
        </p:txBody>
      </p:sp>
    </p:spTree>
    <p:extLst>
      <p:ext uri="{BB962C8B-B14F-4D97-AF65-F5344CB8AC3E}">
        <p14:creationId xmlns:p14="http://schemas.microsoft.com/office/powerpoint/2010/main" val="391946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621916"/>
          </a:xfrm>
        </p:spPr>
        <p:txBody>
          <a:bodyPr/>
          <a:lstStyle/>
          <a:p>
            <a:r>
              <a:rPr lang="es-ES" dirty="0"/>
              <a:t>Léxico</a:t>
            </a:r>
          </a:p>
          <a:p>
            <a:pPr lvl="1"/>
            <a:r>
              <a:rPr lang="es-ES" dirty="0"/>
              <a:t>Definición de </a:t>
            </a:r>
            <a:r>
              <a:rPr lang="es-ES" dirty="0" err="1"/>
              <a:t>tokens</a:t>
            </a:r>
            <a:endParaRPr lang="es-ES" dirty="0"/>
          </a:p>
          <a:p>
            <a:pPr lvl="1"/>
            <a:r>
              <a:rPr lang="es-ES" dirty="0"/>
              <a:t>Validar y ordenar de etiquetas</a:t>
            </a:r>
          </a:p>
          <a:p>
            <a:r>
              <a:rPr lang="es-ES" dirty="0"/>
              <a:t>Sintáctico</a:t>
            </a:r>
          </a:p>
          <a:p>
            <a:pPr lvl="1"/>
            <a:r>
              <a:rPr lang="es-ES" dirty="0"/>
              <a:t>Ascendente</a:t>
            </a:r>
          </a:p>
          <a:p>
            <a:pPr lvl="1"/>
            <a:r>
              <a:rPr lang="es-ES" dirty="0"/>
              <a:t>Gramática LALR(1)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Analizador Léxico y Sintáctico</a:t>
            </a:r>
          </a:p>
        </p:txBody>
      </p:sp>
    </p:spTree>
    <p:extLst>
      <p:ext uri="{BB962C8B-B14F-4D97-AF65-F5344CB8AC3E}">
        <p14:creationId xmlns:p14="http://schemas.microsoft.com/office/powerpoint/2010/main" val="174392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076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Comprobación y generación de código</a:t>
            </a:r>
          </a:p>
          <a:p>
            <a:pPr lvl="1"/>
            <a:r>
              <a:rPr lang="es-ES" dirty="0"/>
              <a:t>Una función por reducción sintáctica</a:t>
            </a:r>
          </a:p>
          <a:p>
            <a:pPr lvl="1"/>
            <a:r>
              <a:rPr lang="es-ES" dirty="0"/>
              <a:t>Lanzan los errores</a:t>
            </a:r>
          </a:p>
          <a:p>
            <a:r>
              <a:rPr lang="es-ES" dirty="0"/>
              <a:t>Utilidades</a:t>
            </a:r>
          </a:p>
          <a:p>
            <a:pPr lvl="1"/>
            <a:r>
              <a:rPr lang="es-ES" dirty="0"/>
              <a:t>Tipos de dato</a:t>
            </a:r>
          </a:p>
          <a:p>
            <a:pPr lvl="1"/>
            <a:r>
              <a:rPr lang="es-ES" dirty="0"/>
              <a:t>Funciones de casting</a:t>
            </a:r>
          </a:p>
          <a:p>
            <a:pPr lvl="1"/>
            <a:r>
              <a:rPr lang="es-ES" dirty="0"/>
              <a:t>Clases de almacenamiento</a:t>
            </a:r>
          </a:p>
          <a:p>
            <a:pPr lvl="1"/>
            <a:r>
              <a:rPr lang="es-ES" dirty="0"/>
              <a:t>Funciones auxiliares</a:t>
            </a:r>
          </a:p>
          <a:p>
            <a:r>
              <a:rPr lang="es-ES" dirty="0"/>
              <a:t>Sistema de gestión de errores</a:t>
            </a:r>
          </a:p>
          <a:p>
            <a:pPr lvl="1"/>
            <a:r>
              <a:rPr lang="es-ES" dirty="0"/>
              <a:t>Almacena los mensajes de error</a:t>
            </a:r>
          </a:p>
          <a:p>
            <a:pPr lvl="1"/>
            <a:r>
              <a:rPr lang="es-ES" dirty="0"/>
              <a:t>Imprime el error por pantalla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51509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Diagrama de clases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45" y="1717274"/>
            <a:ext cx="5664909" cy="46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6696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Iteración durante un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90" y="1493520"/>
            <a:ext cx="8175420" cy="46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294256"/>
          </a:xfrm>
        </p:spPr>
        <p:txBody>
          <a:bodyPr>
            <a:normAutofit/>
          </a:bodyPr>
          <a:lstStyle/>
          <a:p>
            <a:r>
              <a:rPr lang="es-ES" dirty="0"/>
              <a:t>Nivel de abstracción</a:t>
            </a:r>
          </a:p>
          <a:p>
            <a:r>
              <a:rPr lang="es-ES" dirty="0"/>
              <a:t>Simplificar traducción</a:t>
            </a:r>
          </a:p>
          <a:p>
            <a:r>
              <a:rPr lang="es-ES" dirty="0"/>
              <a:t>Tareas en tiempo de ejecución</a:t>
            </a:r>
          </a:p>
          <a:p>
            <a:r>
              <a:rPr lang="es-ES" dirty="0"/>
              <a:t>Funciones nativas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Librería java</a:t>
            </a:r>
          </a:p>
        </p:txBody>
      </p:sp>
    </p:spTree>
    <p:extLst>
      <p:ext uri="{BB962C8B-B14F-4D97-AF65-F5344CB8AC3E}">
        <p14:creationId xmlns:p14="http://schemas.microsoft.com/office/powerpoint/2010/main" val="119351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277160" cy="4937759"/>
          </a:xfrm>
        </p:spPr>
        <p:txBody>
          <a:bodyPr>
            <a:normAutofit/>
          </a:bodyPr>
          <a:lstStyle/>
          <a:p>
            <a:r>
              <a:rPr lang="es-ES" dirty="0"/>
              <a:t>Interfaz consola</a:t>
            </a:r>
          </a:p>
          <a:p>
            <a:r>
              <a:rPr lang="es-ES" dirty="0"/>
              <a:t>Código Sumatorio</a:t>
            </a:r>
          </a:p>
          <a:p>
            <a:r>
              <a:rPr lang="es-ES" dirty="0"/>
              <a:t>Salida de error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899161"/>
            <a:ext cx="10455278" cy="5435600"/>
          </a:xfrm>
        </p:spPr>
        <p:txBody>
          <a:bodyPr/>
          <a:lstStyle/>
          <a:p>
            <a:r>
              <a:rPr lang="es-ES" dirty="0"/>
              <a:t>Motivación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Gestión del Proyecto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Demostración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Conocimiento Adquirido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23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3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4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4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512425"/>
            <a:ext cx="10455278" cy="50931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 sintaxis de Perl es inmensa</a:t>
            </a:r>
          </a:p>
          <a:p>
            <a:r>
              <a:rPr lang="es-ES" dirty="0"/>
              <a:t>Su ambigüedad dificulta una traducción</a:t>
            </a:r>
          </a:p>
          <a:p>
            <a:r>
              <a:rPr lang="es-ES" dirty="0"/>
              <a:t>El tiempo es un limitante muy importante</a:t>
            </a:r>
          </a:p>
          <a:p>
            <a:r>
              <a:rPr lang="es-ES"/>
              <a:t>Características</a:t>
            </a:r>
            <a:endParaRPr lang="es-ES" dirty="0"/>
          </a:p>
          <a:p>
            <a:pPr lvl="1"/>
            <a:r>
              <a:rPr lang="es-ES" dirty="0"/>
              <a:t>Ficheros</a:t>
            </a:r>
          </a:p>
          <a:p>
            <a:pPr lvl="1"/>
            <a:r>
              <a:rPr lang="es-ES" dirty="0"/>
              <a:t>Expresiones regulares</a:t>
            </a:r>
          </a:p>
          <a:p>
            <a:pPr lvl="1"/>
            <a:r>
              <a:rPr lang="es-ES" dirty="0"/>
              <a:t>Módulos</a:t>
            </a:r>
          </a:p>
          <a:p>
            <a:pPr lvl="1"/>
            <a:r>
              <a:rPr lang="es-ES" dirty="0"/>
              <a:t>Etc.</a:t>
            </a:r>
          </a:p>
          <a:p>
            <a:r>
              <a:rPr lang="es-ES" dirty="0"/>
              <a:t>Nuevas características pueden ser añadidas</a:t>
            </a:r>
          </a:p>
          <a:p>
            <a:pPr lvl="1"/>
            <a:r>
              <a:rPr lang="es-ES" dirty="0"/>
              <a:t>Ampliar la sintaxis</a:t>
            </a:r>
          </a:p>
          <a:p>
            <a:pPr lvl="1"/>
            <a:r>
              <a:rPr lang="es-ES" dirty="0"/>
              <a:t>Eliminar mas limitaciones</a:t>
            </a:r>
          </a:p>
          <a:p>
            <a:pPr lvl="1"/>
            <a:r>
              <a:rPr lang="es-ES" dirty="0"/>
              <a:t>Mas funciones nativas</a:t>
            </a:r>
          </a:p>
          <a:p>
            <a:pPr lvl="1"/>
            <a:r>
              <a:rPr lang="es-ES" dirty="0"/>
              <a:t>Nuevas tecnologías Big Data como Apache </a:t>
            </a:r>
            <a:r>
              <a:rPr lang="es-ES" dirty="0" err="1"/>
              <a:t>Spark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Desarrollar un proyecto con una alta complejidad</a:t>
            </a:r>
          </a:p>
          <a:p>
            <a:r>
              <a:rPr lang="es-ES" dirty="0"/>
              <a:t>Complementar los conocimiento adquiridos en la asignatura de compiladores</a:t>
            </a:r>
          </a:p>
          <a:p>
            <a:r>
              <a:rPr lang="es-ES" dirty="0"/>
              <a:t>Traducir scripts Perl a Java de forma directa</a:t>
            </a:r>
          </a:p>
          <a:p>
            <a:r>
              <a:rPr lang="es-ES" dirty="0"/>
              <a:t>Generar código compatible con tecnologías Big Data</a:t>
            </a:r>
          </a:p>
          <a:p>
            <a:r>
              <a:rPr lang="es-ES" dirty="0"/>
              <a:t>Mejorar la experiencia de usuario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5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Conocimiento Adquirido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983129"/>
            <a:ext cx="10455278" cy="3912847"/>
          </a:xfrm>
        </p:spPr>
        <p:txBody>
          <a:bodyPr/>
          <a:lstStyle/>
          <a:p>
            <a:r>
              <a:rPr lang="es-ES" dirty="0"/>
              <a:t>Conocimiento y soltura con Python y Perl</a:t>
            </a:r>
          </a:p>
          <a:p>
            <a:r>
              <a:rPr lang="es-ES" dirty="0"/>
              <a:t>Manejo mas profundo de la creación de gramáticas</a:t>
            </a:r>
          </a:p>
          <a:p>
            <a:r>
              <a:rPr lang="es-ES" dirty="0"/>
              <a:t>Diseño de un compilador con todas sus fases</a:t>
            </a:r>
          </a:p>
          <a:p>
            <a:r>
              <a:rPr lang="es-ES" dirty="0"/>
              <a:t>Experiencia en tecnologías Big Data con Hadoop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Perldoop </a:t>
            </a:r>
          </a:p>
          <a:p>
            <a:pPr lvl="1"/>
            <a:r>
              <a:rPr lang="es-ES" dirty="0"/>
              <a:t>Compilador fuente-a-fuente Perl-Java</a:t>
            </a:r>
          </a:p>
          <a:p>
            <a:pPr lvl="1"/>
            <a:r>
              <a:rPr lang="es-ES" dirty="0"/>
              <a:t>Programado en Python</a:t>
            </a:r>
          </a:p>
          <a:p>
            <a:r>
              <a:rPr lang="es-ES" dirty="0"/>
              <a:t>Etiquetas</a:t>
            </a:r>
          </a:p>
          <a:p>
            <a:pPr lvl="1"/>
            <a:r>
              <a:rPr lang="es-ES" dirty="0"/>
              <a:t>Especificadas en comentarios</a:t>
            </a:r>
          </a:p>
          <a:p>
            <a:pPr lvl="1"/>
            <a:r>
              <a:rPr lang="es-ES" dirty="0"/>
              <a:t>Añaden valor semántico</a:t>
            </a:r>
          </a:p>
          <a:p>
            <a:pPr lvl="1"/>
            <a:r>
              <a:rPr lang="es-ES" dirty="0"/>
              <a:t>Aplican transformaciones</a:t>
            </a:r>
          </a:p>
          <a:p>
            <a:r>
              <a:rPr lang="es-ES" dirty="0"/>
              <a:t>Mejoras de la Versión 2.0</a:t>
            </a:r>
          </a:p>
          <a:p>
            <a:pPr lvl="1"/>
            <a:r>
              <a:rPr lang="es-ES" dirty="0"/>
              <a:t>Herramientas para la construcción de compiladores</a:t>
            </a:r>
          </a:p>
          <a:p>
            <a:pPr lvl="1"/>
            <a:r>
              <a:rPr lang="es-ES" dirty="0"/>
              <a:t>Simplificación de Etiquetas</a:t>
            </a:r>
          </a:p>
          <a:p>
            <a:pPr lvl="1"/>
            <a:r>
              <a:rPr lang="es-ES" dirty="0"/>
              <a:t>Detección y 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Soporte para un subconjunto acotado de la sintaxis de Perl</a:t>
            </a:r>
          </a:p>
          <a:p>
            <a:r>
              <a:rPr lang="es-ES" dirty="0"/>
              <a:t>Conversión automática entre tipos de dato</a:t>
            </a:r>
          </a:p>
          <a:p>
            <a:r>
              <a:rPr lang="es-ES" dirty="0"/>
              <a:t>Traducir funciones personalizadas</a:t>
            </a:r>
          </a:p>
          <a:p>
            <a:r>
              <a:rPr lang="es-ES" dirty="0"/>
              <a:t>Funciones nativas implementadas</a:t>
            </a:r>
          </a:p>
          <a:p>
            <a:r>
              <a:rPr lang="es-ES" dirty="0"/>
              <a:t>Generar código paralelo compatible con Hadoop</a:t>
            </a:r>
          </a:p>
          <a:p>
            <a:r>
              <a:rPr lang="es-ES" dirty="0"/>
              <a:t>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1142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Criterios de aceptación</a:t>
            </a:r>
          </a:p>
          <a:p>
            <a:pPr lvl="1"/>
            <a:r>
              <a:rPr lang="es-ES" dirty="0"/>
              <a:t>Cumplir objetivos y requisitos</a:t>
            </a:r>
          </a:p>
          <a:p>
            <a:pPr lvl="1"/>
            <a:r>
              <a:rPr lang="es-ES" dirty="0"/>
              <a:t>Aceptación por parte de los tutores</a:t>
            </a:r>
          </a:p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El código debe contener etiquetas.</a:t>
            </a:r>
          </a:p>
          <a:p>
            <a:r>
              <a:rPr lang="es-ES" dirty="0"/>
              <a:t>Exclusiones</a:t>
            </a:r>
          </a:p>
          <a:p>
            <a:pPr lvl="1"/>
            <a:r>
              <a:rPr lang="es-ES" dirty="0"/>
              <a:t>No es un traductor completo de Perl</a:t>
            </a:r>
          </a:p>
          <a:p>
            <a:pPr lvl="1"/>
            <a:r>
              <a:rPr lang="es-ES" dirty="0"/>
              <a:t>No se incluye soporte para objetos</a:t>
            </a:r>
          </a:p>
          <a:p>
            <a:r>
              <a:rPr lang="es-ES" dirty="0"/>
              <a:t>Supuestos</a:t>
            </a:r>
          </a:p>
          <a:p>
            <a:pPr lvl="1"/>
            <a:r>
              <a:rPr lang="es-ES" dirty="0"/>
              <a:t>Sintácticamente correcto</a:t>
            </a:r>
          </a:p>
          <a:p>
            <a:pPr lvl="1"/>
            <a:r>
              <a:rPr lang="es-ES" dirty="0"/>
              <a:t>Semánticamente correcto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del Alcance</a:t>
            </a:r>
          </a:p>
        </p:txBody>
      </p:sp>
    </p:spTree>
    <p:extLst>
      <p:ext uri="{BB962C8B-B14F-4D97-AF65-F5344CB8AC3E}">
        <p14:creationId xmlns:p14="http://schemas.microsoft.com/office/powerpoint/2010/main" val="20216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Casos de Uso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96" y="2312194"/>
            <a:ext cx="5168808" cy="3629027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427160" y="1592194"/>
            <a:ext cx="10455278" cy="42329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Clasificados por importancia: Alta, Media, Baja.</a:t>
            </a:r>
          </a:p>
        </p:txBody>
      </p:sp>
    </p:spTree>
    <p:extLst>
      <p:ext uri="{BB962C8B-B14F-4D97-AF65-F5344CB8AC3E}">
        <p14:creationId xmlns:p14="http://schemas.microsoft.com/office/powerpoint/2010/main" val="24949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18 Requisitos Funcionales: Interfaz por consola, Casting </a:t>
            </a:r>
            <a:r>
              <a:rPr lang="es-ES" dirty="0" err="1"/>
              <a:t>automatico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4 Requisitos no Funcionales: Portabilidad, Extensibilidad…</a:t>
            </a:r>
          </a:p>
          <a:p>
            <a:r>
              <a:rPr lang="es-ES" dirty="0"/>
              <a:t>Clasificados</a:t>
            </a:r>
          </a:p>
          <a:p>
            <a:pPr lvl="1"/>
            <a:r>
              <a:rPr lang="es-ES" dirty="0"/>
              <a:t>Vitales: Generar código Hadoop</a:t>
            </a:r>
          </a:p>
          <a:p>
            <a:pPr lvl="1"/>
            <a:r>
              <a:rPr lang="es-ES" dirty="0"/>
              <a:t>Importantes: Definir carpeta salida</a:t>
            </a:r>
          </a:p>
          <a:p>
            <a:pPr lvl="1"/>
            <a:r>
              <a:rPr lang="es-ES" dirty="0"/>
              <a:t>Deseables: Traducir comentarios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92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7362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3 Riegos en gestión de proyecto: Retraso en la planificación</a:t>
            </a:r>
          </a:p>
          <a:p>
            <a:pPr lvl="1"/>
            <a:r>
              <a:rPr lang="es-ES" dirty="0"/>
              <a:t>7 Riegos técnicos: Traducción incorrecta</a:t>
            </a:r>
          </a:p>
          <a:p>
            <a:r>
              <a:rPr lang="es-ES" dirty="0"/>
              <a:t>Escala impacto</a:t>
            </a:r>
          </a:p>
          <a:p>
            <a:pPr lvl="1"/>
            <a:r>
              <a:rPr lang="es-ES" dirty="0"/>
              <a:t>Alto -&gt; Impacto grave en la calidad y retraso importante planificación</a:t>
            </a:r>
          </a:p>
          <a:p>
            <a:pPr lvl="1"/>
            <a:r>
              <a:rPr lang="es-ES" dirty="0"/>
              <a:t>Medio -&gt; Impacto leve en la calidad y retraso leve planificación</a:t>
            </a:r>
          </a:p>
          <a:p>
            <a:pPr lvl="1"/>
            <a:r>
              <a:rPr lang="es-ES" dirty="0"/>
              <a:t>Bajo -&gt; Afecta a la planificación pero no retrasa la fecha de entrega</a:t>
            </a:r>
          </a:p>
          <a:p>
            <a:r>
              <a:rPr lang="es-ES" dirty="0"/>
              <a:t>Escala probabilidad</a:t>
            </a:r>
          </a:p>
          <a:p>
            <a:pPr lvl="1"/>
            <a:r>
              <a:rPr lang="es-ES" dirty="0"/>
              <a:t>Alta -&gt; Mayor o igual  70%</a:t>
            </a:r>
          </a:p>
          <a:p>
            <a:pPr lvl="1"/>
            <a:r>
              <a:rPr lang="es-ES" dirty="0"/>
              <a:t>Media -&gt; Entre 30% y 70%</a:t>
            </a:r>
          </a:p>
          <a:p>
            <a:pPr lvl="1"/>
            <a:r>
              <a:rPr lang="es-ES" dirty="0"/>
              <a:t>Baja -&gt; Menor o igual 30% 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98150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1004</TotalTime>
  <Words>892</Words>
  <Application>Microsoft Office PowerPoint</Application>
  <PresentationFormat>Panorámica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Parallax</vt:lpstr>
      <vt:lpstr>Perldoop 2.0 Un compilador fuente-a-fuente Perl-Java</vt:lpstr>
      <vt:lpstr>Índice</vt:lpstr>
      <vt:lpstr>Motivación</vt:lpstr>
      <vt:lpstr>Introducción</vt:lpstr>
      <vt:lpstr>Objetivos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Diseño</vt:lpstr>
      <vt:lpstr>Diseño</vt:lpstr>
      <vt:lpstr>Diseño</vt:lpstr>
      <vt:lpstr>Diseño</vt:lpstr>
      <vt:lpstr>Diseño</vt:lpstr>
      <vt:lpstr>Diseño</vt:lpstr>
      <vt:lpstr>Demostración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Conocimiento Adquirido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Pomar</dc:creator>
  <cp:lastModifiedBy>Cesar Pomar</cp:lastModifiedBy>
  <cp:revision>79</cp:revision>
  <dcterms:created xsi:type="dcterms:W3CDTF">2016-07-13T18:32:15Z</dcterms:created>
  <dcterms:modified xsi:type="dcterms:W3CDTF">2016-07-20T20:41:24Z</dcterms:modified>
</cp:coreProperties>
</file>