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8" r:id="rId2"/>
    <p:sldId id="326" r:id="rId3"/>
    <p:sldId id="327" r:id="rId4"/>
    <p:sldId id="328" r:id="rId5"/>
    <p:sldId id="329" r:id="rId6"/>
    <p:sldId id="332" r:id="rId7"/>
    <p:sldId id="330" r:id="rId8"/>
    <p:sldId id="331" r:id="rId9"/>
    <p:sldId id="323" r:id="rId10"/>
    <p:sldId id="322" r:id="rId11"/>
    <p:sldId id="337" r:id="rId12"/>
    <p:sldId id="333" r:id="rId13"/>
    <p:sldId id="335" r:id="rId14"/>
    <p:sldId id="334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54"/>
    <a:srgbClr val="FDE23D"/>
    <a:srgbClr val="FBE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8C58-22A4-4B46-91FB-20BA2CD12ABB}" type="datetimeFigureOut">
              <a:rPr lang="es-AR" smtClean="0"/>
              <a:t>18/9/2022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D687-2B03-400F-8981-3FC4957992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643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1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28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16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8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83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8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1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1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1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1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1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1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21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8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0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1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64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07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42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9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71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332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551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15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rtanta.com/scru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40156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32" y="624660"/>
            <a:ext cx="5705595" cy="251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Imagen 4">
            <a:extLst>
              <a:ext uri="{FF2B5EF4-FFF2-40B4-BE49-F238E27FC236}">
                <a16:creationId xmlns="" xmlns:a16="http://schemas.microsoft.com/office/drawing/2014/main" id="{CF5FCDA8-58F1-4BBD-B80F-F3A21DFFD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417" y="3092005"/>
            <a:ext cx="7368007" cy="37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8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3157662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193325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7383501" y="1381581"/>
            <a:ext cx="1368800" cy="136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A98AF50-2351-4186-825A-927D0A442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189" y="697474"/>
            <a:ext cx="8042623" cy="4476554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97" y="3605664"/>
            <a:ext cx="3604569" cy="271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294" y="3605664"/>
            <a:ext cx="3862466" cy="275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01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40156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Imagen 4">
            <a:extLst>
              <a:ext uri="{FF2B5EF4-FFF2-40B4-BE49-F238E27FC236}">
                <a16:creationId xmlns="" xmlns:a16="http://schemas.microsoft.com/office/drawing/2014/main" id="{CF5FCDA8-58F1-4BBD-B80F-F3A21DFFD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89" y="1448557"/>
            <a:ext cx="7368007" cy="37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1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3336966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2"/>
          <p:cNvSpPr/>
          <p:nvPr/>
        </p:nvSpPr>
        <p:spPr>
          <a:xfrm>
            <a:off x="7383501" y="1381581"/>
            <a:ext cx="1368800" cy="136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 smtClean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51" y="613666"/>
            <a:ext cx="3448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71" y="1351839"/>
            <a:ext cx="5543610" cy="364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78" y="4451601"/>
            <a:ext cx="3432106" cy="204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23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3336966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2"/>
          <p:cNvSpPr/>
          <p:nvPr/>
        </p:nvSpPr>
        <p:spPr>
          <a:xfrm>
            <a:off x="7383501" y="1381581"/>
            <a:ext cx="1368800" cy="136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 smtClean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51" y="613666"/>
            <a:ext cx="3448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97" y="2065981"/>
            <a:ext cx="2544408" cy="201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51" y="2861954"/>
            <a:ext cx="3851428" cy="355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46" y="2001215"/>
            <a:ext cx="3809690" cy="392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04" y="5146359"/>
            <a:ext cx="657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62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2"/>
          <p:cNvSpPr/>
          <p:nvPr/>
        </p:nvSpPr>
        <p:spPr>
          <a:xfrm>
            <a:off x="7383501" y="1381581"/>
            <a:ext cx="1368800" cy="136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 smtClean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3" y="930331"/>
            <a:ext cx="8639211" cy="506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8" y="859145"/>
            <a:ext cx="1702574" cy="92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606" y="2486070"/>
            <a:ext cx="3693598" cy="4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Elipse"/>
          <p:cNvSpPr/>
          <p:nvPr/>
        </p:nvSpPr>
        <p:spPr>
          <a:xfrm>
            <a:off x="1306286" y="4583875"/>
            <a:ext cx="1567543" cy="1650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5258790" y="4583875"/>
            <a:ext cx="1567543" cy="1650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2636922" y="2398642"/>
            <a:ext cx="1567543" cy="1650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3251860" y="568286"/>
            <a:ext cx="1567543" cy="1650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69" y="568286"/>
            <a:ext cx="4104287" cy="251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8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4;p2"/>
          <p:cNvSpPr/>
          <p:nvPr/>
        </p:nvSpPr>
        <p:spPr>
          <a:xfrm>
            <a:off x="562027" y="8107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Introducción </a:t>
            </a:r>
            <a:r>
              <a:rPr lang="es-ES" sz="4000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a Desarrollo Web y Aplicaciones – </a:t>
            </a: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Historias de usuario</a:t>
            </a:r>
            <a:endParaRPr lang="es-ES" sz="4000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1" name="Google Shape;10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4;p7">
            <a:extLst>
              <a:ext uri="{FF2B5EF4-FFF2-40B4-BE49-F238E27FC236}">
                <a16:creationId xmlns=""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356470" y="1872119"/>
            <a:ext cx="11482881" cy="476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Las Historias de Usuario son un elemento básico para aplicar metodologías Ágiles y especialmente para poder </a:t>
            </a:r>
            <a:r>
              <a:rPr lang="es-ES" sz="2400" dirty="0">
                <a:hlinkClick r:id="rId3"/>
              </a:rPr>
              <a:t>aplicar SCRUM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Las tarjetas contiene el siguiente texto: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Así, el &lt;rol&gt; que escojamos que va a utilizar la aplicación software, requiere de una &lt;Acción&gt; /&lt;evento&gt; que ocurra, porque desea cubrir una &lt;funcionalidad</a:t>
            </a:r>
            <a:r>
              <a:rPr lang="es-ES" sz="2400" dirty="0" smtClean="0"/>
              <a:t>&gt;.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Corto </a:t>
            </a:r>
            <a:r>
              <a:rPr lang="es-ES" sz="2400" dirty="0"/>
              <a:t>y conciso. Directo. Claro.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56" y="2743199"/>
            <a:ext cx="3077783" cy="212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92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94;p2"/>
          <p:cNvSpPr/>
          <p:nvPr/>
        </p:nvSpPr>
        <p:spPr>
          <a:xfrm>
            <a:off x="562027" y="8107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Introducción </a:t>
            </a:r>
            <a:r>
              <a:rPr lang="es-ES" sz="4000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a Desarrollo Web y Aplicaciones – </a:t>
            </a: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Historias de usuario</a:t>
            </a:r>
            <a:endParaRPr lang="es-ES" sz="4000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6" name="Google Shape;10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4;p7">
            <a:extLst>
              <a:ext uri="{FF2B5EF4-FFF2-40B4-BE49-F238E27FC236}">
                <a16:creationId xmlns=""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331542" y="2409625"/>
            <a:ext cx="11482881" cy="401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Ejemplo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endParaRPr lang="es-ES" sz="2400" dirty="0" smtClean="0"/>
          </a:p>
          <a:p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Para identificar la Historia de Usuario, el encargado es el </a:t>
            </a:r>
            <a:r>
              <a:rPr lang="es-ES" sz="2400" dirty="0" err="1"/>
              <a:t>Product</a:t>
            </a:r>
            <a:r>
              <a:rPr lang="es-ES" sz="2400" dirty="0"/>
              <a:t> </a:t>
            </a:r>
            <a:r>
              <a:rPr lang="es-ES" sz="2400" dirty="0" err="1"/>
              <a:t>Owner</a:t>
            </a:r>
            <a:r>
              <a:rPr lang="es-ES" sz="2400" dirty="0"/>
              <a:t>. Quien con apoyo del equipo de desarrollo redactará las que necesite.</a:t>
            </a: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99" y="2409625"/>
            <a:ext cx="3937734" cy="275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97" y="2029666"/>
            <a:ext cx="4269119" cy="283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95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4;p2"/>
          <p:cNvSpPr/>
          <p:nvPr/>
        </p:nvSpPr>
        <p:spPr>
          <a:xfrm>
            <a:off x="562027" y="8107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Introducción </a:t>
            </a:r>
            <a:r>
              <a:rPr lang="es-ES" sz="4000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a Desarrollo Web y Aplicaciones – </a:t>
            </a: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Historias de usuario</a:t>
            </a:r>
            <a:endParaRPr lang="es-ES" sz="4000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1" name="Google Shape;10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4;p7">
            <a:extLst>
              <a:ext uri="{FF2B5EF4-FFF2-40B4-BE49-F238E27FC236}">
                <a16:creationId xmlns=""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331542" y="1978925"/>
            <a:ext cx="11482881" cy="444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s-ES" sz="2400" dirty="0" smtClean="0"/>
          </a:p>
          <a:p>
            <a:r>
              <a:rPr lang="es-ES" sz="2400" b="1" dirty="0" smtClean="0"/>
              <a:t>CONFIRMATION </a:t>
            </a:r>
            <a:r>
              <a:rPr lang="es-ES" sz="2400" b="1" dirty="0"/>
              <a:t>DE LOS CRITERIOS DE ACEPTACIÓN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s-ES" sz="2400" dirty="0"/>
              <a:t>La parte oculta de las Historias de Usuario, son los Criterios de Aceptación. </a:t>
            </a:r>
            <a:endParaRPr lang="es-ES" sz="2400" dirty="0" smtClean="0"/>
          </a:p>
          <a:p>
            <a:pPr marL="342900" indent="-342900" fontAlgn="base">
              <a:buFont typeface="Arial" pitchFamily="34" charset="0"/>
              <a:buChar char="•"/>
            </a:pPr>
            <a:endParaRPr lang="es-ES" sz="24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s-ES" sz="2400" dirty="0" smtClean="0"/>
              <a:t>Es </a:t>
            </a:r>
            <a:r>
              <a:rPr lang="es-ES" sz="2400" dirty="0"/>
              <a:t>la concreción real de la tarjeta. Donde se concreta de forma exacta el </a:t>
            </a:r>
            <a:r>
              <a:rPr lang="es-ES" sz="2400" dirty="0" smtClean="0"/>
              <a:t>comportamiento.</a:t>
            </a:r>
          </a:p>
          <a:p>
            <a:pPr marL="342900" indent="-342900" fontAlgn="base">
              <a:buFont typeface="Arial" pitchFamily="34" charset="0"/>
              <a:buChar char="•"/>
            </a:pPr>
            <a:endParaRPr lang="es-ES" sz="24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s-ES" sz="2400" dirty="0" smtClean="0"/>
              <a:t>Así</a:t>
            </a:r>
            <a:r>
              <a:rPr lang="es-ES" sz="2400" dirty="0"/>
              <a:t>, establecemos criterios del ámbito </a:t>
            </a:r>
            <a:endParaRPr lang="es-ES" sz="2400" dirty="0" smtClean="0"/>
          </a:p>
          <a:p>
            <a:pPr marL="800100" lvl="1" indent="-342900" fontAlgn="base">
              <a:buFont typeface="Arial" pitchFamily="34" charset="0"/>
              <a:buChar char="•"/>
            </a:pPr>
            <a:r>
              <a:rPr lang="es-ES" sz="2400" dirty="0" smtClean="0"/>
              <a:t>«</a:t>
            </a:r>
            <a:r>
              <a:rPr lang="es-ES" sz="2400" dirty="0"/>
              <a:t>cuando no haya geles, el botón saca un mensaje» </a:t>
            </a:r>
            <a:endParaRPr lang="es-ES" sz="2400" dirty="0" smtClean="0"/>
          </a:p>
          <a:p>
            <a:pPr marL="800100" lvl="1" indent="-342900" fontAlgn="base">
              <a:buFont typeface="Arial" pitchFamily="34" charset="0"/>
              <a:buChar char="•"/>
            </a:pPr>
            <a:r>
              <a:rPr lang="es-ES" sz="2400" dirty="0" smtClean="0"/>
              <a:t>«</a:t>
            </a:r>
            <a:r>
              <a:rPr lang="es-ES" sz="2400" dirty="0"/>
              <a:t>Cuando no haya ninguno, no hace nada» </a:t>
            </a:r>
            <a:endParaRPr lang="es-ES" sz="2400" dirty="0" smtClean="0"/>
          </a:p>
          <a:p>
            <a:pPr marL="800100" lvl="1" indent="-342900" fontAlgn="base">
              <a:buFont typeface="Arial" pitchFamily="34" charset="0"/>
              <a:buChar char="•"/>
            </a:pPr>
            <a:r>
              <a:rPr lang="es-ES" sz="2400" dirty="0" smtClean="0"/>
              <a:t>«</a:t>
            </a:r>
            <a:r>
              <a:rPr lang="es-ES" sz="2400" dirty="0"/>
              <a:t>Cuando tarde más de 30 segundos en responder, saca mensaje de error</a:t>
            </a:r>
            <a:r>
              <a:rPr lang="es-ES" sz="2400" dirty="0" smtClean="0"/>
              <a:t>».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>
              <a:latin typeface="Encode Sans" panose="020B0604020202020204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6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4;p2"/>
          <p:cNvSpPr/>
          <p:nvPr/>
        </p:nvSpPr>
        <p:spPr>
          <a:xfrm>
            <a:off x="562027" y="8107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Introducción </a:t>
            </a:r>
            <a:r>
              <a:rPr lang="es-ES" sz="4000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a Desarrollo Web y Aplicaciones – </a:t>
            </a: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Historias de usuario</a:t>
            </a:r>
            <a:endParaRPr lang="es-ES" sz="4000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4" name="Google Shape;10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4;p7">
            <a:extLst>
              <a:ext uri="{FF2B5EF4-FFF2-40B4-BE49-F238E27FC236}">
                <a16:creationId xmlns=""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331542" y="1978925"/>
            <a:ext cx="11482881" cy="444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s-ES" sz="2400" dirty="0" smtClean="0"/>
          </a:p>
          <a:p>
            <a:r>
              <a:rPr lang="es-ES" sz="2400" dirty="0"/>
              <a:t>Ejemplo Historia de Usuario 1 – Transacciones</a:t>
            </a:r>
            <a:endParaRPr lang="es-ES" sz="2400" b="1" dirty="0" smtClean="0"/>
          </a:p>
          <a:p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b="1" i="1" dirty="0" smtClean="0"/>
              <a:t>COMO</a:t>
            </a:r>
            <a:r>
              <a:rPr lang="es-ES" sz="2400" b="1" i="1" dirty="0"/>
              <a:t> </a:t>
            </a:r>
            <a:r>
              <a:rPr lang="es-ES" sz="2400" i="1" dirty="0"/>
              <a:t>usuario </a:t>
            </a:r>
            <a:r>
              <a:rPr lang="es-ES" sz="2400" b="1" i="1" dirty="0"/>
              <a:t>QUIERO </a:t>
            </a:r>
            <a:r>
              <a:rPr lang="es-ES" sz="2400" i="1" dirty="0"/>
              <a:t>poder buscar transacciones </a:t>
            </a:r>
            <a:r>
              <a:rPr lang="es-ES" sz="2400" b="1" i="1" dirty="0"/>
              <a:t>PARA </a:t>
            </a:r>
            <a:r>
              <a:rPr lang="es-ES" sz="2400" i="1" dirty="0"/>
              <a:t>poder detectar gastos innecesarios en mi cuenta durante cierto periodo de </a:t>
            </a:r>
            <a:r>
              <a:rPr lang="es-ES" sz="2400" i="1" dirty="0" smtClean="0"/>
              <a:t>tiempo.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i="1" dirty="0" smtClean="0"/>
              <a:t>ROL: Usuario.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i="1" dirty="0" smtClean="0"/>
              <a:t>OBJETIVO: Poder buscar transacciones.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i="1" dirty="0" smtClean="0"/>
              <a:t>MOTIVACIÓN: Detectar gastos innecesarios en mi cuenta durante cierto tiempo.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i="1" dirty="0"/>
          </a:p>
          <a:p>
            <a:pPr marL="342900" indent="-342900">
              <a:buFont typeface="Arial" pitchFamily="34" charset="0"/>
              <a:buChar char="•"/>
            </a:pPr>
            <a:endParaRPr lang="es-ES" sz="2400" i="1" dirty="0" smtClean="0"/>
          </a:p>
          <a:p>
            <a:pPr marL="342900" indent="-342900" algn="ctr">
              <a:buFont typeface="Arial" pitchFamily="34" charset="0"/>
              <a:buChar char="•"/>
            </a:pPr>
            <a:endParaRPr lang="es-ES" sz="2400" dirty="0"/>
          </a:p>
          <a:p>
            <a:r>
              <a:rPr lang="es-ES" sz="2400" dirty="0"/>
              <a:t/>
            </a:r>
            <a:br>
              <a:rPr lang="es-ES" sz="2400" dirty="0"/>
            </a:b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>
              <a:latin typeface="Encode Sans" panose="020B0604020202020204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7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4;p2"/>
          <p:cNvSpPr/>
          <p:nvPr/>
        </p:nvSpPr>
        <p:spPr>
          <a:xfrm>
            <a:off x="562027" y="8107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Introducción </a:t>
            </a:r>
            <a:r>
              <a:rPr lang="es-ES" sz="4000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a Desarrollo Web y Aplicaciones – </a:t>
            </a: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Historias de usuario</a:t>
            </a:r>
            <a:endParaRPr lang="es-ES" sz="4000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1" name="Google Shape;10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4;p7">
            <a:extLst>
              <a:ext uri="{FF2B5EF4-FFF2-40B4-BE49-F238E27FC236}">
                <a16:creationId xmlns=""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331541" y="2156346"/>
            <a:ext cx="11482881" cy="363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s-ES" sz="2400" dirty="0" smtClean="0"/>
          </a:p>
          <a:p>
            <a:r>
              <a:rPr lang="es-ES" sz="2400" dirty="0"/>
              <a:t>Ejemplo </a:t>
            </a:r>
            <a:r>
              <a:rPr lang="es-ES" sz="2400" dirty="0" smtClean="0"/>
              <a:t>Historia </a:t>
            </a:r>
            <a:r>
              <a:rPr lang="es-ES" sz="2400" dirty="0"/>
              <a:t>Usuarios 2 – Agenda</a:t>
            </a:r>
            <a:endParaRPr lang="es-ES" sz="2400" b="1" dirty="0" smtClean="0"/>
          </a:p>
          <a:p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b="1" i="1" dirty="0"/>
              <a:t>COMO </a:t>
            </a:r>
            <a:r>
              <a:rPr lang="es-ES" sz="2400" i="1" dirty="0"/>
              <a:t>usuario </a:t>
            </a:r>
            <a:r>
              <a:rPr lang="es-ES" sz="2400" b="1" i="1" dirty="0"/>
              <a:t>QUIERO</a:t>
            </a:r>
            <a:r>
              <a:rPr lang="es-ES" sz="2400" i="1" dirty="0"/>
              <a:t> poder acceder a la agenda </a:t>
            </a:r>
            <a:r>
              <a:rPr lang="es-ES" sz="2400" i="1" dirty="0" smtClean="0"/>
              <a:t>de enfermería</a:t>
            </a:r>
            <a:r>
              <a:rPr lang="es-ES" sz="2400" i="1" dirty="0"/>
              <a:t> </a:t>
            </a:r>
            <a:r>
              <a:rPr lang="es-ES" sz="2400" b="1" i="1" dirty="0"/>
              <a:t>PARA </a:t>
            </a:r>
            <a:r>
              <a:rPr lang="es-ES" sz="2400" i="1" dirty="0"/>
              <a:t>utilizar sus funcionalidades</a:t>
            </a:r>
            <a:r>
              <a:rPr lang="es-ES" sz="2400" i="1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i="1" dirty="0" smtClean="0"/>
              <a:t>ROL: Usuario.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i="1" dirty="0" smtClean="0"/>
              <a:t>OBJETIVO: </a:t>
            </a:r>
            <a:r>
              <a:rPr lang="es-AR" sz="2400" dirty="0"/>
              <a:t>Poder acceder a la </a:t>
            </a:r>
            <a:r>
              <a:rPr lang="es-AR" sz="2400" dirty="0" smtClean="0"/>
              <a:t>agenda.</a:t>
            </a:r>
            <a:endParaRPr lang="es-ES" sz="24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i="1" dirty="0" smtClean="0"/>
              <a:t>MOTIVACIÓN: </a:t>
            </a:r>
            <a:r>
              <a:rPr lang="es-AR" sz="2400" dirty="0"/>
              <a:t>Utilizar </a:t>
            </a:r>
            <a:r>
              <a:rPr lang="es-AR" sz="2400" dirty="0" smtClean="0"/>
              <a:t>funcionalidades.</a:t>
            </a:r>
            <a:endParaRPr lang="es-ES" sz="2400" i="1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i="1" dirty="0"/>
          </a:p>
          <a:p>
            <a:pPr marL="342900" indent="-342900">
              <a:buFont typeface="Arial" pitchFamily="34" charset="0"/>
              <a:buChar char="•"/>
            </a:pPr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>
              <a:latin typeface="Encode Sans" panose="020B0604020202020204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2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40156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2"/>
          <p:cNvSpPr/>
          <p:nvPr/>
        </p:nvSpPr>
        <p:spPr>
          <a:xfrm>
            <a:off x="7383501" y="1381581"/>
            <a:ext cx="1368800" cy="136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70" y="1205169"/>
            <a:ext cx="4314371" cy="384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76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4;p2"/>
          <p:cNvSpPr/>
          <p:nvPr/>
        </p:nvSpPr>
        <p:spPr>
          <a:xfrm>
            <a:off x="562027" y="8107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Introducción </a:t>
            </a:r>
            <a:r>
              <a:rPr lang="es-ES" sz="4000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a Desarrollo Web y Aplicaciones – </a:t>
            </a: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Historias de usuario</a:t>
            </a:r>
            <a:endParaRPr lang="es-ES" sz="4000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4" name="Google Shape;10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4;p7">
            <a:extLst>
              <a:ext uri="{FF2B5EF4-FFF2-40B4-BE49-F238E27FC236}">
                <a16:creationId xmlns=""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331541" y="2156346"/>
            <a:ext cx="11482881" cy="449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s-ES" sz="2400" dirty="0" smtClean="0"/>
          </a:p>
          <a:p>
            <a:r>
              <a:rPr lang="es-AR" sz="2800" b="1" dirty="0"/>
              <a:t>Criterios de aceptación</a:t>
            </a:r>
            <a:r>
              <a:rPr lang="es-AR" sz="28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s-A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El </a:t>
            </a:r>
            <a:r>
              <a:rPr lang="es-ES" sz="2400" b="1" dirty="0"/>
              <a:t>nombre de usuario DEBE tener valor</a:t>
            </a:r>
            <a:r>
              <a:rPr lang="es-ES" sz="2400" dirty="0"/>
              <a:t>, en caso contrario se mostrará el mensaje de error </a:t>
            </a:r>
            <a:r>
              <a:rPr lang="es-ES" sz="2400" dirty="0" smtClean="0"/>
              <a:t>pertinente.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El</a:t>
            </a:r>
            <a:r>
              <a:rPr lang="es-ES" sz="2400" dirty="0"/>
              <a:t> </a:t>
            </a:r>
            <a:r>
              <a:rPr lang="es-ES" sz="2400" b="1" dirty="0"/>
              <a:t>nombre de usuario DEBE tener forma de email</a:t>
            </a:r>
            <a:r>
              <a:rPr lang="es-ES" sz="2400" dirty="0"/>
              <a:t>, en caso contrario se mostrará el mensaje de error </a:t>
            </a:r>
            <a:r>
              <a:rPr lang="es-ES" sz="2400" dirty="0" smtClean="0"/>
              <a:t>pertinente.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La</a:t>
            </a:r>
            <a:r>
              <a:rPr lang="es-ES" sz="2400" b="1" dirty="0"/>
              <a:t> contraseña DEBE tener valor</a:t>
            </a:r>
            <a:r>
              <a:rPr lang="es-ES" sz="2400" dirty="0"/>
              <a:t>, en caso contrario se mostrará el mensaje de error </a:t>
            </a:r>
            <a:r>
              <a:rPr lang="es-ES" sz="2400" dirty="0" smtClean="0"/>
              <a:t>pertinente.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El</a:t>
            </a:r>
            <a:r>
              <a:rPr lang="es-ES" sz="2400" dirty="0"/>
              <a:t> </a:t>
            </a:r>
            <a:r>
              <a:rPr lang="es-ES" sz="2400" b="1" dirty="0"/>
              <a:t>nombre de usuario DEBE existir en la base de datos</a:t>
            </a:r>
            <a:r>
              <a:rPr lang="es-ES" sz="2400" dirty="0"/>
              <a:t> en caso contrario se mostrará el mensaje de error </a:t>
            </a:r>
            <a:r>
              <a:rPr lang="es-ES" sz="2400" dirty="0" smtClean="0"/>
              <a:t>pertinente.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La</a:t>
            </a:r>
            <a:r>
              <a:rPr lang="es-ES" sz="2400" dirty="0"/>
              <a:t> </a:t>
            </a:r>
            <a:r>
              <a:rPr lang="es-ES" sz="2400" b="1" dirty="0"/>
              <a:t>contraseña DEBE coincidir con la que el nombre de usuario tiene asociada en la base de datos</a:t>
            </a:r>
            <a:r>
              <a:rPr lang="es-ES" sz="2400" dirty="0"/>
              <a:t>, en caso contrario se mostrará el mensaje de error </a:t>
            </a:r>
            <a:r>
              <a:rPr lang="es-ES" sz="2400" dirty="0" smtClean="0"/>
              <a:t>pertinente.</a:t>
            </a:r>
          </a:p>
          <a:p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>
              <a:latin typeface="Encode Sans" panose="020B0604020202020204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9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4;p2"/>
          <p:cNvSpPr/>
          <p:nvPr/>
        </p:nvSpPr>
        <p:spPr>
          <a:xfrm>
            <a:off x="562027" y="8107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Introducción </a:t>
            </a:r>
            <a:r>
              <a:rPr lang="es-ES" sz="4000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a Desarrollo Web y Aplicaciones – </a:t>
            </a:r>
            <a:r>
              <a:rPr lang="es-ES" sz="4000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Historias de usuario</a:t>
            </a:r>
            <a:endParaRPr lang="es-ES" sz="4000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1" name="Google Shape;10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4;p7">
            <a:extLst>
              <a:ext uri="{FF2B5EF4-FFF2-40B4-BE49-F238E27FC236}">
                <a16:creationId xmlns=""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331541" y="2156346"/>
            <a:ext cx="11482881" cy="192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s-ES" sz="2400" dirty="0" smtClean="0"/>
          </a:p>
          <a:p>
            <a:r>
              <a:rPr lang="es-AR" sz="2800" b="1" dirty="0"/>
              <a:t>Criterios de aceptación</a:t>
            </a:r>
            <a:r>
              <a:rPr lang="es-AR" sz="28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s-A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Si el usuario y la contraseña son correctos, el usuario podrá acceder a la aplicación.</a:t>
            </a:r>
            <a:endParaRPr lang="es-ES" sz="2400" i="1" dirty="0"/>
          </a:p>
          <a:p>
            <a:endParaRPr lang="es-E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s-ES" sz="2400" dirty="0">
              <a:latin typeface="Encode Sans" panose="020B0604020202020204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6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2"/>
          <p:cNvSpPr/>
          <p:nvPr/>
        </p:nvSpPr>
        <p:spPr>
          <a:xfrm>
            <a:off x="0" y="-21558"/>
            <a:ext cx="12192000" cy="68795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7;p31"/>
          <p:cNvSpPr txBox="1"/>
          <p:nvPr/>
        </p:nvSpPr>
        <p:spPr>
          <a:xfrm>
            <a:off x="804220" y="2251200"/>
            <a:ext cx="95072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4000"/>
            </a:pPr>
            <a:r>
              <a:rPr lang="es-AR" sz="5333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Consultas.</a:t>
            </a:r>
            <a:endParaRPr sz="5333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814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40156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7383501" y="1381581"/>
            <a:ext cx="1368800" cy="136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738254" y="1941110"/>
            <a:ext cx="6958940" cy="3460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i="1" dirty="0" smtClean="0"/>
              <a:t>Transparencia.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Los </a:t>
            </a:r>
            <a:r>
              <a:rPr lang="es-ES" dirty="0"/>
              <a:t>aspectos significativos del proceso deben ser visibles para aquellos que son responsables del </a:t>
            </a:r>
            <a:r>
              <a:rPr lang="es-ES" dirty="0" smtClean="0"/>
              <a:t>resultado.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Por </a:t>
            </a:r>
            <a:r>
              <a:rPr lang="es-ES" dirty="0"/>
              <a:t>ejemplo: </a:t>
            </a:r>
          </a:p>
          <a:p>
            <a:pPr lvl="1"/>
            <a:r>
              <a:rPr lang="es-ES" dirty="0" smtClean="0"/>
              <a:t>Deben </a:t>
            </a:r>
            <a:r>
              <a:rPr lang="es-ES" dirty="0"/>
              <a:t>compartir un lenguaje común todos los participantes para referirse al </a:t>
            </a:r>
            <a:r>
              <a:rPr lang="es-ES" dirty="0" smtClean="0"/>
              <a:t>«proceso», así como también para los que inspeccionan </a:t>
            </a:r>
            <a:r>
              <a:rPr lang="es-ES" dirty="0"/>
              <a:t>el </a:t>
            </a:r>
            <a:r>
              <a:rPr lang="es-ES" dirty="0" smtClean="0"/>
              <a:t>incremento, </a:t>
            </a:r>
            <a:r>
              <a:rPr lang="es-ES" dirty="0"/>
              <a:t>deben compartir una definición común de </a:t>
            </a:r>
            <a:r>
              <a:rPr lang="es-ES" dirty="0" smtClean="0"/>
              <a:t>«Terminado».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10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40156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7383501" y="1381581"/>
            <a:ext cx="1368800" cy="136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738254" y="1941110"/>
            <a:ext cx="6958940" cy="3460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i="1" dirty="0" smtClean="0"/>
              <a:t>Inspección.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Los usuarios </a:t>
            </a:r>
            <a:r>
              <a:rPr lang="es-ES" dirty="0" smtClean="0"/>
              <a:t>deben </a:t>
            </a:r>
            <a:r>
              <a:rPr lang="es-ES" dirty="0"/>
              <a:t>inspeccionar frecuentemente los artefactos de </a:t>
            </a:r>
            <a:r>
              <a:rPr lang="es-ES" dirty="0" err="1"/>
              <a:t>Scrum</a:t>
            </a:r>
            <a:r>
              <a:rPr lang="es-ES" dirty="0"/>
              <a:t> y el progreso hacia un objetivo para detectar variaciones </a:t>
            </a:r>
            <a:r>
              <a:rPr lang="es-ES" dirty="0" smtClean="0"/>
              <a:t>indeseadas.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Beneficios en inspecciones diligente </a:t>
            </a:r>
            <a:r>
              <a:rPr lang="es-ES" dirty="0"/>
              <a:t>por inspectores expertos en el mismo lugar de </a:t>
            </a:r>
            <a:r>
              <a:rPr lang="es-ES" dirty="0" smtClean="0"/>
              <a:t>trabajo y evitar realizarlas frecuente mente ya que llevan a retrasar el trabajo 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086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40156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7383501" y="1381581"/>
            <a:ext cx="1368800" cy="136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738254" y="1941110"/>
            <a:ext cx="6958940" cy="3460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i="1" dirty="0" smtClean="0"/>
              <a:t>Adaptación.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Si un inspector determina que uno o más aspectos de un proceso se desvían de los límites aceptables y que el producto resulta inaceptable, el proceso o el material que está siendo procesado deben ajustarse. 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Dicho </a:t>
            </a:r>
            <a:r>
              <a:rPr lang="es-ES" dirty="0"/>
              <a:t>ajuste deberá realizase cuanto antes para minimizar desviaciones mayores. 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53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40156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6285798" y="1456152"/>
            <a:ext cx="1816924" cy="122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 un marco de trabajo</a:t>
            </a:r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5377336" y="3964312"/>
            <a:ext cx="1816924" cy="122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Atiende Problemas Complejos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9159281" y="1456152"/>
            <a:ext cx="1816924" cy="122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Fomenta Creatividad y Productividad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8362040" y="3708747"/>
            <a:ext cx="1816924" cy="1229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 entregar productos del mayor valor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36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40156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4468874" y="877599"/>
            <a:ext cx="1402537" cy="951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 un marco de trabajo</a:t>
            </a:r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468874" y="3283803"/>
            <a:ext cx="1486602" cy="849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Atiende Problemas Complejos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4468874" y="2071131"/>
            <a:ext cx="1486602" cy="849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Fomenta Creatividad y Productividad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4475685" y="4449935"/>
            <a:ext cx="1479791" cy="849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 entregar productos del mayor valor</a:t>
            </a:r>
            <a:endParaRPr lang="es-ES" dirty="0"/>
          </a:p>
        </p:txBody>
      </p:sp>
      <p:sp>
        <p:nvSpPr>
          <p:cNvPr id="2" name="1 Flecha derecha"/>
          <p:cNvSpPr/>
          <p:nvPr/>
        </p:nvSpPr>
        <p:spPr>
          <a:xfrm>
            <a:off x="6424863" y="2921019"/>
            <a:ext cx="1925053" cy="787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8465156" y="2261223"/>
            <a:ext cx="2834840" cy="23156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</a:rPr>
              <a:t>Empirismo (aprender sobre la marcha)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3 Rectángulo redondeado"/>
          <p:cNvSpPr/>
          <p:nvPr/>
        </p:nvSpPr>
        <p:spPr>
          <a:xfrm>
            <a:off x="585200" y="283946"/>
            <a:ext cx="1402537" cy="951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 un marco de trabajo</a:t>
            </a:r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307564" y="283945"/>
            <a:ext cx="1486602" cy="951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Atiende Problemas Complejos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4171990" y="283945"/>
            <a:ext cx="1783485" cy="951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Fomenta Creatividad y Productividad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424863" y="283945"/>
            <a:ext cx="1925053" cy="951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 entregar productos del mayor valor</a:t>
            </a:r>
            <a:endParaRPr lang="es-ES" dirty="0"/>
          </a:p>
        </p:txBody>
      </p:sp>
      <p:sp>
        <p:nvSpPr>
          <p:cNvPr id="2" name="1 Flecha derecha"/>
          <p:cNvSpPr/>
          <p:nvPr/>
        </p:nvSpPr>
        <p:spPr>
          <a:xfrm rot="5400000">
            <a:off x="3437567" y="1668145"/>
            <a:ext cx="795229" cy="23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2633922" y="2304616"/>
            <a:ext cx="2427369" cy="5468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</a:rPr>
              <a:t>Empirismo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Abrir llave"/>
          <p:cNvSpPr/>
          <p:nvPr/>
        </p:nvSpPr>
        <p:spPr>
          <a:xfrm rot="16200000">
            <a:off x="5587490" y="476817"/>
            <a:ext cx="735969" cy="10874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518231" y="6282044"/>
            <a:ext cx="10874486" cy="5468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</a:rPr>
              <a:t>Ciclo de vida iterativo incremental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7" name="6 Flecha curvada hacia la derecha"/>
          <p:cNvSpPr/>
          <p:nvPr/>
        </p:nvSpPr>
        <p:spPr>
          <a:xfrm rot="16200000">
            <a:off x="1923468" y="4082031"/>
            <a:ext cx="1200694" cy="23368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7 Flecha curvada hacia arriba"/>
          <p:cNvSpPr/>
          <p:nvPr/>
        </p:nvSpPr>
        <p:spPr>
          <a:xfrm rot="10800000">
            <a:off x="1272415" y="3471305"/>
            <a:ext cx="1852130" cy="1144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84" y="4441319"/>
            <a:ext cx="993792" cy="50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19 Rectángulo redondeado"/>
          <p:cNvSpPr/>
          <p:nvPr/>
        </p:nvSpPr>
        <p:spPr>
          <a:xfrm>
            <a:off x="1186455" y="5914420"/>
            <a:ext cx="2610922" cy="2941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Iteración 1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1" name="20 Flecha derecha"/>
          <p:cNvSpPr/>
          <p:nvPr/>
        </p:nvSpPr>
        <p:spPr>
          <a:xfrm>
            <a:off x="3448315" y="4453640"/>
            <a:ext cx="855362" cy="25664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337076" y="4147339"/>
            <a:ext cx="1277330" cy="93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Producto</a:t>
            </a:r>
          </a:p>
          <a:p>
            <a:pPr algn="ctr"/>
            <a:r>
              <a:rPr lang="es-ES" dirty="0" smtClean="0"/>
              <a:t>Valor</a:t>
            </a:r>
            <a:endParaRPr lang="es-ES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1184055" y="3007383"/>
            <a:ext cx="2610922" cy="2941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2 a 4 semanas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Flecha curvada hacia la derecha"/>
          <p:cNvSpPr/>
          <p:nvPr/>
        </p:nvSpPr>
        <p:spPr>
          <a:xfrm rot="16200000">
            <a:off x="6552865" y="4113108"/>
            <a:ext cx="1200694" cy="23368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24 Flecha curvada hacia arriba"/>
          <p:cNvSpPr/>
          <p:nvPr/>
        </p:nvSpPr>
        <p:spPr>
          <a:xfrm rot="10800000">
            <a:off x="5901812" y="3502382"/>
            <a:ext cx="1852130" cy="1144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81" y="4472396"/>
            <a:ext cx="993792" cy="50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26 Rectángulo redondeado"/>
          <p:cNvSpPr/>
          <p:nvPr/>
        </p:nvSpPr>
        <p:spPr>
          <a:xfrm>
            <a:off x="5815852" y="5945497"/>
            <a:ext cx="2610922" cy="2941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Iteración 2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8077712" y="4484717"/>
            <a:ext cx="855362" cy="25664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8926734" y="3804817"/>
            <a:ext cx="1689806" cy="155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Producto</a:t>
            </a:r>
          </a:p>
          <a:p>
            <a:pPr algn="ctr"/>
            <a:r>
              <a:rPr lang="es-ES" dirty="0" smtClean="0"/>
              <a:t>Valor</a:t>
            </a:r>
            <a:endParaRPr lang="es-ES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5813452" y="3038460"/>
            <a:ext cx="2610922" cy="2941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2 a 4 semanas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1" name="30 Flecha derecha"/>
          <p:cNvSpPr/>
          <p:nvPr/>
        </p:nvSpPr>
        <p:spPr>
          <a:xfrm>
            <a:off x="281982" y="4455214"/>
            <a:ext cx="855362" cy="25664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2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9933"/>
            <a:ext cx="40156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85200" y="884267"/>
            <a:ext cx="3026000" cy="94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36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SCRUM* </a:t>
            </a:r>
            <a:endParaRPr sz="36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cxnSp>
        <p:nvCxnSpPr>
          <p:cNvPr id="95" name="Google Shape;95;p2"/>
          <p:cNvCxnSpPr>
            <a:cxnSpLocks/>
          </p:cNvCxnSpPr>
          <p:nvPr/>
        </p:nvCxnSpPr>
        <p:spPr>
          <a:xfrm flipH="1">
            <a:off x="585200" y="1734155"/>
            <a:ext cx="2572462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2"/>
          <p:cNvSpPr/>
          <p:nvPr/>
        </p:nvSpPr>
        <p:spPr>
          <a:xfrm>
            <a:off x="7383501" y="1381581"/>
            <a:ext cx="1368800" cy="136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0C8F275D-A1CB-4C1D-8CF3-E951E32C46F7}"/>
              </a:ext>
            </a:extLst>
          </p:cNvPr>
          <p:cNvSpPr txBox="1"/>
          <p:nvPr/>
        </p:nvSpPr>
        <p:spPr>
          <a:xfrm>
            <a:off x="560329" y="2071131"/>
            <a:ext cx="2860365" cy="18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400" kern="0" dirty="0" smtClean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Explicación de Diagrama Metodología SCRUM</a:t>
            </a:r>
          </a:p>
          <a:p>
            <a:pPr defTabSz="1219170">
              <a:buClr>
                <a:srgbClr val="000000"/>
              </a:buClr>
              <a:buSzPts val="1400"/>
            </a:pPr>
            <a:endParaRPr lang="es-AR" sz="1600" kern="0" dirty="0">
              <a:solidFill>
                <a:schemeClr val="bg1"/>
              </a:solidFill>
              <a:latin typeface="Encode Sans" panose="020B0604020202020204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lang="es-AR" sz="1733" b="1" kern="0" dirty="0">
              <a:solidFill>
                <a:schemeClr val="bg1"/>
              </a:solidFill>
              <a:latin typeface="Roboto"/>
              <a:ea typeface="Roboto"/>
              <a:cs typeface="Arial"/>
              <a:sym typeface="Roboto"/>
            </a:endParaRPr>
          </a:p>
          <a:p>
            <a:pPr defTabSz="1219170">
              <a:buClr>
                <a:srgbClr val="000000"/>
              </a:buClr>
              <a:buSzPts val="1400"/>
            </a:pPr>
            <a:endParaRPr sz="1467" kern="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CuadroTexto 2">
            <a:extLst>
              <a:ext uri="{FF2B5EF4-FFF2-40B4-BE49-F238E27FC236}">
                <a16:creationId xmlns:a16="http://schemas.microsoft.com/office/drawing/2014/main" xmlns="" id="{2D580C10-C9CD-45E3-819D-109046C5B4EA}"/>
              </a:ext>
            </a:extLst>
          </p:cNvPr>
          <p:cNvSpPr txBox="1"/>
          <p:nvPr/>
        </p:nvSpPr>
        <p:spPr>
          <a:xfrm>
            <a:off x="4156025" y="765376"/>
            <a:ext cx="7823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Componentes de este Framework</a:t>
            </a:r>
            <a:endParaRPr lang="es-MX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285" y="1623068"/>
            <a:ext cx="3448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16" y="3004120"/>
            <a:ext cx="3219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10" y="4259159"/>
            <a:ext cx="39719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3067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566</Words>
  <Application>Microsoft Office PowerPoint</Application>
  <PresentationFormat>Personalizado</PresentationFormat>
  <Paragraphs>150</Paragraphs>
  <Slides>22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Estrella Noemí Pujol</dc:creator>
  <cp:lastModifiedBy>Jomolca</cp:lastModifiedBy>
  <cp:revision>59</cp:revision>
  <dcterms:created xsi:type="dcterms:W3CDTF">2021-07-26T23:29:19Z</dcterms:created>
  <dcterms:modified xsi:type="dcterms:W3CDTF">2022-09-19T02:41:30Z</dcterms:modified>
</cp:coreProperties>
</file>