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8" r:id="rId2"/>
    <p:sldId id="261" r:id="rId3"/>
    <p:sldId id="263" r:id="rId4"/>
    <p:sldId id="264" r:id="rId5"/>
    <p:sldId id="265" r:id="rId6"/>
    <p:sldId id="313" r:id="rId7"/>
    <p:sldId id="314" r:id="rId8"/>
    <p:sldId id="315" r:id="rId9"/>
    <p:sldId id="316" r:id="rId10"/>
    <p:sldId id="317" r:id="rId11"/>
    <p:sldId id="318" r:id="rId12"/>
    <p:sldId id="319" r:id="rId13"/>
    <p:sldId id="320" r:id="rId14"/>
    <p:sldId id="321" r:id="rId15"/>
    <p:sldId id="322" r:id="rId16"/>
    <p:sldId id="310" r:id="rId17"/>
    <p:sldId id="266" r:id="rId18"/>
    <p:sldId id="267" r:id="rId19"/>
    <p:sldId id="268" r:id="rId20"/>
    <p:sldId id="309" r:id="rId21"/>
    <p:sldId id="286" r:id="rId22"/>
    <p:sldId id="288" r:id="rId23"/>
    <p:sldId id="287" r:id="rId24"/>
    <p:sldId id="289" r:id="rId25"/>
    <p:sldId id="290" r:id="rId26"/>
    <p:sldId id="291" r:id="rId27"/>
    <p:sldId id="292" r:id="rId28"/>
    <p:sldId id="269" r:id="rId29"/>
    <p:sldId id="270" r:id="rId30"/>
    <p:sldId id="271" r:id="rId31"/>
    <p:sldId id="273" r:id="rId32"/>
    <p:sldId id="300" r:id="rId33"/>
    <p:sldId id="299" r:id="rId34"/>
    <p:sldId id="298" r:id="rId35"/>
    <p:sldId id="304" r:id="rId36"/>
    <p:sldId id="302" r:id="rId37"/>
    <p:sldId id="297" r:id="rId38"/>
    <p:sldId id="305" r:id="rId39"/>
    <p:sldId id="307" r:id="rId40"/>
    <p:sldId id="308" r:id="rId41"/>
    <p:sldId id="311" r:id="rId42"/>
    <p:sldId id="312" r:id="rId43"/>
    <p:sldId id="323" r:id="rId44"/>
    <p:sldId id="324" r:id="rId45"/>
    <p:sldId id="325" r:id="rId46"/>
    <p:sldId id="326"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3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3789199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92770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8" name="Texto del título"/>
          <p:cNvSpPr txBox="1">
            <a:spLocks noGrp="1"/>
          </p:cNvSpPr>
          <p:nvPr>
            <p:ph type="title"/>
          </p:nvPr>
        </p:nvSpPr>
        <p:spPr>
          <a:xfrm>
            <a:off x="415600" y="593366"/>
            <a:ext cx="11360801" cy="763601"/>
          </a:xfrm>
          <a:prstGeom prst="rect">
            <a:avLst/>
          </a:prstGeom>
        </p:spPr>
        <p:txBody>
          <a:bodyPr>
            <a:normAutofit/>
          </a:bodyPr>
          <a:lstStyle/>
          <a:p>
            <a:r>
              <a:t>Texto del título</a:t>
            </a:r>
          </a:p>
        </p:txBody>
      </p:sp>
      <p:sp>
        <p:nvSpPr>
          <p:cNvPr id="19" name="Nivel de texto 1…"/>
          <p:cNvSpPr txBox="1">
            <a:spLocks noGrp="1"/>
          </p:cNvSpPr>
          <p:nvPr>
            <p:ph type="body" idx="1"/>
          </p:nvPr>
        </p:nvSpPr>
        <p:spPr>
          <a:xfrm>
            <a:off x="415600" y="1536633"/>
            <a:ext cx="11360801" cy="4555200"/>
          </a:xfrm>
          <a:prstGeom prst="rect">
            <a:avLst/>
          </a:prstGeom>
        </p:spPr>
        <p:txBody>
          <a:bodyPr>
            <a:normAutofit/>
          </a:bodyPr>
          <a:lstStyle>
            <a:lvl1pPr marL="609584" indent="-457189"/>
            <a:lvl2pPr marL="1340119" indent="-544272"/>
            <a:lvl3pPr marL="1949703" indent="-544272"/>
            <a:lvl4pPr marL="2559288" indent="-544272"/>
            <a:lvl5pPr marL="3168873" indent="-544272"/>
          </a:lstStyle>
          <a:p>
            <a:r>
              <a:t>Nivel de texto 1</a:t>
            </a:r>
          </a:p>
          <a:p>
            <a:pPr lvl="1"/>
            <a:r>
              <a:t>Nivel de texto 2</a:t>
            </a:r>
          </a:p>
          <a:p>
            <a:pPr lvl="2"/>
            <a:r>
              <a:t>Nivel de texto 3</a:t>
            </a:r>
          </a:p>
          <a:p>
            <a:pPr lvl="3"/>
            <a:r>
              <a:t>Nivel de texto 4</a:t>
            </a:r>
          </a:p>
          <a:p>
            <a:pPr lvl="4"/>
            <a:r>
              <a:t>Nivel de texto 5</a:t>
            </a:r>
          </a:p>
        </p:txBody>
      </p:sp>
      <p:sp>
        <p:nvSpPr>
          <p:cNvPr id="2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415611" y="992767"/>
            <a:ext cx="11360801" cy="2736801"/>
          </a:xfrm>
          <a:prstGeom prst="rect">
            <a:avLst/>
          </a:prstGeom>
        </p:spPr>
        <p:txBody>
          <a:bodyPr anchor="b">
            <a:normAutofit/>
          </a:bodyPr>
          <a:lstStyle>
            <a:lvl1pPr algn="ctr">
              <a:defRPr sz="6900"/>
            </a:lvl1pPr>
          </a:lstStyle>
          <a:p>
            <a:r>
              <a:t>Texto del título</a:t>
            </a:r>
          </a:p>
        </p:txBody>
      </p:sp>
      <p:sp>
        <p:nvSpPr>
          <p:cNvPr id="28" name="Nivel de texto 1…"/>
          <p:cNvSpPr txBox="1">
            <a:spLocks noGrp="1"/>
          </p:cNvSpPr>
          <p:nvPr>
            <p:ph type="body" sz="quarter" idx="1"/>
          </p:nvPr>
        </p:nvSpPr>
        <p:spPr>
          <a:xfrm>
            <a:off x="415600" y="3778832"/>
            <a:ext cx="11360801" cy="1056801"/>
          </a:xfrm>
          <a:prstGeom prst="rect">
            <a:avLst/>
          </a:prstGeom>
        </p:spPr>
        <p:txBody>
          <a:bodyPr>
            <a:normAutofit/>
          </a:bodyPr>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Nivel de texto 1</a:t>
            </a:r>
          </a:p>
          <a:p>
            <a:pPr lvl="1"/>
            <a:r>
              <a:t>Nivel de texto 2</a:t>
            </a:r>
          </a:p>
          <a:p>
            <a:pPr lvl="2"/>
            <a:r>
              <a:t>Nivel de texto 3</a:t>
            </a:r>
          </a:p>
          <a:p>
            <a:pPr lvl="3"/>
            <a:r>
              <a:t>Nivel de texto 4</a:t>
            </a:r>
          </a:p>
          <a:p>
            <a:pPr lvl="4"/>
            <a:r>
              <a:t>Nivel de texto 5</a:t>
            </a:r>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6" name="Texto del título"/>
          <p:cNvSpPr txBox="1">
            <a:spLocks noGrp="1"/>
          </p:cNvSpPr>
          <p:nvPr>
            <p:ph type="title"/>
          </p:nvPr>
        </p:nvSpPr>
        <p:spPr>
          <a:xfrm>
            <a:off x="415600" y="2867799"/>
            <a:ext cx="11360801" cy="1122401"/>
          </a:xfrm>
          <a:prstGeom prst="rect">
            <a:avLst/>
          </a:prstGeom>
        </p:spPr>
        <p:txBody>
          <a:bodyPr anchor="ctr">
            <a:normAutofit/>
          </a:bodyPr>
          <a:lstStyle>
            <a:lvl1pPr algn="ctr">
              <a:defRPr sz="4800"/>
            </a:lvl1pPr>
          </a:lstStyle>
          <a:p>
            <a:r>
              <a:t>Texto del título</a:t>
            </a:r>
          </a:p>
        </p:txBody>
      </p:sp>
      <p:sp>
        <p:nvSpPr>
          <p:cNvPr id="3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44" name="Texto del título"/>
          <p:cNvSpPr txBox="1">
            <a:spLocks noGrp="1"/>
          </p:cNvSpPr>
          <p:nvPr>
            <p:ph type="title"/>
          </p:nvPr>
        </p:nvSpPr>
        <p:spPr>
          <a:xfrm>
            <a:off x="415600" y="593366"/>
            <a:ext cx="11360801" cy="763601"/>
          </a:xfrm>
          <a:prstGeom prst="rect">
            <a:avLst/>
          </a:prstGeom>
        </p:spPr>
        <p:txBody>
          <a:bodyPr>
            <a:normAutofit/>
          </a:bodyPr>
          <a:lstStyle/>
          <a:p>
            <a:r>
              <a:t>Texto del título</a:t>
            </a:r>
          </a:p>
        </p:txBody>
      </p:sp>
      <p:sp>
        <p:nvSpPr>
          <p:cNvPr id="45" name="Nivel de texto 1…"/>
          <p:cNvSpPr txBox="1">
            <a:spLocks noGrp="1"/>
          </p:cNvSpPr>
          <p:nvPr>
            <p:ph type="body" sz="half" idx="1"/>
          </p:nvPr>
        </p:nvSpPr>
        <p:spPr>
          <a:xfrm>
            <a:off x="415600" y="1536633"/>
            <a:ext cx="5333201" cy="4555200"/>
          </a:xfrm>
          <a:prstGeom prst="rect">
            <a:avLst/>
          </a:prstGeom>
        </p:spPr>
        <p:txBody>
          <a:bodyPr>
            <a:normAutofit/>
          </a:bodyPr>
          <a:lstStyle>
            <a:lvl1pPr marL="609584" indent="-423322"/>
            <a:lvl2pPr marL="1269968" indent="-457188"/>
            <a:lvl3pPr marL="1879552" indent="-457188"/>
            <a:lvl4pPr marL="2489137" indent="-457188"/>
            <a:lvl5pPr marL="3098722" indent="-457188"/>
          </a:lstStyle>
          <a:p>
            <a:r>
              <a:t>Nivel de texto 1</a:t>
            </a:r>
          </a:p>
          <a:p>
            <a:pPr lvl="1"/>
            <a:r>
              <a:t>Nivel de texto 2</a:t>
            </a:r>
          </a:p>
          <a:p>
            <a:pPr lvl="2"/>
            <a:r>
              <a:t>Nivel de texto 3</a:t>
            </a:r>
          </a:p>
          <a:p>
            <a:pPr lvl="3"/>
            <a:r>
              <a:t>Nivel de texto 4</a:t>
            </a:r>
          </a:p>
          <a:p>
            <a:pPr lvl="4"/>
            <a:r>
              <a:t>Nivel de texto 5</a:t>
            </a:r>
          </a:p>
        </p:txBody>
      </p:sp>
      <p:sp>
        <p:nvSpPr>
          <p:cNvPr id="46" name="Google Shape;25;p43"/>
          <p:cNvSpPr txBox="1">
            <a:spLocks noGrp="1"/>
          </p:cNvSpPr>
          <p:nvPr>
            <p:ph type="body" sz="half" idx="21"/>
          </p:nvPr>
        </p:nvSpPr>
        <p:spPr>
          <a:xfrm>
            <a:off x="6443200" y="1536632"/>
            <a:ext cx="5333201" cy="4555202"/>
          </a:xfrm>
          <a:prstGeom prst="rect">
            <a:avLst/>
          </a:prstGeom>
        </p:spPr>
        <p:txBody>
          <a:bodyPr>
            <a:normAutofit/>
          </a:bodyPr>
          <a:lstStyle/>
          <a:p>
            <a:pPr marL="609584" indent="-423322"/>
            <a:endParaRPr/>
          </a:p>
        </p:txBody>
      </p:sp>
      <p:sp>
        <p:nvSpPr>
          <p:cNvPr id="4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4" name="Texto del título"/>
          <p:cNvSpPr txBox="1">
            <a:spLocks noGrp="1"/>
          </p:cNvSpPr>
          <p:nvPr>
            <p:ph type="title"/>
          </p:nvPr>
        </p:nvSpPr>
        <p:spPr>
          <a:xfrm>
            <a:off x="415600" y="593366"/>
            <a:ext cx="11360801" cy="763601"/>
          </a:xfrm>
          <a:prstGeom prst="rect">
            <a:avLst/>
          </a:prstGeom>
        </p:spPr>
        <p:txBody>
          <a:bodyPr>
            <a:normAutofit/>
          </a:bodyPr>
          <a:lstStyle/>
          <a:p>
            <a:r>
              <a:t>Texto del título</a:t>
            </a:r>
          </a:p>
        </p:txBody>
      </p:sp>
      <p:sp>
        <p:nvSpPr>
          <p:cNvPr id="5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62" name="Texto del título"/>
          <p:cNvSpPr txBox="1">
            <a:spLocks noGrp="1"/>
          </p:cNvSpPr>
          <p:nvPr>
            <p:ph type="title"/>
          </p:nvPr>
        </p:nvSpPr>
        <p:spPr>
          <a:xfrm>
            <a:off x="415600" y="740799"/>
            <a:ext cx="3744001" cy="1007602"/>
          </a:xfrm>
          <a:prstGeom prst="rect">
            <a:avLst/>
          </a:prstGeom>
        </p:spPr>
        <p:txBody>
          <a:bodyPr anchor="b">
            <a:normAutofit/>
          </a:bodyPr>
          <a:lstStyle>
            <a:lvl1pPr>
              <a:defRPr sz="3200"/>
            </a:lvl1pPr>
          </a:lstStyle>
          <a:p>
            <a:r>
              <a:t>Texto del título</a:t>
            </a:r>
          </a:p>
        </p:txBody>
      </p:sp>
      <p:sp>
        <p:nvSpPr>
          <p:cNvPr id="63" name="Nivel de texto 1…"/>
          <p:cNvSpPr txBox="1">
            <a:spLocks noGrp="1"/>
          </p:cNvSpPr>
          <p:nvPr>
            <p:ph type="body" sz="quarter" idx="1"/>
          </p:nvPr>
        </p:nvSpPr>
        <p:spPr>
          <a:xfrm>
            <a:off x="415600" y="1852800"/>
            <a:ext cx="3744001" cy="4239201"/>
          </a:xfrm>
          <a:prstGeom prst="rect">
            <a:avLst/>
          </a:prstGeom>
        </p:spPr>
        <p:txBody>
          <a:bodyPr>
            <a:normAutofit/>
          </a:bodyPr>
          <a:lstStyle>
            <a:lvl1pPr marL="609584" indent="-406389">
              <a:buSzPts val="1600"/>
              <a:defRPr sz="1600"/>
            </a:lvl1pPr>
            <a:lvl2pPr marL="1219169" indent="-406390">
              <a:buSzPts val="1600"/>
              <a:defRPr sz="1600"/>
            </a:lvl2pPr>
            <a:lvl3pPr marL="1828754" indent="-406390">
              <a:buSzPts val="1600"/>
              <a:defRPr sz="1600"/>
            </a:lvl3pPr>
            <a:lvl4pPr marL="2438338" indent="-406389">
              <a:buSzPts val="1600"/>
              <a:defRPr sz="1600"/>
            </a:lvl4pPr>
            <a:lvl5pPr marL="3047924" indent="-406389">
              <a:buSzPts val="1600"/>
              <a:defRPr sz="1600"/>
            </a:lvl5pPr>
          </a:lstStyle>
          <a:p>
            <a:r>
              <a:t>Nivel de texto 1</a:t>
            </a:r>
          </a:p>
          <a:p>
            <a:pPr lvl="1"/>
            <a:r>
              <a:t>Nivel de texto 2</a:t>
            </a:r>
          </a:p>
          <a:p>
            <a:pPr lvl="2"/>
            <a:r>
              <a:t>Nivel de texto 3</a:t>
            </a:r>
          </a:p>
          <a:p>
            <a:pPr lvl="3"/>
            <a:r>
              <a:t>Nivel de texto 4</a:t>
            </a:r>
          </a:p>
          <a:p>
            <a:pPr lvl="4"/>
            <a:r>
              <a:t>Nivel de texto 5</a:t>
            </a:r>
          </a:p>
        </p:txBody>
      </p:sp>
      <p:sp>
        <p:nvSpPr>
          <p:cNvPr id="6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71" name="Texto del título"/>
          <p:cNvSpPr txBox="1">
            <a:spLocks noGrp="1"/>
          </p:cNvSpPr>
          <p:nvPr>
            <p:ph type="title"/>
          </p:nvPr>
        </p:nvSpPr>
        <p:spPr>
          <a:xfrm>
            <a:off x="653666" y="600199"/>
            <a:ext cx="8490402" cy="5454402"/>
          </a:xfrm>
          <a:prstGeom prst="rect">
            <a:avLst/>
          </a:prstGeom>
        </p:spPr>
        <p:txBody>
          <a:bodyPr anchor="ctr">
            <a:normAutofit/>
          </a:bodyPr>
          <a:lstStyle>
            <a:lvl1pPr>
              <a:defRPr sz="6400"/>
            </a:lvl1pPr>
          </a:lstStyle>
          <a:p>
            <a:r>
              <a:t>Texto del título</a:t>
            </a:r>
          </a:p>
        </p:txBody>
      </p:sp>
      <p:sp>
        <p:nvSpPr>
          <p:cNvPr id="7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79" name="Google Shape;38;p47"/>
          <p:cNvSpPr/>
          <p:nvPr/>
        </p:nvSpPr>
        <p:spPr>
          <a:xfrm>
            <a:off x="6096000" y="-167"/>
            <a:ext cx="6096000" cy="6858001"/>
          </a:xfrm>
          <a:prstGeom prst="rect">
            <a:avLst/>
          </a:prstGeom>
          <a:solidFill>
            <a:srgbClr val="EEEEEE"/>
          </a:solidFill>
          <a:ln w="12700">
            <a:miter lim="400000"/>
          </a:ln>
        </p:spPr>
        <p:txBody>
          <a:bodyPr lIns="45719" rIns="45719" anchor="ctr"/>
          <a:lstStyle/>
          <a:p>
            <a:endParaRPr/>
          </a:p>
        </p:txBody>
      </p:sp>
      <p:sp>
        <p:nvSpPr>
          <p:cNvPr id="80" name="Texto del título"/>
          <p:cNvSpPr txBox="1">
            <a:spLocks noGrp="1"/>
          </p:cNvSpPr>
          <p:nvPr>
            <p:ph type="title"/>
          </p:nvPr>
        </p:nvSpPr>
        <p:spPr>
          <a:xfrm>
            <a:off x="354000" y="1644232"/>
            <a:ext cx="5393600" cy="1976401"/>
          </a:xfrm>
          <a:prstGeom prst="rect">
            <a:avLst/>
          </a:prstGeom>
        </p:spPr>
        <p:txBody>
          <a:bodyPr anchor="b">
            <a:normAutofit/>
          </a:bodyPr>
          <a:lstStyle>
            <a:lvl1pPr algn="ctr">
              <a:defRPr sz="5600"/>
            </a:lvl1pPr>
          </a:lstStyle>
          <a:p>
            <a:r>
              <a:t>Texto del título</a:t>
            </a:r>
          </a:p>
        </p:txBody>
      </p:sp>
      <p:sp>
        <p:nvSpPr>
          <p:cNvPr id="81" name="Nivel de texto 1…"/>
          <p:cNvSpPr txBox="1">
            <a:spLocks noGrp="1"/>
          </p:cNvSpPr>
          <p:nvPr>
            <p:ph type="body" sz="quarter" idx="1"/>
          </p:nvPr>
        </p:nvSpPr>
        <p:spPr>
          <a:xfrm>
            <a:off x="354000" y="3737433"/>
            <a:ext cx="5393600" cy="1646801"/>
          </a:xfrm>
          <a:prstGeom prst="rect">
            <a:avLst/>
          </a:prstGeom>
        </p:spPr>
        <p:txBody>
          <a:bodyPr>
            <a:normAutofit/>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Nivel de texto 1</a:t>
            </a:r>
          </a:p>
          <a:p>
            <a:pPr lvl="1"/>
            <a:r>
              <a:t>Nivel de texto 2</a:t>
            </a:r>
          </a:p>
          <a:p>
            <a:pPr lvl="2"/>
            <a:r>
              <a:t>Nivel de texto 3</a:t>
            </a:r>
          </a:p>
          <a:p>
            <a:pPr lvl="3"/>
            <a:r>
              <a:t>Nivel de texto 4</a:t>
            </a:r>
          </a:p>
          <a:p>
            <a:pPr lvl="4"/>
            <a:r>
              <a:t>Nivel de texto 5</a:t>
            </a:r>
          </a:p>
        </p:txBody>
      </p:sp>
      <p:sp>
        <p:nvSpPr>
          <p:cNvPr id="82" name="Google Shape;41;p47"/>
          <p:cNvSpPr txBox="1">
            <a:spLocks noGrp="1"/>
          </p:cNvSpPr>
          <p:nvPr>
            <p:ph type="body" sz="half" idx="21"/>
          </p:nvPr>
        </p:nvSpPr>
        <p:spPr>
          <a:xfrm>
            <a:off x="6586000" y="965433"/>
            <a:ext cx="5116001" cy="4926801"/>
          </a:xfrm>
          <a:prstGeom prst="rect">
            <a:avLst/>
          </a:prstGeom>
        </p:spPr>
        <p:txBody>
          <a:bodyPr anchor="ctr">
            <a:normAutofit/>
          </a:bodyPr>
          <a:lstStyle/>
          <a:p>
            <a:pPr marL="609584" indent="-457189"/>
            <a:endParaRPr/>
          </a:p>
        </p:txBody>
      </p:sp>
      <p:sp>
        <p:nvSpPr>
          <p:cNvPr id="8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98" name="xx%"/>
          <p:cNvSpPr txBox="1">
            <a:spLocks noGrp="1"/>
          </p:cNvSpPr>
          <p:nvPr>
            <p:ph type="title" hasCustomPrompt="1"/>
          </p:nvPr>
        </p:nvSpPr>
        <p:spPr>
          <a:xfrm>
            <a:off x="415600" y="1474833"/>
            <a:ext cx="11360801" cy="2618001"/>
          </a:xfrm>
          <a:prstGeom prst="rect">
            <a:avLst/>
          </a:prstGeom>
        </p:spPr>
        <p:txBody>
          <a:bodyPr anchor="b">
            <a:normAutofit/>
          </a:bodyPr>
          <a:lstStyle>
            <a:lvl1pPr algn="ctr">
              <a:defRPr sz="16000"/>
            </a:lvl1pPr>
          </a:lstStyle>
          <a:p>
            <a:r>
              <a:t>xx%</a:t>
            </a:r>
          </a:p>
        </p:txBody>
      </p:sp>
      <p:sp>
        <p:nvSpPr>
          <p:cNvPr id="99" name="Nivel de texto 1…"/>
          <p:cNvSpPr txBox="1">
            <a:spLocks noGrp="1"/>
          </p:cNvSpPr>
          <p:nvPr>
            <p:ph type="body" sz="half" idx="1"/>
          </p:nvPr>
        </p:nvSpPr>
        <p:spPr>
          <a:xfrm>
            <a:off x="415600" y="4202967"/>
            <a:ext cx="11360801" cy="1734401"/>
          </a:xfrm>
          <a:prstGeom prst="rect">
            <a:avLst/>
          </a:prstGeom>
        </p:spPr>
        <p:txBody>
          <a:bodyPr>
            <a:normAutofit/>
          </a:bodyPr>
          <a:lstStyle>
            <a:lvl1pPr marL="609584" indent="-457189" algn="ctr"/>
            <a:lvl2pPr marL="1340119" indent="-544272" algn="ctr"/>
            <a:lvl3pPr marL="1949703" indent="-544272" algn="ctr"/>
            <a:lvl4pPr marL="2559288" indent="-544272" algn="ctr"/>
            <a:lvl5pPr marL="3168873" indent="-544272" algn="ctr"/>
          </a:lstStyle>
          <a:p>
            <a:r>
              <a:t>Nivel de texto 1</a:t>
            </a:r>
          </a:p>
          <a:p>
            <a:pPr lvl="1"/>
            <a:r>
              <a:t>Nivel de texto 2</a:t>
            </a:r>
          </a:p>
          <a:p>
            <a:pPr lvl="2"/>
            <a:r>
              <a:t>Nivel de texto 3</a:t>
            </a:r>
          </a:p>
          <a:p>
            <a:pPr lvl="3"/>
            <a:r>
              <a:t>Nivel de texto 4</a:t>
            </a:r>
          </a:p>
          <a:p>
            <a:pPr lvl="4"/>
            <a:r>
              <a:t>Nivel de texto 5</a:t>
            </a:r>
          </a:p>
        </p:txBody>
      </p:sp>
      <p:sp>
        <p:nvSpPr>
          <p:cNvPr id="10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lstStyle/>
          <a:p>
            <a:r>
              <a:t>Texto del título</a:t>
            </a:r>
          </a:p>
        </p:txBody>
      </p:sp>
      <p:sp>
        <p:nvSpPr>
          <p:cNvPr id="3" name="Nivel de texto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11649019" y="6296048"/>
            <a:ext cx="379193" cy="367950"/>
          </a:xfrm>
          <a:prstGeom prst="rect">
            <a:avLst/>
          </a:prstGeom>
          <a:ln w="12700">
            <a:miter lim="400000"/>
          </a:ln>
        </p:spPr>
        <p:txBody>
          <a:bodyPr wrap="none" lIns="91424" tIns="91424" rIns="91424" bIns="91424" anchor="ctr">
            <a:spAutoFit/>
          </a:bodyPr>
          <a:lstStyle>
            <a:lvl1pPr algn="r">
              <a:defRPr sz="1300">
                <a:solidFill>
                  <a:schemeClr val="accent2">
                    <a:lumOff val="21764"/>
                  </a:schemeClr>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htmlcheatsheet.com/css/"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hyperlink" Target="https://www.emezeta.com/articulos/css3-cheatsheet-chuleta-cs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s/docs/Learn/CSS/Building_blocks/The_box_model" TargetMode="External"/><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http://equality_operator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MDN/Guidelines/Code_guidelines/HTM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developer.mozilla.org/es/docs/Web/Guid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html.com/blog/html-5-cheat-sheets/" TargetMode="External"/><Relationship Id="rId2" Type="http://schemas.openxmlformats.org/officeDocument/2006/relationships/hyperlink" Target="https://htmlcheatsheet.co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419" dirty="0" smtClean="0"/>
              <a:t>HTML </a:t>
            </a:r>
            <a:r>
              <a:rPr lang="es-419" dirty="0" smtClean="0"/>
              <a:t>– CSS - JavaScript</a:t>
            </a:r>
            <a:endParaRPr dirty="0"/>
          </a:p>
        </p:txBody>
      </p:sp>
      <p:pic>
        <p:nvPicPr>
          <p:cNvPr id="123" name="Google Shape;100;p2" descr="Google Shape;100;p2"/>
          <p:cNvPicPr>
            <a:picLocks noChangeAspect="1"/>
          </p:cNvPicPr>
          <p:nvPr/>
        </p:nvPicPr>
        <p:blipFill>
          <a:blip r:embed="rId2"/>
          <a:stretch>
            <a:fillRect/>
          </a:stretch>
        </p:blipFill>
        <p:spPr>
          <a:xfrm>
            <a:off x="10045823" y="3964311"/>
            <a:ext cx="900694" cy="900694"/>
          </a:xfrm>
          <a:prstGeom prst="rect">
            <a:avLst/>
          </a:prstGeom>
          <a:ln w="12700">
            <a:miter lim="400000"/>
          </a:ln>
        </p:spPr>
      </p:pic>
      <p:sp>
        <p:nvSpPr>
          <p:cNvPr id="124" name="Google Shape;124;p7"/>
          <p:cNvSpPr txBox="1"/>
          <p:nvPr/>
        </p:nvSpPr>
        <p:spPr>
          <a:xfrm>
            <a:off x="3018077" y="2657691"/>
            <a:ext cx="7292820" cy="3108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99" tIns="121899" rIns="121899" bIns="121899" anchor="ctr">
            <a:spAutoFit/>
          </a:bodyPr>
          <a:lstStyle/>
          <a:p>
            <a:pPr>
              <a:defRPr sz="2400" b="1">
                <a:latin typeface="Encode Sans"/>
                <a:ea typeface="Encode Sans"/>
                <a:cs typeface="Encode Sans"/>
                <a:sym typeface="Encode Sans"/>
              </a:defRPr>
            </a:pPr>
            <a:r>
              <a:rPr dirty="0" err="1"/>
              <a:t>Tema</a:t>
            </a:r>
            <a:r>
              <a:rPr dirty="0"/>
              <a:t>: </a:t>
            </a:r>
            <a:r>
              <a:rPr lang="es-419" dirty="0" smtClean="0"/>
              <a:t>Introducción HTML – CSS - </a:t>
            </a:r>
            <a:r>
              <a:rPr lang="es-419" dirty="0" err="1" smtClean="0"/>
              <a:t>Javascript</a:t>
            </a:r>
            <a:endParaRPr dirty="0"/>
          </a:p>
          <a:p>
            <a:pPr>
              <a:defRPr sz="2400" b="1">
                <a:latin typeface="Encode Sans"/>
                <a:ea typeface="Encode Sans"/>
                <a:cs typeface="Encode Sans"/>
                <a:sym typeface="Encode Sans"/>
              </a:defRPr>
            </a:pPr>
            <a:endParaRPr lang="es-ES" dirty="0"/>
          </a:p>
          <a:p>
            <a:pPr>
              <a:defRPr sz="2400" b="1">
                <a:latin typeface="Encode Sans"/>
                <a:ea typeface="Encode Sans"/>
                <a:cs typeface="Encode Sans"/>
                <a:sym typeface="Encode Sans"/>
              </a:defRPr>
            </a:pPr>
            <a:endParaRPr dirty="0"/>
          </a:p>
          <a:p>
            <a:pPr marL="285750" indent="-285750">
              <a:buSzPct val="100000"/>
              <a:buFont typeface="Arial"/>
              <a:buChar char="•"/>
              <a:defRPr>
                <a:latin typeface="+mj-lt"/>
                <a:ea typeface="+mj-ea"/>
                <a:cs typeface="+mj-cs"/>
                <a:sym typeface="Calibri"/>
              </a:defRPr>
            </a:pPr>
            <a:r>
              <a:rPr sz="2400" dirty="0"/>
              <a:t>Qu</a:t>
            </a:r>
            <a:r>
              <a:rPr lang="es-ES" sz="2400" dirty="0"/>
              <a:t>é</a:t>
            </a:r>
            <a:r>
              <a:rPr sz="2400" dirty="0"/>
              <a:t> </a:t>
            </a:r>
            <a:r>
              <a:rPr sz="2400" dirty="0" err="1"/>
              <a:t>es</a:t>
            </a:r>
            <a:r>
              <a:rPr sz="2400" dirty="0"/>
              <a:t> </a:t>
            </a:r>
            <a:r>
              <a:rPr lang="es-419" sz="2400" dirty="0" smtClean="0"/>
              <a:t>HTML</a:t>
            </a:r>
            <a:endParaRPr sz="2400" dirty="0"/>
          </a:p>
          <a:p>
            <a:pPr marL="285750" indent="-285750">
              <a:buSzPct val="100000"/>
              <a:buFont typeface="Arial"/>
              <a:buChar char="•"/>
              <a:defRPr>
                <a:latin typeface="+mj-lt"/>
                <a:ea typeface="+mj-ea"/>
                <a:cs typeface="+mj-cs"/>
                <a:sym typeface="Calibri"/>
              </a:defRPr>
            </a:pPr>
            <a:r>
              <a:rPr lang="es-AR" sz="2400" dirty="0">
                <a:sym typeface="Calibri"/>
              </a:rPr>
              <a:t>Qué es </a:t>
            </a:r>
            <a:r>
              <a:rPr lang="es-AR" sz="2400" dirty="0" smtClean="0">
                <a:sym typeface="Calibri"/>
              </a:rPr>
              <a:t>CSS </a:t>
            </a:r>
          </a:p>
          <a:p>
            <a:pPr marL="285750" indent="-285750">
              <a:buSzPct val="100000"/>
              <a:buFont typeface="Arial"/>
              <a:buChar char="•"/>
              <a:defRPr>
                <a:latin typeface="+mj-lt"/>
                <a:ea typeface="+mj-ea"/>
                <a:cs typeface="+mj-cs"/>
                <a:sym typeface="Calibri"/>
              </a:defRPr>
            </a:pPr>
            <a:r>
              <a:rPr lang="es-AR" sz="2400" dirty="0">
                <a:sym typeface="Calibri"/>
              </a:rPr>
              <a:t>Qué es </a:t>
            </a:r>
            <a:r>
              <a:rPr lang="es-AR" sz="2400" dirty="0" err="1" smtClean="0">
                <a:sym typeface="Calibri"/>
              </a:rPr>
              <a:t>Javascript</a:t>
            </a:r>
            <a:endParaRPr lang="es-AR" sz="2400" dirty="0" smtClean="0">
              <a:sym typeface="Calibri"/>
            </a:endParaRPr>
          </a:p>
          <a:p>
            <a:pPr marL="285750" indent="-285750">
              <a:buSzPct val="100000"/>
              <a:buFont typeface="Arial"/>
              <a:buChar char="•"/>
              <a:defRPr>
                <a:latin typeface="+mj-lt"/>
                <a:ea typeface="+mj-ea"/>
                <a:cs typeface="+mj-cs"/>
                <a:sym typeface="Calibri"/>
              </a:defRPr>
            </a:pPr>
            <a:r>
              <a:rPr lang="es-419" sz="2400" dirty="0" smtClean="0"/>
              <a:t>Que es DOM</a:t>
            </a:r>
            <a:endParaRPr sz="2400" dirty="0"/>
          </a:p>
          <a:p>
            <a:pPr>
              <a:defRPr>
                <a:latin typeface="Encode Sans"/>
                <a:ea typeface="Encode Sans"/>
                <a:cs typeface="Encode Sans"/>
                <a:sym typeface="Encode Sans"/>
              </a:defRPr>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26" y="2283402"/>
            <a:ext cx="7238083" cy="230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3439" y="4128654"/>
            <a:ext cx="44386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39517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23" y="2729345"/>
            <a:ext cx="7605470" cy="2746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3548" y="1967345"/>
            <a:ext cx="44386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56912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26" y="2563091"/>
            <a:ext cx="6899501" cy="29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730" y="1911928"/>
            <a:ext cx="44386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6461399"/>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26" y="2175161"/>
            <a:ext cx="70294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469" y="3408218"/>
            <a:ext cx="548303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507359"/>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895" y="1749288"/>
            <a:ext cx="84201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127283"/>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512" y="1866900"/>
            <a:ext cx="9024070" cy="477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99771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5"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err="1">
                <a:solidFill>
                  <a:srgbClr val="FDE23D"/>
                </a:solidFill>
                <a:latin typeface="Encode Sans"/>
                <a:sym typeface="Encode Sans"/>
              </a:rPr>
              <a:t>Frontend</a:t>
            </a:r>
            <a:r>
              <a:rPr lang="es-AR" sz="4000" b="1" kern="0" dirty="0">
                <a:solidFill>
                  <a:srgbClr val="FDE23D"/>
                </a:solidFill>
                <a:latin typeface="Encode Sans"/>
                <a:sym typeface="Encode Sans"/>
              </a:rPr>
              <a:t> estático</a:t>
            </a:r>
            <a:endParaRPr sz="4000" b="1" kern="0" dirty="0">
              <a:solidFill>
                <a:srgbClr val="FDE23D"/>
              </a:solidFill>
              <a:latin typeface="Encode Sans"/>
              <a:sym typeface="Encode Sans"/>
            </a:endParaRPr>
          </a:p>
        </p:txBody>
      </p:sp>
      <p:pic>
        <p:nvPicPr>
          <p:cNvPr id="6" name="Google Shape;100;p2"/>
          <p:cNvPicPr preferRelativeResize="0"/>
          <p:nvPr/>
        </p:nvPicPr>
        <p:blipFill rotWithShape="1">
          <a:blip r:embed="rId2">
            <a:alphaModFix/>
          </a:blip>
          <a:srcRect/>
          <a:stretch/>
        </p:blipFill>
        <p:spPr>
          <a:xfrm>
            <a:off x="10045823" y="3964312"/>
            <a:ext cx="900693" cy="900693"/>
          </a:xfrm>
          <a:prstGeom prst="rect">
            <a:avLst/>
          </a:prstGeom>
          <a:noFill/>
          <a:ln>
            <a:noFill/>
          </a:ln>
        </p:spPr>
      </p:pic>
      <p:sp>
        <p:nvSpPr>
          <p:cNvPr id="7" name="Google Shape;124;p7">
            <a:extLst>
              <a:ext uri="{FF2B5EF4-FFF2-40B4-BE49-F238E27FC236}">
                <a16:creationId xmlns:a16="http://schemas.microsoft.com/office/drawing/2014/main" xmlns="" id="{42586C2D-89D1-4B8A-9675-E07D4898191B}"/>
              </a:ext>
            </a:extLst>
          </p:cNvPr>
          <p:cNvSpPr txBox="1"/>
          <p:nvPr/>
        </p:nvSpPr>
        <p:spPr>
          <a:xfrm>
            <a:off x="562026" y="1029950"/>
            <a:ext cx="2533512" cy="4784329"/>
          </a:xfrm>
          <a:prstGeom prst="rect">
            <a:avLst/>
          </a:prstGeom>
          <a:noFill/>
          <a:ln>
            <a:noFill/>
          </a:ln>
        </p:spPr>
        <p:txBody>
          <a:bodyPr spcFirstLastPara="1" wrap="square" lIns="121900" tIns="121900" rIns="121900" bIns="121900" anchor="ctr" anchorCtr="0">
            <a:noAutofit/>
          </a:bodyPr>
          <a:lstStyle/>
          <a:p>
            <a:r>
              <a:rPr lang="es-MX" sz="2400" b="1" dirty="0" err="1">
                <a:effectLst/>
                <a:latin typeface="Encode Sans" panose="020B0604020202020204"/>
                <a:ea typeface="Calibri" panose="020F0502020204030204" pitchFamily="34" charset="0"/>
              </a:rPr>
              <a:t>CheatSheet</a:t>
            </a:r>
            <a:r>
              <a:rPr lang="es-MX" sz="2400" b="1" dirty="0">
                <a:effectLst/>
                <a:latin typeface="Encode Sans" panose="020B0604020202020204"/>
                <a:ea typeface="Calibri" panose="020F0502020204030204" pitchFamily="34" charset="0"/>
              </a:rPr>
              <a:t> HTML</a:t>
            </a: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8" name="Imagen 5">
            <a:extLst>
              <a:ext uri="{FF2B5EF4-FFF2-40B4-BE49-F238E27FC236}">
                <a16:creationId xmlns:a16="http://schemas.microsoft.com/office/drawing/2014/main" xmlns=""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9" name="Picture 2">
            <a:extLst>
              <a:ext uri="{FF2B5EF4-FFF2-40B4-BE49-F238E27FC236}">
                <a16:creationId xmlns:a16="http://schemas.microsoft.com/office/drawing/2014/main" xmlns="" id="{DDC55687-EA27-4065-813A-5A63809E8D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9257" y="1882995"/>
            <a:ext cx="6986912" cy="479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532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CSS</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Text Placeholder 2"/>
          <p:cNvSpPr>
            <a:spLocks noGrp="1"/>
          </p:cNvSpPr>
          <p:nvPr>
            <p:ph type="body" idx="1"/>
          </p:nvPr>
        </p:nvSpPr>
        <p:spPr>
          <a:xfrm>
            <a:off x="1060510" y="2520178"/>
            <a:ext cx="10024945" cy="3568390"/>
          </a:xfrm>
        </p:spPr>
        <p:txBody>
          <a:bodyPr>
            <a:normAutofit fontScale="77500" lnSpcReduction="20000"/>
          </a:bodyPr>
          <a:lstStyle/>
          <a:p>
            <a:pPr marL="114300" indent="0" algn="ctr">
              <a:buNone/>
            </a:pPr>
            <a:r>
              <a:rPr lang="es-419" sz="9600" b="1" dirty="0" smtClean="0"/>
              <a:t>CSS</a:t>
            </a:r>
          </a:p>
          <a:p>
            <a:pPr marL="114300" indent="0" algn="ctr">
              <a:buNone/>
            </a:pPr>
            <a:endParaRPr lang="es-419" sz="9600" b="1" dirty="0" smtClean="0"/>
          </a:p>
          <a:p>
            <a:pPr marL="114300" indent="0">
              <a:buNone/>
            </a:pPr>
            <a:r>
              <a:rPr lang="es-419" sz="9600" b="1" dirty="0" err="1" smtClean="0"/>
              <a:t>Cascade</a:t>
            </a:r>
            <a:r>
              <a:rPr lang="es-419" sz="9600" b="1" dirty="0" smtClean="0"/>
              <a:t> Style </a:t>
            </a:r>
            <a:r>
              <a:rPr lang="es-419" sz="9600" b="1" dirty="0" err="1" smtClean="0"/>
              <a:t>Sheet</a:t>
            </a:r>
            <a:endParaRPr lang="es-AR" sz="9600" b="1" dirty="0"/>
          </a:p>
        </p:txBody>
      </p:sp>
    </p:spTree>
    <p:extLst>
      <p:ext uri="{BB962C8B-B14F-4D97-AF65-F5344CB8AC3E}">
        <p14:creationId xmlns:p14="http://schemas.microsoft.com/office/powerpoint/2010/main" val="2300649723"/>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CSS</a:t>
            </a:r>
            <a:endParaRPr dirty="0"/>
          </a:p>
        </p:txBody>
      </p:sp>
      <p:sp>
        <p:nvSpPr>
          <p:cNvPr id="6" name="Google Shape;41;p2"/>
          <p:cNvSpPr txBox="1"/>
          <p:nvPr/>
        </p:nvSpPr>
        <p:spPr>
          <a:xfrm>
            <a:off x="5298277" y="2049094"/>
            <a:ext cx="1814700" cy="810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2400"/>
              <a:buFont typeface="Calibri"/>
              <a:buNone/>
            </a:pPr>
            <a:r>
              <a:rPr lang="es-AR" sz="4400" b="1" dirty="0">
                <a:solidFill>
                  <a:srgbClr val="205867"/>
                </a:solidFill>
                <a:latin typeface="Calibri"/>
                <a:ea typeface="Calibri"/>
                <a:cs typeface="Calibri"/>
                <a:sym typeface="Calibri"/>
              </a:rPr>
              <a:t>CSS</a:t>
            </a:r>
            <a:r>
              <a:rPr lang="es-AR" sz="4000" dirty="0">
                <a:solidFill>
                  <a:srgbClr val="C0504D"/>
                </a:solidFill>
                <a:latin typeface="Montserrat"/>
                <a:ea typeface="Montserrat"/>
                <a:cs typeface="Montserrat"/>
                <a:sym typeface="Montserrat"/>
              </a:rPr>
              <a:t/>
            </a:r>
            <a:br>
              <a:rPr lang="es-AR" sz="4000" dirty="0">
                <a:solidFill>
                  <a:srgbClr val="C0504D"/>
                </a:solidFill>
                <a:latin typeface="Montserrat"/>
                <a:ea typeface="Montserrat"/>
                <a:cs typeface="Montserrat"/>
                <a:sym typeface="Montserrat"/>
              </a:rPr>
            </a:br>
            <a:endParaRPr sz="4000" dirty="0">
              <a:solidFill>
                <a:srgbClr val="C0504D"/>
              </a:solidFill>
              <a:latin typeface="Calibri"/>
              <a:ea typeface="Calibri"/>
              <a:cs typeface="Calibri"/>
              <a:sym typeface="Calibri"/>
            </a:endParaRPr>
          </a:p>
        </p:txBody>
      </p:sp>
      <p:sp>
        <p:nvSpPr>
          <p:cNvPr id="7" name="Google Shape;42;p2"/>
          <p:cNvSpPr txBox="1"/>
          <p:nvPr/>
        </p:nvSpPr>
        <p:spPr>
          <a:xfrm>
            <a:off x="562027" y="2940911"/>
            <a:ext cx="11021914" cy="36279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000000"/>
              </a:buClr>
              <a:buSzPts val="2400"/>
              <a:buFont typeface="Calibri"/>
              <a:buNone/>
            </a:pPr>
            <a:r>
              <a:rPr lang="es-AR" sz="3200" dirty="0">
                <a:solidFill>
                  <a:srgbClr val="000000"/>
                </a:solidFill>
                <a:latin typeface="Calibri"/>
                <a:ea typeface="Calibri"/>
                <a:cs typeface="Calibri"/>
                <a:sym typeface="Calibri"/>
              </a:rPr>
              <a:t>Es un lenguaje que </a:t>
            </a:r>
            <a:r>
              <a:rPr lang="es-AR" sz="3200" dirty="0" smtClean="0">
                <a:solidFill>
                  <a:srgbClr val="000000"/>
                </a:solidFill>
                <a:latin typeface="Calibri"/>
                <a:ea typeface="Calibri"/>
                <a:cs typeface="Calibri"/>
                <a:sym typeface="Calibri"/>
              </a:rPr>
              <a:t>utilizado </a:t>
            </a:r>
            <a:r>
              <a:rPr lang="es-AR" sz="3200" dirty="0">
                <a:solidFill>
                  <a:srgbClr val="000000"/>
                </a:solidFill>
                <a:latin typeface="Calibri"/>
                <a:ea typeface="Calibri"/>
                <a:cs typeface="Calibri"/>
                <a:sym typeface="Calibri"/>
              </a:rPr>
              <a:t>junto con HTML para proveer estilos visuales a los elementos del documento web</a:t>
            </a:r>
            <a:r>
              <a:rPr lang="es-AR" sz="3200" dirty="0">
                <a:latin typeface="Calibri"/>
                <a:ea typeface="Calibri"/>
                <a:cs typeface="Calibri"/>
                <a:sym typeface="Calibri"/>
              </a:rPr>
              <a:t>.</a:t>
            </a:r>
            <a:endParaRPr sz="3200" dirty="0">
              <a:latin typeface="Calibri"/>
              <a:ea typeface="Calibri"/>
              <a:cs typeface="Calibri"/>
              <a:sym typeface="Calibri"/>
            </a:endParaRPr>
          </a:p>
          <a:p>
            <a:pPr marL="0" marR="0" lvl="0" indent="0" algn="l" rtl="0">
              <a:spcBef>
                <a:spcPts val="0"/>
              </a:spcBef>
              <a:spcAft>
                <a:spcPts val="0"/>
              </a:spcAft>
              <a:buClr>
                <a:srgbClr val="000000"/>
              </a:buClr>
              <a:buSzPts val="2400"/>
              <a:buFont typeface="Calibri"/>
              <a:buNone/>
            </a:pPr>
            <a:endParaRPr sz="3200" dirty="0">
              <a:latin typeface="Calibri"/>
              <a:ea typeface="Calibri"/>
              <a:cs typeface="Calibri"/>
              <a:sym typeface="Calibri"/>
            </a:endParaRPr>
          </a:p>
          <a:p>
            <a:pPr marL="285750" marR="0" lvl="0" indent="-285750" algn="l" rtl="0">
              <a:spcBef>
                <a:spcPts val="0"/>
              </a:spcBef>
              <a:spcAft>
                <a:spcPts val="0"/>
              </a:spcAft>
              <a:buClr>
                <a:srgbClr val="000000"/>
              </a:buClr>
              <a:buSzPts val="2400"/>
              <a:buFont typeface="Arial"/>
              <a:buChar char="•"/>
            </a:pPr>
            <a:r>
              <a:rPr lang="es-AR" sz="2000" dirty="0">
                <a:solidFill>
                  <a:srgbClr val="000000"/>
                </a:solidFill>
                <a:latin typeface="Calibri"/>
                <a:ea typeface="Calibri"/>
                <a:cs typeface="Calibri"/>
                <a:sym typeface="Calibri"/>
              </a:rPr>
              <a:t>Ahorra trabajo. Se puede controlar el diseño de varias páginas a la vez.</a:t>
            </a:r>
            <a:endParaRPr dirty="0"/>
          </a:p>
          <a:p>
            <a:pPr marL="285750" marR="0" lvl="0" indent="-285750" algn="l" rtl="0">
              <a:spcBef>
                <a:spcPts val="0"/>
              </a:spcBef>
              <a:spcAft>
                <a:spcPts val="0"/>
              </a:spcAft>
              <a:buClr>
                <a:srgbClr val="000000"/>
              </a:buClr>
              <a:buSzPts val="2400"/>
              <a:buFont typeface="Arial"/>
              <a:buChar char="•"/>
            </a:pPr>
            <a:r>
              <a:rPr lang="es-AR" sz="2000" dirty="0">
                <a:solidFill>
                  <a:srgbClr val="000000"/>
                </a:solidFill>
                <a:latin typeface="Calibri"/>
                <a:ea typeface="Calibri"/>
                <a:cs typeface="Calibri"/>
                <a:sym typeface="Calibri"/>
              </a:rPr>
              <a:t>Se pueden almacenar en archivos *.</a:t>
            </a:r>
            <a:r>
              <a:rPr lang="es-AR" sz="2000" dirty="0" err="1">
                <a:solidFill>
                  <a:srgbClr val="000000"/>
                </a:solidFill>
                <a:latin typeface="Calibri"/>
                <a:ea typeface="Calibri"/>
                <a:cs typeface="Calibri"/>
                <a:sym typeface="Calibri"/>
              </a:rPr>
              <a:t>css</a:t>
            </a:r>
            <a:endParaRPr sz="2000" dirty="0">
              <a:solidFill>
                <a:srgbClr val="000000"/>
              </a:solidFill>
              <a:latin typeface="Calibri"/>
              <a:ea typeface="Calibri"/>
              <a:cs typeface="Calibri"/>
              <a:sym typeface="Calibri"/>
            </a:endParaRPr>
          </a:p>
          <a:p>
            <a:pPr marL="457200" marR="0" lvl="0" indent="0" algn="l" rtl="0">
              <a:spcBef>
                <a:spcPts val="0"/>
              </a:spcBef>
              <a:spcAft>
                <a:spcPts val="0"/>
              </a:spcAft>
              <a:buNone/>
            </a:pPr>
            <a:endParaRPr sz="2000" dirty="0">
              <a:latin typeface="Calibri"/>
              <a:ea typeface="Calibri"/>
              <a:cs typeface="Calibri"/>
              <a:sym typeface="Calibri"/>
            </a:endParaRPr>
          </a:p>
          <a:p>
            <a:pPr marL="76200" marR="0" lvl="0" indent="0" algn="l" rtl="0">
              <a:spcBef>
                <a:spcPts val="0"/>
              </a:spcBef>
              <a:spcAft>
                <a:spcPts val="0"/>
              </a:spcAft>
              <a:buClr>
                <a:srgbClr val="000000"/>
              </a:buClr>
              <a:buSzPts val="2400"/>
              <a:buFont typeface="Calibri"/>
              <a:buNone/>
            </a:pPr>
            <a:endParaRPr sz="4000" i="1" dirty="0">
              <a:solidFill>
                <a:srgbClr val="000000"/>
              </a:solidFill>
              <a:latin typeface="Calibri"/>
              <a:ea typeface="Calibri"/>
              <a:cs typeface="Calibri"/>
              <a:sym typeface="Calibri"/>
            </a:endParaRPr>
          </a:p>
        </p:txBody>
      </p:sp>
      <p:pic>
        <p:nvPicPr>
          <p:cNvPr id="8" name="Google Shape;43;p2"/>
          <p:cNvPicPr preferRelativeResize="0"/>
          <p:nvPr/>
        </p:nvPicPr>
        <p:blipFill>
          <a:blip r:embed="rId2">
            <a:alphaModFix/>
          </a:blip>
          <a:stretch>
            <a:fillRect/>
          </a:stretch>
        </p:blipFill>
        <p:spPr>
          <a:xfrm>
            <a:off x="10128773" y="5200332"/>
            <a:ext cx="1038986" cy="1033943"/>
          </a:xfrm>
          <a:prstGeom prst="rect">
            <a:avLst/>
          </a:prstGeom>
          <a:noFill/>
          <a:ln>
            <a:noFill/>
          </a:ln>
        </p:spPr>
      </p:pic>
    </p:spTree>
    <p:extLst>
      <p:ext uri="{BB962C8B-B14F-4D97-AF65-F5344CB8AC3E}">
        <p14:creationId xmlns:p14="http://schemas.microsoft.com/office/powerpoint/2010/main" val="7927340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CSS</a:t>
            </a:r>
            <a:endParaRPr dirty="0"/>
          </a:p>
        </p:txBody>
      </p:sp>
      <p:sp>
        <p:nvSpPr>
          <p:cNvPr id="6" name="Google Shape;48;gdcc58945b7_0_1"/>
          <p:cNvSpPr txBox="1"/>
          <p:nvPr/>
        </p:nvSpPr>
        <p:spPr>
          <a:xfrm>
            <a:off x="3397714" y="2327820"/>
            <a:ext cx="5021457" cy="64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sz="4000" dirty="0">
                <a:solidFill>
                  <a:srgbClr val="000000"/>
                </a:solidFill>
                <a:latin typeface="+mj-lt"/>
                <a:ea typeface="Georgia"/>
                <a:cs typeface="Georgia"/>
                <a:sym typeface="Georgia"/>
              </a:rPr>
              <a:t>¿Para qué utilizar CSS?</a:t>
            </a:r>
            <a:endParaRPr sz="4000" dirty="0">
              <a:solidFill>
                <a:srgbClr val="000000"/>
              </a:solidFill>
              <a:latin typeface="+mj-lt"/>
              <a:ea typeface="Georgia"/>
              <a:cs typeface="Georgia"/>
              <a:sym typeface="Georgia"/>
            </a:endParaRPr>
          </a:p>
          <a:p>
            <a:pPr marL="0" lvl="0" indent="0" algn="l" rtl="0">
              <a:spcBef>
                <a:spcPts val="640"/>
              </a:spcBef>
              <a:spcAft>
                <a:spcPts val="0"/>
              </a:spcAft>
              <a:buNone/>
            </a:pPr>
            <a:endParaRPr sz="3200" dirty="0">
              <a:solidFill>
                <a:srgbClr val="000000"/>
              </a:solidFill>
              <a:latin typeface="Georgia"/>
              <a:ea typeface="Georgia"/>
              <a:cs typeface="Georgia"/>
              <a:sym typeface="Georgia"/>
            </a:endParaRPr>
          </a:p>
        </p:txBody>
      </p:sp>
      <p:sp>
        <p:nvSpPr>
          <p:cNvPr id="7" name="Google Shape;49;gdcc58945b7_0_1"/>
          <p:cNvSpPr txBox="1"/>
          <p:nvPr/>
        </p:nvSpPr>
        <p:spPr>
          <a:xfrm flipH="1">
            <a:off x="1811887" y="3554352"/>
            <a:ext cx="9355872" cy="16112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400" dirty="0">
                <a:solidFill>
                  <a:srgbClr val="000000"/>
                </a:solidFill>
                <a:latin typeface="Calibri"/>
                <a:ea typeface="Calibri"/>
                <a:cs typeface="Calibri"/>
                <a:sym typeface="Calibri"/>
              </a:rPr>
              <a:t>Para definir estilos en los documentos web, incluyendo el diseño, la disposición de los elementos y para responder a las variaciones en la pantalla en cuanto a diferentes dispositivos y tamaños de pantalla. </a:t>
            </a:r>
            <a:endParaRPr dirty="0"/>
          </a:p>
        </p:txBody>
      </p:sp>
    </p:spTree>
    <p:extLst>
      <p:ext uri="{BB962C8B-B14F-4D97-AF65-F5344CB8AC3E}">
        <p14:creationId xmlns:p14="http://schemas.microsoft.com/office/powerpoint/2010/main" val="4189882664"/>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pic>
        <p:nvPicPr>
          <p:cNvPr id="123" name="Google Shape;100;p2" descr="Google Shape;100;p2"/>
          <p:cNvPicPr>
            <a:picLocks noChangeAspect="1"/>
          </p:cNvPicPr>
          <p:nvPr/>
        </p:nvPicPr>
        <p:blipFill>
          <a:blip r:embed="rId3"/>
          <a:stretch>
            <a:fillRect/>
          </a:stretch>
        </p:blipFill>
        <p:spPr>
          <a:xfrm>
            <a:off x="10045823" y="3964311"/>
            <a:ext cx="900694" cy="900694"/>
          </a:xfrm>
          <a:prstGeom prst="rect">
            <a:avLst/>
          </a:prstGeom>
          <a:ln w="12700">
            <a:miter lim="400000"/>
          </a:ln>
        </p:spPr>
      </p:pic>
      <p:sp>
        <p:nvSpPr>
          <p:cNvPr id="9" name="Google Shape;385;p63"/>
          <p:cNvSpPr txBox="1"/>
          <p:nvPr/>
        </p:nvSpPr>
        <p:spPr>
          <a:xfrm>
            <a:off x="1972811" y="2856304"/>
            <a:ext cx="8246378" cy="330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3900" i="0" u="none" strike="noStrike" cap="none" dirty="0">
                <a:solidFill>
                  <a:srgbClr val="0070C0"/>
                </a:solidFill>
                <a:latin typeface="Georgia"/>
                <a:ea typeface="Georgia"/>
                <a:cs typeface="Georgia"/>
                <a:sym typeface="Georgia"/>
              </a:rPr>
              <a:t> </a:t>
            </a:r>
            <a:r>
              <a:rPr lang="es-419" sz="4900" b="1" i="0" u="none" strike="noStrike" cap="none" dirty="0">
                <a:solidFill>
                  <a:srgbClr val="0070C0"/>
                </a:solidFill>
                <a:latin typeface="Georgia"/>
                <a:ea typeface="Georgia"/>
                <a:cs typeface="Georgia"/>
                <a:sym typeface="Georgia"/>
              </a:rPr>
              <a:t>HTML</a:t>
            </a:r>
            <a:br>
              <a:rPr lang="es-419" sz="4900" b="1" i="0" u="none" strike="noStrike" cap="none" dirty="0">
                <a:solidFill>
                  <a:srgbClr val="0070C0"/>
                </a:solidFill>
                <a:latin typeface="Georgia"/>
                <a:ea typeface="Georgia"/>
                <a:cs typeface="Georgia"/>
                <a:sym typeface="Georgia"/>
              </a:rPr>
            </a:br>
            <a:r>
              <a:rPr lang="es-419" sz="3500" b="1" i="0" u="none" strike="noStrike" cap="none" dirty="0">
                <a:solidFill>
                  <a:srgbClr val="0070C0"/>
                </a:solidFill>
                <a:latin typeface="Georgia"/>
                <a:ea typeface="Georgia"/>
                <a:cs typeface="Georgia"/>
                <a:sym typeface="Georgia"/>
              </a:rPr>
              <a:t> (</a:t>
            </a:r>
            <a:r>
              <a:rPr lang="es-419" sz="3500" b="1" i="0" u="none" strike="noStrike" cap="none" dirty="0" err="1">
                <a:solidFill>
                  <a:srgbClr val="0070C0"/>
                </a:solidFill>
                <a:latin typeface="Georgia"/>
                <a:ea typeface="Georgia"/>
                <a:cs typeface="Georgia"/>
                <a:sym typeface="Georgia"/>
              </a:rPr>
              <a:t>Hypertext</a:t>
            </a:r>
            <a:r>
              <a:rPr lang="es-419" sz="3500" b="1" i="0" u="none" strike="noStrike" cap="none" dirty="0">
                <a:solidFill>
                  <a:srgbClr val="0070C0"/>
                </a:solidFill>
                <a:latin typeface="Georgia"/>
                <a:ea typeface="Georgia"/>
                <a:cs typeface="Georgia"/>
                <a:sym typeface="Georgia"/>
              </a:rPr>
              <a:t> </a:t>
            </a:r>
            <a:r>
              <a:rPr lang="es-419" sz="3500" b="1" i="0" u="none" strike="noStrike" cap="none" dirty="0" err="1">
                <a:solidFill>
                  <a:srgbClr val="0070C0"/>
                </a:solidFill>
                <a:latin typeface="Georgia"/>
                <a:ea typeface="Georgia"/>
                <a:cs typeface="Georgia"/>
                <a:sym typeface="Georgia"/>
              </a:rPr>
              <a:t>Markup</a:t>
            </a:r>
            <a:r>
              <a:rPr lang="es-419" sz="3500" b="1" i="0" u="none" strike="noStrike" cap="none" dirty="0">
                <a:solidFill>
                  <a:srgbClr val="0070C0"/>
                </a:solidFill>
                <a:latin typeface="Georgia"/>
                <a:ea typeface="Georgia"/>
                <a:cs typeface="Georgia"/>
                <a:sym typeface="Georgia"/>
              </a:rPr>
              <a:t> </a:t>
            </a:r>
            <a:r>
              <a:rPr lang="es-419" sz="3500" b="1" i="0" u="none" strike="noStrike" cap="none" dirty="0" err="1">
                <a:solidFill>
                  <a:srgbClr val="0070C0"/>
                </a:solidFill>
                <a:latin typeface="Georgia"/>
                <a:ea typeface="Georgia"/>
                <a:cs typeface="Georgia"/>
                <a:sym typeface="Georgia"/>
              </a:rPr>
              <a:t>Language</a:t>
            </a:r>
            <a:r>
              <a:rPr lang="es-419" sz="3500" b="1" i="0" u="none" strike="noStrike" cap="none" dirty="0">
                <a:solidFill>
                  <a:srgbClr val="0070C0"/>
                </a:solidFill>
                <a:latin typeface="Georgia"/>
                <a:ea typeface="Georgia"/>
                <a:cs typeface="Georgia"/>
                <a:sym typeface="Georgia"/>
              </a:rPr>
              <a:t>)</a:t>
            </a:r>
            <a:r>
              <a:rPr lang="es-419" sz="6100" b="1" i="0" u="none" strike="noStrike" cap="none" dirty="0">
                <a:solidFill>
                  <a:srgbClr val="FF0000"/>
                </a:solidFill>
                <a:latin typeface="Georgia"/>
                <a:ea typeface="Georgia"/>
                <a:cs typeface="Georgia"/>
                <a:sym typeface="Georgia"/>
              </a:rPr>
              <a:t/>
            </a:r>
            <a:br>
              <a:rPr lang="es-419" sz="6100" b="1" i="0" u="none" strike="noStrike" cap="none" dirty="0">
                <a:solidFill>
                  <a:srgbClr val="FF0000"/>
                </a:solidFill>
                <a:latin typeface="Georgia"/>
                <a:ea typeface="Georgia"/>
                <a:cs typeface="Georgia"/>
                <a:sym typeface="Georgia"/>
              </a:rPr>
            </a:br>
            <a:r>
              <a:rPr lang="es-419" sz="3100" i="0" u="none" strike="noStrike" cap="none" dirty="0">
                <a:solidFill>
                  <a:schemeClr val="dk1"/>
                </a:solidFill>
                <a:latin typeface="Georgia"/>
                <a:ea typeface="Georgia"/>
                <a:cs typeface="Georgia"/>
                <a:sym typeface="Georgia"/>
              </a:rPr>
              <a:t/>
            </a:r>
            <a:br>
              <a:rPr lang="es-419" sz="3100" i="0" u="none" strike="noStrike" cap="none" dirty="0">
                <a:solidFill>
                  <a:schemeClr val="dk1"/>
                </a:solidFill>
                <a:latin typeface="Georgia"/>
                <a:ea typeface="Georgia"/>
                <a:cs typeface="Georgia"/>
                <a:sym typeface="Georgia"/>
              </a:rPr>
            </a:br>
            <a:r>
              <a:rPr lang="es-419" sz="3100" i="0" u="none" strike="noStrike" cap="none" dirty="0">
                <a:solidFill>
                  <a:schemeClr val="dk1"/>
                </a:solidFill>
                <a:latin typeface="Georgia"/>
                <a:ea typeface="Georgia"/>
                <a:cs typeface="Georgia"/>
                <a:sym typeface="Georgia"/>
              </a:rPr>
              <a:t>Es un lenguaje de marcado estándar para crear páginas web.</a:t>
            </a:r>
            <a:endParaRPr sz="900" dirty="0">
              <a:latin typeface="Georgia"/>
              <a:ea typeface="Georgia"/>
              <a:cs typeface="Georgia"/>
              <a:sym typeface="Georgia"/>
            </a:endParaRPr>
          </a:p>
        </p:txBody>
      </p:sp>
    </p:spTree>
    <p:extLst>
      <p:ext uri="{BB962C8B-B14F-4D97-AF65-F5344CB8AC3E}">
        <p14:creationId xmlns:p14="http://schemas.microsoft.com/office/powerpoint/2010/main" val="131493949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4;p7">
            <a:extLst>
              <a:ext uri="{FF2B5EF4-FFF2-40B4-BE49-F238E27FC236}">
                <a16:creationId xmlns:a16="http://schemas.microsoft.com/office/drawing/2014/main" xmlns="" id="{42586C2D-89D1-4B8A-9675-E07D4898191B}"/>
              </a:ext>
            </a:extLst>
          </p:cNvPr>
          <p:cNvSpPr txBox="1"/>
          <p:nvPr/>
        </p:nvSpPr>
        <p:spPr>
          <a:xfrm>
            <a:off x="562027" y="2949197"/>
            <a:ext cx="5381573" cy="2872766"/>
          </a:xfrm>
          <a:prstGeom prst="rect">
            <a:avLst/>
          </a:prstGeom>
          <a:noFill/>
          <a:ln>
            <a:noFill/>
          </a:ln>
        </p:spPr>
        <p:txBody>
          <a:bodyPr spcFirstLastPara="1" wrap="square" lIns="121900" tIns="121900" rIns="121900" bIns="121900" anchor="ctr" anchorCtr="0">
            <a:noAutofit/>
          </a:bodyPr>
          <a:lstStyle/>
          <a:p>
            <a:r>
              <a:rPr lang="es-MX" sz="2400" b="1" dirty="0" err="1">
                <a:effectLst/>
                <a:latin typeface="Encode Sans" panose="020B0604020202020204"/>
                <a:ea typeface="Calibri" panose="020F0502020204030204" pitchFamily="34" charset="0"/>
              </a:rPr>
              <a:t>CheatSheet</a:t>
            </a:r>
            <a:r>
              <a:rPr lang="es-MX" sz="2400" b="1" dirty="0">
                <a:effectLst/>
                <a:latin typeface="Encode Sans" panose="020B0604020202020204"/>
                <a:ea typeface="Calibri" panose="020F0502020204030204" pitchFamily="34" charset="0"/>
              </a:rPr>
              <a:t> CSS</a:t>
            </a:r>
            <a:br>
              <a:rPr lang="es-MX" sz="2400" b="1" dirty="0">
                <a:effectLst/>
                <a:latin typeface="Encode Sans" panose="020B0604020202020204"/>
                <a:ea typeface="Calibri" panose="020F0502020204030204" pitchFamily="34" charset="0"/>
              </a:rPr>
            </a:br>
            <a:endParaRPr lang="es-MX" sz="2400" b="1" dirty="0" smtClean="0">
              <a:effectLst/>
              <a:latin typeface="Encode Sans" panose="020B0604020202020204"/>
              <a:ea typeface="Calibri" panose="020F0502020204030204" pitchFamily="34" charset="0"/>
            </a:endParaRPr>
          </a:p>
          <a:p>
            <a:r>
              <a:rPr lang="es-MX" sz="1600" b="1" dirty="0">
                <a:latin typeface="Encode Sans" panose="020B0604020202020204"/>
                <a:ea typeface="Calibri" panose="020F0502020204030204" pitchFamily="34" charset="0"/>
                <a:hlinkClick r:id="rId3"/>
              </a:rPr>
              <a:t>https://htmlcheatsheet.com/css</a:t>
            </a:r>
            <a:r>
              <a:rPr lang="es-MX" sz="1600" b="1" dirty="0" smtClean="0">
                <a:latin typeface="Encode Sans" panose="020B0604020202020204"/>
                <a:ea typeface="Calibri" panose="020F0502020204030204" pitchFamily="34" charset="0"/>
                <a:hlinkClick r:id="rId3"/>
              </a:rPr>
              <a:t>/</a:t>
            </a:r>
            <a:endParaRPr lang="es-MX" sz="1600" b="1" dirty="0" smtClean="0">
              <a:latin typeface="Encode Sans" panose="020B0604020202020204"/>
              <a:ea typeface="Calibri" panose="020F0502020204030204" pitchFamily="34" charset="0"/>
            </a:endParaRPr>
          </a:p>
          <a:p>
            <a:r>
              <a:rPr lang="es-MX" sz="2400" b="1" dirty="0">
                <a:effectLst/>
                <a:latin typeface="Encode Sans" panose="020B0604020202020204"/>
                <a:ea typeface="Calibri" panose="020F0502020204030204" pitchFamily="34" charset="0"/>
              </a:rPr>
              <a:t/>
            </a:r>
            <a:br>
              <a:rPr lang="es-MX" sz="2400" b="1" dirty="0">
                <a:effectLst/>
                <a:latin typeface="Encode Sans" panose="020B0604020202020204"/>
                <a:ea typeface="Calibri" panose="020F0502020204030204" pitchFamily="34" charset="0"/>
              </a:rPr>
            </a:br>
            <a:r>
              <a:rPr lang="es-MX" sz="1600" b="1" dirty="0">
                <a:latin typeface="Encode Sans" panose="020B0604020202020204"/>
                <a:ea typeface="Calibri" panose="020F0502020204030204" pitchFamily="34" charset="0"/>
                <a:hlinkClick r:id="rId4"/>
              </a:rPr>
              <a:t>https://</a:t>
            </a:r>
            <a:r>
              <a:rPr lang="es-MX" sz="1600" b="1" dirty="0" smtClean="0">
                <a:latin typeface="Encode Sans" panose="020B0604020202020204"/>
                <a:ea typeface="Calibri" panose="020F0502020204030204" pitchFamily="34" charset="0"/>
                <a:hlinkClick r:id="rId4"/>
              </a:rPr>
              <a:t>www.emezeta.com/articulos/css3-cheatsheet-chuleta-css</a:t>
            </a:r>
            <a:endParaRPr lang="es-MX" sz="1600" b="1" dirty="0" smtClean="0">
              <a:latin typeface="Encode Sans" panose="020B0604020202020204"/>
              <a:ea typeface="Calibri" panose="020F0502020204030204" pitchFamily="34" charset="0"/>
            </a:endParaRPr>
          </a:p>
          <a:p>
            <a:endParaRPr lang="es-ES" sz="16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graphicFrame>
        <p:nvGraphicFramePr>
          <p:cNvPr id="5" name="Objeto 1">
            <a:extLst>
              <a:ext uri="{FF2B5EF4-FFF2-40B4-BE49-F238E27FC236}">
                <a16:creationId xmlns:a16="http://schemas.microsoft.com/office/drawing/2014/main" xmlns="" id="{6DFDF42B-5216-46FB-9925-95E1211FD6C1}"/>
              </a:ext>
            </a:extLst>
          </p:cNvPr>
          <p:cNvGraphicFramePr>
            <a:graphicFrameLocks noChangeAspect="1"/>
          </p:cNvGraphicFramePr>
          <p:nvPr>
            <p:extLst>
              <p:ext uri="{D42A27DB-BD31-4B8C-83A1-F6EECF244321}">
                <p14:modId xmlns:p14="http://schemas.microsoft.com/office/powerpoint/2010/main" val="3705934509"/>
              </p:ext>
            </p:extLst>
          </p:nvPr>
        </p:nvGraphicFramePr>
        <p:xfrm>
          <a:off x="6711662" y="1922258"/>
          <a:ext cx="3481707" cy="4926644"/>
        </p:xfrm>
        <a:graphic>
          <a:graphicData uri="http://schemas.openxmlformats.org/presentationml/2006/ole">
            <mc:AlternateContent xmlns:mc="http://schemas.openxmlformats.org/markup-compatibility/2006">
              <mc:Choice xmlns:v="urn:schemas-microsoft-com:vml" Requires="v">
                <p:oleObj spid="_x0000_s1031" name="Acrobat Document" r:id="rId5" imgW="5667480" imgH="8020080" progId="AcroExch.Document.DC">
                  <p:embed/>
                </p:oleObj>
              </mc:Choice>
              <mc:Fallback>
                <p:oleObj name="Acrobat Document" r:id="rId5" imgW="5667480" imgH="8020080" progId="AcroExch.Document.DC">
                  <p:embed/>
                  <p:pic>
                    <p:nvPicPr>
                      <p:cNvPr id="2" name="Objeto 1">
                        <a:extLst>
                          <a:ext uri="{FF2B5EF4-FFF2-40B4-BE49-F238E27FC236}">
                            <a16:creationId xmlns:a16="http://schemas.microsoft.com/office/drawing/2014/main" xmlns="" id="{6DFDF42B-5216-46FB-9925-95E1211FD6C1}"/>
                          </a:ext>
                        </a:extLst>
                      </p:cNvPr>
                      <p:cNvPicPr/>
                      <p:nvPr/>
                    </p:nvPicPr>
                    <p:blipFill>
                      <a:blip r:embed="rId6"/>
                      <a:stretch>
                        <a:fillRect/>
                      </a:stretch>
                    </p:blipFill>
                    <p:spPr>
                      <a:xfrm>
                        <a:off x="6711662" y="1922258"/>
                        <a:ext cx="3481707" cy="4926644"/>
                      </a:xfrm>
                      <a:prstGeom prst="rect">
                        <a:avLst/>
                      </a:prstGeom>
                    </p:spPr>
                  </p:pic>
                </p:oleObj>
              </mc:Fallback>
            </mc:AlternateContent>
          </a:graphicData>
        </a:graphic>
      </p:graphicFrame>
      <p:sp>
        <p:nvSpPr>
          <p:cNvPr id="6"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7"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69">
              <a:defRPr sz="4000" b="1">
                <a:solidFill>
                  <a:srgbClr val="FDE23D"/>
                </a:solidFill>
                <a:latin typeface="Encode Sans"/>
                <a:ea typeface="Encode Sans"/>
                <a:cs typeface="Encode Sans"/>
                <a:sym typeface="Encode Sans"/>
              </a:defRPr>
            </a:pPr>
            <a:r>
              <a:rPr lang="es-ES" dirty="0"/>
              <a:t>CSS</a:t>
            </a:r>
            <a:endParaRPr lang="es-ES" dirty="0"/>
          </a:p>
        </p:txBody>
      </p:sp>
    </p:spTree>
    <p:extLst>
      <p:ext uri="{BB962C8B-B14F-4D97-AF65-F5344CB8AC3E}">
        <p14:creationId xmlns:p14="http://schemas.microsoft.com/office/powerpoint/2010/main" val="20710793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CSS</a:t>
            </a:r>
            <a:endParaRPr dirty="0"/>
          </a:p>
        </p:txBody>
      </p:sp>
      <p:sp>
        <p:nvSpPr>
          <p:cNvPr id="7" name="Google Shape;94;gdc58f23d29_1_10"/>
          <p:cNvSpPr txBox="1">
            <a:spLocks noGrp="1"/>
          </p:cNvSpPr>
          <p:nvPr>
            <p:ph type="title"/>
          </p:nvPr>
        </p:nvSpPr>
        <p:spPr>
          <a:xfrm>
            <a:off x="2040673" y="259189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s-AR" sz="3200" b="1" dirty="0"/>
              <a:t>Selectores </a:t>
            </a:r>
            <a:r>
              <a:rPr lang="es-AR" sz="3200" b="1" dirty="0" smtClean="0"/>
              <a:t>en CSS</a:t>
            </a:r>
            <a:endParaRPr sz="3200" b="1" dirty="0"/>
          </a:p>
          <a:p>
            <a:pPr marL="0" lvl="0" indent="0" algn="ctr" rtl="0">
              <a:spcBef>
                <a:spcPts val="0"/>
              </a:spcBef>
              <a:spcAft>
                <a:spcPts val="0"/>
              </a:spcAft>
              <a:buNone/>
            </a:pPr>
            <a:r>
              <a:rPr lang="es-AR" sz="2400" dirty="0">
                <a:solidFill>
                  <a:srgbClr val="134F5C"/>
                </a:solidFill>
              </a:rPr>
              <a:t>“a quién hay que aplicar el estilo”</a:t>
            </a:r>
            <a:endParaRPr sz="2400" dirty="0">
              <a:solidFill>
                <a:srgbClr val="134F5C"/>
              </a:solidFill>
            </a:endParaRPr>
          </a:p>
        </p:txBody>
      </p:sp>
      <p:sp>
        <p:nvSpPr>
          <p:cNvPr id="8" name="Google Shape;95;gdc58f23d29_1_10"/>
          <p:cNvSpPr txBox="1">
            <a:spLocks noGrp="1"/>
          </p:cNvSpPr>
          <p:nvPr>
            <p:ph type="body" idx="1"/>
          </p:nvPr>
        </p:nvSpPr>
        <p:spPr>
          <a:xfrm>
            <a:off x="2040673" y="4700238"/>
            <a:ext cx="8229600" cy="118760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s-AR" sz="2200" dirty="0">
                <a:solidFill>
                  <a:srgbClr val="000000"/>
                </a:solidFill>
              </a:rPr>
              <a:t>Una misma regla puede aplicarse a varios selectores y, a un mismo selector se le pueden aplicar varias reglas.</a:t>
            </a:r>
            <a:endParaRPr sz="2200" dirty="0">
              <a:solidFill>
                <a:srgbClr val="000000"/>
              </a:solidFill>
            </a:endParaRPr>
          </a:p>
        </p:txBody>
      </p:sp>
    </p:spTree>
    <p:extLst>
      <p:ext uri="{BB962C8B-B14F-4D97-AF65-F5344CB8AC3E}">
        <p14:creationId xmlns:p14="http://schemas.microsoft.com/office/powerpoint/2010/main" val="87157157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Atributos </a:t>
            </a:r>
            <a:r>
              <a:rPr lang="es-ES" dirty="0" smtClean="0"/>
              <a:t>HTML</a:t>
            </a:r>
            <a:endParaRPr dirty="0"/>
          </a:p>
        </p:txBody>
      </p:sp>
      <p:sp>
        <p:nvSpPr>
          <p:cNvPr id="7" name="Google Shape;101;gdc58f23d29_1_15"/>
          <p:cNvSpPr txBox="1">
            <a:spLocks noGrp="1"/>
          </p:cNvSpPr>
          <p:nvPr>
            <p:ph type="title"/>
          </p:nvPr>
        </p:nvSpPr>
        <p:spPr>
          <a:xfrm>
            <a:off x="4063131" y="2112145"/>
            <a:ext cx="4302024" cy="706862"/>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AR" sz="3200" b="1" dirty="0">
                <a:solidFill>
                  <a:srgbClr val="000000"/>
                </a:solidFill>
              </a:rPr>
              <a:t>Selectores básicos</a:t>
            </a:r>
            <a:endParaRPr sz="3200" b="1" dirty="0">
              <a:solidFill>
                <a:srgbClr val="000000"/>
              </a:solidFill>
            </a:endParaRPr>
          </a:p>
          <a:p>
            <a:pPr marL="0" lvl="0" indent="0" algn="ctr" rtl="0">
              <a:spcBef>
                <a:spcPts val="0"/>
              </a:spcBef>
              <a:spcAft>
                <a:spcPts val="0"/>
              </a:spcAft>
              <a:buNone/>
            </a:pPr>
            <a:endParaRPr dirty="0">
              <a:solidFill>
                <a:srgbClr val="000000"/>
              </a:solidFill>
            </a:endParaRPr>
          </a:p>
        </p:txBody>
      </p:sp>
      <p:sp>
        <p:nvSpPr>
          <p:cNvPr id="8" name="Google Shape;102;gdc58f23d29_1_15"/>
          <p:cNvSpPr txBox="1">
            <a:spLocks noGrp="1"/>
          </p:cNvSpPr>
          <p:nvPr>
            <p:ph type="body" idx="1"/>
          </p:nvPr>
        </p:nvSpPr>
        <p:spPr>
          <a:xfrm>
            <a:off x="562026" y="2725195"/>
            <a:ext cx="11021915" cy="3753663"/>
          </a:xfrm>
          <a:prstGeom prst="rect">
            <a:avLst/>
          </a:prstGeom>
        </p:spPr>
        <p:txBody>
          <a:bodyPr spcFirstLastPara="1" wrap="square" lIns="91425" tIns="45700" rIns="91425" bIns="45700" anchor="t" anchorCtr="0">
            <a:normAutofit fontScale="55000" lnSpcReduction="20000"/>
          </a:bodyPr>
          <a:lstStyle/>
          <a:p>
            <a:pPr marL="0" lvl="0" indent="0" algn="l" rtl="0">
              <a:spcBef>
                <a:spcPts val="360"/>
              </a:spcBef>
              <a:spcAft>
                <a:spcPts val="0"/>
              </a:spcAft>
              <a:buNone/>
            </a:pPr>
            <a:r>
              <a:rPr lang="es-AR" b="1" dirty="0">
                <a:solidFill>
                  <a:srgbClr val="000000"/>
                </a:solidFill>
                <a:latin typeface="Arial"/>
                <a:ea typeface="Arial"/>
                <a:cs typeface="Arial"/>
                <a:sym typeface="Arial"/>
              </a:rPr>
              <a:t>Selector universal: </a:t>
            </a:r>
            <a:r>
              <a:rPr lang="es-AR" dirty="0">
                <a:solidFill>
                  <a:srgbClr val="000000"/>
                </a:solidFill>
                <a:latin typeface="Arial"/>
                <a:ea typeface="Arial"/>
                <a:cs typeface="Arial"/>
                <a:sym typeface="Arial"/>
              </a:rPr>
              <a:t>Se utiliza para seleccionar todos los elementos de la página.</a:t>
            </a:r>
            <a:endParaRPr dirty="0">
              <a:solidFill>
                <a:srgbClr val="000000"/>
              </a:solidFill>
              <a:latin typeface="Arial"/>
              <a:ea typeface="Arial"/>
              <a:cs typeface="Arial"/>
              <a:sym typeface="Arial"/>
            </a:endParaRPr>
          </a:p>
          <a:p>
            <a:pPr marL="0" lvl="0" indent="0" algn="l" rtl="0">
              <a:spcBef>
                <a:spcPts val="360"/>
              </a:spcBef>
              <a:spcAft>
                <a:spcPts val="0"/>
              </a:spcAft>
              <a:buNone/>
            </a:pPr>
            <a:r>
              <a:rPr lang="es-AR" dirty="0" smtClean="0">
                <a:solidFill>
                  <a:srgbClr val="000000"/>
                </a:solidFill>
                <a:latin typeface="Arial"/>
                <a:ea typeface="Arial"/>
                <a:cs typeface="Arial"/>
                <a:sym typeface="Arial"/>
              </a:rPr>
              <a:t>                         </a:t>
            </a:r>
            <a:r>
              <a:rPr lang="es-AR" sz="2143" dirty="0" smtClean="0">
                <a:solidFill>
                  <a:srgbClr val="000000"/>
                </a:solidFill>
                <a:latin typeface="Arial"/>
                <a:ea typeface="Arial"/>
                <a:cs typeface="Arial"/>
                <a:sym typeface="Arial"/>
              </a:rPr>
              <a:t>    </a:t>
            </a:r>
            <a:r>
              <a:rPr lang="es-AR" sz="1743" dirty="0" smtClean="0">
                <a:solidFill>
                  <a:srgbClr val="000000"/>
                </a:solidFill>
                <a:latin typeface="Arial"/>
                <a:ea typeface="Arial"/>
                <a:cs typeface="Arial"/>
                <a:sym typeface="Arial"/>
              </a:rPr>
              <a:t>  </a:t>
            </a:r>
            <a:r>
              <a:rPr lang="es-AR" sz="1743" dirty="0">
                <a:solidFill>
                  <a:srgbClr val="000000"/>
                </a:solidFill>
                <a:latin typeface="Arial"/>
                <a:ea typeface="Arial"/>
                <a:cs typeface="Arial"/>
                <a:sym typeface="Arial"/>
              </a:rPr>
              <a:t>* {</a:t>
            </a:r>
            <a:endParaRPr sz="1743" dirty="0">
              <a:solidFill>
                <a:srgbClr val="000000"/>
              </a:solidFill>
              <a:latin typeface="Arial"/>
              <a:ea typeface="Arial"/>
              <a:cs typeface="Arial"/>
              <a:sym typeface="Arial"/>
            </a:endParaRPr>
          </a:p>
          <a:p>
            <a:pPr marL="1828800" lvl="0" indent="457200" algn="l" rtl="0">
              <a:spcBef>
                <a:spcPts val="360"/>
              </a:spcBef>
              <a:spcAft>
                <a:spcPts val="0"/>
              </a:spcAft>
              <a:buNone/>
            </a:pPr>
            <a:r>
              <a:rPr lang="es-AR" sz="1743" dirty="0" err="1">
                <a:solidFill>
                  <a:srgbClr val="000000"/>
                </a:solidFill>
                <a:latin typeface="Arial"/>
                <a:ea typeface="Arial"/>
                <a:cs typeface="Arial"/>
                <a:sym typeface="Arial"/>
              </a:rPr>
              <a:t>margin</a:t>
            </a:r>
            <a:r>
              <a:rPr lang="es-AR" sz="1743" dirty="0">
                <a:solidFill>
                  <a:srgbClr val="000000"/>
                </a:solidFill>
                <a:latin typeface="Arial"/>
                <a:ea typeface="Arial"/>
                <a:cs typeface="Arial"/>
                <a:sym typeface="Arial"/>
              </a:rPr>
              <a:t>: 0;</a:t>
            </a:r>
            <a:endParaRPr sz="1743" dirty="0">
              <a:solidFill>
                <a:srgbClr val="000000"/>
              </a:solidFill>
              <a:latin typeface="Arial"/>
              <a:ea typeface="Arial"/>
              <a:cs typeface="Arial"/>
              <a:sym typeface="Arial"/>
            </a:endParaRPr>
          </a:p>
          <a:p>
            <a:pPr marL="1828800" lvl="0" indent="457200" algn="l" rtl="0">
              <a:spcBef>
                <a:spcPts val="360"/>
              </a:spcBef>
              <a:spcAft>
                <a:spcPts val="0"/>
              </a:spcAft>
              <a:buNone/>
            </a:pPr>
            <a:r>
              <a:rPr lang="es-AR" sz="1743" dirty="0" err="1">
                <a:solidFill>
                  <a:srgbClr val="000000"/>
                </a:solidFill>
                <a:latin typeface="Arial"/>
                <a:ea typeface="Arial"/>
                <a:cs typeface="Arial"/>
                <a:sym typeface="Arial"/>
              </a:rPr>
              <a:t>padding</a:t>
            </a:r>
            <a:r>
              <a:rPr lang="es-AR" sz="1743" dirty="0">
                <a:solidFill>
                  <a:srgbClr val="000000"/>
                </a:solidFill>
                <a:latin typeface="Arial"/>
                <a:ea typeface="Arial"/>
                <a:cs typeface="Arial"/>
                <a:sym typeface="Arial"/>
              </a:rPr>
              <a:t>: 0;</a:t>
            </a:r>
            <a:endParaRPr sz="1743" dirty="0">
              <a:solidFill>
                <a:srgbClr val="000000"/>
              </a:solidFill>
              <a:latin typeface="Arial"/>
              <a:ea typeface="Arial"/>
              <a:cs typeface="Arial"/>
              <a:sym typeface="Arial"/>
            </a:endParaRPr>
          </a:p>
          <a:p>
            <a:pPr marL="1828800" lvl="0" indent="0" algn="l" rtl="0">
              <a:spcBef>
                <a:spcPts val="360"/>
              </a:spcBef>
              <a:spcAft>
                <a:spcPts val="0"/>
              </a:spcAft>
              <a:buNone/>
            </a:pPr>
            <a:r>
              <a:rPr lang="es-AR" sz="1743" dirty="0" smtClean="0">
                <a:solidFill>
                  <a:srgbClr val="000000"/>
                </a:solidFill>
                <a:latin typeface="Arial"/>
                <a:ea typeface="Arial"/>
                <a:cs typeface="Arial"/>
                <a:sym typeface="Arial"/>
              </a:rPr>
              <a:t>   }</a:t>
            </a:r>
            <a:endParaRPr sz="1743" dirty="0">
              <a:solidFill>
                <a:srgbClr val="000000"/>
              </a:solidFill>
              <a:latin typeface="Arial"/>
              <a:ea typeface="Arial"/>
              <a:cs typeface="Arial"/>
              <a:sym typeface="Arial"/>
            </a:endParaRPr>
          </a:p>
          <a:p>
            <a:pPr marL="1828800" lvl="0" indent="0" algn="l" rtl="0">
              <a:spcBef>
                <a:spcPts val="360"/>
              </a:spcBef>
              <a:spcAft>
                <a:spcPts val="0"/>
              </a:spcAft>
              <a:buNone/>
            </a:pPr>
            <a:endParaRPr lang="es-419" sz="1400" dirty="0" smtClean="0">
              <a:solidFill>
                <a:srgbClr val="000000"/>
              </a:solidFill>
              <a:latin typeface="Arial"/>
              <a:ea typeface="Arial"/>
              <a:cs typeface="Arial"/>
              <a:sym typeface="Arial"/>
            </a:endParaRPr>
          </a:p>
          <a:p>
            <a:pPr marL="1828800" lvl="0" indent="0" algn="l" rtl="0">
              <a:spcBef>
                <a:spcPts val="360"/>
              </a:spcBef>
              <a:spcAft>
                <a:spcPts val="0"/>
              </a:spcAft>
              <a:buNone/>
            </a:pPr>
            <a:endParaRPr sz="1400" dirty="0">
              <a:solidFill>
                <a:srgbClr val="000000"/>
              </a:solidFill>
              <a:latin typeface="Arial"/>
              <a:ea typeface="Arial"/>
              <a:cs typeface="Arial"/>
              <a:sym typeface="Arial"/>
            </a:endParaRPr>
          </a:p>
          <a:p>
            <a:pPr marL="0" lvl="0" indent="0" algn="l" rtl="0">
              <a:spcBef>
                <a:spcPts val="360"/>
              </a:spcBef>
              <a:spcAft>
                <a:spcPts val="0"/>
              </a:spcAft>
              <a:buNone/>
            </a:pPr>
            <a:r>
              <a:rPr lang="es-AR" b="1" dirty="0">
                <a:solidFill>
                  <a:srgbClr val="000000"/>
                </a:solidFill>
                <a:latin typeface="Arial"/>
                <a:ea typeface="Arial"/>
                <a:cs typeface="Arial"/>
                <a:sym typeface="Arial"/>
              </a:rPr>
              <a:t>Selector de tipo o etiqueta:</a:t>
            </a:r>
            <a:r>
              <a:rPr lang="es-AR" dirty="0">
                <a:solidFill>
                  <a:srgbClr val="000000"/>
                </a:solidFill>
                <a:latin typeface="Arial"/>
                <a:ea typeface="Arial"/>
                <a:cs typeface="Arial"/>
                <a:sym typeface="Arial"/>
              </a:rPr>
              <a:t> Selecciona todos los elementos de la página cuya etiqueta HTML coincide con el valor del selector. </a:t>
            </a:r>
            <a:endParaRPr lang="es-AR" dirty="0" smtClean="0">
              <a:solidFill>
                <a:srgbClr val="000000"/>
              </a:solidFill>
              <a:latin typeface="Arial"/>
              <a:ea typeface="Arial"/>
              <a:cs typeface="Arial"/>
              <a:sym typeface="Arial"/>
            </a:endParaRPr>
          </a:p>
          <a:p>
            <a:pPr marL="0" lvl="0" indent="0" algn="l" rtl="0">
              <a:spcBef>
                <a:spcPts val="360"/>
              </a:spcBef>
              <a:spcAft>
                <a:spcPts val="0"/>
              </a:spcAft>
              <a:buNone/>
            </a:pPr>
            <a:endParaRPr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900" dirty="0">
                <a:solidFill>
                  <a:srgbClr val="000000"/>
                </a:solidFill>
                <a:latin typeface="Arial"/>
                <a:ea typeface="Arial"/>
                <a:cs typeface="Arial"/>
                <a:sym typeface="Arial"/>
              </a:rPr>
              <a:t>h1 </a:t>
            </a:r>
            <a:r>
              <a:rPr lang="es-AR" sz="1900" dirty="0" smtClean="0">
                <a:solidFill>
                  <a:srgbClr val="000000"/>
                </a:solidFill>
                <a:latin typeface="Arial"/>
                <a:ea typeface="Arial"/>
                <a:cs typeface="Arial"/>
                <a:sym typeface="Arial"/>
              </a:rPr>
              <a:t>{ color</a:t>
            </a:r>
            <a:r>
              <a:rPr lang="es-AR" sz="1900" dirty="0">
                <a:solidFill>
                  <a:srgbClr val="000000"/>
                </a:solidFill>
                <a:latin typeface="Arial"/>
                <a:ea typeface="Arial"/>
                <a:cs typeface="Arial"/>
                <a:sym typeface="Arial"/>
              </a:rPr>
              <a:t>: red</a:t>
            </a:r>
            <a:r>
              <a:rPr lang="es-AR" sz="1900" dirty="0" smtClean="0">
                <a:solidFill>
                  <a:srgbClr val="000000"/>
                </a:solidFill>
                <a:latin typeface="Arial"/>
                <a:ea typeface="Arial"/>
                <a:cs typeface="Arial"/>
                <a:sym typeface="Arial"/>
              </a:rPr>
              <a:t>; }</a:t>
            </a:r>
          </a:p>
          <a:p>
            <a:pPr marL="914400" lvl="0" indent="457200" algn="l" rtl="0">
              <a:spcBef>
                <a:spcPts val="360"/>
              </a:spcBef>
              <a:spcAft>
                <a:spcPts val="0"/>
              </a:spcAft>
              <a:buNone/>
            </a:pPr>
            <a:endParaRPr sz="1900"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900" dirty="0">
                <a:solidFill>
                  <a:srgbClr val="000000"/>
                </a:solidFill>
                <a:latin typeface="Arial"/>
                <a:ea typeface="Arial"/>
                <a:cs typeface="Arial"/>
                <a:sym typeface="Arial"/>
              </a:rPr>
              <a:t>h2 </a:t>
            </a:r>
            <a:r>
              <a:rPr lang="es-AR" sz="1900" dirty="0" smtClean="0">
                <a:solidFill>
                  <a:srgbClr val="000000"/>
                </a:solidFill>
                <a:latin typeface="Arial"/>
                <a:ea typeface="Arial"/>
                <a:cs typeface="Arial"/>
                <a:sym typeface="Arial"/>
              </a:rPr>
              <a:t>{ color</a:t>
            </a:r>
            <a:r>
              <a:rPr lang="es-AR" sz="1900" dirty="0">
                <a:solidFill>
                  <a:srgbClr val="000000"/>
                </a:solidFill>
                <a:latin typeface="Arial"/>
                <a:ea typeface="Arial"/>
                <a:cs typeface="Arial"/>
                <a:sym typeface="Arial"/>
              </a:rPr>
              <a:t>: blue</a:t>
            </a:r>
            <a:r>
              <a:rPr lang="es-AR" sz="1900" dirty="0" smtClean="0">
                <a:solidFill>
                  <a:srgbClr val="000000"/>
                </a:solidFill>
                <a:latin typeface="Arial"/>
                <a:ea typeface="Arial"/>
                <a:cs typeface="Arial"/>
                <a:sym typeface="Arial"/>
              </a:rPr>
              <a:t>; }</a:t>
            </a:r>
          </a:p>
          <a:p>
            <a:pPr marL="914400" lvl="0" indent="457200" algn="l" rtl="0">
              <a:spcBef>
                <a:spcPts val="360"/>
              </a:spcBef>
              <a:spcAft>
                <a:spcPts val="0"/>
              </a:spcAft>
              <a:buNone/>
            </a:pPr>
            <a:endParaRPr sz="1900"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900" dirty="0">
                <a:solidFill>
                  <a:srgbClr val="000000"/>
                </a:solidFill>
                <a:latin typeface="Arial"/>
                <a:ea typeface="Arial"/>
                <a:cs typeface="Arial"/>
                <a:sym typeface="Arial"/>
              </a:rPr>
              <a:t>p </a:t>
            </a:r>
            <a:r>
              <a:rPr lang="es-AR" sz="1900" dirty="0" smtClean="0">
                <a:solidFill>
                  <a:srgbClr val="000000"/>
                </a:solidFill>
                <a:latin typeface="Arial"/>
                <a:ea typeface="Arial"/>
                <a:cs typeface="Arial"/>
                <a:sym typeface="Arial"/>
              </a:rPr>
              <a:t>{ color</a:t>
            </a:r>
            <a:r>
              <a:rPr lang="es-AR" sz="1900" dirty="0">
                <a:solidFill>
                  <a:srgbClr val="000000"/>
                </a:solidFill>
                <a:latin typeface="Arial"/>
                <a:ea typeface="Arial"/>
                <a:cs typeface="Arial"/>
                <a:sym typeface="Arial"/>
              </a:rPr>
              <a:t>: </a:t>
            </a:r>
            <a:r>
              <a:rPr lang="es-AR" sz="1900" dirty="0" err="1">
                <a:solidFill>
                  <a:srgbClr val="000000"/>
                </a:solidFill>
                <a:latin typeface="Arial"/>
                <a:ea typeface="Arial"/>
                <a:cs typeface="Arial"/>
                <a:sym typeface="Arial"/>
              </a:rPr>
              <a:t>black</a:t>
            </a:r>
            <a:r>
              <a:rPr lang="es-AR" sz="1900" dirty="0" smtClean="0">
                <a:solidFill>
                  <a:srgbClr val="000000"/>
                </a:solidFill>
                <a:latin typeface="Arial"/>
                <a:ea typeface="Arial"/>
                <a:cs typeface="Arial"/>
                <a:sym typeface="Arial"/>
              </a:rPr>
              <a:t>;  }</a:t>
            </a:r>
          </a:p>
          <a:p>
            <a:pPr marL="914400" lvl="0" indent="457200" algn="l" rtl="0">
              <a:spcBef>
                <a:spcPts val="360"/>
              </a:spcBef>
              <a:spcAft>
                <a:spcPts val="0"/>
              </a:spcAft>
              <a:buNone/>
            </a:pPr>
            <a:endParaRPr lang="es-419" sz="1900" dirty="0">
              <a:solidFill>
                <a:srgbClr val="000000"/>
              </a:solidFill>
              <a:latin typeface="Arial"/>
              <a:ea typeface="Arial"/>
              <a:cs typeface="Arial"/>
              <a:sym typeface="Arial"/>
            </a:endParaRPr>
          </a:p>
          <a:p>
            <a:pPr marL="914400" lvl="0" indent="457200" algn="l" rtl="0">
              <a:spcBef>
                <a:spcPts val="360"/>
              </a:spcBef>
              <a:spcAft>
                <a:spcPts val="0"/>
              </a:spcAft>
              <a:buNone/>
            </a:pPr>
            <a:endParaRPr sz="1900" dirty="0">
              <a:solidFill>
                <a:srgbClr val="000000"/>
              </a:solidFill>
              <a:latin typeface="Arial"/>
              <a:ea typeface="Arial"/>
              <a:cs typeface="Arial"/>
              <a:sym typeface="Arial"/>
            </a:endParaRPr>
          </a:p>
          <a:p>
            <a:pPr marL="0" lvl="0" indent="0" algn="l" rtl="0">
              <a:spcBef>
                <a:spcPts val="360"/>
              </a:spcBef>
              <a:spcAft>
                <a:spcPts val="0"/>
              </a:spcAft>
              <a:buNone/>
            </a:pPr>
            <a:r>
              <a:rPr lang="es-AR" sz="3300" dirty="0">
                <a:solidFill>
                  <a:srgbClr val="000000"/>
                </a:solidFill>
                <a:latin typeface="Arial"/>
                <a:ea typeface="Arial"/>
                <a:cs typeface="Arial"/>
                <a:sym typeface="Arial"/>
              </a:rPr>
              <a:t>Selecciona todos los elementos de la página cuya etiqueta HTML coincide con el valor del </a:t>
            </a:r>
            <a:r>
              <a:rPr lang="es-AR" sz="3300" dirty="0" smtClean="0">
                <a:solidFill>
                  <a:srgbClr val="000000"/>
                </a:solidFill>
                <a:latin typeface="Arial"/>
                <a:ea typeface="Arial"/>
                <a:cs typeface="Arial"/>
                <a:sym typeface="Arial"/>
              </a:rPr>
              <a:t>selector.</a:t>
            </a:r>
            <a:endParaRPr sz="6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1910031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Atributos </a:t>
            </a:r>
            <a:r>
              <a:rPr lang="es-ES" dirty="0" smtClean="0"/>
              <a:t>HTML</a:t>
            </a:r>
            <a:endParaRPr dirty="0"/>
          </a:p>
        </p:txBody>
      </p:sp>
      <p:sp>
        <p:nvSpPr>
          <p:cNvPr id="7" name="Google Shape;128;gdc54b338ac_0_18"/>
          <p:cNvSpPr txBox="1">
            <a:spLocks noGrp="1"/>
          </p:cNvSpPr>
          <p:nvPr>
            <p:ph type="body" idx="1"/>
          </p:nvPr>
        </p:nvSpPr>
        <p:spPr>
          <a:xfrm>
            <a:off x="562026" y="3427841"/>
            <a:ext cx="11021914" cy="3223687"/>
          </a:xfrm>
          <a:prstGeom prst="rect">
            <a:avLst/>
          </a:prstGeom>
        </p:spPr>
        <p:txBody>
          <a:bodyPr spcFirstLastPara="1" wrap="square" lIns="91425" tIns="45700" rIns="91425" bIns="45700" anchor="t" anchorCtr="0">
            <a:noAutofit/>
          </a:bodyPr>
          <a:lstStyle/>
          <a:p>
            <a:pPr marL="0" lvl="0" indent="0" algn="l" rtl="0">
              <a:lnSpc>
                <a:spcPct val="105000"/>
              </a:lnSpc>
              <a:spcBef>
                <a:spcPts val="360"/>
              </a:spcBef>
              <a:spcAft>
                <a:spcPts val="0"/>
              </a:spcAft>
              <a:buNone/>
            </a:pPr>
            <a:r>
              <a:rPr lang="es-AR" sz="1400" dirty="0">
                <a:solidFill>
                  <a:srgbClr val="000000"/>
                </a:solidFill>
                <a:latin typeface="Arial"/>
                <a:ea typeface="Arial"/>
                <a:cs typeface="Arial"/>
                <a:sym typeface="Arial"/>
              </a:rPr>
              <a:t>Corrección del HTML</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a:t>
            </a:r>
            <a:r>
              <a:rPr lang="es-AR" sz="1400" dirty="0" err="1">
                <a:solidFill>
                  <a:srgbClr val="000000"/>
                </a:solidFill>
                <a:latin typeface="Arial"/>
                <a:ea typeface="Arial"/>
                <a:cs typeface="Arial"/>
                <a:sym typeface="Arial"/>
              </a:rPr>
              <a:t>body</a:t>
            </a:r>
            <a:r>
              <a:rPr lang="es-AR" sz="1400" dirty="0">
                <a:solidFill>
                  <a:srgbClr val="000000"/>
                </a:solidFill>
                <a:latin typeface="Arial"/>
                <a:ea typeface="Arial"/>
                <a:cs typeface="Arial"/>
                <a:sym typeface="Arial"/>
              </a:rPr>
              <a:t>&gt;</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&lt;p </a:t>
            </a:r>
            <a:r>
              <a:rPr lang="es-AR" sz="1400" b="1" dirty="0" err="1">
                <a:solidFill>
                  <a:srgbClr val="000000"/>
                </a:solidFill>
                <a:latin typeface="Arial"/>
                <a:ea typeface="Arial"/>
                <a:cs typeface="Arial"/>
                <a:sym typeface="Arial"/>
              </a:rPr>
              <a:t>class</a:t>
            </a:r>
            <a:r>
              <a:rPr lang="es-AR" sz="1400" b="1" dirty="0">
                <a:solidFill>
                  <a:srgbClr val="000000"/>
                </a:solidFill>
                <a:latin typeface="Arial"/>
                <a:ea typeface="Arial"/>
                <a:cs typeface="Arial"/>
                <a:sym typeface="Arial"/>
              </a:rPr>
              <a:t>="destacado"</a:t>
            </a:r>
            <a:r>
              <a:rPr lang="es-AR" sz="1400" dirty="0">
                <a:solidFill>
                  <a:srgbClr val="000000"/>
                </a:solidFill>
                <a:latin typeface="Arial"/>
                <a:ea typeface="Arial"/>
                <a:cs typeface="Arial"/>
                <a:sym typeface="Arial"/>
              </a:rPr>
              <a:t>&gt;</a:t>
            </a:r>
            <a:r>
              <a:rPr lang="es-AR" sz="1400" dirty="0" err="1">
                <a:solidFill>
                  <a:srgbClr val="000000"/>
                </a:solidFill>
                <a:latin typeface="Arial"/>
                <a:ea typeface="Arial"/>
                <a:cs typeface="Arial"/>
                <a:sym typeface="Arial"/>
              </a:rPr>
              <a:t>Lorem</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ipsum</a:t>
            </a:r>
            <a:r>
              <a:rPr lang="es-AR" sz="1400" dirty="0">
                <a:solidFill>
                  <a:srgbClr val="000000"/>
                </a:solidFill>
                <a:latin typeface="Arial"/>
                <a:ea typeface="Arial"/>
                <a:cs typeface="Arial"/>
                <a:sym typeface="Arial"/>
              </a:rPr>
              <a:t> dolor </a:t>
            </a:r>
            <a:r>
              <a:rPr lang="es-AR" sz="1400" dirty="0" err="1">
                <a:solidFill>
                  <a:srgbClr val="000000"/>
                </a:solidFill>
                <a:latin typeface="Arial"/>
                <a:ea typeface="Arial"/>
                <a:cs typeface="Arial"/>
                <a:sym typeface="Arial"/>
              </a:rPr>
              <a:t>sit</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amet</a:t>
            </a:r>
            <a:r>
              <a:rPr lang="es-AR" sz="1400" dirty="0">
                <a:solidFill>
                  <a:srgbClr val="000000"/>
                </a:solidFill>
                <a:latin typeface="Arial"/>
                <a:ea typeface="Arial"/>
                <a:cs typeface="Arial"/>
                <a:sym typeface="Arial"/>
              </a:rPr>
              <a:t>...&lt;/p&gt;</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&lt;p&gt;Nunc sed </a:t>
            </a:r>
            <a:r>
              <a:rPr lang="es-AR" sz="1400" dirty="0" err="1">
                <a:solidFill>
                  <a:srgbClr val="000000"/>
                </a:solidFill>
                <a:latin typeface="Arial"/>
                <a:ea typeface="Arial"/>
                <a:cs typeface="Arial"/>
                <a:sym typeface="Arial"/>
              </a:rPr>
              <a:t>lacus</a:t>
            </a:r>
            <a:r>
              <a:rPr lang="es-AR" sz="1400" dirty="0">
                <a:solidFill>
                  <a:srgbClr val="000000"/>
                </a:solidFill>
                <a:latin typeface="Arial"/>
                <a:ea typeface="Arial"/>
                <a:cs typeface="Arial"/>
                <a:sym typeface="Arial"/>
              </a:rPr>
              <a:t> et </a:t>
            </a:r>
            <a:r>
              <a:rPr lang="es-AR" sz="1400" dirty="0" err="1">
                <a:solidFill>
                  <a:srgbClr val="000000"/>
                </a:solidFill>
                <a:latin typeface="Arial"/>
                <a:ea typeface="Arial"/>
                <a:cs typeface="Arial"/>
                <a:sym typeface="Arial"/>
              </a:rPr>
              <a:t>est</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adipiscing</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accumsan</a:t>
            </a:r>
            <a:r>
              <a:rPr lang="es-AR" sz="1400" dirty="0">
                <a:solidFill>
                  <a:srgbClr val="000000"/>
                </a:solidFill>
                <a:latin typeface="Arial"/>
                <a:ea typeface="Arial"/>
                <a:cs typeface="Arial"/>
                <a:sym typeface="Arial"/>
              </a:rPr>
              <a:t>...&lt;/p&gt;</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&lt;p&gt;</a:t>
            </a:r>
            <a:r>
              <a:rPr lang="es-AR" sz="1400" dirty="0" err="1">
                <a:solidFill>
                  <a:srgbClr val="000000"/>
                </a:solidFill>
                <a:latin typeface="Arial"/>
                <a:ea typeface="Arial"/>
                <a:cs typeface="Arial"/>
                <a:sym typeface="Arial"/>
              </a:rPr>
              <a:t>Class</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aptent</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taciti</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sociosqu</a:t>
            </a:r>
            <a:r>
              <a:rPr lang="es-AR" sz="1400" dirty="0">
                <a:solidFill>
                  <a:srgbClr val="000000"/>
                </a:solidFill>
                <a:latin typeface="Arial"/>
                <a:ea typeface="Arial"/>
                <a:cs typeface="Arial"/>
                <a:sym typeface="Arial"/>
              </a:rPr>
              <a:t> ad </a:t>
            </a:r>
            <a:r>
              <a:rPr lang="es-AR" sz="1400" dirty="0" err="1">
                <a:solidFill>
                  <a:srgbClr val="000000"/>
                </a:solidFill>
                <a:latin typeface="Arial"/>
                <a:ea typeface="Arial"/>
                <a:cs typeface="Arial"/>
                <a:sym typeface="Arial"/>
              </a:rPr>
              <a:t>litora</a:t>
            </a:r>
            <a:r>
              <a:rPr lang="es-AR" sz="1400" dirty="0">
                <a:solidFill>
                  <a:srgbClr val="000000"/>
                </a:solidFill>
                <a:latin typeface="Arial"/>
                <a:ea typeface="Arial"/>
                <a:cs typeface="Arial"/>
                <a:sym typeface="Arial"/>
              </a:rPr>
              <a:t>...&lt;/p&gt;</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a:t>
            </a:r>
            <a:r>
              <a:rPr lang="es-AR" sz="1400" dirty="0" err="1">
                <a:solidFill>
                  <a:srgbClr val="000000"/>
                </a:solidFill>
                <a:latin typeface="Arial"/>
                <a:ea typeface="Arial"/>
                <a:cs typeface="Arial"/>
                <a:sym typeface="Arial"/>
              </a:rPr>
              <a:t>body</a:t>
            </a:r>
            <a:r>
              <a:rPr lang="es-AR" sz="1400" dirty="0">
                <a:solidFill>
                  <a:srgbClr val="000000"/>
                </a:solidFill>
                <a:latin typeface="Arial"/>
                <a:ea typeface="Arial"/>
                <a:cs typeface="Arial"/>
                <a:sym typeface="Arial"/>
              </a:rPr>
              <a:t>&gt;</a:t>
            </a: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r>
              <a:rPr lang="es-AR" sz="1400" dirty="0">
                <a:solidFill>
                  <a:srgbClr val="000000"/>
                </a:solidFill>
                <a:latin typeface="Arial"/>
                <a:ea typeface="Arial"/>
                <a:cs typeface="Arial"/>
                <a:sym typeface="Arial"/>
              </a:rPr>
              <a:t>En el CSS:</a:t>
            </a: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r>
              <a:rPr lang="es-AR" sz="1400" dirty="0">
                <a:solidFill>
                  <a:srgbClr val="000000"/>
                </a:solidFill>
                <a:latin typeface="Arial"/>
                <a:ea typeface="Arial"/>
                <a:cs typeface="Arial"/>
                <a:sym typeface="Arial"/>
              </a:rPr>
              <a:t>				.destacado { color: red; }</a:t>
            </a: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r>
              <a:rPr lang="es-AR" sz="1400" dirty="0">
                <a:solidFill>
                  <a:srgbClr val="000000"/>
                </a:solidFill>
                <a:latin typeface="Arial"/>
                <a:ea typeface="Arial"/>
                <a:cs typeface="Arial"/>
                <a:sym typeface="Arial"/>
              </a:rPr>
              <a:t>Los </a:t>
            </a:r>
            <a:r>
              <a:rPr lang="es-AR" sz="1400" b="1" dirty="0">
                <a:solidFill>
                  <a:srgbClr val="000000"/>
                </a:solidFill>
                <a:latin typeface="Arial"/>
                <a:ea typeface="Arial"/>
                <a:cs typeface="Arial"/>
                <a:sym typeface="Arial"/>
              </a:rPr>
              <a:t>selectores de clase </a:t>
            </a:r>
            <a:r>
              <a:rPr lang="es-AR" sz="1400" dirty="0">
                <a:solidFill>
                  <a:srgbClr val="000000"/>
                </a:solidFill>
                <a:latin typeface="Arial"/>
                <a:ea typeface="Arial"/>
                <a:cs typeface="Arial"/>
                <a:sym typeface="Arial"/>
              </a:rPr>
              <a:t>son imprescindibles para diseñar páginas web complejas, ya que permiten disponer de una precisión total al seleccionar los elementos. Además, estos selectores permiten reutilizar los mismos estilos para varios elementos diferentes.</a:t>
            </a: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endParaRPr sz="1900" dirty="0">
              <a:solidFill>
                <a:srgbClr val="000000"/>
              </a:solidFill>
              <a:latin typeface="Arial"/>
              <a:ea typeface="Arial"/>
              <a:cs typeface="Arial"/>
              <a:sym typeface="Arial"/>
            </a:endParaRPr>
          </a:p>
        </p:txBody>
      </p:sp>
      <p:sp>
        <p:nvSpPr>
          <p:cNvPr id="8" name="Google Shape;129;gdc54b338ac_0_18"/>
          <p:cNvSpPr txBox="1"/>
          <p:nvPr/>
        </p:nvSpPr>
        <p:spPr>
          <a:xfrm>
            <a:off x="2094623" y="1882996"/>
            <a:ext cx="8580469" cy="1302634"/>
          </a:xfrm>
          <a:prstGeom prst="rect">
            <a:avLst/>
          </a:prstGeom>
          <a:noFill/>
          <a:ln>
            <a:noFill/>
          </a:ln>
        </p:spPr>
        <p:txBody>
          <a:bodyPr spcFirstLastPara="1" wrap="square" lIns="91425" tIns="91425" rIns="91425" bIns="91425" anchor="t" anchorCtr="0">
            <a:spAutoFit/>
          </a:bodyPr>
          <a:lstStyle/>
          <a:p>
            <a:pPr marL="1828800" lvl="0" indent="457200" algn="l" rtl="0">
              <a:lnSpc>
                <a:spcPct val="130000"/>
              </a:lnSpc>
              <a:spcBef>
                <a:spcPts val="0"/>
              </a:spcBef>
              <a:spcAft>
                <a:spcPts val="0"/>
              </a:spcAft>
              <a:buNone/>
            </a:pPr>
            <a:r>
              <a:rPr lang="es-AR" sz="3200" b="1" dirty="0">
                <a:solidFill>
                  <a:schemeClr val="tx1"/>
                </a:solidFill>
                <a:latin typeface="Calibri" panose="020F0502020204030204" pitchFamily="34" charset="0"/>
                <a:cs typeface="Calibri" panose="020F0502020204030204" pitchFamily="34" charset="0"/>
              </a:rPr>
              <a:t>Selector </a:t>
            </a:r>
            <a:r>
              <a:rPr lang="es-AR" sz="3200" b="1" dirty="0" err="1">
                <a:solidFill>
                  <a:schemeClr val="tx1"/>
                </a:solidFill>
                <a:latin typeface="Calibri" panose="020F0502020204030204" pitchFamily="34" charset="0"/>
                <a:cs typeface="Calibri" panose="020F0502020204030204" pitchFamily="34" charset="0"/>
              </a:rPr>
              <a:t>class</a:t>
            </a:r>
            <a:endParaRPr sz="3200" b="1"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0"/>
              </a:spcBef>
              <a:spcAft>
                <a:spcPts val="0"/>
              </a:spcAft>
              <a:buNone/>
            </a:pPr>
            <a:endParaRPr sz="900" dirty="0"/>
          </a:p>
          <a:p>
            <a:pPr marL="0" lvl="0" indent="0" algn="l" rtl="0">
              <a:lnSpc>
                <a:spcPct val="115000"/>
              </a:lnSpc>
              <a:spcBef>
                <a:spcPts val="0"/>
              </a:spcBef>
              <a:spcAft>
                <a:spcPts val="0"/>
              </a:spcAft>
              <a:buNone/>
            </a:pPr>
            <a:r>
              <a:rPr lang="es-AR" sz="1600" dirty="0"/>
              <a:t>Identifica una clase de elementos para aplicarle estilo a todos los de la misma clase.</a:t>
            </a:r>
            <a:endParaRPr sz="1050" dirty="0"/>
          </a:p>
        </p:txBody>
      </p:sp>
    </p:spTree>
    <p:extLst>
      <p:ext uri="{BB962C8B-B14F-4D97-AF65-F5344CB8AC3E}">
        <p14:creationId xmlns:p14="http://schemas.microsoft.com/office/powerpoint/2010/main" val="65282334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Atributos </a:t>
            </a:r>
            <a:r>
              <a:rPr lang="es-ES" dirty="0" smtClean="0"/>
              <a:t>HTML</a:t>
            </a:r>
            <a:endParaRPr dirty="0"/>
          </a:p>
        </p:txBody>
      </p:sp>
      <p:sp>
        <p:nvSpPr>
          <p:cNvPr id="7" name="Google Shape;155;gdc54b338ac_0_61"/>
          <p:cNvSpPr txBox="1">
            <a:spLocks noGrp="1"/>
          </p:cNvSpPr>
          <p:nvPr>
            <p:ph type="title"/>
          </p:nvPr>
        </p:nvSpPr>
        <p:spPr>
          <a:xfrm>
            <a:off x="4294498" y="1951008"/>
            <a:ext cx="3275901" cy="622984"/>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s-AR" sz="3200" b="1" dirty="0">
                <a:solidFill>
                  <a:schemeClr val="tx1"/>
                </a:solidFill>
              </a:rPr>
              <a:t>Selectores de ID</a:t>
            </a:r>
            <a:endParaRPr sz="3200" b="1" dirty="0">
              <a:solidFill>
                <a:schemeClr val="tx1"/>
              </a:solidFill>
            </a:endParaRPr>
          </a:p>
        </p:txBody>
      </p:sp>
      <p:sp>
        <p:nvSpPr>
          <p:cNvPr id="8" name="Google Shape;156;gdc54b338ac_0_61"/>
          <p:cNvSpPr txBox="1">
            <a:spLocks noGrp="1"/>
          </p:cNvSpPr>
          <p:nvPr>
            <p:ph type="body" idx="1"/>
          </p:nvPr>
        </p:nvSpPr>
        <p:spPr>
          <a:xfrm>
            <a:off x="562025" y="2975436"/>
            <a:ext cx="11021915" cy="3011648"/>
          </a:xfrm>
          <a:prstGeom prst="rect">
            <a:avLst/>
          </a:prstGeom>
        </p:spPr>
        <p:txBody>
          <a:bodyPr spcFirstLastPara="1" wrap="square" lIns="91425" tIns="45700" rIns="91425" bIns="45700" anchor="t" anchorCtr="0">
            <a:normAutofit lnSpcReduction="10000"/>
          </a:bodyPr>
          <a:lstStyle/>
          <a:p>
            <a:pPr marL="0" lvl="0" indent="0" algn="l" rtl="0">
              <a:spcBef>
                <a:spcPts val="360"/>
              </a:spcBef>
              <a:spcAft>
                <a:spcPts val="0"/>
              </a:spcAft>
              <a:buNone/>
            </a:pPr>
            <a:r>
              <a:rPr lang="es-AR" sz="1400" dirty="0">
                <a:solidFill>
                  <a:srgbClr val="000000"/>
                </a:solidFill>
                <a:latin typeface="Arial"/>
                <a:ea typeface="Arial"/>
                <a:cs typeface="Arial"/>
                <a:sym typeface="Arial"/>
              </a:rPr>
              <a:t>El selector de ID permite seleccionar un elemento de la página a través del valor de su atributo id.</a:t>
            </a:r>
            <a:endParaRPr sz="1400" dirty="0">
              <a:solidFill>
                <a:srgbClr val="000000"/>
              </a:solidFill>
              <a:latin typeface="Arial"/>
              <a:ea typeface="Arial"/>
              <a:cs typeface="Arial"/>
              <a:sym typeface="Arial"/>
            </a:endParaRPr>
          </a:p>
          <a:p>
            <a:pPr marL="0" lvl="0" indent="0" algn="l" rtl="0">
              <a:spcBef>
                <a:spcPts val="360"/>
              </a:spcBef>
              <a:spcAft>
                <a:spcPts val="0"/>
              </a:spcAft>
              <a:buNone/>
            </a:pPr>
            <a:endParaRPr sz="1400" dirty="0">
              <a:solidFill>
                <a:srgbClr val="000000"/>
              </a:solidFill>
              <a:latin typeface="Arial"/>
              <a:ea typeface="Arial"/>
              <a:cs typeface="Arial"/>
              <a:sym typeface="Arial"/>
            </a:endParaRPr>
          </a:p>
          <a:p>
            <a:pPr marL="0" lvl="0" indent="0" algn="l" rtl="0">
              <a:spcBef>
                <a:spcPts val="360"/>
              </a:spcBef>
              <a:spcAft>
                <a:spcPts val="0"/>
              </a:spcAft>
              <a:buNone/>
            </a:pPr>
            <a:r>
              <a:rPr lang="es-AR" sz="1400" dirty="0">
                <a:solidFill>
                  <a:srgbClr val="000000"/>
                </a:solidFill>
                <a:latin typeface="Arial"/>
                <a:ea typeface="Arial"/>
                <a:cs typeface="Arial"/>
                <a:sym typeface="Arial"/>
              </a:rPr>
              <a:t>La sintaxis de los selectores de ID es muy parecida a la de los selectores de clase, salvo que se utiliza el símbolo de la almohadilla (#)</a:t>
            </a:r>
            <a:endParaRPr sz="1400" dirty="0">
              <a:solidFill>
                <a:srgbClr val="000000"/>
              </a:solidFill>
              <a:latin typeface="Arial"/>
              <a:ea typeface="Arial"/>
              <a:cs typeface="Arial"/>
              <a:sym typeface="Arial"/>
            </a:endParaRPr>
          </a:p>
          <a:p>
            <a:pPr marL="0" lvl="0" indent="0" algn="l" rtl="0">
              <a:spcBef>
                <a:spcPts val="360"/>
              </a:spcBef>
              <a:spcAft>
                <a:spcPts val="0"/>
              </a:spcAft>
              <a:buNone/>
            </a:pPr>
            <a:endParaRPr sz="1400" dirty="0">
              <a:solidFill>
                <a:srgbClr val="000000"/>
              </a:solidFill>
              <a:latin typeface="Arial"/>
              <a:ea typeface="Arial"/>
              <a:cs typeface="Arial"/>
              <a:sym typeface="Arial"/>
            </a:endParaRPr>
          </a:p>
          <a:p>
            <a:pPr marL="0" lvl="0" indent="0" algn="l" rtl="0">
              <a:spcBef>
                <a:spcPts val="360"/>
              </a:spcBef>
              <a:spcAft>
                <a:spcPts val="0"/>
              </a:spcAft>
              <a:buNone/>
            </a:pPr>
            <a:r>
              <a:rPr lang="es-AR" sz="1400" dirty="0">
                <a:solidFill>
                  <a:srgbClr val="000000"/>
                </a:solidFill>
                <a:latin typeface="Arial"/>
                <a:ea typeface="Arial"/>
                <a:cs typeface="Arial"/>
                <a:sym typeface="Arial"/>
              </a:rPr>
              <a:t>En CSS</a:t>
            </a:r>
            <a:endParaRPr sz="1400" dirty="0">
              <a:solidFill>
                <a:srgbClr val="000000"/>
              </a:solidFill>
              <a:latin typeface="Arial"/>
              <a:ea typeface="Arial"/>
              <a:cs typeface="Arial"/>
              <a:sym typeface="Arial"/>
            </a:endParaRPr>
          </a:p>
          <a:p>
            <a:pPr marL="457200" lvl="0" indent="457200" algn="l" rtl="0">
              <a:spcBef>
                <a:spcPts val="360"/>
              </a:spcBef>
              <a:spcAft>
                <a:spcPts val="0"/>
              </a:spcAft>
              <a:buNone/>
            </a:pPr>
            <a:r>
              <a:rPr lang="es-AR" sz="1400" dirty="0">
                <a:solidFill>
                  <a:srgbClr val="000000"/>
                </a:solidFill>
                <a:latin typeface="Arial"/>
                <a:ea typeface="Arial"/>
                <a:cs typeface="Arial"/>
                <a:sym typeface="Arial"/>
              </a:rPr>
              <a:t>#destacado { color: red; }</a:t>
            </a:r>
            <a:endParaRPr sz="1400" dirty="0">
              <a:solidFill>
                <a:srgbClr val="000000"/>
              </a:solidFill>
              <a:latin typeface="Arial"/>
              <a:ea typeface="Arial"/>
              <a:cs typeface="Arial"/>
              <a:sym typeface="Arial"/>
            </a:endParaRPr>
          </a:p>
          <a:p>
            <a:pPr marL="0" lvl="0" indent="0" algn="l" rtl="0">
              <a:spcBef>
                <a:spcPts val="360"/>
              </a:spcBef>
              <a:spcAft>
                <a:spcPts val="0"/>
              </a:spcAft>
              <a:buNone/>
            </a:pPr>
            <a:r>
              <a:rPr lang="es-AR" sz="1400" dirty="0">
                <a:solidFill>
                  <a:srgbClr val="000000"/>
                </a:solidFill>
                <a:latin typeface="Arial"/>
                <a:ea typeface="Arial"/>
                <a:cs typeface="Arial"/>
                <a:sym typeface="Arial"/>
              </a:rPr>
              <a:t>En HTML</a:t>
            </a:r>
            <a:endParaRPr sz="1400" dirty="0">
              <a:solidFill>
                <a:srgbClr val="000000"/>
              </a:solidFill>
              <a:latin typeface="Arial"/>
              <a:ea typeface="Arial"/>
              <a:cs typeface="Arial"/>
              <a:sym typeface="Arial"/>
            </a:endParaRPr>
          </a:p>
          <a:p>
            <a:pPr marL="457200" lvl="0" indent="457200" algn="l" rtl="0">
              <a:spcBef>
                <a:spcPts val="360"/>
              </a:spcBef>
              <a:spcAft>
                <a:spcPts val="0"/>
              </a:spcAft>
              <a:buNone/>
            </a:pPr>
            <a:r>
              <a:rPr lang="es-AR" sz="1400" dirty="0">
                <a:solidFill>
                  <a:srgbClr val="000000"/>
                </a:solidFill>
                <a:latin typeface="Arial"/>
                <a:ea typeface="Arial"/>
                <a:cs typeface="Arial"/>
                <a:sym typeface="Arial"/>
              </a:rPr>
              <a:t>&lt;p&gt;Primer párrafo&lt;/p&gt;</a:t>
            </a:r>
            <a:endParaRPr sz="1400" dirty="0">
              <a:solidFill>
                <a:srgbClr val="000000"/>
              </a:solidFill>
              <a:latin typeface="Arial"/>
              <a:ea typeface="Arial"/>
              <a:cs typeface="Arial"/>
              <a:sym typeface="Arial"/>
            </a:endParaRPr>
          </a:p>
          <a:p>
            <a:pPr marL="457200" lvl="0" indent="457200" algn="l" rtl="0">
              <a:spcBef>
                <a:spcPts val="360"/>
              </a:spcBef>
              <a:spcAft>
                <a:spcPts val="0"/>
              </a:spcAft>
              <a:buNone/>
            </a:pPr>
            <a:r>
              <a:rPr lang="es-AR" sz="1400" dirty="0">
                <a:solidFill>
                  <a:srgbClr val="000000"/>
                </a:solidFill>
                <a:latin typeface="Arial"/>
                <a:ea typeface="Arial"/>
                <a:cs typeface="Arial"/>
                <a:sym typeface="Arial"/>
              </a:rPr>
              <a:t>&lt;p id="destacado"&gt;Segundo párrafo&lt;/p&gt;</a:t>
            </a:r>
            <a:endParaRPr sz="1400" dirty="0">
              <a:solidFill>
                <a:srgbClr val="000000"/>
              </a:solidFill>
              <a:latin typeface="Arial"/>
              <a:ea typeface="Arial"/>
              <a:cs typeface="Arial"/>
              <a:sym typeface="Arial"/>
            </a:endParaRPr>
          </a:p>
          <a:p>
            <a:pPr marL="457200" lvl="0" indent="457200" algn="l" rtl="0">
              <a:spcBef>
                <a:spcPts val="360"/>
              </a:spcBef>
              <a:spcAft>
                <a:spcPts val="0"/>
              </a:spcAft>
              <a:buNone/>
            </a:pPr>
            <a:r>
              <a:rPr lang="es-AR" sz="1400" dirty="0">
                <a:solidFill>
                  <a:srgbClr val="000000"/>
                </a:solidFill>
                <a:latin typeface="Arial"/>
                <a:ea typeface="Arial"/>
                <a:cs typeface="Arial"/>
                <a:sym typeface="Arial"/>
              </a:rPr>
              <a:t>&lt;p&gt;Tercer párrafo&lt;/p&gt;</a:t>
            </a:r>
            <a:endParaRPr sz="1400" dirty="0">
              <a:solidFill>
                <a:srgbClr val="000000"/>
              </a:solidFill>
              <a:latin typeface="Arial"/>
              <a:ea typeface="Arial"/>
              <a:cs typeface="Arial"/>
              <a:sym typeface="Arial"/>
            </a:endParaRPr>
          </a:p>
          <a:p>
            <a:pPr marL="0" lvl="0" indent="0" algn="l" rtl="0">
              <a:spcBef>
                <a:spcPts val="360"/>
              </a:spcBef>
              <a:spcAft>
                <a:spcPts val="0"/>
              </a:spcAft>
              <a:buNone/>
            </a:pPr>
            <a:endParaRPr dirty="0">
              <a:solidFill>
                <a:srgbClr val="000000"/>
              </a:solidFill>
              <a:latin typeface="Arial"/>
              <a:ea typeface="Arial"/>
              <a:cs typeface="Arial"/>
              <a:sym typeface="Arial"/>
            </a:endParaRPr>
          </a:p>
        </p:txBody>
      </p:sp>
      <p:sp>
        <p:nvSpPr>
          <p:cNvPr id="9" name="Google Shape;157;gdc54b338ac_0_61"/>
          <p:cNvSpPr txBox="1"/>
          <p:nvPr/>
        </p:nvSpPr>
        <p:spPr>
          <a:xfrm>
            <a:off x="1700203" y="6208624"/>
            <a:ext cx="8464490" cy="430857"/>
          </a:xfrm>
          <a:prstGeom prst="rect">
            <a:avLst/>
          </a:prstGeom>
          <a:solidFill>
            <a:srgbClr val="FFD96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600" dirty="0"/>
              <a:t>Valor del atributo id no se puede repetir en dos elementos diferentes de una misma página.</a:t>
            </a:r>
            <a:endParaRPr sz="1600" dirty="0"/>
          </a:p>
        </p:txBody>
      </p:sp>
    </p:spTree>
    <p:extLst>
      <p:ext uri="{BB962C8B-B14F-4D97-AF65-F5344CB8AC3E}">
        <p14:creationId xmlns:p14="http://schemas.microsoft.com/office/powerpoint/2010/main" val="237532788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Atributos </a:t>
            </a:r>
            <a:r>
              <a:rPr lang="es-ES" dirty="0" smtClean="0"/>
              <a:t>HTML</a:t>
            </a:r>
            <a:endParaRPr dirty="0"/>
          </a:p>
        </p:txBody>
      </p:sp>
      <p:sp>
        <p:nvSpPr>
          <p:cNvPr id="9" name="Google Shape;168;gdc54b338ac_0_76"/>
          <p:cNvSpPr txBox="1">
            <a:spLocks noGrp="1"/>
          </p:cNvSpPr>
          <p:nvPr>
            <p:ph type="title"/>
          </p:nvPr>
        </p:nvSpPr>
        <p:spPr>
          <a:xfrm>
            <a:off x="4523474" y="1778037"/>
            <a:ext cx="3099018" cy="702528"/>
          </a:xfrm>
          <a:prstGeom prst="rect">
            <a:avLst/>
          </a:prstGeom>
        </p:spPr>
        <p:txBody>
          <a:bodyPr spcFirstLastPara="1" wrap="square" lIns="91425" tIns="45700" rIns="91425" bIns="45700" anchor="ctr" anchorCtr="0">
            <a:noAutofit/>
          </a:bodyPr>
          <a:lstStyle/>
          <a:p>
            <a:pPr marL="0" lvl="0" indent="0" algn="l" rtl="0">
              <a:lnSpc>
                <a:spcPct val="115000"/>
              </a:lnSpc>
              <a:spcBef>
                <a:spcPts val="360"/>
              </a:spcBef>
              <a:spcAft>
                <a:spcPts val="0"/>
              </a:spcAft>
              <a:buNone/>
            </a:pPr>
            <a:r>
              <a:rPr lang="es-AR" sz="3200" b="1" dirty="0" smtClean="0">
                <a:solidFill>
                  <a:schemeClr val="tx1"/>
                </a:solidFill>
                <a:latin typeface="Calibri" panose="020F0502020204030204" pitchFamily="34" charset="0"/>
                <a:ea typeface="Roboto"/>
                <a:cs typeface="Calibri" panose="020F0502020204030204" pitchFamily="34" charset="0"/>
                <a:sym typeface="Roboto"/>
              </a:rPr>
              <a:t>Herencia en CSS</a:t>
            </a:r>
            <a:endParaRPr b="1" dirty="0">
              <a:solidFill>
                <a:schemeClr val="tx1"/>
              </a:solidFill>
              <a:latin typeface="Calibri" panose="020F0502020204030204" pitchFamily="34" charset="0"/>
              <a:cs typeface="Calibri" panose="020F0502020204030204" pitchFamily="34" charset="0"/>
            </a:endParaRPr>
          </a:p>
        </p:txBody>
      </p:sp>
      <p:sp>
        <p:nvSpPr>
          <p:cNvPr id="10" name="Google Shape;169;gdc54b338ac_0_76"/>
          <p:cNvSpPr txBox="1">
            <a:spLocks noGrp="1"/>
          </p:cNvSpPr>
          <p:nvPr>
            <p:ph type="body" idx="1"/>
          </p:nvPr>
        </p:nvSpPr>
        <p:spPr>
          <a:xfrm>
            <a:off x="562027" y="2480565"/>
            <a:ext cx="11021914" cy="49681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s-AR" sz="1400" dirty="0">
                <a:solidFill>
                  <a:srgbClr val="000000"/>
                </a:solidFill>
                <a:latin typeface="Arial"/>
                <a:ea typeface="Arial"/>
                <a:cs typeface="Arial"/>
                <a:sym typeface="Arial"/>
              </a:rPr>
              <a:t>Cuando se establece el valor de alguna propiedad en un elemento, todos sus descendientes heredan inicialmente ese mismo valor.</a:t>
            </a:r>
            <a:endParaRPr sz="1400" dirty="0">
              <a:solidFill>
                <a:srgbClr val="000000"/>
              </a:solidFill>
              <a:latin typeface="Arial"/>
              <a:ea typeface="Arial"/>
              <a:cs typeface="Arial"/>
              <a:sym typeface="Arial"/>
            </a:endParaRPr>
          </a:p>
          <a:p>
            <a:pPr marL="0" lvl="0" indent="0" algn="l" rtl="0">
              <a:spcBef>
                <a:spcPts val="360"/>
              </a:spcBef>
              <a:spcAft>
                <a:spcPts val="0"/>
              </a:spcAft>
              <a:buNone/>
            </a:pPr>
            <a:endParaRPr sz="1400" dirty="0">
              <a:solidFill>
                <a:srgbClr val="000000"/>
              </a:solidFill>
              <a:latin typeface="Arial"/>
              <a:ea typeface="Arial"/>
              <a:cs typeface="Arial"/>
              <a:sym typeface="Arial"/>
            </a:endParaRPr>
          </a:p>
        </p:txBody>
      </p:sp>
      <p:sp>
        <p:nvSpPr>
          <p:cNvPr id="2" name="Rectangle 1"/>
          <p:cNvSpPr/>
          <p:nvPr/>
        </p:nvSpPr>
        <p:spPr>
          <a:xfrm>
            <a:off x="3415990" y="2977376"/>
            <a:ext cx="5360020" cy="3775393"/>
          </a:xfrm>
          <a:prstGeom prst="rect">
            <a:avLst/>
          </a:prstGeom>
        </p:spPr>
        <p:txBody>
          <a:bodyPr wrap="square">
            <a:spAutoFit/>
          </a:bodyPr>
          <a:lstStyle/>
          <a:p>
            <a:pPr lvl="0">
              <a:spcBef>
                <a:spcPts val="360"/>
              </a:spcBef>
            </a:pPr>
            <a:r>
              <a:rPr lang="es-AR" sz="1400" dirty="0"/>
              <a:t>&lt;</a:t>
            </a:r>
            <a:r>
              <a:rPr lang="es-AR" sz="1400" dirty="0" err="1"/>
              <a:t>html</a:t>
            </a:r>
            <a:r>
              <a:rPr lang="es-AR" sz="1400" dirty="0"/>
              <a:t>&gt;</a:t>
            </a:r>
          </a:p>
          <a:p>
            <a:pPr lvl="0">
              <a:spcBef>
                <a:spcPts val="360"/>
              </a:spcBef>
            </a:pPr>
            <a:r>
              <a:rPr lang="es-AR" sz="1400" dirty="0"/>
              <a:t>&lt;head&gt;</a:t>
            </a:r>
          </a:p>
          <a:p>
            <a:pPr lvl="0" indent="457200">
              <a:spcBef>
                <a:spcPts val="360"/>
              </a:spcBef>
            </a:pPr>
            <a:r>
              <a:rPr lang="es-AR" sz="1400" dirty="0"/>
              <a:t>&lt;</a:t>
            </a:r>
            <a:r>
              <a:rPr lang="es-AR" sz="1400" dirty="0" err="1"/>
              <a:t>title</a:t>
            </a:r>
            <a:r>
              <a:rPr lang="es-AR" sz="1400" dirty="0"/>
              <a:t>&gt;Ejemplo de herencia de estilos&lt;/</a:t>
            </a:r>
            <a:r>
              <a:rPr lang="es-AR" sz="1400" dirty="0" err="1"/>
              <a:t>title</a:t>
            </a:r>
            <a:r>
              <a:rPr lang="es-AR" sz="1400" dirty="0"/>
              <a:t>&gt;</a:t>
            </a:r>
          </a:p>
          <a:p>
            <a:pPr lvl="0" indent="457200">
              <a:spcBef>
                <a:spcPts val="360"/>
              </a:spcBef>
            </a:pPr>
            <a:r>
              <a:rPr lang="es-AR" sz="1400" dirty="0"/>
              <a:t>&lt;</a:t>
            </a:r>
            <a:r>
              <a:rPr lang="es-AR" sz="1400" dirty="0" err="1"/>
              <a:t>style</a:t>
            </a:r>
            <a:r>
              <a:rPr lang="es-AR" sz="1400" dirty="0"/>
              <a:t> </a:t>
            </a:r>
            <a:r>
              <a:rPr lang="es-AR" sz="1400" dirty="0" err="1"/>
              <a:t>type</a:t>
            </a:r>
            <a:r>
              <a:rPr lang="es-AR" sz="1400" dirty="0"/>
              <a:t>="</a:t>
            </a:r>
            <a:r>
              <a:rPr lang="es-AR" sz="1400" dirty="0" err="1"/>
              <a:t>text</a:t>
            </a:r>
            <a:r>
              <a:rPr lang="es-AR" sz="1400" dirty="0"/>
              <a:t>/</a:t>
            </a:r>
            <a:r>
              <a:rPr lang="es-AR" sz="1400" dirty="0" err="1"/>
              <a:t>css</a:t>
            </a:r>
            <a:r>
              <a:rPr lang="es-AR" sz="1400" dirty="0"/>
              <a:t>"&gt;</a:t>
            </a:r>
          </a:p>
          <a:p>
            <a:pPr marL="457200" lvl="0" indent="457200">
              <a:spcBef>
                <a:spcPts val="360"/>
              </a:spcBef>
            </a:pPr>
            <a:r>
              <a:rPr lang="es-AR" sz="1400" b="1" dirty="0" err="1"/>
              <a:t>body</a:t>
            </a:r>
            <a:r>
              <a:rPr lang="es-AR" sz="1400" dirty="0"/>
              <a:t> { </a:t>
            </a:r>
            <a:r>
              <a:rPr lang="es-AR" sz="1400" dirty="0" err="1"/>
              <a:t>font-family</a:t>
            </a:r>
            <a:r>
              <a:rPr lang="es-AR" sz="1400" dirty="0"/>
              <a:t>: Arial; color: </a:t>
            </a:r>
            <a:r>
              <a:rPr lang="es-AR" sz="1400" dirty="0" err="1"/>
              <a:t>black</a:t>
            </a:r>
            <a:r>
              <a:rPr lang="es-AR" sz="1400" dirty="0"/>
              <a:t>; }</a:t>
            </a:r>
          </a:p>
          <a:p>
            <a:pPr marL="457200" lvl="0" indent="457200">
              <a:spcBef>
                <a:spcPts val="360"/>
              </a:spcBef>
            </a:pPr>
            <a:r>
              <a:rPr lang="es-AR" sz="1400" dirty="0"/>
              <a:t>h1 { </a:t>
            </a:r>
            <a:r>
              <a:rPr lang="es-AR" sz="1400" b="1" dirty="0" err="1"/>
              <a:t>font-family</a:t>
            </a:r>
            <a:r>
              <a:rPr lang="es-AR" sz="1400" b="1" dirty="0"/>
              <a:t>:</a:t>
            </a:r>
            <a:r>
              <a:rPr lang="es-AR" sz="1400" dirty="0"/>
              <a:t> </a:t>
            </a:r>
            <a:r>
              <a:rPr lang="es-AR" sz="1400" dirty="0" err="1"/>
              <a:t>Verdana</a:t>
            </a:r>
            <a:r>
              <a:rPr lang="es-AR" sz="1400" dirty="0"/>
              <a:t>; }</a:t>
            </a:r>
          </a:p>
          <a:p>
            <a:pPr marL="457200" lvl="0" indent="457200">
              <a:spcBef>
                <a:spcPts val="360"/>
              </a:spcBef>
            </a:pPr>
            <a:r>
              <a:rPr lang="es-AR" sz="1400" dirty="0"/>
              <a:t>p { </a:t>
            </a:r>
            <a:r>
              <a:rPr lang="es-AR" sz="1400" b="1" dirty="0"/>
              <a:t>color:</a:t>
            </a:r>
            <a:r>
              <a:rPr lang="es-AR" sz="1400" dirty="0"/>
              <a:t> red; }</a:t>
            </a:r>
          </a:p>
          <a:p>
            <a:pPr lvl="0" indent="457200">
              <a:spcBef>
                <a:spcPts val="360"/>
              </a:spcBef>
            </a:pPr>
            <a:r>
              <a:rPr lang="es-AR" sz="1400" dirty="0"/>
              <a:t>&lt;/</a:t>
            </a:r>
            <a:r>
              <a:rPr lang="es-AR" sz="1400" dirty="0" err="1"/>
              <a:t>style</a:t>
            </a:r>
            <a:r>
              <a:rPr lang="es-AR" sz="1400" dirty="0"/>
              <a:t>&gt;</a:t>
            </a:r>
          </a:p>
          <a:p>
            <a:pPr lvl="0">
              <a:spcBef>
                <a:spcPts val="360"/>
              </a:spcBef>
            </a:pPr>
            <a:r>
              <a:rPr lang="es-AR" sz="1400" dirty="0"/>
              <a:t>&lt;/head&gt;</a:t>
            </a:r>
          </a:p>
          <a:p>
            <a:pPr lvl="0">
              <a:spcBef>
                <a:spcPts val="360"/>
              </a:spcBef>
            </a:pPr>
            <a:r>
              <a:rPr lang="es-AR" sz="1400" dirty="0"/>
              <a:t>&lt;</a:t>
            </a:r>
            <a:r>
              <a:rPr lang="es-AR" sz="1400" dirty="0" err="1"/>
              <a:t>body</a:t>
            </a:r>
            <a:r>
              <a:rPr lang="es-AR" sz="1400" dirty="0"/>
              <a:t>&gt;</a:t>
            </a:r>
          </a:p>
          <a:p>
            <a:pPr lvl="0" indent="457200">
              <a:spcBef>
                <a:spcPts val="360"/>
              </a:spcBef>
            </a:pPr>
            <a:r>
              <a:rPr lang="es-AR" sz="1400" dirty="0"/>
              <a:t>&lt;h1&gt;Titular de la página&lt;/h1&gt;</a:t>
            </a:r>
          </a:p>
          <a:p>
            <a:pPr lvl="0" indent="457200">
              <a:spcBef>
                <a:spcPts val="360"/>
              </a:spcBef>
            </a:pPr>
            <a:r>
              <a:rPr lang="es-AR" sz="1400" dirty="0"/>
              <a:t>&lt;p&gt;Un párrafo de texto.&lt;/p&gt;</a:t>
            </a:r>
          </a:p>
          <a:p>
            <a:pPr lvl="0">
              <a:spcBef>
                <a:spcPts val="360"/>
              </a:spcBef>
            </a:pPr>
            <a:r>
              <a:rPr lang="es-AR" sz="1400" dirty="0"/>
              <a:t>&lt;/</a:t>
            </a:r>
            <a:r>
              <a:rPr lang="es-AR" sz="1400" dirty="0" err="1"/>
              <a:t>body</a:t>
            </a:r>
            <a:r>
              <a:rPr lang="es-AR" sz="1400" dirty="0"/>
              <a:t>&gt;</a:t>
            </a:r>
          </a:p>
          <a:p>
            <a:pPr lvl="0">
              <a:spcBef>
                <a:spcPts val="360"/>
              </a:spcBef>
            </a:pPr>
            <a:r>
              <a:rPr lang="es-AR" sz="1400" dirty="0"/>
              <a:t>&lt;/</a:t>
            </a:r>
            <a:r>
              <a:rPr lang="es-AR" sz="1400" dirty="0" err="1"/>
              <a:t>html</a:t>
            </a:r>
            <a:r>
              <a:rPr lang="es-AR" sz="1400" dirty="0"/>
              <a:t>&gt;</a:t>
            </a:r>
          </a:p>
        </p:txBody>
      </p:sp>
    </p:spTree>
    <p:extLst>
      <p:ext uri="{BB962C8B-B14F-4D97-AF65-F5344CB8AC3E}">
        <p14:creationId xmlns:p14="http://schemas.microsoft.com/office/powerpoint/2010/main" val="202478739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Atributos </a:t>
            </a:r>
            <a:r>
              <a:rPr lang="es-ES" dirty="0" smtClean="0"/>
              <a:t>HTML</a:t>
            </a:r>
            <a:endParaRP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697" y="2714284"/>
            <a:ext cx="6434356" cy="3154260"/>
          </a:xfrm>
          <a:prstGeom prst="rect">
            <a:avLst/>
          </a:prstGeom>
        </p:spPr>
      </p:pic>
      <p:sp>
        <p:nvSpPr>
          <p:cNvPr id="8" name="Rectangle 7"/>
          <p:cNvSpPr/>
          <p:nvPr/>
        </p:nvSpPr>
        <p:spPr>
          <a:xfrm>
            <a:off x="3920702" y="1837121"/>
            <a:ext cx="4070345" cy="584775"/>
          </a:xfrm>
          <a:prstGeom prst="rect">
            <a:avLst/>
          </a:prstGeom>
        </p:spPr>
        <p:txBody>
          <a:bodyPr wrap="none">
            <a:spAutoFit/>
          </a:bodyPr>
          <a:lstStyle/>
          <a:p>
            <a:r>
              <a:rPr lang="es-AR" sz="3200" b="1" dirty="0" smtClean="0">
                <a:latin typeface="Calibri" panose="020F0502020204030204" pitchFamily="34" charset="0"/>
                <a:cs typeface="Calibri" panose="020F0502020204030204" pitchFamily="34" charset="0"/>
              </a:rPr>
              <a:t>Modelo de Caja en CSS</a:t>
            </a:r>
            <a:endParaRPr lang="es-AR" sz="3200" b="1" dirty="0">
              <a:latin typeface="Calibri" panose="020F0502020204030204" pitchFamily="34" charset="0"/>
              <a:cs typeface="Calibri" panose="020F0502020204030204" pitchFamily="34" charset="0"/>
            </a:endParaRPr>
          </a:p>
        </p:txBody>
      </p:sp>
      <p:sp>
        <p:nvSpPr>
          <p:cNvPr id="9" name="Rectangle 8"/>
          <p:cNvSpPr/>
          <p:nvPr/>
        </p:nvSpPr>
        <p:spPr>
          <a:xfrm>
            <a:off x="1203001" y="6248765"/>
            <a:ext cx="9505749" cy="369332"/>
          </a:xfrm>
          <a:prstGeom prst="rect">
            <a:avLst/>
          </a:prstGeom>
        </p:spPr>
        <p:txBody>
          <a:bodyPr wrap="square">
            <a:spAutoFit/>
          </a:bodyPr>
          <a:lstStyle/>
          <a:p>
            <a:r>
              <a:rPr lang="es-AR" dirty="0">
                <a:hlinkClick r:id="rId3"/>
              </a:rPr>
              <a:t>https://</a:t>
            </a:r>
            <a:r>
              <a:rPr lang="es-AR" dirty="0" smtClean="0">
                <a:hlinkClick r:id="rId3"/>
              </a:rPr>
              <a:t>developer.mozilla.org/es/docs/Learn/CSS/Building_blocks/The_box_model</a:t>
            </a:r>
            <a:endParaRPr lang="es-AR" dirty="0"/>
          </a:p>
        </p:txBody>
      </p:sp>
    </p:spTree>
    <p:extLst>
      <p:ext uri="{BB962C8B-B14F-4D97-AF65-F5344CB8AC3E}">
        <p14:creationId xmlns:p14="http://schemas.microsoft.com/office/powerpoint/2010/main" val="94779263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Atributos </a:t>
            </a:r>
            <a:r>
              <a:rPr lang="es-ES" dirty="0" smtClean="0"/>
              <a:t>HTML</a:t>
            </a:r>
            <a:endParaRPr dirty="0"/>
          </a:p>
        </p:txBody>
      </p:sp>
      <p:sp>
        <p:nvSpPr>
          <p:cNvPr id="7" name="Google Shape;193;gdc7f785f81_0_4"/>
          <p:cNvSpPr txBox="1">
            <a:spLocks noGrp="1"/>
          </p:cNvSpPr>
          <p:nvPr>
            <p:ph type="title"/>
          </p:nvPr>
        </p:nvSpPr>
        <p:spPr>
          <a:xfrm>
            <a:off x="3973824" y="1922259"/>
            <a:ext cx="3914775" cy="723652"/>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s-AR" sz="3200" b="1" dirty="0">
                <a:solidFill>
                  <a:schemeClr val="tx1"/>
                </a:solidFill>
              </a:rPr>
              <a:t>Modelo de cajas</a:t>
            </a:r>
            <a:endParaRPr sz="3200" b="1" dirty="0">
              <a:solidFill>
                <a:schemeClr val="tx1"/>
              </a:solidFill>
            </a:endParaRPr>
          </a:p>
        </p:txBody>
      </p:sp>
      <p:sp>
        <p:nvSpPr>
          <p:cNvPr id="8" name="Google Shape;194;gdc7f785f81_0_4"/>
          <p:cNvSpPr txBox="1">
            <a:spLocks noGrp="1"/>
          </p:cNvSpPr>
          <p:nvPr>
            <p:ph type="body" idx="1"/>
          </p:nvPr>
        </p:nvSpPr>
        <p:spPr>
          <a:xfrm>
            <a:off x="5988205" y="2818882"/>
            <a:ext cx="5595736" cy="1363800"/>
          </a:xfrm>
          <a:prstGeom prst="rect">
            <a:avLst/>
          </a:prstGeom>
        </p:spPr>
        <p:txBody>
          <a:bodyPr spcFirstLastPara="1" wrap="square" lIns="91425" tIns="45700" rIns="91425" bIns="45700" anchor="t" anchorCtr="0">
            <a:noAutofit/>
          </a:bodyPr>
          <a:lstStyle/>
          <a:p>
            <a:pPr marL="0" lvl="0" indent="0" algn="l" rtl="0">
              <a:lnSpc>
                <a:spcPct val="105000"/>
              </a:lnSpc>
              <a:spcBef>
                <a:spcPts val="360"/>
              </a:spcBef>
              <a:spcAft>
                <a:spcPts val="0"/>
              </a:spcAft>
              <a:buSzPts val="1018"/>
              <a:buNone/>
            </a:pPr>
            <a:r>
              <a:rPr lang="es-AR" sz="1580" dirty="0">
                <a:solidFill>
                  <a:srgbClr val="000000"/>
                </a:solidFill>
                <a:latin typeface="Arial"/>
                <a:ea typeface="Arial"/>
                <a:cs typeface="Arial"/>
                <a:sym typeface="Arial"/>
              </a:rPr>
              <a:t>Las cajas de una página se crean automáticamente. Cada vez que se inserta una etiqueta o elemento en la página, se crea una nueva caja rectangular que encierra los contenidos del elemento.</a:t>
            </a:r>
            <a:endParaRPr sz="1580" dirty="0">
              <a:solidFill>
                <a:srgbClr val="000000"/>
              </a:solidFill>
              <a:latin typeface="Arial"/>
              <a:ea typeface="Arial"/>
              <a:cs typeface="Arial"/>
              <a:sym typeface="Arial"/>
            </a:endParaRPr>
          </a:p>
          <a:p>
            <a:pPr marL="0" lvl="0" indent="0" algn="l" rtl="0">
              <a:lnSpc>
                <a:spcPct val="105000"/>
              </a:lnSpc>
              <a:spcBef>
                <a:spcPts val="360"/>
              </a:spcBef>
              <a:spcAft>
                <a:spcPts val="0"/>
              </a:spcAft>
              <a:buSzPts val="1018"/>
              <a:buNone/>
            </a:pPr>
            <a:endParaRPr sz="1580" dirty="0">
              <a:solidFill>
                <a:srgbClr val="000000"/>
              </a:solidFill>
              <a:latin typeface="Arial"/>
              <a:ea typeface="Arial"/>
              <a:cs typeface="Arial"/>
              <a:sym typeface="Arial"/>
            </a:endParaRPr>
          </a:p>
        </p:txBody>
      </p:sp>
      <p:pic>
        <p:nvPicPr>
          <p:cNvPr id="9" name="Google Shape;195;gdc7f785f81_0_4"/>
          <p:cNvPicPr preferRelativeResize="0"/>
          <p:nvPr/>
        </p:nvPicPr>
        <p:blipFill>
          <a:blip r:embed="rId2">
            <a:alphaModFix/>
          </a:blip>
          <a:stretch>
            <a:fillRect/>
          </a:stretch>
        </p:blipFill>
        <p:spPr>
          <a:xfrm>
            <a:off x="8152189" y="4419002"/>
            <a:ext cx="2343979" cy="2190333"/>
          </a:xfrm>
          <a:prstGeom prst="rect">
            <a:avLst/>
          </a:prstGeom>
          <a:noFill/>
          <a:ln>
            <a:noFill/>
          </a:ln>
        </p:spPr>
      </p:pic>
      <p:pic>
        <p:nvPicPr>
          <p:cNvPr id="10" name="Google Shape;196;gdc7f785f81_0_4"/>
          <p:cNvPicPr preferRelativeResize="0"/>
          <p:nvPr/>
        </p:nvPicPr>
        <p:blipFill>
          <a:blip r:embed="rId3">
            <a:alphaModFix/>
          </a:blip>
          <a:stretch>
            <a:fillRect/>
          </a:stretch>
        </p:blipFill>
        <p:spPr>
          <a:xfrm>
            <a:off x="678882" y="2818882"/>
            <a:ext cx="4231625" cy="3465600"/>
          </a:xfrm>
          <a:prstGeom prst="rect">
            <a:avLst/>
          </a:prstGeom>
          <a:noFill/>
          <a:ln>
            <a:noFill/>
          </a:ln>
        </p:spPr>
      </p:pic>
    </p:spTree>
    <p:extLst>
      <p:ext uri="{BB962C8B-B14F-4D97-AF65-F5344CB8AC3E}">
        <p14:creationId xmlns:p14="http://schemas.microsoft.com/office/powerpoint/2010/main" val="340500499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JS </a:t>
            </a:r>
            <a:r>
              <a:rPr lang="es-ES" dirty="0" smtClean="0"/>
              <a:t>y DOM</a:t>
            </a:r>
            <a:endParaRPr dirty="0"/>
          </a:p>
        </p:txBody>
      </p:sp>
      <p:sp>
        <p:nvSpPr>
          <p:cNvPr id="6" name="Text Placeholder 2"/>
          <p:cNvSpPr>
            <a:spLocks noGrp="1"/>
          </p:cNvSpPr>
          <p:nvPr>
            <p:ph type="body" idx="1"/>
          </p:nvPr>
        </p:nvSpPr>
        <p:spPr>
          <a:xfrm>
            <a:off x="2838974" y="3373000"/>
            <a:ext cx="6514051" cy="1241046"/>
          </a:xfrm>
        </p:spPr>
        <p:txBody>
          <a:bodyPr>
            <a:normAutofit fontScale="85000" lnSpcReduction="10000"/>
          </a:bodyPr>
          <a:lstStyle/>
          <a:p>
            <a:pPr marL="114300" indent="0">
              <a:buNone/>
            </a:pPr>
            <a:r>
              <a:rPr lang="es-419" sz="6600" b="1" dirty="0" smtClean="0"/>
              <a:t>JavaScript y DOM</a:t>
            </a:r>
            <a:endParaRPr lang="es-AR" sz="6600" b="1" dirty="0"/>
          </a:p>
        </p:txBody>
      </p:sp>
    </p:spTree>
    <p:extLst>
      <p:ext uri="{BB962C8B-B14F-4D97-AF65-F5344CB8AC3E}">
        <p14:creationId xmlns:p14="http://schemas.microsoft.com/office/powerpoint/2010/main" val="221471536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JS</a:t>
            </a:r>
            <a:endParaRPr dirty="0"/>
          </a:p>
        </p:txBody>
      </p:sp>
      <p:sp>
        <p:nvSpPr>
          <p:cNvPr id="6" name="Google Shape;114;p2"/>
          <p:cNvSpPr txBox="1">
            <a:spLocks noGrp="1"/>
          </p:cNvSpPr>
          <p:nvPr>
            <p:ph type="title"/>
          </p:nvPr>
        </p:nvSpPr>
        <p:spPr>
          <a:xfrm rot="-5400000">
            <a:off x="-1789343" y="3870662"/>
            <a:ext cx="4852871" cy="956064"/>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dirty="0" err="1" smtClean="0">
                <a:solidFill>
                  <a:schemeClr val="lt1"/>
                </a:solidFill>
                <a:latin typeface="Calibri"/>
                <a:ea typeface="Calibri"/>
                <a:cs typeface="Calibri"/>
                <a:sym typeface="Calibri"/>
              </a:rPr>
              <a:t>Concepto</a:t>
            </a:r>
            <a:r>
              <a:rPr lang="en-US" sz="4400" b="0" i="0" u="none" dirty="0" smtClean="0">
                <a:solidFill>
                  <a:schemeClr val="lt1"/>
                </a:solidFill>
                <a:latin typeface="Calibri"/>
                <a:ea typeface="Calibri"/>
                <a:cs typeface="Calibri"/>
                <a:sym typeface="Calibri"/>
              </a:rPr>
              <a:t> de JS</a:t>
            </a:r>
            <a:endParaRPr dirty="0"/>
          </a:p>
        </p:txBody>
      </p:sp>
      <p:sp>
        <p:nvSpPr>
          <p:cNvPr id="7" name="Google Shape;115;p2"/>
          <p:cNvSpPr txBox="1">
            <a:spLocks noGrp="1"/>
          </p:cNvSpPr>
          <p:nvPr>
            <p:ph type="body" idx="1"/>
          </p:nvPr>
        </p:nvSpPr>
        <p:spPr>
          <a:xfrm>
            <a:off x="1541044" y="1922259"/>
            <a:ext cx="10298307" cy="485287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000" b="0" i="0" u="none" strike="noStrike" cap="none" dirty="0">
                <a:solidFill>
                  <a:schemeClr val="dk1"/>
                </a:solidFill>
                <a:sym typeface="Calibri"/>
              </a:rPr>
              <a:t>Se </a:t>
            </a:r>
            <a:r>
              <a:rPr lang="en-US" sz="2000" b="0" i="0" u="none" strike="noStrike" cap="none" dirty="0" err="1">
                <a:solidFill>
                  <a:schemeClr val="dk1"/>
                </a:solidFill>
                <a:sym typeface="Calibri"/>
              </a:rPr>
              <a:t>trata</a:t>
            </a:r>
            <a:r>
              <a:rPr lang="en-US" sz="2000" b="0" i="0" u="none" strike="noStrike" cap="none" dirty="0">
                <a:solidFill>
                  <a:schemeClr val="dk1"/>
                </a:solidFill>
                <a:sym typeface="Calibri"/>
              </a:rPr>
              <a:t> de un </a:t>
            </a:r>
            <a:r>
              <a:rPr lang="en-US" sz="2000" b="1" i="0" u="none" strike="noStrike" cap="none" dirty="0" err="1">
                <a:solidFill>
                  <a:schemeClr val="dk1"/>
                </a:solidFill>
                <a:sym typeface="Calibri"/>
              </a:rPr>
              <a:t>lenguaje</a:t>
            </a:r>
            <a:r>
              <a:rPr lang="en-US" sz="2000" b="1" i="0" u="none" strike="noStrike" cap="none" dirty="0">
                <a:solidFill>
                  <a:schemeClr val="dk1"/>
                </a:solidFill>
                <a:sym typeface="Calibri"/>
              </a:rPr>
              <a:t> de </a:t>
            </a:r>
            <a:r>
              <a:rPr lang="en-US" sz="2000" b="1" i="0" u="none" strike="noStrike" cap="none" dirty="0" err="1">
                <a:solidFill>
                  <a:schemeClr val="dk1"/>
                </a:solidFill>
                <a:sym typeface="Calibri"/>
              </a:rPr>
              <a:t>programación</a:t>
            </a:r>
            <a:r>
              <a:rPr lang="en-US" sz="2000" b="1" i="0" u="none" strike="noStrike" cap="none" dirty="0">
                <a:solidFill>
                  <a:schemeClr val="dk1"/>
                </a:solidFill>
                <a:sym typeface="Calibri"/>
              </a:rPr>
              <a:t> </a:t>
            </a:r>
            <a:r>
              <a:rPr lang="en-US" sz="2000" b="1" i="0" u="none" strike="noStrike" cap="none" dirty="0" err="1">
                <a:solidFill>
                  <a:schemeClr val="dk1"/>
                </a:solidFill>
                <a:sym typeface="Calibri"/>
              </a:rPr>
              <a:t>tipo</a:t>
            </a:r>
            <a:r>
              <a:rPr lang="en-US" sz="2000" b="1" i="0" u="none" strike="noStrike" cap="none" dirty="0">
                <a:solidFill>
                  <a:schemeClr val="dk1"/>
                </a:solidFill>
                <a:sym typeface="Calibri"/>
              </a:rPr>
              <a:t> script</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basado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objetos</a:t>
            </a:r>
            <a:r>
              <a:rPr lang="en-US" sz="2000" b="0" i="0" u="none" strike="noStrike" cap="none" dirty="0">
                <a:solidFill>
                  <a:schemeClr val="dk1"/>
                </a:solidFill>
                <a:sym typeface="Calibri"/>
              </a:rPr>
              <a:t> y </a:t>
            </a:r>
            <a:r>
              <a:rPr lang="en-US" sz="2000" b="0" i="0" u="none" strike="noStrike" cap="none" dirty="0" err="1">
                <a:solidFill>
                  <a:schemeClr val="dk1"/>
                </a:solidFill>
                <a:sym typeface="Calibri"/>
              </a:rPr>
              <a:t>guiado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por</a:t>
            </a:r>
            <a:r>
              <a:rPr lang="en-US" sz="2000" b="0" i="0" u="none" strike="noStrike" cap="none" dirty="0">
                <a:solidFill>
                  <a:schemeClr val="dk1"/>
                </a:solidFill>
                <a:sym typeface="Calibri"/>
              </a:rPr>
              <a:t> </a:t>
            </a:r>
            <a:r>
              <a:rPr lang="en-US" sz="2000" b="0" i="0" u="none" strike="noStrike" cap="none" dirty="0" err="1" smtClean="0">
                <a:solidFill>
                  <a:schemeClr val="dk1"/>
                </a:solidFill>
                <a:sym typeface="Calibri"/>
              </a:rPr>
              <a:t>eventos</a:t>
            </a:r>
            <a:r>
              <a:rPr lang="en-US" sz="2000" b="0" i="0" u="none" strike="noStrike" cap="none" dirty="0" smtClean="0">
                <a:solidFill>
                  <a:schemeClr val="dk1"/>
                </a:solidFill>
                <a:sym typeface="Calibri"/>
              </a:rPr>
              <a:t>, </a:t>
            </a:r>
            <a:r>
              <a:rPr lang="en-US" sz="2000" b="0" i="0" u="none" strike="noStrike" cap="none" dirty="0" err="1">
                <a:solidFill>
                  <a:schemeClr val="dk1"/>
                </a:solidFill>
                <a:sym typeface="Calibri"/>
              </a:rPr>
              <a:t>diseñado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específicamente</a:t>
            </a:r>
            <a:r>
              <a:rPr lang="en-US" sz="2000" b="0" i="0" u="none" strike="noStrike" cap="none" dirty="0">
                <a:solidFill>
                  <a:schemeClr val="dk1"/>
                </a:solidFill>
                <a:sym typeface="Calibri"/>
              </a:rPr>
              <a:t> para el </a:t>
            </a:r>
            <a:r>
              <a:rPr lang="en-US" sz="2000" b="0" i="0" u="none" strike="noStrike" cap="none" dirty="0" err="1">
                <a:solidFill>
                  <a:schemeClr val="dk1"/>
                </a:solidFill>
                <a:sym typeface="Calibri"/>
              </a:rPr>
              <a:t>desarrollo</a:t>
            </a:r>
            <a:r>
              <a:rPr lang="en-US" sz="2000" b="0" i="0" u="none" strike="noStrike" cap="none" dirty="0">
                <a:solidFill>
                  <a:schemeClr val="dk1"/>
                </a:solidFill>
                <a:sym typeface="Calibri"/>
              </a:rPr>
              <a:t> de </a:t>
            </a:r>
            <a:r>
              <a:rPr lang="en-US" sz="2000" b="0" i="0" u="none" strike="noStrike" cap="none" dirty="0" err="1">
                <a:solidFill>
                  <a:schemeClr val="dk1"/>
                </a:solidFill>
                <a:sym typeface="Calibri"/>
              </a:rPr>
              <a:t>aplicaciones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cliente-servidor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dentro</a:t>
            </a:r>
            <a:r>
              <a:rPr lang="en-US" sz="2000" b="0" i="0" u="none" strike="noStrike" cap="none" dirty="0">
                <a:solidFill>
                  <a:schemeClr val="dk1"/>
                </a:solidFill>
                <a:sym typeface="Calibri"/>
              </a:rPr>
              <a:t> del </a:t>
            </a:r>
            <a:r>
              <a:rPr lang="en-US" sz="2000" b="0" i="0" u="none" strike="noStrike" cap="none" dirty="0" err="1">
                <a:solidFill>
                  <a:schemeClr val="dk1"/>
                </a:solidFill>
                <a:sym typeface="Calibri"/>
              </a:rPr>
              <a:t>ámbito</a:t>
            </a:r>
            <a:r>
              <a:rPr lang="en-US" sz="2000" b="0" i="0" u="none" strike="noStrike" cap="none" dirty="0">
                <a:solidFill>
                  <a:schemeClr val="dk1"/>
                </a:solidFill>
                <a:sym typeface="Calibri"/>
              </a:rPr>
              <a:t> de Internet. </a:t>
            </a:r>
            <a:endParaRPr lang="en-US" sz="2000" b="0" i="0" u="none" strike="noStrike" cap="none" dirty="0" smtClean="0">
              <a:solidFill>
                <a:schemeClr val="dk1"/>
              </a:solidFill>
              <a:sym typeface="Calibri"/>
            </a:endParaRPr>
          </a:p>
          <a:p>
            <a:pPr marL="342900" marR="0" lvl="0" indent="-342900" algn="l" rtl="0">
              <a:lnSpc>
                <a:spcPct val="100000"/>
              </a:lnSpc>
              <a:spcBef>
                <a:spcPts val="0"/>
              </a:spcBef>
              <a:spcAft>
                <a:spcPts val="0"/>
              </a:spcAft>
              <a:buClr>
                <a:schemeClr val="dk1"/>
              </a:buClr>
              <a:buSzPts val="2400"/>
              <a:buFont typeface="Arial"/>
              <a:buChar char="•"/>
            </a:pPr>
            <a:endParaRPr sz="2000" dirty="0"/>
          </a:p>
          <a:p>
            <a:pPr marL="342900" marR="0" lvl="0" indent="-342900" algn="l" rtl="0">
              <a:lnSpc>
                <a:spcPct val="100000"/>
              </a:lnSpc>
              <a:spcBef>
                <a:spcPts val="480"/>
              </a:spcBef>
              <a:spcAft>
                <a:spcPts val="0"/>
              </a:spcAft>
              <a:buClr>
                <a:schemeClr val="dk1"/>
              </a:buClr>
              <a:buSzPts val="2400"/>
              <a:buFont typeface="Arial"/>
              <a:buChar char="•"/>
            </a:pPr>
            <a:r>
              <a:rPr lang="en-US" sz="2000" b="0" i="0" u="none" strike="noStrike" cap="none" dirty="0">
                <a:solidFill>
                  <a:schemeClr val="dk1"/>
                </a:solidFill>
                <a:sym typeface="Calibri"/>
              </a:rPr>
              <a:t>Los </a:t>
            </a:r>
            <a:r>
              <a:rPr lang="en-US" sz="2000" b="0" i="0" u="none" strike="noStrike" cap="none" dirty="0" err="1">
                <a:solidFill>
                  <a:schemeClr val="dk1"/>
                </a:solidFill>
                <a:sym typeface="Calibri"/>
              </a:rPr>
              <a:t>programas</a:t>
            </a:r>
            <a:r>
              <a:rPr lang="en-US" sz="2000" b="0" i="0" u="none" strike="noStrike" cap="none" dirty="0">
                <a:solidFill>
                  <a:schemeClr val="dk1"/>
                </a:solidFill>
                <a:sym typeface="Calibri"/>
              </a:rPr>
              <a:t> JavaScript van </a:t>
            </a:r>
            <a:r>
              <a:rPr lang="en-US" sz="2000" b="0" i="0" u="none" strike="noStrike" cap="none" dirty="0" err="1">
                <a:solidFill>
                  <a:schemeClr val="dk1"/>
                </a:solidFill>
                <a:sym typeface="Calibri"/>
              </a:rPr>
              <a:t>incrustados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los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documentos</a:t>
            </a:r>
            <a:r>
              <a:rPr lang="en-US" sz="2000" b="0" i="0" u="none" strike="noStrike" cap="none" dirty="0">
                <a:solidFill>
                  <a:schemeClr val="dk1"/>
                </a:solidFill>
                <a:sym typeface="Calibri"/>
              </a:rPr>
              <a:t> HTML, y </a:t>
            </a:r>
            <a:r>
              <a:rPr lang="en-US" sz="2000" b="1" i="0" u="none" strike="noStrike" cap="none" dirty="0">
                <a:solidFill>
                  <a:schemeClr val="dk1"/>
                </a:solidFill>
                <a:sym typeface="Calibri"/>
              </a:rPr>
              <a:t>se </a:t>
            </a:r>
            <a:r>
              <a:rPr lang="en-US" sz="2000" b="1" i="0" u="none" strike="noStrike" cap="none" dirty="0" err="1">
                <a:solidFill>
                  <a:schemeClr val="dk1"/>
                </a:solidFill>
                <a:sym typeface="Calibri"/>
              </a:rPr>
              <a:t>encargan</a:t>
            </a:r>
            <a:r>
              <a:rPr lang="en-US" sz="2000" b="1" i="0" u="none" strike="noStrike" cap="none" dirty="0">
                <a:solidFill>
                  <a:schemeClr val="dk1"/>
                </a:solidFill>
                <a:sym typeface="Calibri"/>
              </a:rPr>
              <a:t> de </a:t>
            </a:r>
            <a:r>
              <a:rPr lang="en-US" sz="2000" b="1" i="0" u="none" strike="noStrike" cap="none" dirty="0" err="1">
                <a:solidFill>
                  <a:schemeClr val="dk1"/>
                </a:solidFill>
                <a:sym typeface="Calibri"/>
              </a:rPr>
              <a:t>realizar</a:t>
            </a:r>
            <a:r>
              <a:rPr lang="en-US" sz="2000" b="1" i="0" u="none" strike="noStrike" cap="none" dirty="0">
                <a:solidFill>
                  <a:schemeClr val="dk1"/>
                </a:solidFill>
                <a:sym typeface="Calibri"/>
              </a:rPr>
              <a:t> </a:t>
            </a:r>
            <a:r>
              <a:rPr lang="en-US" sz="2000" b="1" i="0" u="none" strike="noStrike" cap="none" dirty="0" err="1">
                <a:solidFill>
                  <a:schemeClr val="dk1"/>
                </a:solidFill>
                <a:sym typeface="Calibri"/>
              </a:rPr>
              <a:t>acciones</a:t>
            </a:r>
            <a:r>
              <a:rPr lang="en-US" sz="2000" b="1" i="0" u="none" strike="noStrike" cap="none" dirty="0">
                <a:solidFill>
                  <a:schemeClr val="dk1"/>
                </a:solidFill>
                <a:sym typeface="Calibri"/>
              </a:rPr>
              <a:t> </a:t>
            </a:r>
            <a:r>
              <a:rPr lang="en-US" sz="2000" b="1" i="0" u="none" strike="noStrike" cap="none" dirty="0" err="1">
                <a:solidFill>
                  <a:schemeClr val="dk1"/>
                </a:solidFill>
                <a:sym typeface="Calibri"/>
              </a:rPr>
              <a:t>en</a:t>
            </a:r>
            <a:r>
              <a:rPr lang="en-US" sz="2000" b="1" i="0" u="none" strike="noStrike" cap="none" dirty="0">
                <a:solidFill>
                  <a:schemeClr val="dk1"/>
                </a:solidFill>
                <a:sym typeface="Calibri"/>
              </a:rPr>
              <a:t> el </a:t>
            </a:r>
            <a:r>
              <a:rPr lang="en-US" sz="2000" b="1" i="0" u="none" strike="noStrike" cap="none" dirty="0" err="1" smtClean="0">
                <a:solidFill>
                  <a:schemeClr val="dk1"/>
                </a:solidFill>
                <a:sym typeface="Calibri"/>
              </a:rPr>
              <a:t>cliente</a:t>
            </a:r>
            <a:r>
              <a:rPr lang="en-US" sz="2000" b="1" i="0" u="none" strike="noStrike" cap="none" dirty="0" smtClean="0">
                <a:solidFill>
                  <a:schemeClr val="dk1"/>
                </a:solidFill>
                <a:sym typeface="Calibri"/>
              </a:rPr>
              <a:t> (</a:t>
            </a:r>
            <a:r>
              <a:rPr lang="en-US" sz="2000" b="1" i="0" u="none" strike="noStrike" cap="none" dirty="0" err="1" smtClean="0">
                <a:solidFill>
                  <a:schemeClr val="dk1"/>
                </a:solidFill>
                <a:sym typeface="Calibri"/>
              </a:rPr>
              <a:t>navegador</a:t>
            </a:r>
            <a:r>
              <a:rPr lang="en-US" sz="2000" b="1" i="0" u="none" strike="noStrike" cap="none" dirty="0" smtClean="0">
                <a:solidFill>
                  <a:schemeClr val="dk1"/>
                </a:solidFill>
                <a:sym typeface="Calibri"/>
              </a:rPr>
              <a:t> web)</a:t>
            </a:r>
            <a:r>
              <a:rPr lang="en-US" sz="2000" b="0" i="0" u="none" strike="noStrike" cap="none" dirty="0" smtClean="0">
                <a:solidFill>
                  <a:schemeClr val="dk1"/>
                </a:solidFill>
                <a:sym typeface="Calibri"/>
              </a:rPr>
              <a:t>, </a:t>
            </a:r>
            <a:r>
              <a:rPr lang="en-US" sz="2000" b="0" i="0" u="none" strike="noStrike" cap="none" dirty="0" err="1">
                <a:solidFill>
                  <a:schemeClr val="dk1"/>
                </a:solidFill>
                <a:sym typeface="Calibri"/>
              </a:rPr>
              <a:t>como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pueden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ser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pedir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datos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confirmaciones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mostrar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mensajes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crear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animaciones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comprobar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campos</a:t>
            </a:r>
            <a:r>
              <a:rPr lang="en-US" sz="2000" b="0" i="0" u="none" strike="noStrike" cap="none" dirty="0">
                <a:solidFill>
                  <a:schemeClr val="dk1"/>
                </a:solidFill>
                <a:sym typeface="Calibri"/>
              </a:rPr>
              <a:t>... </a:t>
            </a:r>
            <a:endParaRPr lang="en-US" sz="2000" b="0" i="0" u="none" strike="noStrike" cap="none" dirty="0" smtClean="0">
              <a:solidFill>
                <a:schemeClr val="dk1"/>
              </a:solidFill>
              <a:sym typeface="Calibri"/>
            </a:endParaRPr>
          </a:p>
          <a:p>
            <a:pPr marL="342900" marR="0" lvl="0" indent="-342900" algn="l" rtl="0">
              <a:lnSpc>
                <a:spcPct val="100000"/>
              </a:lnSpc>
              <a:spcBef>
                <a:spcPts val="480"/>
              </a:spcBef>
              <a:spcAft>
                <a:spcPts val="0"/>
              </a:spcAft>
              <a:buClr>
                <a:schemeClr val="dk1"/>
              </a:buClr>
              <a:buSzPts val="2400"/>
              <a:buFont typeface="Arial"/>
              <a:buChar char="•"/>
            </a:pPr>
            <a:endParaRPr sz="2000" dirty="0"/>
          </a:p>
          <a:p>
            <a:pPr marL="342900" marR="0" lvl="0" indent="-342900" algn="l" rtl="0">
              <a:lnSpc>
                <a:spcPct val="100000"/>
              </a:lnSpc>
              <a:spcBef>
                <a:spcPts val="480"/>
              </a:spcBef>
              <a:spcAft>
                <a:spcPts val="0"/>
              </a:spcAft>
              <a:buClr>
                <a:schemeClr val="dk1"/>
              </a:buClr>
              <a:buSzPts val="2400"/>
              <a:buFont typeface="Arial"/>
              <a:buChar char="•"/>
            </a:pPr>
            <a:r>
              <a:rPr lang="en-US" sz="2000" b="0" i="0" u="none" strike="noStrike" cap="none" dirty="0">
                <a:solidFill>
                  <a:schemeClr val="dk1"/>
                </a:solidFill>
                <a:sym typeface="Calibri"/>
              </a:rPr>
              <a:t>JavaScript </a:t>
            </a:r>
            <a:r>
              <a:rPr lang="en-US" sz="2000" b="0" i="0" u="none" strike="noStrike" cap="none" dirty="0" err="1">
                <a:solidFill>
                  <a:schemeClr val="dk1"/>
                </a:solidFill>
                <a:sym typeface="Calibri"/>
              </a:rPr>
              <a:t>es</a:t>
            </a:r>
            <a:r>
              <a:rPr lang="en-US" sz="2000" b="0" i="0" u="none" strike="noStrike" cap="none" dirty="0">
                <a:solidFill>
                  <a:schemeClr val="dk1"/>
                </a:solidFill>
                <a:sym typeface="Calibri"/>
              </a:rPr>
              <a:t> un </a:t>
            </a:r>
            <a:r>
              <a:rPr lang="en-US" sz="2000" b="1" i="0" u="none" strike="noStrike" cap="none" dirty="0" err="1">
                <a:solidFill>
                  <a:schemeClr val="dk1"/>
                </a:solidFill>
                <a:sym typeface="Calibri"/>
              </a:rPr>
              <a:t>lenguaje</a:t>
            </a:r>
            <a:r>
              <a:rPr lang="en-US" sz="2000" b="1" i="0" u="none" strike="noStrike" cap="none" dirty="0">
                <a:solidFill>
                  <a:schemeClr val="dk1"/>
                </a:solidFill>
                <a:sym typeface="Calibri"/>
              </a:rPr>
              <a:t> de </a:t>
            </a:r>
            <a:r>
              <a:rPr lang="en-US" sz="2000" b="1" i="0" u="none" strike="noStrike" cap="none" dirty="0" err="1">
                <a:solidFill>
                  <a:schemeClr val="dk1"/>
                </a:solidFill>
                <a:sym typeface="Calibri"/>
              </a:rPr>
              <a:t>programación</a:t>
            </a:r>
            <a:r>
              <a:rPr lang="en-US" sz="2000" b="1" i="0" u="none" strike="noStrike" cap="none" dirty="0">
                <a:solidFill>
                  <a:schemeClr val="dk1"/>
                </a:solidFill>
                <a:sym typeface="Calibri"/>
              </a:rPr>
              <a:t> </a:t>
            </a:r>
            <a:r>
              <a:rPr lang="en-US" sz="2000" b="1" i="0" u="none" strike="noStrike" cap="none" dirty="0" err="1">
                <a:solidFill>
                  <a:schemeClr val="dk1"/>
                </a:solidFill>
                <a:sym typeface="Calibri"/>
              </a:rPr>
              <a:t>interpretado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por</a:t>
            </a:r>
            <a:r>
              <a:rPr lang="en-US" sz="2000" b="0" i="0" u="none" strike="noStrike" cap="none" dirty="0">
                <a:solidFill>
                  <a:schemeClr val="dk1"/>
                </a:solidFill>
                <a:sym typeface="Calibri"/>
              </a:rPr>
              <a:t> lo que no </a:t>
            </a:r>
            <a:r>
              <a:rPr lang="en-US" sz="2000" b="0" i="0" u="none" strike="noStrike" cap="none" dirty="0" err="1">
                <a:solidFill>
                  <a:schemeClr val="dk1"/>
                </a:solidFill>
                <a:sym typeface="Calibri"/>
              </a:rPr>
              <a:t>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necesario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compilar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los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programas</a:t>
            </a:r>
            <a:r>
              <a:rPr lang="en-US" sz="2000" b="0" i="0" u="none" strike="noStrike" cap="none" dirty="0">
                <a:solidFill>
                  <a:schemeClr val="dk1"/>
                </a:solidFill>
                <a:sym typeface="Calibri"/>
              </a:rPr>
              <a:t> para </a:t>
            </a:r>
            <a:r>
              <a:rPr lang="en-US" sz="2000" b="0" i="0" u="none" strike="noStrike" cap="none" dirty="0" err="1">
                <a:solidFill>
                  <a:schemeClr val="dk1"/>
                </a:solidFill>
                <a:sym typeface="Calibri"/>
              </a:rPr>
              <a:t>ejecutarlos</a:t>
            </a:r>
            <a:r>
              <a:rPr lang="en-US" sz="2000" b="0" i="0" u="none" strike="noStrike" cap="none" dirty="0">
                <a:solidFill>
                  <a:schemeClr val="dk1"/>
                </a:solidFill>
                <a:sym typeface="Calibri"/>
              </a:rPr>
              <a:t>.  Los </a:t>
            </a:r>
            <a:r>
              <a:rPr lang="en-US" sz="2000" b="0" i="0" u="none" strike="noStrike" cap="none" dirty="0" err="1">
                <a:solidFill>
                  <a:schemeClr val="dk1"/>
                </a:solidFill>
                <a:sym typeface="Calibri"/>
              </a:rPr>
              <a:t>programas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escritos</a:t>
            </a:r>
            <a:r>
              <a:rPr lang="en-US" sz="2000" b="0" i="0" u="none" strike="noStrike" cap="none" dirty="0">
                <a:solidFill>
                  <a:schemeClr val="dk1"/>
                </a:solidFill>
                <a:sym typeface="Calibri"/>
              </a:rPr>
              <a:t> con JavaScript se </a:t>
            </a:r>
            <a:r>
              <a:rPr lang="en-US" sz="2000" b="0" i="0" u="none" strike="noStrike" cap="none" dirty="0" err="1">
                <a:solidFill>
                  <a:schemeClr val="dk1"/>
                </a:solidFill>
                <a:sym typeface="Calibri"/>
              </a:rPr>
              <a:t>pueden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probar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directamente</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cualquier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navegador</a:t>
            </a:r>
            <a:r>
              <a:rPr lang="en-US" sz="2000" b="0" i="0" u="none" strike="noStrike" cap="none" dirty="0">
                <a:solidFill>
                  <a:schemeClr val="dk1"/>
                </a:solidFill>
                <a:sym typeface="Calibri"/>
              </a:rPr>
              <a:t> sin </a:t>
            </a:r>
            <a:r>
              <a:rPr lang="en-US" sz="2000" b="0" i="0" u="none" strike="noStrike" cap="none" dirty="0" err="1">
                <a:solidFill>
                  <a:schemeClr val="dk1"/>
                </a:solidFill>
                <a:sym typeface="Calibri"/>
              </a:rPr>
              <a:t>necesidad</a:t>
            </a:r>
            <a:r>
              <a:rPr lang="en-US" sz="2000" b="0" i="0" u="none" strike="noStrike" cap="none" dirty="0">
                <a:solidFill>
                  <a:schemeClr val="dk1"/>
                </a:solidFill>
                <a:sym typeface="Calibri"/>
              </a:rPr>
              <a:t> de </a:t>
            </a:r>
            <a:r>
              <a:rPr lang="en-US" sz="2000" b="0" i="0" u="none" strike="noStrike" cap="none" dirty="0" err="1">
                <a:solidFill>
                  <a:schemeClr val="dk1"/>
                </a:solidFill>
                <a:sym typeface="Calibri"/>
              </a:rPr>
              <a:t>procesos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intermedios</a:t>
            </a:r>
            <a:r>
              <a:rPr lang="en-US" sz="2000" b="0" i="0" u="none" strike="noStrike" cap="none" dirty="0">
                <a:solidFill>
                  <a:schemeClr val="dk1"/>
                </a:solidFill>
                <a:sym typeface="Calibri"/>
              </a:rPr>
              <a:t>.</a:t>
            </a:r>
            <a:endParaRPr sz="2000" dirty="0"/>
          </a:p>
        </p:txBody>
      </p:sp>
    </p:spTree>
    <p:extLst>
      <p:ext uri="{BB962C8B-B14F-4D97-AF65-F5344CB8AC3E}">
        <p14:creationId xmlns:p14="http://schemas.microsoft.com/office/powerpoint/2010/main" val="432823006"/>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391;p64"/>
          <p:cNvSpPr txBox="1"/>
          <p:nvPr/>
        </p:nvSpPr>
        <p:spPr>
          <a:xfrm>
            <a:off x="1911316" y="3089992"/>
            <a:ext cx="8496900" cy="3512348"/>
          </a:xfrm>
          <a:prstGeom prst="rect">
            <a:avLst/>
          </a:prstGeom>
          <a:noFill/>
          <a:ln>
            <a:noFill/>
          </a:ln>
        </p:spPr>
        <p:txBody>
          <a:bodyPr spcFirstLastPara="1" wrap="square" lIns="91425" tIns="45700" rIns="91425" bIns="45700" anchor="t" anchorCtr="0">
            <a:noAutofit/>
          </a:bodyPr>
          <a:lstStyle/>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Describe la ESTRUCTURA y el CONTENIDO de una página web.</a:t>
            </a:r>
            <a:endParaRPr sz="1200" dirty="0"/>
          </a:p>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Consiste en etiquetas.</a:t>
            </a:r>
            <a:endParaRPr sz="1200" dirty="0"/>
          </a:p>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Las etiquetas le dicen al navegador cómo mostrar el contenido.</a:t>
            </a:r>
            <a:endParaRPr sz="1200" dirty="0"/>
          </a:p>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Es un lenguaje y como tal tiene su vocabulario (palabras), su gramática (reglas).</a:t>
            </a:r>
            <a:endParaRPr sz="1200" dirty="0"/>
          </a:p>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En la actualidad el HTML está definido por el W3C.</a:t>
            </a:r>
            <a:endParaRPr sz="2600" dirty="0">
              <a:solidFill>
                <a:srgbClr val="262626"/>
              </a:solidFill>
              <a:latin typeface="Calibri"/>
              <a:ea typeface="Calibri"/>
              <a:cs typeface="Calibri"/>
              <a:sym typeface="Calibri"/>
            </a:endParaRPr>
          </a:p>
        </p:txBody>
      </p:sp>
      <p:sp>
        <p:nvSpPr>
          <p:cNvPr id="9" name="Rectangle 8"/>
          <p:cNvSpPr/>
          <p:nvPr/>
        </p:nvSpPr>
        <p:spPr>
          <a:xfrm>
            <a:off x="4232126" y="2199953"/>
            <a:ext cx="3155031" cy="646331"/>
          </a:xfrm>
          <a:prstGeom prst="rect">
            <a:avLst/>
          </a:prstGeom>
        </p:spPr>
        <p:txBody>
          <a:bodyPr wrap="none">
            <a:spAutoFit/>
          </a:bodyPr>
          <a:lstStyle/>
          <a:p>
            <a:pPr lvl="0">
              <a:buClr>
                <a:srgbClr val="205867"/>
              </a:buClr>
              <a:buSzPts val="3600"/>
            </a:pPr>
            <a:r>
              <a:rPr lang="es-419" sz="3600" b="1" dirty="0">
                <a:solidFill>
                  <a:srgbClr val="205867"/>
                </a:solidFill>
                <a:latin typeface="Calibri"/>
                <a:ea typeface="Calibri"/>
                <a:cs typeface="Calibri"/>
                <a:sym typeface="Calibri"/>
              </a:rPr>
              <a:t>¿Qué </a:t>
            </a:r>
            <a:r>
              <a:rPr lang="es-419" sz="3600" b="1" dirty="0" smtClean="0">
                <a:solidFill>
                  <a:srgbClr val="205867"/>
                </a:solidFill>
                <a:latin typeface="Calibri"/>
                <a:ea typeface="Calibri"/>
                <a:cs typeface="Calibri"/>
                <a:sym typeface="Calibri"/>
              </a:rPr>
              <a:t>es </a:t>
            </a:r>
            <a:r>
              <a:rPr lang="es-419" sz="3600" b="1" dirty="0">
                <a:solidFill>
                  <a:srgbClr val="205867"/>
                </a:solidFill>
                <a:latin typeface="Calibri"/>
                <a:ea typeface="Calibri"/>
                <a:cs typeface="Calibri"/>
                <a:sym typeface="Calibri"/>
              </a:rPr>
              <a:t>HTML?</a:t>
            </a:r>
          </a:p>
        </p:txBody>
      </p:sp>
    </p:spTree>
    <p:extLst>
      <p:ext uri="{BB962C8B-B14F-4D97-AF65-F5344CB8AC3E}">
        <p14:creationId xmlns:p14="http://schemas.microsoft.com/office/powerpoint/2010/main" val="1681928642"/>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DOM</a:t>
            </a:r>
            <a:endParaRPr dirty="0"/>
          </a:p>
        </p:txBody>
      </p:sp>
      <p:sp>
        <p:nvSpPr>
          <p:cNvPr id="7" name="Google Shape;120;p3"/>
          <p:cNvSpPr txBox="1">
            <a:spLocks noGrp="1"/>
          </p:cNvSpPr>
          <p:nvPr>
            <p:ph type="title"/>
          </p:nvPr>
        </p:nvSpPr>
        <p:spPr>
          <a:xfrm rot="-5400000">
            <a:off x="-1866059" y="3923874"/>
            <a:ext cx="4856169" cy="852939"/>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000" b="0" i="0" u="none" dirty="0">
                <a:solidFill>
                  <a:schemeClr val="lt1"/>
                </a:solidFill>
                <a:latin typeface="Calibri"/>
                <a:ea typeface="Calibri"/>
                <a:cs typeface="Calibri"/>
                <a:sym typeface="Calibri"/>
              </a:rPr>
              <a:t>¿</a:t>
            </a:r>
            <a:r>
              <a:rPr lang="en-US" sz="4000" b="0" i="0" u="none" dirty="0" err="1">
                <a:solidFill>
                  <a:schemeClr val="lt1"/>
                </a:solidFill>
                <a:latin typeface="Calibri"/>
                <a:ea typeface="Calibri"/>
                <a:cs typeface="Calibri"/>
                <a:sym typeface="Calibri"/>
              </a:rPr>
              <a:t>Qué</a:t>
            </a:r>
            <a:r>
              <a:rPr lang="en-US" sz="4000" b="0" i="0" u="none" dirty="0">
                <a:solidFill>
                  <a:schemeClr val="lt1"/>
                </a:solidFill>
                <a:latin typeface="Calibri"/>
                <a:ea typeface="Calibri"/>
                <a:cs typeface="Calibri"/>
                <a:sym typeface="Calibri"/>
              </a:rPr>
              <a:t> </a:t>
            </a:r>
            <a:r>
              <a:rPr lang="en-US" sz="4000" b="0" i="0" u="none" dirty="0" err="1">
                <a:solidFill>
                  <a:schemeClr val="lt1"/>
                </a:solidFill>
                <a:latin typeface="Calibri"/>
                <a:ea typeface="Calibri"/>
                <a:cs typeface="Calibri"/>
                <a:sym typeface="Calibri"/>
              </a:rPr>
              <a:t>es</a:t>
            </a:r>
            <a:r>
              <a:rPr lang="en-US" sz="4000" b="0" i="0" u="none" dirty="0">
                <a:solidFill>
                  <a:schemeClr val="lt1"/>
                </a:solidFill>
                <a:latin typeface="Calibri"/>
                <a:ea typeface="Calibri"/>
                <a:cs typeface="Calibri"/>
                <a:sym typeface="Calibri"/>
              </a:rPr>
              <a:t> DOM?</a:t>
            </a:r>
            <a:endParaRPr sz="4000" dirty="0"/>
          </a:p>
        </p:txBody>
      </p:sp>
      <p:sp>
        <p:nvSpPr>
          <p:cNvPr id="8" name="Google Shape;121;p3"/>
          <p:cNvSpPr txBox="1">
            <a:spLocks noGrp="1"/>
          </p:cNvSpPr>
          <p:nvPr>
            <p:ph type="body" idx="1"/>
          </p:nvPr>
        </p:nvSpPr>
        <p:spPr>
          <a:xfrm>
            <a:off x="1087190" y="2163209"/>
            <a:ext cx="10284877" cy="459716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dirty="0" err="1">
                <a:solidFill>
                  <a:schemeClr val="dk1"/>
                </a:solidFill>
                <a:latin typeface="Calibri"/>
                <a:ea typeface="Calibri"/>
                <a:cs typeface="Calibri"/>
                <a:sym typeface="Calibri"/>
              </a:rPr>
              <a:t>Es</a:t>
            </a:r>
            <a:r>
              <a:rPr lang="en-US" sz="3200" b="0" i="0" u="none" strike="noStrike" cap="none" dirty="0">
                <a:solidFill>
                  <a:schemeClr val="dk1"/>
                </a:solidFill>
                <a:latin typeface="Calibri"/>
                <a:ea typeface="Calibri"/>
                <a:cs typeface="Calibri"/>
                <a:sym typeface="Calibri"/>
              </a:rPr>
              <a:t> un </a:t>
            </a:r>
            <a:r>
              <a:rPr lang="en-US" sz="3200" b="0" i="0" u="none" strike="noStrike" cap="none" dirty="0" err="1">
                <a:solidFill>
                  <a:schemeClr val="dk1"/>
                </a:solidFill>
                <a:latin typeface="Calibri"/>
                <a:ea typeface="Calibri"/>
                <a:cs typeface="Calibri"/>
                <a:sym typeface="Calibri"/>
              </a:rPr>
              <a:t>modelo</a:t>
            </a:r>
            <a:r>
              <a:rPr lang="en-US" sz="3200" b="0" i="0" u="none" strike="noStrike" cap="none" dirty="0">
                <a:solidFill>
                  <a:schemeClr val="dk1"/>
                </a:solidFill>
                <a:latin typeface="Calibri"/>
                <a:ea typeface="Calibri"/>
                <a:cs typeface="Calibri"/>
                <a:sym typeface="Calibri"/>
              </a:rPr>
              <a:t> de </a:t>
            </a:r>
            <a:r>
              <a:rPr lang="en-US" sz="3200" b="0" i="0" u="none" strike="noStrike" cap="none" dirty="0" err="1">
                <a:solidFill>
                  <a:schemeClr val="dk1"/>
                </a:solidFill>
                <a:latin typeface="Calibri"/>
                <a:ea typeface="Calibri"/>
                <a:cs typeface="Calibri"/>
                <a:sym typeface="Calibri"/>
              </a:rPr>
              <a:t>objetos</a:t>
            </a:r>
            <a:r>
              <a:rPr lang="en-US" sz="3200" b="0" i="0" u="none" strike="noStrike" cap="none" dirty="0">
                <a:solidFill>
                  <a:schemeClr val="dk1"/>
                </a:solidFill>
                <a:latin typeface="Calibri"/>
                <a:ea typeface="Calibri"/>
                <a:cs typeface="Calibri"/>
                <a:sym typeface="Calibri"/>
              </a:rPr>
              <a:t> de </a:t>
            </a:r>
            <a:r>
              <a:rPr lang="en-US" sz="3200" b="0" i="0" u="none" strike="noStrike" cap="none" dirty="0" err="1">
                <a:solidFill>
                  <a:schemeClr val="dk1"/>
                </a:solidFill>
                <a:latin typeface="Calibri"/>
                <a:ea typeface="Calibri"/>
                <a:cs typeface="Calibri"/>
                <a:sym typeface="Calibri"/>
              </a:rPr>
              <a:t>documento</a:t>
            </a:r>
            <a:r>
              <a:rPr lang="en-US" sz="3200" b="0" i="0" u="none" strike="noStrike" cap="none" dirty="0">
                <a:solidFill>
                  <a:schemeClr val="dk1"/>
                </a:solidFill>
                <a:latin typeface="Calibri"/>
                <a:ea typeface="Calibri"/>
                <a:cs typeface="Calibri"/>
                <a:sym typeface="Calibri"/>
              </a:rPr>
              <a:t> (DOM) del </a:t>
            </a:r>
            <a:r>
              <a:rPr lang="en-US" sz="3200" b="0" i="0" u="none" strike="noStrike" cap="none" dirty="0" smtClean="0">
                <a:solidFill>
                  <a:schemeClr val="dk1"/>
                </a:solidFill>
                <a:latin typeface="Calibri"/>
                <a:ea typeface="Calibri"/>
                <a:cs typeface="Calibri"/>
                <a:sym typeface="Calibri"/>
              </a:rPr>
              <a:t>W3C</a:t>
            </a:r>
          </a:p>
          <a:p>
            <a:pPr marL="342900" marR="0" lvl="0" indent="-342900" algn="l" rtl="0">
              <a:lnSpc>
                <a:spcPct val="100000"/>
              </a:lnSpc>
              <a:spcBef>
                <a:spcPts val="0"/>
              </a:spcBef>
              <a:spcAft>
                <a:spcPts val="0"/>
              </a:spcAft>
              <a:buClr>
                <a:schemeClr val="dk1"/>
              </a:buClr>
              <a:buSzPts val="3200"/>
              <a:buFont typeface="Arial"/>
              <a:buChar char="•"/>
            </a:pPr>
            <a:endParaRPr lang="en-US" sz="3200" b="0" i="0" u="none" strike="noStrike" cap="none" dirty="0" smtClean="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dirty="0" err="1" smtClean="0">
                <a:solidFill>
                  <a:schemeClr val="dk1"/>
                </a:solidFill>
                <a:latin typeface="Calibri"/>
                <a:ea typeface="Calibri"/>
                <a:cs typeface="Calibri"/>
                <a:sym typeface="Calibri"/>
              </a:rPr>
              <a:t>Es</a:t>
            </a:r>
            <a:r>
              <a:rPr lang="en-US" sz="3200" b="0" i="0" u="none" strike="noStrike" cap="none" dirty="0" smtClean="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una</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plataforma</a:t>
            </a:r>
            <a:r>
              <a:rPr lang="en-US" sz="3200" b="0" i="0" u="none" strike="noStrike" cap="none" dirty="0">
                <a:solidFill>
                  <a:schemeClr val="dk1"/>
                </a:solidFill>
                <a:latin typeface="Calibri"/>
                <a:ea typeface="Calibri"/>
                <a:cs typeface="Calibri"/>
                <a:sym typeface="Calibri"/>
              </a:rPr>
              <a:t> y </a:t>
            </a:r>
            <a:r>
              <a:rPr lang="en-US" sz="3200" b="0" i="0" u="none" strike="noStrike" cap="none" dirty="0" err="1">
                <a:solidFill>
                  <a:schemeClr val="dk1"/>
                </a:solidFill>
                <a:latin typeface="Calibri"/>
                <a:ea typeface="Calibri"/>
                <a:cs typeface="Calibri"/>
                <a:sym typeface="Calibri"/>
              </a:rPr>
              <a:t>una</a:t>
            </a:r>
            <a:r>
              <a:rPr lang="en-US" sz="3200" b="0" i="0" u="none" strike="noStrike" cap="none" dirty="0">
                <a:solidFill>
                  <a:schemeClr val="dk1"/>
                </a:solidFill>
                <a:latin typeface="Calibri"/>
                <a:ea typeface="Calibri"/>
                <a:cs typeface="Calibri"/>
                <a:sym typeface="Calibri"/>
              </a:rPr>
              <a:t> interface de </a:t>
            </a:r>
            <a:r>
              <a:rPr lang="en-US" sz="3200" b="0" i="0" u="none" strike="noStrike" cap="none" dirty="0" err="1">
                <a:solidFill>
                  <a:schemeClr val="dk1"/>
                </a:solidFill>
                <a:latin typeface="Calibri"/>
                <a:ea typeface="Calibri"/>
                <a:cs typeface="Calibri"/>
                <a:sym typeface="Calibri"/>
              </a:rPr>
              <a:t>lenguaje</a:t>
            </a:r>
            <a:r>
              <a:rPr lang="en-US" sz="3200" b="0" i="0" u="none" strike="noStrike" cap="none" dirty="0">
                <a:solidFill>
                  <a:schemeClr val="dk1"/>
                </a:solidFill>
                <a:latin typeface="Calibri"/>
                <a:ea typeface="Calibri"/>
                <a:cs typeface="Calibri"/>
                <a:sym typeface="Calibri"/>
              </a:rPr>
              <a:t>-neutral que </a:t>
            </a:r>
            <a:r>
              <a:rPr lang="en-US" sz="3200" b="0" i="0" u="none" strike="noStrike" cap="none" dirty="0" err="1">
                <a:solidFill>
                  <a:schemeClr val="dk1"/>
                </a:solidFill>
                <a:latin typeface="Calibri"/>
                <a:ea typeface="Calibri"/>
                <a:cs typeface="Calibri"/>
                <a:sym typeface="Calibri"/>
              </a:rPr>
              <a:t>permite</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crear</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programas</a:t>
            </a:r>
            <a:r>
              <a:rPr lang="en-US" sz="3200" b="0" i="0" u="none" strike="noStrike" cap="none" dirty="0">
                <a:solidFill>
                  <a:schemeClr val="dk1"/>
                </a:solidFill>
                <a:latin typeface="Calibri"/>
                <a:ea typeface="Calibri"/>
                <a:cs typeface="Calibri"/>
                <a:sym typeface="Calibri"/>
              </a:rPr>
              <a:t> y scripts para </a:t>
            </a:r>
            <a:r>
              <a:rPr lang="en-US" sz="3200" b="0" i="0" u="none" strike="noStrike" cap="none" dirty="0" err="1">
                <a:solidFill>
                  <a:schemeClr val="dk1"/>
                </a:solidFill>
                <a:latin typeface="Calibri"/>
                <a:ea typeface="Calibri"/>
                <a:cs typeface="Calibri"/>
                <a:sym typeface="Calibri"/>
              </a:rPr>
              <a:t>acceder</a:t>
            </a:r>
            <a:r>
              <a:rPr lang="en-US" sz="3200" b="0" i="0" u="none" strike="noStrike" cap="none" dirty="0">
                <a:solidFill>
                  <a:schemeClr val="dk1"/>
                </a:solidFill>
                <a:latin typeface="Calibri"/>
                <a:ea typeface="Calibri"/>
                <a:cs typeface="Calibri"/>
                <a:sym typeface="Calibri"/>
              </a:rPr>
              <a:t> y </a:t>
            </a:r>
            <a:r>
              <a:rPr lang="en-US" sz="3200" b="0" i="0" u="none" strike="noStrike" cap="none" dirty="0" err="1">
                <a:solidFill>
                  <a:schemeClr val="dk1"/>
                </a:solidFill>
                <a:latin typeface="Calibri"/>
                <a:ea typeface="Calibri"/>
                <a:cs typeface="Calibri"/>
                <a:sym typeface="Calibri"/>
              </a:rPr>
              <a:t>actualizar</a:t>
            </a:r>
            <a:r>
              <a:rPr lang="en-US" sz="3200" b="0" i="0" u="none" strike="noStrike" cap="none" dirty="0">
                <a:solidFill>
                  <a:schemeClr val="dk1"/>
                </a:solidFill>
                <a:latin typeface="Calibri"/>
                <a:ea typeface="Calibri"/>
                <a:cs typeface="Calibri"/>
                <a:sym typeface="Calibri"/>
              </a:rPr>
              <a:t> el </a:t>
            </a:r>
            <a:r>
              <a:rPr lang="en-US" sz="3200" b="0" i="0" u="none" strike="noStrike" cap="none" dirty="0" err="1">
                <a:solidFill>
                  <a:schemeClr val="dk1"/>
                </a:solidFill>
                <a:latin typeface="Calibri"/>
                <a:ea typeface="Calibri"/>
                <a:cs typeface="Calibri"/>
                <a:sym typeface="Calibri"/>
              </a:rPr>
              <a:t>contenido</a:t>
            </a:r>
            <a:r>
              <a:rPr lang="en-US" sz="3200" b="0" i="0" u="none" strike="noStrike" cap="none" dirty="0">
                <a:solidFill>
                  <a:schemeClr val="dk1"/>
                </a:solidFill>
                <a:latin typeface="Calibri"/>
                <a:ea typeface="Calibri"/>
                <a:cs typeface="Calibri"/>
                <a:sym typeface="Calibri"/>
              </a:rPr>
              <a:t> de </a:t>
            </a:r>
            <a:r>
              <a:rPr lang="en-US" sz="3200" b="0" i="0" u="none" strike="noStrike" cap="none" dirty="0" err="1">
                <a:solidFill>
                  <a:schemeClr val="dk1"/>
                </a:solidFill>
                <a:latin typeface="Calibri"/>
                <a:ea typeface="Calibri"/>
                <a:cs typeface="Calibri"/>
                <a:sym typeface="Calibri"/>
              </a:rPr>
              <a:t>una</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página</a:t>
            </a:r>
            <a:r>
              <a:rPr lang="en-US" sz="3200" b="0" i="0" u="none" strike="noStrike" cap="none" dirty="0">
                <a:solidFill>
                  <a:schemeClr val="dk1"/>
                </a:solidFill>
                <a:latin typeface="Calibri"/>
                <a:ea typeface="Calibri"/>
                <a:cs typeface="Calibri"/>
                <a:sym typeface="Calibri"/>
              </a:rPr>
              <a:t> web </a:t>
            </a:r>
            <a:r>
              <a:rPr lang="en-US" sz="3200" b="0" i="0" u="none" strike="noStrike" cap="none" dirty="0" err="1">
                <a:solidFill>
                  <a:schemeClr val="dk1"/>
                </a:solidFill>
                <a:latin typeface="Calibri"/>
                <a:ea typeface="Calibri"/>
                <a:cs typeface="Calibri"/>
                <a:sym typeface="Calibri"/>
              </a:rPr>
              <a:t>dinámicamente</a:t>
            </a:r>
            <a:r>
              <a:rPr lang="en-US" sz="3200" b="0" i="0" u="none" strike="noStrike" cap="none" dirty="0">
                <a:solidFill>
                  <a:schemeClr val="dk1"/>
                </a:solidFill>
                <a:latin typeface="Calibri"/>
                <a:ea typeface="Calibri"/>
                <a:cs typeface="Calibri"/>
                <a:sym typeface="Calibri"/>
              </a:rPr>
              <a:t>.</a:t>
            </a:r>
            <a:endParaRPr dirty="0"/>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104070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DOM</a:t>
            </a:r>
            <a:endParaRPr dirty="0"/>
          </a:p>
        </p:txBody>
      </p:sp>
      <p:sp>
        <p:nvSpPr>
          <p:cNvPr id="8" name="Google Shape;133;p5"/>
          <p:cNvSpPr txBox="1">
            <a:spLocks noGrp="1"/>
          </p:cNvSpPr>
          <p:nvPr>
            <p:ph type="title"/>
          </p:nvPr>
        </p:nvSpPr>
        <p:spPr>
          <a:xfrm rot="-5400000">
            <a:off x="-1762918" y="3722209"/>
            <a:ext cx="4966271" cy="1122315"/>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DOM</a:t>
            </a:r>
            <a:endParaRPr/>
          </a:p>
        </p:txBody>
      </p:sp>
      <p:sp>
        <p:nvSpPr>
          <p:cNvPr id="9" name="Google Shape;134;p5"/>
          <p:cNvSpPr txBox="1">
            <a:spLocks noGrp="1"/>
          </p:cNvSpPr>
          <p:nvPr>
            <p:ph type="body" idx="1"/>
          </p:nvPr>
        </p:nvSpPr>
        <p:spPr>
          <a:xfrm>
            <a:off x="1901128" y="1930405"/>
            <a:ext cx="9682814" cy="48360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2800" b="0" i="0" u="none" dirty="0">
                <a:solidFill>
                  <a:schemeClr val="dk1"/>
                </a:solidFill>
                <a:latin typeface="Calibri"/>
                <a:ea typeface="Calibri"/>
                <a:cs typeface="Calibri"/>
                <a:sym typeface="Calibri"/>
              </a:rPr>
              <a:t>Define:</a:t>
            </a:r>
            <a:endParaRPr sz="2800" dirty="0"/>
          </a:p>
          <a:p>
            <a:pPr marL="0" marR="0" lvl="0" indent="-203200" algn="l"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Los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HTML </a:t>
            </a:r>
            <a:r>
              <a:rPr lang="en-US" sz="2800" b="0" i="0" u="none" dirty="0" err="1">
                <a:solidFill>
                  <a:schemeClr val="dk1"/>
                </a:solidFill>
                <a:latin typeface="Calibri"/>
                <a:ea typeface="Calibri"/>
                <a:cs typeface="Calibri"/>
                <a:sym typeface="Calibri"/>
              </a:rPr>
              <a:t>como</a:t>
            </a:r>
            <a:r>
              <a:rPr lang="en-US" sz="2800" b="0" i="0" u="none" dirty="0">
                <a:solidFill>
                  <a:schemeClr val="dk1"/>
                </a:solidFill>
                <a:latin typeface="Calibri"/>
                <a:ea typeface="Calibri"/>
                <a:cs typeface="Calibri"/>
                <a:sym typeface="Calibri"/>
              </a:rPr>
              <a:t> </a:t>
            </a:r>
            <a:r>
              <a:rPr lang="en-US" sz="2800" b="1" i="0" u="none" dirty="0" err="1">
                <a:solidFill>
                  <a:schemeClr val="dk1"/>
                </a:solidFill>
                <a:latin typeface="Calibri"/>
                <a:ea typeface="Calibri"/>
                <a:cs typeface="Calibri"/>
                <a:sym typeface="Calibri"/>
              </a:rPr>
              <a:t>objetos</a:t>
            </a:r>
            <a:r>
              <a:rPr lang="en-US" sz="2800" b="0" i="0" u="none" dirty="0">
                <a:solidFill>
                  <a:schemeClr val="dk1"/>
                </a:solidFill>
                <a:latin typeface="Calibri"/>
                <a:ea typeface="Calibri"/>
                <a:cs typeface="Calibri"/>
                <a:sym typeface="Calibri"/>
              </a:rPr>
              <a:t>.</a:t>
            </a:r>
            <a:endParaRPr sz="2800" dirty="0"/>
          </a:p>
          <a:p>
            <a:pPr marL="0" marR="0" lvl="0" indent="-203200" algn="l"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Las </a:t>
            </a:r>
            <a:r>
              <a:rPr lang="en-US" sz="2800" b="1" i="0" u="none" dirty="0" err="1">
                <a:solidFill>
                  <a:schemeClr val="dk1"/>
                </a:solidFill>
                <a:latin typeface="Calibri"/>
                <a:ea typeface="Calibri"/>
                <a:cs typeface="Calibri"/>
                <a:sym typeface="Calibri"/>
              </a:rPr>
              <a:t>propiedades</a:t>
            </a:r>
            <a:r>
              <a:rPr lang="en-US" sz="2800" b="0" i="0" u="none" dirty="0">
                <a:solidFill>
                  <a:schemeClr val="dk1"/>
                </a:solidFill>
                <a:latin typeface="Calibri"/>
                <a:ea typeface="Calibri"/>
                <a:cs typeface="Calibri"/>
                <a:sym typeface="Calibri"/>
              </a:rPr>
              <a:t> de </a:t>
            </a:r>
            <a:r>
              <a:rPr lang="en-US" sz="2800" b="0" i="0" u="none" dirty="0" err="1">
                <a:solidFill>
                  <a:schemeClr val="dk1"/>
                </a:solidFill>
                <a:latin typeface="Calibri"/>
                <a:ea typeface="Calibri"/>
                <a:cs typeface="Calibri"/>
                <a:sym typeface="Calibri"/>
              </a:rPr>
              <a:t>todos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los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HTML. </a:t>
            </a:r>
            <a:endParaRPr sz="2800" dirty="0"/>
          </a:p>
          <a:p>
            <a:pPr marL="0" marR="0" lvl="0" indent="-203200" algn="l"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Los </a:t>
            </a:r>
            <a:r>
              <a:rPr lang="en-US" sz="2800" b="1" i="0" u="none" dirty="0" err="1">
                <a:solidFill>
                  <a:schemeClr val="dk1"/>
                </a:solidFill>
                <a:latin typeface="Calibri"/>
                <a:ea typeface="Calibri"/>
                <a:cs typeface="Calibri"/>
                <a:sym typeface="Calibri"/>
              </a:rPr>
              <a:t>métodos</a:t>
            </a:r>
            <a:r>
              <a:rPr lang="en-US" sz="2800" b="0" i="0" u="none" dirty="0">
                <a:solidFill>
                  <a:schemeClr val="dk1"/>
                </a:solidFill>
                <a:latin typeface="Calibri"/>
                <a:ea typeface="Calibri"/>
                <a:cs typeface="Calibri"/>
                <a:sym typeface="Calibri"/>
              </a:rPr>
              <a:t> para </a:t>
            </a:r>
            <a:r>
              <a:rPr lang="en-US" sz="2800" b="0" i="0" u="none" dirty="0" err="1">
                <a:solidFill>
                  <a:schemeClr val="dk1"/>
                </a:solidFill>
                <a:latin typeface="Calibri"/>
                <a:ea typeface="Calibri"/>
                <a:cs typeface="Calibri"/>
                <a:sym typeface="Calibri"/>
              </a:rPr>
              <a:t>acceder</a:t>
            </a:r>
            <a:r>
              <a:rPr lang="en-US" sz="2800" b="0" i="0" u="none" dirty="0">
                <a:solidFill>
                  <a:schemeClr val="dk1"/>
                </a:solidFill>
                <a:latin typeface="Calibri"/>
                <a:ea typeface="Calibri"/>
                <a:cs typeface="Calibri"/>
                <a:sym typeface="Calibri"/>
              </a:rPr>
              <a:t> a </a:t>
            </a:r>
            <a:r>
              <a:rPr lang="en-US" sz="2800" b="0" i="0" u="none" dirty="0" err="1">
                <a:solidFill>
                  <a:schemeClr val="dk1"/>
                </a:solidFill>
                <a:latin typeface="Calibri"/>
                <a:ea typeface="Calibri"/>
                <a:cs typeface="Calibri"/>
                <a:sym typeface="Calibri"/>
              </a:rPr>
              <a:t>todos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los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a:t>
            </a:r>
            <a:endParaRPr sz="2800" dirty="0"/>
          </a:p>
          <a:p>
            <a:pPr marL="0" marR="0" lvl="0" indent="-203200" algn="l"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Los </a:t>
            </a:r>
            <a:r>
              <a:rPr lang="en-US" sz="2800" b="1" i="0" u="none" dirty="0" err="1">
                <a:solidFill>
                  <a:schemeClr val="dk1"/>
                </a:solidFill>
                <a:latin typeface="Calibri"/>
                <a:ea typeface="Calibri"/>
                <a:cs typeface="Calibri"/>
                <a:sym typeface="Calibri"/>
              </a:rPr>
              <a:t>eventos</a:t>
            </a:r>
            <a:r>
              <a:rPr lang="en-US" sz="2800" b="0" i="0" u="none" dirty="0">
                <a:solidFill>
                  <a:schemeClr val="dk1"/>
                </a:solidFill>
                <a:latin typeface="Calibri"/>
                <a:ea typeface="Calibri"/>
                <a:cs typeface="Calibri"/>
                <a:sym typeface="Calibri"/>
              </a:rPr>
              <a:t> para </a:t>
            </a:r>
            <a:r>
              <a:rPr lang="en-US" sz="2800" b="0" i="0" u="none" dirty="0" err="1">
                <a:solidFill>
                  <a:schemeClr val="dk1"/>
                </a:solidFill>
                <a:latin typeface="Calibri"/>
                <a:ea typeface="Calibri"/>
                <a:cs typeface="Calibri"/>
                <a:sym typeface="Calibri"/>
              </a:rPr>
              <a:t>todos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los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a:t>
            </a:r>
            <a:endParaRPr sz="2800" dirty="0"/>
          </a:p>
          <a:p>
            <a:pPr marL="0" marR="0" lvl="0" indent="0" algn="l" rtl="0">
              <a:lnSpc>
                <a:spcPct val="100000"/>
              </a:lnSpc>
              <a:spcBef>
                <a:spcPts val="640"/>
              </a:spcBef>
              <a:spcAft>
                <a:spcPts val="0"/>
              </a:spcAft>
              <a:buClr>
                <a:schemeClr val="dk1"/>
              </a:buClr>
              <a:buSzPts val="3200"/>
              <a:buFont typeface="Arial"/>
              <a:buNone/>
            </a:pPr>
            <a:endParaRPr sz="2800" b="0" i="0" u="none" dirty="0">
              <a:solidFill>
                <a:schemeClr val="dk1"/>
              </a:solidFill>
              <a:latin typeface="Calibri"/>
              <a:ea typeface="Calibri"/>
              <a:cs typeface="Calibri"/>
              <a:sym typeface="Calibri"/>
            </a:endParaRPr>
          </a:p>
          <a:p>
            <a:pPr marL="0" marR="0" lvl="0" indent="0" algn="l" rtl="0">
              <a:lnSpc>
                <a:spcPct val="100000"/>
              </a:lnSpc>
              <a:spcBef>
                <a:spcPts val="640"/>
              </a:spcBef>
              <a:spcAft>
                <a:spcPts val="0"/>
              </a:spcAft>
              <a:buClr>
                <a:schemeClr val="dk1"/>
              </a:buClr>
              <a:buSzPts val="3200"/>
              <a:buFont typeface="Arial"/>
              <a:buNone/>
            </a:pPr>
            <a:r>
              <a:rPr lang="en-US" sz="2800" b="0" i="0" u="none" dirty="0">
                <a:solidFill>
                  <a:schemeClr val="dk1"/>
                </a:solidFill>
                <a:latin typeface="Calibri"/>
                <a:ea typeface="Calibri"/>
                <a:cs typeface="Calibri"/>
                <a:sym typeface="Calibri"/>
              </a:rPr>
              <a:t>DOM </a:t>
            </a:r>
            <a:r>
              <a:rPr lang="en-US" sz="2800" b="0" i="0" u="none" dirty="0" err="1">
                <a:solidFill>
                  <a:schemeClr val="dk1"/>
                </a:solidFill>
                <a:latin typeface="Calibri"/>
                <a:ea typeface="Calibri"/>
                <a:cs typeface="Calibri"/>
                <a:sym typeface="Calibri"/>
              </a:rPr>
              <a:t>es</a:t>
            </a:r>
            <a:r>
              <a:rPr lang="en-US" sz="2800" b="0" i="0" u="none" dirty="0">
                <a:solidFill>
                  <a:schemeClr val="dk1"/>
                </a:solidFill>
                <a:latin typeface="Calibri"/>
                <a:ea typeface="Calibri"/>
                <a:cs typeface="Calibri"/>
                <a:sym typeface="Calibri"/>
              </a:rPr>
              <a:t> la forma de </a:t>
            </a:r>
            <a:r>
              <a:rPr lang="en-US" sz="2800" b="0" i="0" u="none" dirty="0" err="1">
                <a:solidFill>
                  <a:schemeClr val="dk1"/>
                </a:solidFill>
                <a:latin typeface="Calibri"/>
                <a:ea typeface="Calibri"/>
                <a:cs typeface="Calibri"/>
                <a:sym typeface="Calibri"/>
              </a:rPr>
              <a:t>obtener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cambiar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agregar</a:t>
            </a:r>
            <a:r>
              <a:rPr lang="en-US" sz="2800" b="0" i="0" u="none" dirty="0">
                <a:solidFill>
                  <a:schemeClr val="dk1"/>
                </a:solidFill>
                <a:latin typeface="Calibri"/>
                <a:ea typeface="Calibri"/>
                <a:cs typeface="Calibri"/>
                <a:sym typeface="Calibri"/>
              </a:rPr>
              <a:t> o </a:t>
            </a:r>
            <a:r>
              <a:rPr lang="en-US" sz="2800" b="0" i="0" u="none" dirty="0" err="1">
                <a:solidFill>
                  <a:schemeClr val="dk1"/>
                </a:solidFill>
                <a:latin typeface="Calibri"/>
                <a:ea typeface="Calibri"/>
                <a:cs typeface="Calibri"/>
                <a:sym typeface="Calibri"/>
              </a:rPr>
              <a:t>borrar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HTML </a:t>
            </a:r>
            <a:endParaRPr sz="2800" dirty="0"/>
          </a:p>
          <a:p>
            <a:pPr marL="342900" marR="0" lvl="0" indent="-139700" algn="l" rtl="0">
              <a:spcBef>
                <a:spcPts val="640"/>
              </a:spcBef>
              <a:spcAft>
                <a:spcPts val="0"/>
              </a:spcAft>
              <a:buClr>
                <a:schemeClr val="dk1"/>
              </a:buClr>
              <a:buSzPts val="3200"/>
              <a:buFont typeface="Arial"/>
              <a:buNone/>
            </a:pPr>
            <a:endParaRPr sz="2800" b="0" i="0"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4657633"/>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JavaScript </a:t>
            </a:r>
            <a:endParaRPr dirty="0"/>
          </a:p>
        </p:txBody>
      </p:sp>
      <p:sp>
        <p:nvSpPr>
          <p:cNvPr id="7" name="Google Shape;195;p14"/>
          <p:cNvSpPr txBox="1">
            <a:spLocks noGrp="1"/>
          </p:cNvSpPr>
          <p:nvPr>
            <p:ph type="title"/>
          </p:nvPr>
        </p:nvSpPr>
        <p:spPr>
          <a:xfrm rot="-5400000">
            <a:off x="-1861942" y="3846857"/>
            <a:ext cx="4878471" cy="909262"/>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Document</a:t>
            </a:r>
            <a:endParaRPr/>
          </a:p>
        </p:txBody>
      </p:sp>
      <p:sp>
        <p:nvSpPr>
          <p:cNvPr id="8" name="Google Shape;196;p14"/>
          <p:cNvSpPr txBox="1">
            <a:spLocks noGrp="1"/>
          </p:cNvSpPr>
          <p:nvPr>
            <p:ph type="body" idx="1"/>
          </p:nvPr>
        </p:nvSpPr>
        <p:spPr>
          <a:xfrm>
            <a:off x="1260059" y="1942220"/>
            <a:ext cx="10323881" cy="445780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2400" b="1" i="0" u="none" dirty="0">
                <a:solidFill>
                  <a:schemeClr val="dk1"/>
                </a:solidFill>
                <a:sym typeface="Calibri"/>
              </a:rPr>
              <a:t>Document</a:t>
            </a:r>
            <a:r>
              <a:rPr lang="en-US" sz="2400" b="0" i="0" u="none" dirty="0">
                <a:solidFill>
                  <a:schemeClr val="dk1"/>
                </a:solidFill>
                <a:sym typeface="Calibri"/>
              </a:rPr>
              <a:t>. </a:t>
            </a:r>
            <a:r>
              <a:rPr lang="en-US" sz="2400" b="0" i="0" u="none" dirty="0" err="1">
                <a:solidFill>
                  <a:schemeClr val="dk1"/>
                </a:solidFill>
                <a:sym typeface="Calibri"/>
              </a:rPr>
              <a:t>Representa</a:t>
            </a:r>
            <a:r>
              <a:rPr lang="en-US" sz="2400" b="0" i="0" u="none" dirty="0">
                <a:solidFill>
                  <a:schemeClr val="dk1"/>
                </a:solidFill>
                <a:sym typeface="Calibri"/>
              </a:rPr>
              <a:t> la </a:t>
            </a:r>
            <a:r>
              <a:rPr lang="en-US" sz="2400" b="0" i="0" u="none" dirty="0" err="1">
                <a:solidFill>
                  <a:schemeClr val="dk1"/>
                </a:solidFill>
                <a:sym typeface="Calibri"/>
              </a:rPr>
              <a:t>página</a:t>
            </a:r>
            <a:r>
              <a:rPr lang="en-US" sz="2400" b="0" i="0" u="none" dirty="0">
                <a:solidFill>
                  <a:schemeClr val="dk1"/>
                </a:solidFill>
                <a:sym typeface="Calibri"/>
              </a:rPr>
              <a:t> web.</a:t>
            </a:r>
            <a:endParaRPr sz="2400" dirty="0"/>
          </a:p>
          <a:p>
            <a:pPr marL="0" marR="0" lvl="0" indent="0" algn="l" rtl="0">
              <a:lnSpc>
                <a:spcPct val="100000"/>
              </a:lnSpc>
              <a:spcBef>
                <a:spcPts val="640"/>
              </a:spcBef>
              <a:spcAft>
                <a:spcPts val="0"/>
              </a:spcAft>
              <a:buClr>
                <a:schemeClr val="dk1"/>
              </a:buClr>
              <a:buSzPts val="3200"/>
              <a:buNone/>
            </a:pPr>
            <a:r>
              <a:rPr lang="en-US" sz="2400" b="0" i="0" u="none" dirty="0" err="1">
                <a:solidFill>
                  <a:schemeClr val="dk1"/>
                </a:solidFill>
                <a:sym typeface="Calibri"/>
              </a:rPr>
              <a:t>Por</a:t>
            </a:r>
            <a:r>
              <a:rPr lang="en-US" sz="2400" b="0" i="0" u="none" dirty="0">
                <a:solidFill>
                  <a:schemeClr val="dk1"/>
                </a:solidFill>
                <a:sym typeface="Calibri"/>
              </a:rPr>
              <a:t> </a:t>
            </a:r>
            <a:r>
              <a:rPr lang="en-US" sz="2400" b="0" i="0" u="none" dirty="0" err="1">
                <a:solidFill>
                  <a:schemeClr val="dk1"/>
                </a:solidFill>
                <a:sym typeface="Calibri"/>
              </a:rPr>
              <a:t>ende</a:t>
            </a:r>
            <a:r>
              <a:rPr lang="en-US" sz="2400" b="0" i="0" u="none" dirty="0">
                <a:solidFill>
                  <a:schemeClr val="dk1"/>
                </a:solidFill>
                <a:sym typeface="Calibri"/>
              </a:rPr>
              <a:t>, </a:t>
            </a:r>
            <a:r>
              <a:rPr lang="en-US" sz="2400" b="0" i="0" u="none" dirty="0" err="1">
                <a:solidFill>
                  <a:schemeClr val="dk1"/>
                </a:solidFill>
                <a:sym typeface="Calibri"/>
              </a:rPr>
              <a:t>si</a:t>
            </a:r>
            <a:r>
              <a:rPr lang="en-US" sz="2400" b="0" i="0" u="none" dirty="0">
                <a:solidFill>
                  <a:schemeClr val="dk1"/>
                </a:solidFill>
                <a:sym typeface="Calibri"/>
              </a:rPr>
              <a:t> </a:t>
            </a:r>
            <a:r>
              <a:rPr lang="en-US" sz="2400" b="0" i="0" u="none" dirty="0" err="1">
                <a:solidFill>
                  <a:schemeClr val="dk1"/>
                </a:solidFill>
                <a:sym typeface="Calibri"/>
              </a:rPr>
              <a:t>deseas</a:t>
            </a:r>
            <a:r>
              <a:rPr lang="en-US" sz="2400" b="0" i="0" u="none" dirty="0">
                <a:solidFill>
                  <a:schemeClr val="dk1"/>
                </a:solidFill>
                <a:sym typeface="Calibri"/>
              </a:rPr>
              <a:t> </a:t>
            </a:r>
            <a:r>
              <a:rPr lang="en-US" sz="2400" b="0" i="0" u="none" dirty="0" err="1">
                <a:solidFill>
                  <a:schemeClr val="dk1"/>
                </a:solidFill>
                <a:sym typeface="Calibri"/>
              </a:rPr>
              <a:t>acceder</a:t>
            </a:r>
            <a:r>
              <a:rPr lang="en-US" sz="2400" b="0" i="0" u="none" dirty="0">
                <a:solidFill>
                  <a:schemeClr val="dk1"/>
                </a:solidFill>
                <a:sym typeface="Calibri"/>
              </a:rPr>
              <a:t> a </a:t>
            </a:r>
            <a:r>
              <a:rPr lang="en-US" sz="2400" b="0" i="0" u="none" dirty="0" err="1">
                <a:solidFill>
                  <a:schemeClr val="dk1"/>
                </a:solidFill>
                <a:sym typeface="Calibri"/>
              </a:rPr>
              <a:t>cualquier</a:t>
            </a:r>
            <a:r>
              <a:rPr lang="en-US" sz="2400" b="0" i="0" u="none" dirty="0">
                <a:solidFill>
                  <a:schemeClr val="dk1"/>
                </a:solidFill>
                <a:sym typeface="Calibri"/>
              </a:rPr>
              <a:t> </a:t>
            </a:r>
            <a:r>
              <a:rPr lang="en-US" sz="2400" b="0" i="0" u="none" dirty="0" err="1">
                <a:solidFill>
                  <a:schemeClr val="dk1"/>
                </a:solidFill>
                <a:sym typeface="Calibri"/>
              </a:rPr>
              <a:t>elemento</a:t>
            </a:r>
            <a:r>
              <a:rPr lang="en-US" sz="2400" b="0" i="0" u="none" dirty="0">
                <a:solidFill>
                  <a:schemeClr val="dk1"/>
                </a:solidFill>
                <a:sym typeface="Calibri"/>
              </a:rPr>
              <a:t> de </a:t>
            </a:r>
            <a:r>
              <a:rPr lang="en-US" sz="2400" b="0" i="0" u="none" dirty="0" err="1">
                <a:solidFill>
                  <a:schemeClr val="dk1"/>
                </a:solidFill>
                <a:sym typeface="Calibri"/>
              </a:rPr>
              <a:t>tu</a:t>
            </a:r>
            <a:r>
              <a:rPr lang="en-US" sz="2400" b="0" i="0" u="none" dirty="0">
                <a:solidFill>
                  <a:schemeClr val="dk1"/>
                </a:solidFill>
                <a:sym typeface="Calibri"/>
              </a:rPr>
              <a:t> </a:t>
            </a:r>
            <a:r>
              <a:rPr lang="en-US" sz="2400" b="0" i="0" u="none" dirty="0" err="1">
                <a:solidFill>
                  <a:schemeClr val="dk1"/>
                </a:solidFill>
                <a:sym typeface="Calibri"/>
              </a:rPr>
              <a:t>página</a:t>
            </a:r>
            <a:r>
              <a:rPr lang="en-US" sz="2400" b="0" i="0" u="none" dirty="0">
                <a:solidFill>
                  <a:schemeClr val="dk1"/>
                </a:solidFill>
                <a:sym typeface="Calibri"/>
              </a:rPr>
              <a:t> web, </a:t>
            </a:r>
            <a:r>
              <a:rPr lang="en-US" sz="2400" b="0" i="0" u="none" dirty="0" err="1">
                <a:solidFill>
                  <a:schemeClr val="dk1"/>
                </a:solidFill>
                <a:sym typeface="Calibri"/>
              </a:rPr>
              <a:t>debes</a:t>
            </a:r>
            <a:r>
              <a:rPr lang="en-US" sz="2400" b="0" i="0" u="none" dirty="0">
                <a:solidFill>
                  <a:schemeClr val="dk1"/>
                </a:solidFill>
                <a:sym typeface="Calibri"/>
              </a:rPr>
              <a:t> primero </a:t>
            </a:r>
            <a:r>
              <a:rPr lang="en-US" sz="2400" b="0" i="0" u="none" dirty="0" err="1">
                <a:solidFill>
                  <a:schemeClr val="dk1"/>
                </a:solidFill>
                <a:sym typeface="Calibri"/>
              </a:rPr>
              <a:t>acceder</a:t>
            </a:r>
            <a:r>
              <a:rPr lang="en-US" sz="2400" b="0" i="0" u="none" dirty="0">
                <a:solidFill>
                  <a:schemeClr val="dk1"/>
                </a:solidFill>
                <a:sym typeface="Calibri"/>
              </a:rPr>
              <a:t> a document.</a:t>
            </a:r>
            <a:endParaRPr sz="2400" dirty="0"/>
          </a:p>
          <a:p>
            <a:pPr marL="342900" marR="0" lvl="0" indent="-139700" algn="l" rtl="0">
              <a:lnSpc>
                <a:spcPct val="100000"/>
              </a:lnSpc>
              <a:spcBef>
                <a:spcPts val="640"/>
              </a:spcBef>
              <a:spcAft>
                <a:spcPts val="0"/>
              </a:spcAft>
              <a:buClr>
                <a:schemeClr val="dk1"/>
              </a:buClr>
              <a:buSzPts val="3200"/>
              <a:buFont typeface="Arial"/>
              <a:buNone/>
            </a:pPr>
            <a:endParaRPr sz="2400" b="0" i="0" u="none" dirty="0">
              <a:solidFill>
                <a:schemeClr val="dk1"/>
              </a:solidFill>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2400" b="0" i="0" u="none" dirty="0" err="1">
                <a:solidFill>
                  <a:schemeClr val="dk1"/>
                </a:solidFill>
                <a:sym typeface="Calibri"/>
              </a:rPr>
              <a:t>Ejemplos</a:t>
            </a:r>
            <a:r>
              <a:rPr lang="en-US" sz="2400" b="0" i="0" u="none" dirty="0">
                <a:solidFill>
                  <a:schemeClr val="dk1"/>
                </a:solidFill>
                <a:sym typeface="Calibri"/>
              </a:rPr>
              <a:t>:</a:t>
            </a:r>
            <a:endParaRPr sz="2400" dirty="0"/>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pic>
        <p:nvPicPr>
          <p:cNvPr id="9" name="Google Shape;197;p14"/>
          <p:cNvPicPr preferRelativeResize="0"/>
          <p:nvPr/>
        </p:nvPicPr>
        <p:blipFill rotWithShape="1">
          <a:blip r:embed="rId2">
            <a:alphaModFix/>
          </a:blip>
          <a:srcRect l="17335" t="59559" r="52444" b="22856"/>
          <a:stretch/>
        </p:blipFill>
        <p:spPr>
          <a:xfrm>
            <a:off x="2705895" y="4505393"/>
            <a:ext cx="6734175" cy="2087562"/>
          </a:xfrm>
          <a:prstGeom prst="rect">
            <a:avLst/>
          </a:prstGeom>
          <a:noFill/>
          <a:ln>
            <a:noFill/>
          </a:ln>
        </p:spPr>
      </p:pic>
    </p:spTree>
    <p:extLst>
      <p:ext uri="{BB962C8B-B14F-4D97-AF65-F5344CB8AC3E}">
        <p14:creationId xmlns:p14="http://schemas.microsoft.com/office/powerpoint/2010/main" val="189786311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JavaScript </a:t>
            </a:r>
            <a:endParaRPr dirty="0"/>
          </a:p>
        </p:txBody>
      </p:sp>
      <p:sp>
        <p:nvSpPr>
          <p:cNvPr id="7" name="Google Shape;209;p16"/>
          <p:cNvSpPr txBox="1">
            <a:spLocks noGrp="1"/>
          </p:cNvSpPr>
          <p:nvPr>
            <p:ph type="title"/>
          </p:nvPr>
        </p:nvSpPr>
        <p:spPr>
          <a:xfrm rot="-5400000">
            <a:off x="-1819546" y="3889876"/>
            <a:ext cx="4835219" cy="855703"/>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000"/>
              <a:buFont typeface="Calibri"/>
              <a:buNone/>
            </a:pPr>
            <a:r>
              <a:rPr lang="en-US" sz="2800" b="0" i="0" u="none" dirty="0" err="1">
                <a:solidFill>
                  <a:schemeClr val="lt1"/>
                </a:solidFill>
                <a:latin typeface="Calibri"/>
                <a:ea typeface="Calibri"/>
                <a:cs typeface="Calibri"/>
                <a:sym typeface="Calibri"/>
              </a:rPr>
              <a:t>Modificar</a:t>
            </a:r>
            <a:r>
              <a:rPr lang="en-US" sz="2800" b="0" i="0" u="none" dirty="0">
                <a:solidFill>
                  <a:schemeClr val="lt1"/>
                </a:solidFill>
                <a:latin typeface="Calibri"/>
                <a:ea typeface="Calibri"/>
                <a:cs typeface="Calibri"/>
                <a:sym typeface="Calibri"/>
              </a:rPr>
              <a:t> un </a:t>
            </a:r>
            <a:r>
              <a:rPr lang="en-US" sz="2800" b="0" i="0" u="none" dirty="0" err="1">
                <a:solidFill>
                  <a:schemeClr val="lt1"/>
                </a:solidFill>
                <a:latin typeface="Calibri"/>
                <a:ea typeface="Calibri"/>
                <a:cs typeface="Calibri"/>
                <a:sym typeface="Calibri"/>
              </a:rPr>
              <a:t>elemento</a:t>
            </a:r>
            <a:r>
              <a:rPr lang="en-US" sz="2800" b="0" i="0" u="none" dirty="0">
                <a:solidFill>
                  <a:schemeClr val="lt1"/>
                </a:solidFill>
                <a:latin typeface="Calibri"/>
                <a:ea typeface="Calibri"/>
                <a:cs typeface="Calibri"/>
                <a:sym typeface="Calibri"/>
              </a:rPr>
              <a:t> HTML</a:t>
            </a:r>
            <a:endParaRPr sz="3200" dirty="0"/>
          </a:p>
        </p:txBody>
      </p:sp>
      <p:graphicFrame>
        <p:nvGraphicFramePr>
          <p:cNvPr id="8" name="Google Shape;210;p16"/>
          <p:cNvGraphicFramePr/>
          <p:nvPr>
            <p:extLst>
              <p:ext uri="{D42A27DB-BD31-4B8C-83A1-F6EECF244321}">
                <p14:modId xmlns:p14="http://schemas.microsoft.com/office/powerpoint/2010/main" val="3993105678"/>
              </p:ext>
            </p:extLst>
          </p:nvPr>
        </p:nvGraphicFramePr>
        <p:xfrm>
          <a:off x="1550020" y="2486722"/>
          <a:ext cx="9489686" cy="3824868"/>
        </p:xfrm>
        <a:graphic>
          <a:graphicData uri="http://schemas.openxmlformats.org/drawingml/2006/table">
            <a:tbl>
              <a:tblPr>
                <a:noFill/>
              </a:tblPr>
              <a:tblGrid>
                <a:gridCol w="4744843">
                  <a:extLst>
                    <a:ext uri="{9D8B030D-6E8A-4147-A177-3AD203B41FA5}">
                      <a16:colId xmlns:a16="http://schemas.microsoft.com/office/drawing/2014/main" xmlns="" val="20000"/>
                    </a:ext>
                  </a:extLst>
                </a:gridCol>
                <a:gridCol w="4744843">
                  <a:extLst>
                    <a:ext uri="{9D8B030D-6E8A-4147-A177-3AD203B41FA5}">
                      <a16:colId xmlns:a16="http://schemas.microsoft.com/office/drawing/2014/main" xmlns="" val="20001"/>
                    </a:ext>
                  </a:extLst>
                </a:gridCol>
              </a:tblGrid>
              <a:tr h="800265">
                <a:tc>
                  <a:txBody>
                    <a:bodyPr/>
                    <a:lstStyle/>
                    <a:p>
                      <a:pPr marL="0" marR="0" lvl="0" indent="0" algn="l" rtl="0">
                        <a:lnSpc>
                          <a:spcPct val="100000"/>
                        </a:lnSpc>
                        <a:spcBef>
                          <a:spcPts val="0"/>
                        </a:spcBef>
                        <a:spcAft>
                          <a:spcPts val="0"/>
                        </a:spcAft>
                        <a:buClr>
                          <a:schemeClr val="dk1"/>
                        </a:buClr>
                        <a:buSzPts val="1800"/>
                        <a:buFont typeface="Calibri"/>
                        <a:buNone/>
                      </a:pPr>
                      <a:r>
                        <a:rPr lang="en-US" sz="1800" b="0" i="1" u="none" strike="noStrike" cap="none">
                          <a:solidFill>
                            <a:schemeClr val="dk1"/>
                          </a:solidFill>
                          <a:latin typeface="Calibri"/>
                          <a:ea typeface="Calibri"/>
                          <a:cs typeface="Calibri"/>
                          <a:sym typeface="Calibri"/>
                        </a:rPr>
                        <a:t>element</a:t>
                      </a:r>
                      <a:r>
                        <a:rPr lang="en-US" sz="1800" b="0" i="0" u="none" strike="noStrike" cap="none">
                          <a:solidFill>
                            <a:schemeClr val="dk1"/>
                          </a:solidFill>
                          <a:latin typeface="Calibri"/>
                          <a:ea typeface="Calibri"/>
                          <a:cs typeface="Calibri"/>
                          <a:sym typeface="Calibri"/>
                        </a:rPr>
                        <a:t>.</a:t>
                      </a:r>
                      <a:r>
                        <a:rPr lang="en-US" sz="1800" b="1" i="0" u="none" strike="noStrike" cap="none">
                          <a:solidFill>
                            <a:schemeClr val="dk1"/>
                          </a:solidFill>
                          <a:latin typeface="Calibri"/>
                          <a:ea typeface="Calibri"/>
                          <a:cs typeface="Calibri"/>
                          <a:sym typeface="Calibri"/>
                        </a:rPr>
                        <a:t>innerHTML</a:t>
                      </a:r>
                      <a:r>
                        <a:rPr lang="en-US" sz="1800" b="0" i="0" u="none" strike="noStrike" cap="none">
                          <a:solidFill>
                            <a:schemeClr val="dk1"/>
                          </a:solidFill>
                          <a:latin typeface="Calibri"/>
                          <a:ea typeface="Calibri"/>
                          <a:cs typeface="Calibri"/>
                          <a:sym typeface="Calibri"/>
                        </a:rPr>
                        <a:t> =  </a:t>
                      </a:r>
                      <a:r>
                        <a:rPr lang="en-US" sz="1800" b="0" i="1" u="none" strike="noStrike" cap="none">
                          <a:solidFill>
                            <a:schemeClr val="dk1"/>
                          </a:solidFill>
                          <a:latin typeface="Calibri"/>
                          <a:ea typeface="Calibri"/>
                          <a:cs typeface="Calibri"/>
                          <a:sym typeface="Calibri"/>
                        </a:rPr>
                        <a:t>nuevo_contenido</a:t>
                      </a:r>
                      <a:endParaRPr/>
                    </a:p>
                  </a:txBody>
                  <a:tcPr marL="13450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Cambia el </a:t>
                      </a:r>
                      <a:r>
                        <a:rPr lang="en-US" sz="1800" b="0" i="0" u="none" strike="noStrike" cap="none" dirty="0" err="1">
                          <a:solidFill>
                            <a:schemeClr val="dk1"/>
                          </a:solidFill>
                          <a:latin typeface="Calibri"/>
                          <a:ea typeface="Calibri"/>
                          <a:cs typeface="Calibri"/>
                          <a:sym typeface="Calibri"/>
                        </a:rPr>
                        <a:t>contenido</a:t>
                      </a:r>
                      <a:r>
                        <a:rPr lang="en-US" sz="1800" b="0" i="0" u="none" strike="noStrike" cap="none" dirty="0">
                          <a:solidFill>
                            <a:schemeClr val="dk1"/>
                          </a:solidFill>
                          <a:latin typeface="Calibri"/>
                          <a:ea typeface="Calibri"/>
                          <a:cs typeface="Calibri"/>
                          <a:sym typeface="Calibri"/>
                        </a:rPr>
                        <a:t> de un </a:t>
                      </a:r>
                      <a:r>
                        <a:rPr lang="en-US" sz="1800" b="0" i="0" u="none" strike="noStrike" cap="none" dirty="0" err="1">
                          <a:solidFill>
                            <a:schemeClr val="dk1"/>
                          </a:solidFill>
                          <a:latin typeface="Calibri"/>
                          <a:ea typeface="Calibri"/>
                          <a:cs typeface="Calibri"/>
                          <a:sym typeface="Calibri"/>
                        </a:rPr>
                        <a:t>elemento</a:t>
                      </a:r>
                      <a:r>
                        <a:rPr lang="en-US" sz="1800" b="0" i="0" u="none" strike="noStrike" cap="none" dirty="0">
                          <a:solidFill>
                            <a:schemeClr val="dk1"/>
                          </a:solidFill>
                          <a:latin typeface="Calibri"/>
                          <a:ea typeface="Calibri"/>
                          <a:cs typeface="Calibri"/>
                          <a:sym typeface="Calibri"/>
                        </a:rPr>
                        <a:t> HTML</a:t>
                      </a:r>
                      <a:endParaRPr dirty="0"/>
                    </a:p>
                  </a:txBody>
                  <a:tcPr marL="6725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1F1F1"/>
                    </a:solidFill>
                  </a:tcPr>
                </a:tc>
                <a:extLst>
                  <a:ext uri="{0D108BD9-81ED-4DB2-BD59-A6C34878D82A}">
                    <a16:rowId xmlns:a16="http://schemas.microsoft.com/office/drawing/2014/main" xmlns="" val="10000"/>
                  </a:ext>
                </a:extLst>
              </a:tr>
              <a:tr h="1112169">
                <a:tc>
                  <a:txBody>
                    <a:bodyPr/>
                    <a:lstStyle/>
                    <a:p>
                      <a:pPr marL="0" marR="0" lvl="0" indent="0" algn="l" rtl="0">
                        <a:lnSpc>
                          <a:spcPct val="100000"/>
                        </a:lnSpc>
                        <a:spcBef>
                          <a:spcPts val="0"/>
                        </a:spcBef>
                        <a:spcAft>
                          <a:spcPts val="0"/>
                        </a:spcAft>
                        <a:buClr>
                          <a:schemeClr val="dk1"/>
                        </a:buClr>
                        <a:buSzPts val="1800"/>
                        <a:buFont typeface="Calibri"/>
                        <a:buNone/>
                      </a:pPr>
                      <a:r>
                        <a:rPr lang="en-US" sz="1800" b="0" i="1" u="none" strike="noStrike" cap="none" dirty="0" err="1">
                          <a:solidFill>
                            <a:schemeClr val="dk1"/>
                          </a:solidFill>
                          <a:latin typeface="Calibri"/>
                          <a:ea typeface="Calibri"/>
                          <a:cs typeface="Calibri"/>
                          <a:sym typeface="Calibri"/>
                        </a:rPr>
                        <a:t>element</a:t>
                      </a:r>
                      <a:r>
                        <a:rPr lang="en-US" sz="1800" b="0" i="0" u="none" strike="noStrike" cap="none" dirty="0" err="1">
                          <a:solidFill>
                            <a:schemeClr val="dk1"/>
                          </a:solidFill>
                          <a:latin typeface="Calibri"/>
                          <a:ea typeface="Calibri"/>
                          <a:cs typeface="Calibri"/>
                          <a:sym typeface="Calibri"/>
                        </a:rPr>
                        <a:t>.</a:t>
                      </a:r>
                      <a:r>
                        <a:rPr lang="en-US" sz="1800" b="1" i="1" u="none" strike="noStrike" cap="none" dirty="0" err="1">
                          <a:solidFill>
                            <a:schemeClr val="dk1"/>
                          </a:solidFill>
                          <a:latin typeface="Calibri"/>
                          <a:ea typeface="Calibri"/>
                          <a:cs typeface="Calibri"/>
                          <a:sym typeface="Calibri"/>
                        </a:rPr>
                        <a:t>attribute</a:t>
                      </a:r>
                      <a:r>
                        <a:rPr lang="en-US" sz="1800" b="1" i="1" u="none" strike="noStrike" cap="none" dirty="0">
                          <a:solidFill>
                            <a:schemeClr val="dk1"/>
                          </a:solidFill>
                          <a:latin typeface="Calibri"/>
                          <a:ea typeface="Calibri"/>
                          <a:cs typeface="Calibri"/>
                          <a:sym typeface="Calibri"/>
                        </a:rPr>
                        <a:t> </a:t>
                      </a:r>
                      <a:r>
                        <a:rPr lang="en-US" sz="1800" b="0" i="1" u="none" strike="noStrike" cap="none" dirty="0">
                          <a:solidFill>
                            <a:schemeClr val="dk1"/>
                          </a:solidFill>
                          <a:latin typeface="Calibri"/>
                          <a:ea typeface="Calibri"/>
                          <a:cs typeface="Calibri"/>
                          <a:sym typeface="Calibri"/>
                        </a:rPr>
                        <a:t>= </a:t>
                      </a:r>
                      <a:r>
                        <a:rPr lang="en-US" sz="1800" b="0" i="1" u="none" strike="noStrike" cap="none" dirty="0" err="1">
                          <a:solidFill>
                            <a:schemeClr val="dk1"/>
                          </a:solidFill>
                          <a:latin typeface="Calibri"/>
                          <a:ea typeface="Calibri"/>
                          <a:cs typeface="Calibri"/>
                          <a:sym typeface="Calibri"/>
                        </a:rPr>
                        <a:t>nuevo_valor</a:t>
                      </a:r>
                      <a:endParaRPr dirty="0"/>
                    </a:p>
                  </a:txBody>
                  <a:tcPr marL="13450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Cambia el valor del atributo de un elemento HTML</a:t>
                      </a:r>
                      <a:endParaRPr/>
                    </a:p>
                  </a:txBody>
                  <a:tcPr marL="6725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xmlns="" val="10001"/>
                  </a:ext>
                </a:extLst>
              </a:tr>
              <a:tr h="1112169">
                <a:tc>
                  <a:txBody>
                    <a:bodyPr/>
                    <a:lstStyle/>
                    <a:p>
                      <a:pPr marL="0" marR="0" lvl="0" indent="0" algn="l" rtl="0">
                        <a:lnSpc>
                          <a:spcPct val="100000"/>
                        </a:lnSpc>
                        <a:spcBef>
                          <a:spcPts val="0"/>
                        </a:spcBef>
                        <a:spcAft>
                          <a:spcPts val="0"/>
                        </a:spcAft>
                        <a:buClr>
                          <a:schemeClr val="dk1"/>
                        </a:buClr>
                        <a:buSzPts val="1800"/>
                        <a:buFont typeface="Calibri"/>
                        <a:buNone/>
                      </a:pPr>
                      <a:r>
                        <a:rPr lang="en-US" sz="1800" b="0" i="1" u="none" strike="noStrike" cap="none">
                          <a:solidFill>
                            <a:schemeClr val="dk1"/>
                          </a:solidFill>
                          <a:latin typeface="Calibri"/>
                          <a:ea typeface="Calibri"/>
                          <a:cs typeface="Calibri"/>
                          <a:sym typeface="Calibri"/>
                        </a:rPr>
                        <a:t>element</a:t>
                      </a:r>
                      <a:r>
                        <a:rPr lang="en-US" sz="1800" b="0" i="0" u="none" strike="noStrike" cap="none">
                          <a:solidFill>
                            <a:schemeClr val="dk1"/>
                          </a:solidFill>
                          <a:latin typeface="Calibri"/>
                          <a:ea typeface="Calibri"/>
                          <a:cs typeface="Calibri"/>
                          <a:sym typeface="Calibri"/>
                        </a:rPr>
                        <a:t>.setAttribute</a:t>
                      </a:r>
                      <a:r>
                        <a:rPr lang="en-US" sz="1800" b="0" i="1" u="none" strike="noStrike" cap="none">
                          <a:solidFill>
                            <a:schemeClr val="dk1"/>
                          </a:solidFill>
                          <a:latin typeface="Calibri"/>
                          <a:ea typeface="Calibri"/>
                          <a:cs typeface="Calibri"/>
                          <a:sym typeface="Calibri"/>
                        </a:rPr>
                        <a:t>(atributo, valor)</a:t>
                      </a:r>
                      <a:endParaRPr/>
                    </a:p>
                  </a:txBody>
                  <a:tcPr marL="13450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Cambia el valor del atributo de un elemento HTML</a:t>
                      </a:r>
                      <a:endParaRPr/>
                    </a:p>
                  </a:txBody>
                  <a:tcPr marL="6725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1F1F1"/>
                    </a:solidFill>
                  </a:tcPr>
                </a:tc>
                <a:extLst>
                  <a:ext uri="{0D108BD9-81ED-4DB2-BD59-A6C34878D82A}">
                    <a16:rowId xmlns:a16="http://schemas.microsoft.com/office/drawing/2014/main" xmlns="" val="10002"/>
                  </a:ext>
                </a:extLst>
              </a:tr>
              <a:tr h="800265">
                <a:tc>
                  <a:txBody>
                    <a:bodyPr/>
                    <a:lstStyle/>
                    <a:p>
                      <a:pPr marL="0" marR="0" lvl="0" indent="0" algn="l" rtl="0">
                        <a:lnSpc>
                          <a:spcPct val="100000"/>
                        </a:lnSpc>
                        <a:spcBef>
                          <a:spcPts val="0"/>
                        </a:spcBef>
                        <a:spcAft>
                          <a:spcPts val="0"/>
                        </a:spcAft>
                        <a:buClr>
                          <a:schemeClr val="dk1"/>
                        </a:buClr>
                        <a:buSzPts val="1800"/>
                        <a:buFont typeface="Calibri"/>
                        <a:buNone/>
                      </a:pPr>
                      <a:r>
                        <a:rPr lang="en-US" sz="1800" b="0" i="1" u="none" strike="noStrike" cap="none">
                          <a:solidFill>
                            <a:schemeClr val="dk1"/>
                          </a:solidFill>
                          <a:latin typeface="Calibri"/>
                          <a:ea typeface="Calibri"/>
                          <a:cs typeface="Calibri"/>
                          <a:sym typeface="Calibri"/>
                        </a:rPr>
                        <a:t>element</a:t>
                      </a:r>
                      <a:r>
                        <a:rPr lang="en-US" sz="1800" b="0" i="0" u="none" strike="noStrike" cap="none">
                          <a:solidFill>
                            <a:schemeClr val="dk1"/>
                          </a:solidFill>
                          <a:latin typeface="Calibri"/>
                          <a:ea typeface="Calibri"/>
                          <a:cs typeface="Calibri"/>
                          <a:sym typeface="Calibri"/>
                        </a:rPr>
                        <a:t>.</a:t>
                      </a:r>
                      <a:r>
                        <a:rPr lang="en-US" sz="1800" b="1" i="0" u="none" strike="noStrike" cap="none">
                          <a:solidFill>
                            <a:schemeClr val="dk1"/>
                          </a:solidFill>
                          <a:latin typeface="Calibri"/>
                          <a:ea typeface="Calibri"/>
                          <a:cs typeface="Calibri"/>
                          <a:sym typeface="Calibri"/>
                        </a:rPr>
                        <a:t>style.</a:t>
                      </a:r>
                      <a:r>
                        <a:rPr lang="en-US" sz="1800" b="1" i="1" u="none" strike="noStrike" cap="none">
                          <a:solidFill>
                            <a:schemeClr val="dk1"/>
                          </a:solidFill>
                          <a:latin typeface="Calibri"/>
                          <a:ea typeface="Calibri"/>
                          <a:cs typeface="Calibri"/>
                          <a:sym typeface="Calibri"/>
                        </a:rPr>
                        <a:t>property </a:t>
                      </a:r>
                      <a:r>
                        <a:rPr lang="en-US" sz="1800" b="0" i="1" u="none" strike="noStrike" cap="none">
                          <a:solidFill>
                            <a:schemeClr val="dk1"/>
                          </a:solidFill>
                          <a:latin typeface="Calibri"/>
                          <a:ea typeface="Calibri"/>
                          <a:cs typeface="Calibri"/>
                          <a:sym typeface="Calibri"/>
                        </a:rPr>
                        <a:t>= nuevo_estilo(CSS)</a:t>
                      </a:r>
                      <a:endParaRPr/>
                    </a:p>
                  </a:txBody>
                  <a:tcPr marL="13450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Cambia el </a:t>
                      </a:r>
                      <a:r>
                        <a:rPr lang="en-US" sz="1800" b="0" i="0" u="none" strike="noStrike" cap="none" dirty="0" err="1">
                          <a:solidFill>
                            <a:schemeClr val="dk1"/>
                          </a:solidFill>
                          <a:latin typeface="Calibri"/>
                          <a:ea typeface="Calibri"/>
                          <a:cs typeface="Calibri"/>
                          <a:sym typeface="Calibri"/>
                        </a:rPr>
                        <a:t>estilo</a:t>
                      </a:r>
                      <a:r>
                        <a:rPr lang="en-US" sz="1800" b="0" i="0" u="none" strike="noStrike" cap="none" dirty="0">
                          <a:solidFill>
                            <a:schemeClr val="dk1"/>
                          </a:solidFill>
                          <a:latin typeface="Calibri"/>
                          <a:ea typeface="Calibri"/>
                          <a:cs typeface="Calibri"/>
                          <a:sym typeface="Calibri"/>
                        </a:rPr>
                        <a:t> de un </a:t>
                      </a:r>
                      <a:r>
                        <a:rPr lang="en-US" sz="1800" b="0" i="0" u="none" strike="noStrike" cap="none" dirty="0" err="1">
                          <a:solidFill>
                            <a:schemeClr val="dk1"/>
                          </a:solidFill>
                          <a:latin typeface="Calibri"/>
                          <a:ea typeface="Calibri"/>
                          <a:cs typeface="Calibri"/>
                          <a:sym typeface="Calibri"/>
                        </a:rPr>
                        <a:t>elemento</a:t>
                      </a:r>
                      <a:r>
                        <a:rPr lang="en-US" sz="1800" b="0" i="0" u="none" strike="noStrike" cap="none" dirty="0">
                          <a:solidFill>
                            <a:schemeClr val="dk1"/>
                          </a:solidFill>
                          <a:latin typeface="Calibri"/>
                          <a:ea typeface="Calibri"/>
                          <a:cs typeface="Calibri"/>
                          <a:sym typeface="Calibri"/>
                        </a:rPr>
                        <a:t> HTML.</a:t>
                      </a:r>
                      <a:endParaRPr dirty="0"/>
                    </a:p>
                  </a:txBody>
                  <a:tcPr marL="6725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1883191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JavaScript </a:t>
            </a:r>
            <a:endParaRPr dirty="0"/>
          </a:p>
        </p:txBody>
      </p:sp>
      <p:sp>
        <p:nvSpPr>
          <p:cNvPr id="7" name="Google Shape;221;p18"/>
          <p:cNvSpPr txBox="1">
            <a:spLocks noGrp="1"/>
          </p:cNvSpPr>
          <p:nvPr>
            <p:ph type="title"/>
          </p:nvPr>
        </p:nvSpPr>
        <p:spPr>
          <a:xfrm rot="-5400000">
            <a:off x="-1901124" y="3877832"/>
            <a:ext cx="4872845" cy="819383"/>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Eventos</a:t>
            </a:r>
            <a:endParaRPr/>
          </a:p>
        </p:txBody>
      </p:sp>
      <p:sp>
        <p:nvSpPr>
          <p:cNvPr id="8" name="Google Shape;222;p18"/>
          <p:cNvSpPr txBox="1">
            <a:spLocks noGrp="1"/>
          </p:cNvSpPr>
          <p:nvPr>
            <p:ph type="body" idx="1"/>
          </p:nvPr>
        </p:nvSpPr>
        <p:spPr>
          <a:xfrm>
            <a:off x="1304693" y="2163091"/>
            <a:ext cx="10279248" cy="4248864"/>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Los	</a:t>
            </a:r>
            <a:r>
              <a:rPr lang="en-US" sz="2800" b="0" i="0" u="none" dirty="0" err="1">
                <a:solidFill>
                  <a:schemeClr val="dk1"/>
                </a:solidFill>
                <a:latin typeface="Calibri"/>
                <a:ea typeface="Calibri"/>
                <a:cs typeface="Calibri"/>
                <a:sym typeface="Calibri"/>
              </a:rPr>
              <a:t>eventos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hacen</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posible</a:t>
            </a:r>
            <a:r>
              <a:rPr lang="en-US" sz="2800" b="0" i="0" u="none" dirty="0">
                <a:solidFill>
                  <a:schemeClr val="dk1"/>
                </a:solidFill>
                <a:latin typeface="Calibri"/>
                <a:ea typeface="Calibri"/>
                <a:cs typeface="Calibri"/>
                <a:sym typeface="Calibri"/>
              </a:rPr>
              <a:t> que el </a:t>
            </a:r>
            <a:r>
              <a:rPr lang="en-US" sz="2800" b="0" i="0" u="none" dirty="0" err="1">
                <a:solidFill>
                  <a:schemeClr val="dk1"/>
                </a:solidFill>
                <a:latin typeface="Calibri"/>
                <a:ea typeface="Calibri"/>
                <a:cs typeface="Calibri"/>
                <a:sym typeface="Calibri"/>
              </a:rPr>
              <a:t>usuario</a:t>
            </a:r>
            <a:r>
              <a:rPr lang="en-US" sz="2800" b="0" i="0" u="none" dirty="0">
                <a:solidFill>
                  <a:schemeClr val="dk1"/>
                </a:solidFill>
                <a:latin typeface="Calibri"/>
                <a:ea typeface="Calibri"/>
                <a:cs typeface="Calibri"/>
                <a:sym typeface="Calibri"/>
              </a:rPr>
              <a:t> </a:t>
            </a:r>
            <a:r>
              <a:rPr lang="en-US" sz="2800" b="1" i="0" u="none" dirty="0" err="1">
                <a:solidFill>
                  <a:schemeClr val="dk1"/>
                </a:solidFill>
                <a:latin typeface="Calibri"/>
                <a:ea typeface="Calibri"/>
                <a:cs typeface="Calibri"/>
                <a:sym typeface="Calibri"/>
              </a:rPr>
              <a:t>interactúe</a:t>
            </a:r>
            <a:r>
              <a:rPr lang="en-US" sz="2800" b="0" i="0" u="none" dirty="0">
                <a:solidFill>
                  <a:schemeClr val="dk1"/>
                </a:solidFill>
                <a:latin typeface="Calibri"/>
                <a:ea typeface="Calibri"/>
                <a:cs typeface="Calibri"/>
                <a:sym typeface="Calibri"/>
              </a:rPr>
              <a:t> con el </a:t>
            </a:r>
            <a:r>
              <a:rPr lang="en-US" sz="2800" b="0" i="0" u="none" dirty="0" err="1">
                <a:solidFill>
                  <a:schemeClr val="dk1"/>
                </a:solidFill>
                <a:latin typeface="Calibri"/>
                <a:ea typeface="Calibri"/>
                <a:cs typeface="Calibri"/>
                <a:sym typeface="Calibri"/>
              </a:rPr>
              <a:t>programa</a:t>
            </a:r>
            <a:r>
              <a:rPr lang="en-US" sz="2800" b="0" i="0" u="none" dirty="0" smtClean="0">
                <a:solidFill>
                  <a:schemeClr val="dk1"/>
                </a:solidFill>
                <a:latin typeface="Calibri"/>
                <a:ea typeface="Calibri"/>
                <a:cs typeface="Calibri"/>
                <a:sym typeface="Calibri"/>
              </a:rPr>
              <a:t>.</a:t>
            </a:r>
          </a:p>
          <a:p>
            <a:pPr marL="342900" marR="0" lvl="0" indent="-342900" algn="just" rtl="0">
              <a:lnSpc>
                <a:spcPct val="100000"/>
              </a:lnSpc>
              <a:spcBef>
                <a:spcPts val="0"/>
              </a:spcBef>
              <a:spcAft>
                <a:spcPts val="0"/>
              </a:spcAft>
              <a:buClr>
                <a:schemeClr val="dk1"/>
              </a:buClr>
              <a:buSzPts val="3200"/>
              <a:buFont typeface="Arial"/>
              <a:buChar char="•"/>
            </a:pPr>
            <a:endParaRPr sz="2800" dirty="0"/>
          </a:p>
          <a:p>
            <a:pPr marL="342900" marR="0" lvl="0" indent="-342900" algn="just" rtl="0">
              <a:lnSpc>
                <a:spcPct val="100000"/>
              </a:lnSpc>
              <a:spcBef>
                <a:spcPts val="640"/>
              </a:spcBef>
              <a:spcAft>
                <a:spcPts val="0"/>
              </a:spcAft>
              <a:buClr>
                <a:schemeClr val="dk1"/>
              </a:buClr>
              <a:buSzPts val="3200"/>
              <a:buFont typeface="Arial"/>
              <a:buChar char="•"/>
            </a:pPr>
            <a:r>
              <a:rPr lang="en-US" sz="2800" b="0" i="0" u="none" dirty="0" err="1">
                <a:solidFill>
                  <a:schemeClr val="dk1"/>
                </a:solidFill>
                <a:latin typeface="Calibri"/>
                <a:ea typeface="Calibri"/>
                <a:cs typeface="Calibri"/>
                <a:sym typeface="Calibri"/>
              </a:rPr>
              <a:t>Cada</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a:t>
            </a:r>
            <a:r>
              <a:rPr lang="en-US" sz="2800" b="0" i="0" u="none" dirty="0">
                <a:solidFill>
                  <a:schemeClr val="dk1"/>
                </a:solidFill>
                <a:latin typeface="Calibri"/>
                <a:ea typeface="Calibri"/>
                <a:cs typeface="Calibri"/>
                <a:sym typeface="Calibri"/>
              </a:rPr>
              <a:t> HTML </a:t>
            </a:r>
            <a:r>
              <a:rPr lang="en-US" sz="2800" b="0" i="0" u="none" dirty="0" err="1">
                <a:solidFill>
                  <a:schemeClr val="dk1"/>
                </a:solidFill>
                <a:latin typeface="Calibri"/>
                <a:ea typeface="Calibri"/>
                <a:cs typeface="Calibri"/>
                <a:sym typeface="Calibri"/>
              </a:rPr>
              <a:t>tiene</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una</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lista</a:t>
            </a:r>
            <a:r>
              <a:rPr lang="en-US" sz="2800" b="0" i="0" u="none" dirty="0">
                <a:solidFill>
                  <a:schemeClr val="dk1"/>
                </a:solidFill>
                <a:latin typeface="Calibri"/>
                <a:ea typeface="Calibri"/>
                <a:cs typeface="Calibri"/>
                <a:sym typeface="Calibri"/>
              </a:rPr>
              <a:t> de </a:t>
            </a:r>
            <a:r>
              <a:rPr lang="en-US" sz="2800" b="0" i="0" u="none" dirty="0" err="1">
                <a:solidFill>
                  <a:schemeClr val="dk1"/>
                </a:solidFill>
                <a:latin typeface="Calibri"/>
                <a:ea typeface="Calibri"/>
                <a:cs typeface="Calibri"/>
                <a:sym typeface="Calibri"/>
              </a:rPr>
              <a:t>eventos</a:t>
            </a:r>
            <a:r>
              <a:rPr lang="en-US" sz="2800" b="0" i="0" u="none" dirty="0">
                <a:solidFill>
                  <a:schemeClr val="dk1"/>
                </a:solidFill>
                <a:latin typeface="Calibri"/>
                <a:ea typeface="Calibri"/>
                <a:cs typeface="Calibri"/>
                <a:sym typeface="Calibri"/>
              </a:rPr>
              <a:t> que se le </a:t>
            </a:r>
            <a:r>
              <a:rPr lang="en-US" sz="2800" b="0" i="0" u="none" dirty="0" err="1">
                <a:solidFill>
                  <a:schemeClr val="dk1"/>
                </a:solidFill>
                <a:latin typeface="Calibri"/>
                <a:ea typeface="Calibri"/>
                <a:cs typeface="Calibri"/>
                <a:sym typeface="Calibri"/>
              </a:rPr>
              <a:t>puede</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asignar</a:t>
            </a:r>
            <a:r>
              <a:rPr lang="en-US" sz="2800" b="0" i="0" u="none" dirty="0" smtClean="0">
                <a:solidFill>
                  <a:schemeClr val="dk1"/>
                </a:solidFill>
                <a:latin typeface="Calibri"/>
                <a:ea typeface="Calibri"/>
                <a:cs typeface="Calibri"/>
                <a:sym typeface="Calibri"/>
              </a:rPr>
              <a:t>.</a:t>
            </a:r>
          </a:p>
          <a:p>
            <a:pPr marL="342900" marR="0" lvl="0" indent="-342900" algn="just" rtl="0">
              <a:lnSpc>
                <a:spcPct val="100000"/>
              </a:lnSpc>
              <a:spcBef>
                <a:spcPts val="640"/>
              </a:spcBef>
              <a:spcAft>
                <a:spcPts val="0"/>
              </a:spcAft>
              <a:buClr>
                <a:schemeClr val="dk1"/>
              </a:buClr>
              <a:buSzPts val="3200"/>
              <a:buFont typeface="Arial"/>
              <a:buChar char="•"/>
            </a:pPr>
            <a:endParaRPr sz="2800" dirty="0"/>
          </a:p>
          <a:p>
            <a:pPr marL="342900" marR="0" lvl="0" indent="-342900" algn="just"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El </a:t>
            </a:r>
            <a:r>
              <a:rPr lang="en-US" sz="2800" b="0" i="0" u="none" dirty="0" err="1">
                <a:solidFill>
                  <a:schemeClr val="dk1"/>
                </a:solidFill>
                <a:latin typeface="Calibri"/>
                <a:ea typeface="Calibri"/>
                <a:cs typeface="Calibri"/>
                <a:sym typeface="Calibri"/>
              </a:rPr>
              <a:t>mismo</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evento</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puede</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ser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asignado</a:t>
            </a:r>
            <a:r>
              <a:rPr lang="en-US" sz="2800" b="0" i="0" u="none" dirty="0">
                <a:solidFill>
                  <a:schemeClr val="dk1"/>
                </a:solidFill>
                <a:latin typeface="Calibri"/>
                <a:ea typeface="Calibri"/>
                <a:cs typeface="Calibri"/>
                <a:sym typeface="Calibri"/>
              </a:rPr>
              <a:t> a </a:t>
            </a:r>
            <a:r>
              <a:rPr lang="en-US" sz="2800" b="0" i="0" u="none" dirty="0" err="1">
                <a:solidFill>
                  <a:schemeClr val="dk1"/>
                </a:solidFill>
                <a:latin typeface="Calibri"/>
                <a:ea typeface="Calibri"/>
                <a:cs typeface="Calibri"/>
                <a:sym typeface="Calibri"/>
              </a:rPr>
              <a:t>varios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HTML.</a:t>
            </a:r>
            <a:endParaRPr sz="2800" dirty="0"/>
          </a:p>
        </p:txBody>
      </p:sp>
    </p:spTree>
    <p:extLst>
      <p:ext uri="{BB962C8B-B14F-4D97-AF65-F5344CB8AC3E}">
        <p14:creationId xmlns:p14="http://schemas.microsoft.com/office/powerpoint/2010/main" val="186842979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JavaScript </a:t>
            </a:r>
            <a:endParaRPr dirty="0"/>
          </a:p>
        </p:txBody>
      </p:sp>
      <p:sp>
        <p:nvSpPr>
          <p:cNvPr id="7" name="Google Shape;227;p19"/>
          <p:cNvSpPr txBox="1">
            <a:spLocks noGrp="1"/>
          </p:cNvSpPr>
          <p:nvPr>
            <p:ph type="title"/>
          </p:nvPr>
        </p:nvSpPr>
        <p:spPr>
          <a:xfrm rot="-5400000">
            <a:off x="-1877561" y="3898874"/>
            <a:ext cx="4861933" cy="810994"/>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dirty="0" err="1">
                <a:solidFill>
                  <a:schemeClr val="lt1"/>
                </a:solidFill>
                <a:latin typeface="Calibri"/>
                <a:ea typeface="Calibri"/>
                <a:cs typeface="Calibri"/>
                <a:sym typeface="Calibri"/>
              </a:rPr>
              <a:t>Eventos</a:t>
            </a:r>
            <a:endParaRPr dirty="0"/>
          </a:p>
        </p:txBody>
      </p:sp>
      <p:sp>
        <p:nvSpPr>
          <p:cNvPr id="8" name="Google Shape;228;p19"/>
          <p:cNvSpPr txBox="1">
            <a:spLocks noGrp="1"/>
          </p:cNvSpPr>
          <p:nvPr>
            <p:ph type="body" idx="1"/>
          </p:nvPr>
        </p:nvSpPr>
        <p:spPr>
          <a:xfrm>
            <a:off x="1201261" y="1981401"/>
            <a:ext cx="10382680" cy="46094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3200"/>
              <a:buFont typeface="Arial"/>
              <a:buChar char="•"/>
            </a:pPr>
            <a:r>
              <a:rPr lang="en-US" sz="2400" b="0" i="0" u="none" dirty="0" err="1">
                <a:solidFill>
                  <a:srgbClr val="FF0000"/>
                </a:solidFill>
                <a:sym typeface="Calibri"/>
              </a:rPr>
              <a:t>onchange</a:t>
            </a:r>
            <a:r>
              <a:rPr lang="en-US" sz="2400" b="0" i="0" u="none" dirty="0">
                <a:solidFill>
                  <a:srgbClr val="FF0000"/>
                </a:solidFill>
                <a:sym typeface="Calibri"/>
              </a:rPr>
              <a:t> </a:t>
            </a:r>
            <a:r>
              <a:rPr lang="en-US" sz="2400" b="0" i="0" u="none" dirty="0">
                <a:solidFill>
                  <a:schemeClr val="dk1"/>
                </a:solidFill>
                <a:sym typeface="Calibri"/>
              </a:rPr>
              <a:t>: se </a:t>
            </a:r>
            <a:r>
              <a:rPr lang="en-US" sz="2400" b="0" i="0" u="none" dirty="0" err="1">
                <a:solidFill>
                  <a:schemeClr val="dk1"/>
                </a:solidFill>
                <a:sym typeface="Calibri"/>
              </a:rPr>
              <a:t>modificó</a:t>
            </a:r>
            <a:r>
              <a:rPr lang="en-US" sz="2400" b="0" i="0" u="none" dirty="0">
                <a:solidFill>
                  <a:schemeClr val="dk1"/>
                </a:solidFill>
                <a:sym typeface="Calibri"/>
              </a:rPr>
              <a:t> un </a:t>
            </a:r>
            <a:r>
              <a:rPr lang="en-US" sz="2400" b="0" i="0" u="none" dirty="0" err="1">
                <a:solidFill>
                  <a:schemeClr val="dk1"/>
                </a:solidFill>
                <a:sym typeface="Calibri"/>
              </a:rPr>
              <a:t>elemento</a:t>
            </a:r>
            <a:r>
              <a:rPr lang="en-US" sz="2400" b="0" i="0" u="none" dirty="0">
                <a:solidFill>
                  <a:schemeClr val="dk1"/>
                </a:solidFill>
                <a:sym typeface="Calibri"/>
              </a:rPr>
              <a:t> </a:t>
            </a:r>
            <a:r>
              <a:rPr lang="en-US" sz="2400" b="0" i="0" u="none" dirty="0" smtClean="0">
                <a:solidFill>
                  <a:schemeClr val="dk1"/>
                </a:solidFill>
                <a:sym typeface="Calibri"/>
              </a:rPr>
              <a:t>HTML</a:t>
            </a:r>
          </a:p>
          <a:p>
            <a:pPr marL="342900" marR="0" lvl="0" indent="-342900" algn="l" rtl="0">
              <a:lnSpc>
                <a:spcPct val="100000"/>
              </a:lnSpc>
              <a:spcBef>
                <a:spcPts val="0"/>
              </a:spcBef>
              <a:spcAft>
                <a:spcPts val="0"/>
              </a:spcAft>
              <a:buClr>
                <a:srgbClr val="FF0000"/>
              </a:buClr>
              <a:buSzPts val="3200"/>
              <a:buFont typeface="Arial"/>
              <a:buChar char="•"/>
            </a:pPr>
            <a:endParaRPr sz="2400" dirty="0"/>
          </a:p>
          <a:p>
            <a:pPr marL="342900" marR="0" lvl="0" indent="-342900" algn="l" rtl="0">
              <a:lnSpc>
                <a:spcPct val="100000"/>
              </a:lnSpc>
              <a:spcBef>
                <a:spcPts val="640"/>
              </a:spcBef>
              <a:spcAft>
                <a:spcPts val="0"/>
              </a:spcAft>
              <a:buClr>
                <a:srgbClr val="FF0000"/>
              </a:buClr>
              <a:buSzPts val="3200"/>
              <a:buFont typeface="Arial"/>
              <a:buChar char="•"/>
            </a:pPr>
            <a:r>
              <a:rPr lang="en-US" sz="2400" b="0" i="0" u="none" dirty="0" err="1">
                <a:solidFill>
                  <a:srgbClr val="FF0000"/>
                </a:solidFill>
                <a:sym typeface="Calibri"/>
              </a:rPr>
              <a:t>onclick</a:t>
            </a:r>
            <a:r>
              <a:rPr lang="en-US" sz="2400" b="0" i="0" u="none" dirty="0">
                <a:solidFill>
                  <a:srgbClr val="FF0000"/>
                </a:solidFill>
                <a:sym typeface="Calibri"/>
              </a:rPr>
              <a:t> </a:t>
            </a:r>
            <a:r>
              <a:rPr lang="en-US" sz="2400" b="0" i="0" u="none" dirty="0">
                <a:solidFill>
                  <a:schemeClr val="dk1"/>
                </a:solidFill>
                <a:sym typeface="Calibri"/>
              </a:rPr>
              <a:t>: el </a:t>
            </a:r>
            <a:r>
              <a:rPr lang="en-US" sz="2400" b="0" i="0" u="none" dirty="0" err="1">
                <a:solidFill>
                  <a:schemeClr val="dk1"/>
                </a:solidFill>
                <a:sym typeface="Calibri"/>
              </a:rPr>
              <a:t>usuario</a:t>
            </a:r>
            <a:r>
              <a:rPr lang="en-US" sz="2400" b="0" i="0" u="none" dirty="0">
                <a:solidFill>
                  <a:schemeClr val="dk1"/>
                </a:solidFill>
                <a:sym typeface="Calibri"/>
              </a:rPr>
              <a:t> </a:t>
            </a:r>
            <a:r>
              <a:rPr lang="en-US" sz="2400" b="0" i="0" u="none" dirty="0" err="1">
                <a:solidFill>
                  <a:schemeClr val="dk1"/>
                </a:solidFill>
                <a:sym typeface="Calibri"/>
              </a:rPr>
              <a:t>hizo</a:t>
            </a:r>
            <a:r>
              <a:rPr lang="en-US" sz="2400" b="0" i="0" u="none" dirty="0">
                <a:solidFill>
                  <a:schemeClr val="dk1"/>
                </a:solidFill>
                <a:sym typeface="Calibri"/>
              </a:rPr>
              <a:t> click </a:t>
            </a:r>
            <a:r>
              <a:rPr lang="en-US" sz="2400" b="0" i="0" u="none" dirty="0" err="1">
                <a:solidFill>
                  <a:schemeClr val="dk1"/>
                </a:solidFill>
                <a:sym typeface="Calibri"/>
              </a:rPr>
              <a:t>en</a:t>
            </a:r>
            <a:r>
              <a:rPr lang="en-US" sz="2400" b="0" i="0" u="none" dirty="0">
                <a:solidFill>
                  <a:schemeClr val="dk1"/>
                </a:solidFill>
                <a:sym typeface="Calibri"/>
              </a:rPr>
              <a:t> </a:t>
            </a:r>
            <a:r>
              <a:rPr lang="en-US" sz="2400" b="0" i="0" u="none" dirty="0" smtClean="0">
                <a:solidFill>
                  <a:schemeClr val="dk1"/>
                </a:solidFill>
                <a:sym typeface="Calibri"/>
              </a:rPr>
              <a:t>un </a:t>
            </a:r>
            <a:r>
              <a:rPr lang="en-US" sz="2400" b="0" i="0" u="none" dirty="0" err="1" smtClean="0">
                <a:solidFill>
                  <a:schemeClr val="dk1"/>
                </a:solidFill>
                <a:sym typeface="Calibri"/>
              </a:rPr>
              <a:t>elemento</a:t>
            </a:r>
            <a:r>
              <a:rPr lang="en-US" sz="2400" b="0" i="0" u="none" dirty="0" smtClean="0">
                <a:solidFill>
                  <a:schemeClr val="dk1"/>
                </a:solidFill>
                <a:sym typeface="Calibri"/>
              </a:rPr>
              <a:t> </a:t>
            </a:r>
            <a:r>
              <a:rPr lang="en-US" sz="2400" b="0" i="0" u="none" dirty="0">
                <a:solidFill>
                  <a:schemeClr val="dk1"/>
                </a:solidFill>
                <a:sym typeface="Calibri"/>
              </a:rPr>
              <a:t>HTML </a:t>
            </a:r>
            <a:r>
              <a:rPr lang="en-US" sz="2400" b="0" i="0" u="none" dirty="0" err="1">
                <a:solidFill>
                  <a:schemeClr val="dk1"/>
                </a:solidFill>
                <a:sym typeface="Calibri"/>
              </a:rPr>
              <a:t>onmouseover</a:t>
            </a:r>
            <a:r>
              <a:rPr lang="en-US" sz="2400" b="0" i="0" u="none" dirty="0">
                <a:solidFill>
                  <a:schemeClr val="dk1"/>
                </a:solidFill>
                <a:sym typeface="Calibri"/>
              </a:rPr>
              <a:t> </a:t>
            </a:r>
            <a:r>
              <a:rPr lang="en-US" sz="2400" b="0" i="0" u="none" dirty="0" smtClean="0">
                <a:solidFill>
                  <a:schemeClr val="dk1"/>
                </a:solidFill>
                <a:sym typeface="Calibri"/>
              </a:rPr>
              <a:t>/</a:t>
            </a:r>
          </a:p>
          <a:p>
            <a:pPr marL="342900" marR="0" lvl="0" indent="-342900" algn="l" rtl="0">
              <a:lnSpc>
                <a:spcPct val="100000"/>
              </a:lnSpc>
              <a:spcBef>
                <a:spcPts val="640"/>
              </a:spcBef>
              <a:spcAft>
                <a:spcPts val="0"/>
              </a:spcAft>
              <a:buClr>
                <a:schemeClr val="dk1"/>
              </a:buClr>
              <a:buSzPts val="3200"/>
              <a:buFont typeface="Arial"/>
              <a:buNone/>
            </a:pPr>
            <a:endParaRPr sz="2400" dirty="0"/>
          </a:p>
          <a:p>
            <a:pPr marL="342900" marR="0" lvl="0" indent="-342900" algn="l" rtl="0">
              <a:lnSpc>
                <a:spcPct val="100000"/>
              </a:lnSpc>
              <a:spcBef>
                <a:spcPts val="640"/>
              </a:spcBef>
              <a:spcAft>
                <a:spcPts val="0"/>
              </a:spcAft>
              <a:buClr>
                <a:srgbClr val="FF0000"/>
              </a:buClr>
              <a:buSzPts val="3200"/>
              <a:buFont typeface="Arial"/>
              <a:buChar char="•"/>
            </a:pPr>
            <a:r>
              <a:rPr lang="en-US" sz="2400" b="0" i="0" u="none" dirty="0" err="1">
                <a:solidFill>
                  <a:srgbClr val="FF0000"/>
                </a:solidFill>
                <a:sym typeface="Calibri"/>
              </a:rPr>
              <a:t>onmouseout</a:t>
            </a:r>
            <a:r>
              <a:rPr lang="en-US" sz="2400" b="0" i="0" u="none" dirty="0">
                <a:solidFill>
                  <a:srgbClr val="FF0000"/>
                </a:solidFill>
                <a:sym typeface="Calibri"/>
              </a:rPr>
              <a:t> </a:t>
            </a:r>
            <a:r>
              <a:rPr lang="en-US" sz="2400" b="0" i="0" u="none" dirty="0">
                <a:solidFill>
                  <a:schemeClr val="dk1"/>
                </a:solidFill>
                <a:sym typeface="Calibri"/>
              </a:rPr>
              <a:t>: el </a:t>
            </a:r>
            <a:r>
              <a:rPr lang="en-US" sz="2400" b="0" i="0" u="none" dirty="0" err="1">
                <a:solidFill>
                  <a:schemeClr val="dk1"/>
                </a:solidFill>
                <a:sym typeface="Calibri"/>
              </a:rPr>
              <a:t>usuario</a:t>
            </a:r>
            <a:r>
              <a:rPr lang="en-US" sz="2400" b="0" i="0" u="none" dirty="0">
                <a:solidFill>
                  <a:schemeClr val="dk1"/>
                </a:solidFill>
                <a:sym typeface="Calibri"/>
              </a:rPr>
              <a:t> </a:t>
            </a:r>
            <a:r>
              <a:rPr lang="en-US" sz="2400" b="0" i="0" u="none" dirty="0" err="1">
                <a:solidFill>
                  <a:schemeClr val="dk1"/>
                </a:solidFill>
                <a:sym typeface="Calibri"/>
              </a:rPr>
              <a:t>mueve</a:t>
            </a:r>
            <a:r>
              <a:rPr lang="en-US" sz="2400" b="0" i="0" u="none" dirty="0">
                <a:solidFill>
                  <a:schemeClr val="dk1"/>
                </a:solidFill>
                <a:sym typeface="Calibri"/>
              </a:rPr>
              <a:t> el mouse </a:t>
            </a:r>
            <a:r>
              <a:rPr lang="en-US" sz="2400" b="0" i="0" u="none" dirty="0" err="1">
                <a:solidFill>
                  <a:schemeClr val="dk1"/>
                </a:solidFill>
                <a:sym typeface="Calibri"/>
              </a:rPr>
              <a:t>sobre</a:t>
            </a:r>
            <a:r>
              <a:rPr lang="en-US" sz="2400" b="0" i="0" u="none" dirty="0">
                <a:solidFill>
                  <a:schemeClr val="dk1"/>
                </a:solidFill>
                <a:sym typeface="Calibri"/>
              </a:rPr>
              <a:t> / </a:t>
            </a:r>
            <a:r>
              <a:rPr lang="en-US" sz="2400" b="0" i="0" u="none" dirty="0" err="1">
                <a:solidFill>
                  <a:schemeClr val="dk1"/>
                </a:solidFill>
                <a:sym typeface="Calibri"/>
              </a:rPr>
              <a:t>fuera</a:t>
            </a:r>
            <a:r>
              <a:rPr lang="en-US" sz="2400" b="0" i="0" u="none" dirty="0">
                <a:solidFill>
                  <a:schemeClr val="dk1"/>
                </a:solidFill>
                <a:sym typeface="Calibri"/>
              </a:rPr>
              <a:t> de un </a:t>
            </a:r>
            <a:r>
              <a:rPr lang="en-US" sz="2400" b="0" i="0" u="none" dirty="0" err="1">
                <a:solidFill>
                  <a:schemeClr val="dk1"/>
                </a:solidFill>
                <a:sym typeface="Calibri"/>
              </a:rPr>
              <a:t>elemento</a:t>
            </a:r>
            <a:r>
              <a:rPr lang="en-US" sz="2400" b="0" i="0" u="none" dirty="0">
                <a:solidFill>
                  <a:schemeClr val="dk1"/>
                </a:solidFill>
                <a:sym typeface="Calibri"/>
              </a:rPr>
              <a:t> </a:t>
            </a:r>
            <a:r>
              <a:rPr lang="en-US" sz="2400" b="0" i="0" u="none" dirty="0" smtClean="0">
                <a:solidFill>
                  <a:schemeClr val="dk1"/>
                </a:solidFill>
                <a:sym typeface="Calibri"/>
              </a:rPr>
              <a:t>HTML</a:t>
            </a:r>
          </a:p>
          <a:p>
            <a:pPr marL="342900" marR="0" lvl="0" indent="-342900" algn="l" rtl="0">
              <a:lnSpc>
                <a:spcPct val="100000"/>
              </a:lnSpc>
              <a:spcBef>
                <a:spcPts val="640"/>
              </a:spcBef>
              <a:spcAft>
                <a:spcPts val="0"/>
              </a:spcAft>
              <a:buClr>
                <a:srgbClr val="FF0000"/>
              </a:buClr>
              <a:buSzPts val="3200"/>
              <a:buFont typeface="Arial"/>
              <a:buChar char="•"/>
            </a:pPr>
            <a:endParaRPr sz="2400" dirty="0"/>
          </a:p>
          <a:p>
            <a:pPr marL="342900" marR="0" lvl="0" indent="-342900" algn="l" rtl="0">
              <a:lnSpc>
                <a:spcPct val="100000"/>
              </a:lnSpc>
              <a:spcBef>
                <a:spcPts val="640"/>
              </a:spcBef>
              <a:spcAft>
                <a:spcPts val="0"/>
              </a:spcAft>
              <a:buClr>
                <a:srgbClr val="FF0000"/>
              </a:buClr>
              <a:buSzPts val="3200"/>
              <a:buFont typeface="Arial"/>
              <a:buChar char="•"/>
            </a:pPr>
            <a:r>
              <a:rPr lang="en-US" sz="2400" b="0" i="0" u="none" dirty="0" err="1">
                <a:solidFill>
                  <a:srgbClr val="FF0000"/>
                </a:solidFill>
                <a:sym typeface="Calibri"/>
              </a:rPr>
              <a:t>onkeydown</a:t>
            </a:r>
            <a:r>
              <a:rPr lang="en-US" sz="2400" b="0" i="0" u="none" dirty="0">
                <a:solidFill>
                  <a:srgbClr val="FF0000"/>
                </a:solidFill>
                <a:sym typeface="Calibri"/>
              </a:rPr>
              <a:t> </a:t>
            </a:r>
            <a:r>
              <a:rPr lang="en-US" sz="2400" b="0" i="0" u="none" dirty="0">
                <a:solidFill>
                  <a:schemeClr val="dk1"/>
                </a:solidFill>
                <a:sym typeface="Calibri"/>
              </a:rPr>
              <a:t>: el </a:t>
            </a:r>
            <a:r>
              <a:rPr lang="en-US" sz="2400" b="0" i="0" u="none" dirty="0" err="1">
                <a:solidFill>
                  <a:schemeClr val="dk1"/>
                </a:solidFill>
                <a:sym typeface="Calibri"/>
              </a:rPr>
              <a:t>usuario</a:t>
            </a:r>
            <a:r>
              <a:rPr lang="en-US" sz="2400" b="0" i="0" u="none" dirty="0">
                <a:solidFill>
                  <a:schemeClr val="dk1"/>
                </a:solidFill>
                <a:sym typeface="Calibri"/>
              </a:rPr>
              <a:t> </a:t>
            </a:r>
            <a:r>
              <a:rPr lang="en-US" sz="2400" b="0" i="0" u="none" dirty="0" err="1">
                <a:solidFill>
                  <a:schemeClr val="dk1"/>
                </a:solidFill>
                <a:sym typeface="Calibri"/>
              </a:rPr>
              <a:t>presiona</a:t>
            </a:r>
            <a:r>
              <a:rPr lang="en-US" sz="2400" b="0" i="0" u="none" dirty="0">
                <a:solidFill>
                  <a:schemeClr val="dk1"/>
                </a:solidFill>
                <a:sym typeface="Calibri"/>
              </a:rPr>
              <a:t> </a:t>
            </a:r>
            <a:r>
              <a:rPr lang="en-US" sz="2400" b="0" i="0" u="none" dirty="0" err="1">
                <a:solidFill>
                  <a:schemeClr val="dk1"/>
                </a:solidFill>
                <a:sym typeface="Calibri"/>
              </a:rPr>
              <a:t>una</a:t>
            </a:r>
            <a:r>
              <a:rPr lang="en-US" sz="2400" b="0" i="0" u="none" dirty="0">
                <a:solidFill>
                  <a:schemeClr val="dk1"/>
                </a:solidFill>
                <a:sym typeface="Calibri"/>
              </a:rPr>
              <a:t> </a:t>
            </a:r>
            <a:r>
              <a:rPr lang="en-US" sz="2400" b="0" i="0" u="none" dirty="0" smtClean="0">
                <a:solidFill>
                  <a:schemeClr val="dk1"/>
                </a:solidFill>
                <a:sym typeface="Calibri"/>
              </a:rPr>
              <a:t>Tecla</a:t>
            </a:r>
          </a:p>
          <a:p>
            <a:pPr marL="342900" marR="0" lvl="0" indent="-342900" algn="l" rtl="0">
              <a:lnSpc>
                <a:spcPct val="100000"/>
              </a:lnSpc>
              <a:spcBef>
                <a:spcPts val="640"/>
              </a:spcBef>
              <a:spcAft>
                <a:spcPts val="0"/>
              </a:spcAft>
              <a:buClr>
                <a:srgbClr val="FF0000"/>
              </a:buClr>
              <a:buSzPts val="3200"/>
              <a:buFont typeface="Arial"/>
              <a:buChar char="•"/>
            </a:pPr>
            <a:endParaRPr sz="2400" dirty="0"/>
          </a:p>
          <a:p>
            <a:pPr marL="342900" marR="0" lvl="0" indent="-342900" algn="l" rtl="0">
              <a:lnSpc>
                <a:spcPct val="100000"/>
              </a:lnSpc>
              <a:spcBef>
                <a:spcPts val="640"/>
              </a:spcBef>
              <a:spcAft>
                <a:spcPts val="0"/>
              </a:spcAft>
              <a:buClr>
                <a:srgbClr val="FF0000"/>
              </a:buClr>
              <a:buSzPts val="3200"/>
              <a:buFont typeface="Arial"/>
              <a:buChar char="•"/>
            </a:pPr>
            <a:r>
              <a:rPr lang="en-US" sz="2400" b="0" i="0" u="none" dirty="0" err="1">
                <a:solidFill>
                  <a:srgbClr val="FF0000"/>
                </a:solidFill>
                <a:sym typeface="Calibri"/>
              </a:rPr>
              <a:t>onload</a:t>
            </a:r>
            <a:r>
              <a:rPr lang="en-US" sz="2400" b="0" i="0" u="none" dirty="0">
                <a:solidFill>
                  <a:srgbClr val="FF0000"/>
                </a:solidFill>
                <a:sym typeface="Calibri"/>
              </a:rPr>
              <a:t> </a:t>
            </a:r>
            <a:r>
              <a:rPr lang="en-US" sz="2400" b="0" i="0" u="none" dirty="0">
                <a:solidFill>
                  <a:schemeClr val="dk1"/>
                </a:solidFill>
                <a:sym typeface="Calibri"/>
              </a:rPr>
              <a:t>: el </a:t>
            </a:r>
            <a:r>
              <a:rPr lang="en-US" sz="2400" b="0" i="0" u="none" dirty="0" err="1">
                <a:solidFill>
                  <a:schemeClr val="dk1"/>
                </a:solidFill>
                <a:sym typeface="Calibri"/>
              </a:rPr>
              <a:t>navegador</a:t>
            </a:r>
            <a:r>
              <a:rPr lang="en-US" sz="2400" b="0" i="0" u="none" dirty="0">
                <a:solidFill>
                  <a:schemeClr val="dk1"/>
                </a:solidFill>
                <a:sym typeface="Calibri"/>
              </a:rPr>
              <a:t> </a:t>
            </a:r>
            <a:r>
              <a:rPr lang="en-US" sz="2400" b="0" i="0" u="none" dirty="0" err="1">
                <a:solidFill>
                  <a:schemeClr val="dk1"/>
                </a:solidFill>
                <a:sym typeface="Calibri"/>
              </a:rPr>
              <a:t>terminó</a:t>
            </a:r>
            <a:r>
              <a:rPr lang="en-US" sz="2400" b="0" i="0" u="none" dirty="0">
                <a:solidFill>
                  <a:schemeClr val="dk1"/>
                </a:solidFill>
                <a:sym typeface="Calibri"/>
              </a:rPr>
              <a:t> de </a:t>
            </a:r>
            <a:r>
              <a:rPr lang="en-US" sz="2400" b="0" i="0" u="none" dirty="0" err="1">
                <a:solidFill>
                  <a:schemeClr val="dk1"/>
                </a:solidFill>
                <a:sym typeface="Calibri"/>
              </a:rPr>
              <a:t>cargar</a:t>
            </a:r>
            <a:r>
              <a:rPr lang="en-US" sz="2400" b="0" i="0" u="none" dirty="0">
                <a:solidFill>
                  <a:schemeClr val="dk1"/>
                </a:solidFill>
                <a:sym typeface="Calibri"/>
              </a:rPr>
              <a:t> la </a:t>
            </a:r>
            <a:r>
              <a:rPr lang="en-US" sz="2400" b="0" i="0" u="none" dirty="0" err="1">
                <a:solidFill>
                  <a:schemeClr val="dk1"/>
                </a:solidFill>
                <a:sym typeface="Calibri"/>
              </a:rPr>
              <a:t>página</a:t>
            </a:r>
            <a:endParaRPr sz="2400" dirty="0"/>
          </a:p>
        </p:txBody>
      </p:sp>
    </p:spTree>
    <p:extLst>
      <p:ext uri="{BB962C8B-B14F-4D97-AF65-F5344CB8AC3E}">
        <p14:creationId xmlns:p14="http://schemas.microsoft.com/office/powerpoint/2010/main" val="27149776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JavaScript </a:t>
            </a:r>
            <a:endParaRPr dirty="0"/>
          </a:p>
        </p:txBody>
      </p:sp>
      <p:sp>
        <p:nvSpPr>
          <p:cNvPr id="7" name="Google Shape;272;p26"/>
          <p:cNvSpPr txBox="1">
            <a:spLocks noGrp="1"/>
          </p:cNvSpPr>
          <p:nvPr>
            <p:ph type="title"/>
          </p:nvPr>
        </p:nvSpPr>
        <p:spPr>
          <a:xfrm rot="-5400000">
            <a:off x="-1849728" y="3834430"/>
            <a:ext cx="4898547" cy="903273"/>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b="0" i="0" u="none" dirty="0" err="1">
                <a:solidFill>
                  <a:schemeClr val="lt1"/>
                </a:solidFill>
                <a:sym typeface="Calibri"/>
              </a:rPr>
              <a:t>Tipos</a:t>
            </a:r>
            <a:r>
              <a:rPr lang="en-US" b="0" i="0" u="none" dirty="0">
                <a:solidFill>
                  <a:schemeClr val="lt1"/>
                </a:solidFill>
                <a:sym typeface="Calibri"/>
              </a:rPr>
              <a:t> de </a:t>
            </a:r>
            <a:r>
              <a:rPr lang="en-US" b="0" i="0" u="none" dirty="0" err="1">
                <a:solidFill>
                  <a:schemeClr val="lt1"/>
                </a:solidFill>
                <a:sym typeface="Calibri"/>
              </a:rPr>
              <a:t>Datos</a:t>
            </a:r>
            <a:r>
              <a:rPr lang="en-US" b="0" i="0" u="none" dirty="0">
                <a:solidFill>
                  <a:schemeClr val="lt1"/>
                </a:solidFill>
                <a:sym typeface="Calibri"/>
              </a:rPr>
              <a:t> y variables</a:t>
            </a:r>
            <a:endParaRPr dirty="0"/>
          </a:p>
        </p:txBody>
      </p:sp>
      <p:sp>
        <p:nvSpPr>
          <p:cNvPr id="8" name="Google Shape;273;p26"/>
          <p:cNvSpPr txBox="1">
            <a:spLocks noGrp="1"/>
          </p:cNvSpPr>
          <p:nvPr>
            <p:ph type="body" idx="1"/>
          </p:nvPr>
        </p:nvSpPr>
        <p:spPr>
          <a:xfrm>
            <a:off x="1265507" y="1966967"/>
            <a:ext cx="10318433" cy="454247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1800" b="1" i="0" u="none" dirty="0" err="1">
                <a:solidFill>
                  <a:schemeClr val="dk1"/>
                </a:solidFill>
                <a:sym typeface="Calibri"/>
              </a:rPr>
              <a:t>Tipos</a:t>
            </a:r>
            <a:r>
              <a:rPr lang="en-US" sz="1800" b="1" i="0" u="none" dirty="0">
                <a:solidFill>
                  <a:schemeClr val="dk1"/>
                </a:solidFill>
                <a:sym typeface="Calibri"/>
              </a:rPr>
              <a:t> de </a:t>
            </a:r>
            <a:r>
              <a:rPr lang="en-US" sz="1800" b="1" i="0" u="none" dirty="0" err="1">
                <a:solidFill>
                  <a:schemeClr val="dk1"/>
                </a:solidFill>
                <a:sym typeface="Calibri"/>
              </a:rPr>
              <a:t>Datos</a:t>
            </a:r>
            <a:endParaRPr sz="1800" dirty="0"/>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Numéricos</a:t>
            </a:r>
            <a:r>
              <a:rPr lang="en-US" sz="1800" b="0" i="0" u="none" strike="noStrike" cap="none" dirty="0">
                <a:solidFill>
                  <a:schemeClr val="dk1"/>
                </a:solidFill>
                <a:sym typeface="Calibri"/>
              </a:rPr>
              <a:t>: 2</a:t>
            </a:r>
            <a:endParaRPr sz="1800" dirty="0"/>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Lógicos</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booleanos</a:t>
            </a:r>
            <a:r>
              <a:rPr lang="en-US" sz="1800" b="0" i="0" u="none" strike="noStrike" cap="none" dirty="0">
                <a:solidFill>
                  <a:schemeClr val="dk1"/>
                </a:solidFill>
                <a:sym typeface="Calibri"/>
              </a:rPr>
              <a:t>): True, False</a:t>
            </a:r>
            <a:endParaRPr sz="1800" dirty="0"/>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Cadenas</a:t>
            </a:r>
            <a:r>
              <a:rPr lang="en-US" sz="1800" b="0" i="0" u="none" strike="noStrike" cap="none" dirty="0">
                <a:solidFill>
                  <a:schemeClr val="dk1"/>
                </a:solidFill>
                <a:sym typeface="Calibri"/>
              </a:rPr>
              <a:t> de </a:t>
            </a:r>
            <a:r>
              <a:rPr lang="en-US" sz="1800" b="0" i="0" u="none" strike="noStrike" cap="none" dirty="0" err="1">
                <a:solidFill>
                  <a:schemeClr val="dk1"/>
                </a:solidFill>
                <a:sym typeface="Calibri"/>
              </a:rPr>
              <a:t>textos</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esta</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es</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una</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cadena</a:t>
            </a:r>
            <a:r>
              <a:rPr lang="en-US" sz="1800" b="0" i="0" u="none" strike="noStrike" cap="none" dirty="0">
                <a:solidFill>
                  <a:schemeClr val="dk1"/>
                </a:solidFill>
                <a:sym typeface="Calibri"/>
              </a:rPr>
              <a:t>”</a:t>
            </a:r>
            <a:endParaRPr sz="1800" dirty="0"/>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Nulos</a:t>
            </a:r>
            <a:r>
              <a:rPr lang="en-US" sz="1800" b="0" i="0" u="none" strike="noStrike" cap="none" dirty="0">
                <a:solidFill>
                  <a:schemeClr val="dk1"/>
                </a:solidFill>
                <a:sym typeface="Calibri"/>
              </a:rPr>
              <a:t>: null</a:t>
            </a:r>
            <a:endParaRPr sz="1800" dirty="0"/>
          </a:p>
          <a:p>
            <a:pPr marL="742950" marR="0" lvl="1" indent="-285750" algn="l" rtl="0">
              <a:lnSpc>
                <a:spcPct val="100000"/>
              </a:lnSpc>
              <a:spcBef>
                <a:spcPts val="480"/>
              </a:spcBef>
              <a:spcAft>
                <a:spcPts val="0"/>
              </a:spcAft>
              <a:buClr>
                <a:schemeClr val="dk1"/>
              </a:buClr>
              <a:buSzPts val="2400"/>
              <a:buFont typeface="Arial"/>
              <a:buNone/>
            </a:pPr>
            <a:endParaRPr sz="1800" b="0" i="0" u="none" strike="noStrike" cap="none" dirty="0">
              <a:solidFill>
                <a:schemeClr val="dk1"/>
              </a:solidFill>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1800" b="1" i="0" u="none" dirty="0">
                <a:solidFill>
                  <a:schemeClr val="dk1"/>
                </a:solidFill>
                <a:sym typeface="Calibri"/>
              </a:rPr>
              <a:t>Variables</a:t>
            </a:r>
            <a:r>
              <a:rPr lang="en-US" sz="1800" b="0" i="0" u="none" dirty="0">
                <a:solidFill>
                  <a:schemeClr val="dk1"/>
                </a:solidFill>
                <a:sym typeface="Calibri"/>
              </a:rPr>
              <a:t>. </a:t>
            </a:r>
            <a:r>
              <a:rPr lang="en-US" sz="1800" b="0" i="0" u="none" dirty="0" err="1">
                <a:solidFill>
                  <a:schemeClr val="dk1"/>
                </a:solidFill>
                <a:sym typeface="Calibri"/>
              </a:rPr>
              <a:t>Contiene</a:t>
            </a:r>
            <a:r>
              <a:rPr lang="en-US" sz="1800" b="0" i="0" u="none" dirty="0">
                <a:solidFill>
                  <a:schemeClr val="dk1"/>
                </a:solidFill>
                <a:sym typeface="Calibri"/>
              </a:rPr>
              <a:t> un </a:t>
            </a:r>
            <a:r>
              <a:rPr lang="en-US" sz="1800" b="0" i="0" u="none" dirty="0" err="1">
                <a:solidFill>
                  <a:schemeClr val="dk1"/>
                </a:solidFill>
                <a:sym typeface="Calibri"/>
              </a:rPr>
              <a:t>dato</a:t>
            </a:r>
            <a:r>
              <a:rPr lang="en-US" sz="1800" b="0" i="0" u="none" dirty="0">
                <a:solidFill>
                  <a:schemeClr val="dk1"/>
                </a:solidFill>
                <a:sym typeface="Calibri"/>
              </a:rPr>
              <a:t> </a:t>
            </a:r>
            <a:r>
              <a:rPr lang="en-US" sz="1800" b="0" i="0" u="none" dirty="0" err="1">
                <a:solidFill>
                  <a:schemeClr val="dk1"/>
                </a:solidFill>
                <a:sym typeface="Calibri"/>
              </a:rPr>
              <a:t>en</a:t>
            </a:r>
            <a:r>
              <a:rPr lang="en-US" sz="1800" b="0" i="0" u="none" dirty="0">
                <a:solidFill>
                  <a:schemeClr val="dk1"/>
                </a:solidFill>
                <a:sym typeface="Calibri"/>
              </a:rPr>
              <a:t> </a:t>
            </a:r>
            <a:r>
              <a:rPr lang="en-US" sz="1800" b="0" i="0" u="none" dirty="0" err="1">
                <a:solidFill>
                  <a:schemeClr val="dk1"/>
                </a:solidFill>
                <a:sym typeface="Calibri"/>
              </a:rPr>
              <a:t>memoria</a:t>
            </a:r>
            <a:r>
              <a:rPr lang="en-US" sz="1800" b="0" i="0" u="none" dirty="0">
                <a:solidFill>
                  <a:schemeClr val="dk1"/>
                </a:solidFill>
                <a:sym typeface="Calibri"/>
              </a:rPr>
              <a:t> para </a:t>
            </a:r>
            <a:r>
              <a:rPr lang="en-US" sz="1800" b="0" i="0" u="none" dirty="0" err="1">
                <a:solidFill>
                  <a:schemeClr val="dk1"/>
                </a:solidFill>
                <a:sym typeface="Calibri"/>
              </a:rPr>
              <a:t>ser</a:t>
            </a:r>
            <a:r>
              <a:rPr lang="en-US" sz="1800" b="0" i="0" u="none" dirty="0">
                <a:solidFill>
                  <a:schemeClr val="dk1"/>
                </a:solidFill>
                <a:sym typeface="Calibri"/>
              </a:rPr>
              <a:t> </a:t>
            </a:r>
            <a:r>
              <a:rPr lang="en-US" sz="1800" b="0" i="0" u="none" dirty="0" err="1">
                <a:solidFill>
                  <a:schemeClr val="dk1"/>
                </a:solidFill>
                <a:sym typeface="Calibri"/>
              </a:rPr>
              <a:t>utilizado</a:t>
            </a:r>
            <a:r>
              <a:rPr lang="en-US" sz="1800" b="0" i="0" u="none" dirty="0">
                <a:solidFill>
                  <a:schemeClr val="dk1"/>
                </a:solidFill>
                <a:sym typeface="Calibri"/>
              </a:rPr>
              <a:t> </a:t>
            </a:r>
            <a:r>
              <a:rPr lang="en-US" sz="1800" b="0" i="0" u="none" dirty="0" err="1">
                <a:solidFill>
                  <a:schemeClr val="dk1"/>
                </a:solidFill>
                <a:sym typeface="Calibri"/>
              </a:rPr>
              <a:t>luego</a:t>
            </a:r>
            <a:r>
              <a:rPr lang="en-US" sz="1800" b="0" i="0" u="none" dirty="0">
                <a:solidFill>
                  <a:schemeClr val="dk1"/>
                </a:solidFill>
                <a:sym typeface="Calibri"/>
              </a:rPr>
              <a:t>. No </a:t>
            </a:r>
            <a:r>
              <a:rPr lang="en-US" sz="1800" b="0" i="0" u="none" dirty="0" err="1">
                <a:solidFill>
                  <a:schemeClr val="dk1"/>
                </a:solidFill>
                <a:sym typeface="Calibri"/>
              </a:rPr>
              <a:t>guardan</a:t>
            </a:r>
            <a:r>
              <a:rPr lang="en-US" sz="1800" b="0" i="0" u="none" dirty="0">
                <a:solidFill>
                  <a:schemeClr val="dk1"/>
                </a:solidFill>
                <a:sym typeface="Calibri"/>
              </a:rPr>
              <a:t> </a:t>
            </a:r>
            <a:r>
              <a:rPr lang="en-US" sz="1800" b="0" i="0" u="none" dirty="0" err="1">
                <a:solidFill>
                  <a:schemeClr val="dk1"/>
                </a:solidFill>
                <a:sym typeface="Calibri"/>
              </a:rPr>
              <a:t>valores</a:t>
            </a:r>
            <a:r>
              <a:rPr lang="en-US" sz="1800" b="0" i="0" u="none" dirty="0">
                <a:solidFill>
                  <a:schemeClr val="dk1"/>
                </a:solidFill>
                <a:sym typeface="Calibri"/>
              </a:rPr>
              <a:t> </a:t>
            </a:r>
            <a:r>
              <a:rPr lang="en-US" sz="1800" b="0" i="0" u="none" dirty="0" err="1">
                <a:solidFill>
                  <a:schemeClr val="dk1"/>
                </a:solidFill>
                <a:sym typeface="Calibri"/>
              </a:rPr>
              <a:t>previos</a:t>
            </a:r>
            <a:r>
              <a:rPr lang="en-US" sz="1800" b="0" i="0" u="none" dirty="0">
                <a:solidFill>
                  <a:schemeClr val="dk1"/>
                </a:solidFill>
                <a:sym typeface="Calibri"/>
              </a:rPr>
              <a:t> y </a:t>
            </a:r>
            <a:r>
              <a:rPr lang="en-US" sz="1800" b="0" i="0" u="none" dirty="0" err="1">
                <a:solidFill>
                  <a:schemeClr val="dk1"/>
                </a:solidFill>
                <a:sym typeface="Calibri"/>
              </a:rPr>
              <a:t>mantienen</a:t>
            </a:r>
            <a:r>
              <a:rPr lang="en-US" sz="1800" b="0" i="0" u="none" dirty="0">
                <a:solidFill>
                  <a:schemeClr val="dk1"/>
                </a:solidFill>
                <a:sym typeface="Calibri"/>
              </a:rPr>
              <a:t> el </a:t>
            </a:r>
            <a:r>
              <a:rPr lang="en-US" sz="1800" b="0" i="0" u="none" dirty="0" err="1">
                <a:solidFill>
                  <a:schemeClr val="dk1"/>
                </a:solidFill>
                <a:sym typeface="Calibri"/>
              </a:rPr>
              <a:t>tipo</a:t>
            </a:r>
            <a:r>
              <a:rPr lang="en-US" sz="1800" b="0" i="0" u="none" dirty="0">
                <a:solidFill>
                  <a:schemeClr val="dk1"/>
                </a:solidFill>
                <a:sym typeface="Calibri"/>
              </a:rPr>
              <a:t>.</a:t>
            </a:r>
            <a:endParaRPr sz="1800" dirty="0"/>
          </a:p>
          <a:p>
            <a:pPr marL="342900" marR="0" lvl="0" indent="-342900" algn="l" rtl="0">
              <a:lnSpc>
                <a:spcPct val="100000"/>
              </a:lnSpc>
              <a:spcBef>
                <a:spcPts val="640"/>
              </a:spcBef>
              <a:spcAft>
                <a:spcPts val="0"/>
              </a:spcAft>
              <a:buClr>
                <a:schemeClr val="dk1"/>
              </a:buClr>
              <a:buSzPts val="3200"/>
              <a:buFont typeface="Arial"/>
              <a:buNone/>
            </a:pPr>
            <a:endParaRPr sz="1800" b="0" i="0" u="none" dirty="0">
              <a:solidFill>
                <a:schemeClr val="dk1"/>
              </a:solidFill>
              <a:sym typeface="Calibri"/>
            </a:endParaRPr>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Ej</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Declaración</a:t>
            </a:r>
            <a:r>
              <a:rPr lang="en-US" sz="1800" b="0" i="0" u="none" strike="noStrike" cap="none" dirty="0">
                <a:solidFill>
                  <a:schemeClr val="dk1"/>
                </a:solidFill>
                <a:sym typeface="Calibri"/>
              </a:rPr>
              <a:t> y </a:t>
            </a:r>
            <a:r>
              <a:rPr lang="en-US" sz="1800" b="0" i="0" u="none" strike="noStrike" cap="none" dirty="0" err="1">
                <a:solidFill>
                  <a:schemeClr val="dk1"/>
                </a:solidFill>
                <a:sym typeface="Calibri"/>
              </a:rPr>
              <a:t>asignación</a:t>
            </a:r>
            <a:r>
              <a:rPr lang="en-US" sz="1800" b="0" i="0" u="none" strike="noStrike" cap="none" dirty="0">
                <a:solidFill>
                  <a:schemeClr val="dk1"/>
                </a:solidFill>
                <a:sym typeface="Calibri"/>
              </a:rPr>
              <a:t> de valor.</a:t>
            </a:r>
            <a:endParaRPr sz="1800" dirty="0"/>
          </a:p>
          <a:p>
            <a:pPr marL="1143000" marR="0" lvl="2" indent="-228600" algn="l" rtl="0">
              <a:lnSpc>
                <a:spcPct val="100000"/>
              </a:lnSpc>
              <a:spcBef>
                <a:spcPts val="400"/>
              </a:spcBef>
              <a:spcAft>
                <a:spcPts val="0"/>
              </a:spcAft>
              <a:buClr>
                <a:schemeClr val="dk1"/>
              </a:buClr>
              <a:buSzPts val="2000"/>
              <a:buFont typeface="Arial"/>
              <a:buChar char="•"/>
            </a:pPr>
            <a:r>
              <a:rPr lang="en-US" sz="1800" b="0" i="0" u="none" strike="noStrike" cap="none" dirty="0" err="1">
                <a:solidFill>
                  <a:schemeClr val="dk1"/>
                </a:solidFill>
                <a:sym typeface="Calibri"/>
              </a:rPr>
              <a:t>var</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mi_dato_numerico</a:t>
            </a:r>
            <a:r>
              <a:rPr lang="en-US" sz="1800" b="0" i="0" u="none" strike="noStrike" cap="none" dirty="0">
                <a:solidFill>
                  <a:schemeClr val="dk1"/>
                </a:solidFill>
                <a:sym typeface="Calibri"/>
              </a:rPr>
              <a:t>=3;</a:t>
            </a:r>
            <a:endParaRPr sz="1800" dirty="0"/>
          </a:p>
          <a:p>
            <a:pPr marL="1143000" marR="0" lvl="2" indent="-228600" algn="l" rtl="0">
              <a:lnSpc>
                <a:spcPct val="100000"/>
              </a:lnSpc>
              <a:spcBef>
                <a:spcPts val="400"/>
              </a:spcBef>
              <a:spcAft>
                <a:spcPts val="0"/>
              </a:spcAft>
              <a:buClr>
                <a:schemeClr val="dk1"/>
              </a:buClr>
              <a:buSzPts val="2000"/>
              <a:buFont typeface="Arial"/>
              <a:buChar char="•"/>
            </a:pPr>
            <a:r>
              <a:rPr lang="en-US" sz="1800" b="0" i="0" u="none" strike="noStrike" cap="none" dirty="0" err="1">
                <a:solidFill>
                  <a:schemeClr val="dk1"/>
                </a:solidFill>
                <a:sym typeface="Calibri"/>
              </a:rPr>
              <a:t>Var</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mi_dato_texto</a:t>
            </a:r>
            <a:r>
              <a:rPr lang="en-US" sz="1800" b="0" i="0" u="none" strike="noStrike" cap="none" dirty="0">
                <a:solidFill>
                  <a:schemeClr val="dk1"/>
                </a:solidFill>
                <a:sym typeface="Calibri"/>
              </a:rPr>
              <a:t>=“</a:t>
            </a:r>
            <a:r>
              <a:rPr lang="en-US" sz="1800" b="0" i="0" u="none" strike="noStrike" cap="none" dirty="0" err="1">
                <a:solidFill>
                  <a:schemeClr val="dk1"/>
                </a:solidFill>
                <a:sym typeface="Calibri"/>
              </a:rPr>
              <a:t>hola</a:t>
            </a:r>
            <a:r>
              <a:rPr lang="en-US" sz="1800" b="0" i="0" u="none" strike="noStrike" cap="none" dirty="0">
                <a:solidFill>
                  <a:schemeClr val="dk1"/>
                </a:solidFill>
                <a:sym typeface="Calibri"/>
              </a:rPr>
              <a:t>”;</a:t>
            </a:r>
            <a:endParaRPr sz="1800" dirty="0"/>
          </a:p>
          <a:p>
            <a:pPr marL="742950" marR="0" lvl="1" indent="-133350" algn="l" rtl="0">
              <a:lnSpc>
                <a:spcPct val="100000"/>
              </a:lnSpc>
              <a:spcBef>
                <a:spcPts val="480"/>
              </a:spcBef>
              <a:spcAft>
                <a:spcPts val="0"/>
              </a:spcAft>
              <a:buClr>
                <a:schemeClr val="dk1"/>
              </a:buClr>
              <a:buSzPts val="2400"/>
              <a:buFont typeface="Arial"/>
              <a:buNone/>
            </a:pPr>
            <a:endParaRPr sz="1800" b="0" i="0" u="none" strike="noStrike" cap="none" dirty="0">
              <a:solidFill>
                <a:schemeClr val="dk1"/>
              </a:solidFill>
              <a:sym typeface="Calibri"/>
            </a:endParaRPr>
          </a:p>
          <a:p>
            <a:pPr marL="342900" marR="0" lvl="0" indent="-190500" algn="l" rtl="0">
              <a:spcBef>
                <a:spcPts val="48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04937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3"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JavaScript </a:t>
            </a:r>
            <a:endParaRPr dirty="0"/>
          </a:p>
        </p:txBody>
      </p:sp>
      <p:sp>
        <p:nvSpPr>
          <p:cNvPr id="5" name="Google Shape;278;p27"/>
          <p:cNvSpPr txBox="1">
            <a:spLocks noGrp="1"/>
          </p:cNvSpPr>
          <p:nvPr>
            <p:ph type="title"/>
          </p:nvPr>
        </p:nvSpPr>
        <p:spPr>
          <a:xfrm rot="-5400000">
            <a:off x="-1833206" y="3833966"/>
            <a:ext cx="4888213" cy="936829"/>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3200" b="0" i="0" u="none" dirty="0" err="1">
                <a:solidFill>
                  <a:schemeClr val="lt1"/>
                </a:solidFill>
                <a:sym typeface="Calibri"/>
              </a:rPr>
              <a:t>Operadores</a:t>
            </a:r>
            <a:r>
              <a:rPr lang="en-US" sz="3200" b="0" i="0" u="none" dirty="0">
                <a:solidFill>
                  <a:schemeClr val="lt1"/>
                </a:solidFill>
                <a:sym typeface="Calibri"/>
              </a:rPr>
              <a:t> </a:t>
            </a:r>
            <a:r>
              <a:rPr lang="en-US" sz="3200" b="0" i="0" u="none" dirty="0" err="1">
                <a:solidFill>
                  <a:schemeClr val="lt1"/>
                </a:solidFill>
                <a:sym typeface="Calibri"/>
              </a:rPr>
              <a:t>Aritméticos</a:t>
            </a:r>
            <a:endParaRPr sz="3200" dirty="0"/>
          </a:p>
        </p:txBody>
      </p:sp>
      <p:pic>
        <p:nvPicPr>
          <p:cNvPr id="6" name="Google Shape;279;p27"/>
          <p:cNvPicPr preferRelativeResize="0"/>
          <p:nvPr/>
        </p:nvPicPr>
        <p:blipFill rotWithShape="1">
          <a:blip r:embed="rId2">
            <a:alphaModFix/>
          </a:blip>
          <a:srcRect l="25534" t="67497" r="35110" b="7917"/>
          <a:stretch/>
        </p:blipFill>
        <p:spPr>
          <a:xfrm>
            <a:off x="1683835" y="2252546"/>
            <a:ext cx="9900106" cy="3969834"/>
          </a:xfrm>
          <a:prstGeom prst="rect">
            <a:avLst/>
          </a:prstGeom>
          <a:noFill/>
          <a:ln>
            <a:noFill/>
          </a:ln>
        </p:spPr>
      </p:pic>
    </p:spTree>
    <p:extLst>
      <p:ext uri="{BB962C8B-B14F-4D97-AF65-F5344CB8AC3E}">
        <p14:creationId xmlns:p14="http://schemas.microsoft.com/office/powerpoint/2010/main" val="274140612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JavaScript </a:t>
            </a:r>
            <a:endParaRPr dirty="0"/>
          </a:p>
        </p:txBody>
      </p:sp>
      <p:sp>
        <p:nvSpPr>
          <p:cNvPr id="7" name="Google Shape;291;p29"/>
          <p:cNvSpPr txBox="1">
            <a:spLocks noGrp="1"/>
          </p:cNvSpPr>
          <p:nvPr>
            <p:ph type="title"/>
          </p:nvPr>
        </p:nvSpPr>
        <p:spPr>
          <a:xfrm rot="-5400000">
            <a:off x="-1819657" y="3862818"/>
            <a:ext cx="4862388" cy="882650"/>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200"/>
              <a:buFont typeface="Calibri"/>
              <a:buNone/>
            </a:pPr>
            <a:r>
              <a:rPr lang="en-US" sz="3200" b="0" i="0" u="none" dirty="0" err="1">
                <a:solidFill>
                  <a:schemeClr val="lt1"/>
                </a:solidFill>
                <a:latin typeface="Calibri"/>
                <a:ea typeface="Calibri"/>
                <a:cs typeface="Calibri"/>
                <a:sym typeface="Calibri"/>
              </a:rPr>
              <a:t>Estructuras</a:t>
            </a:r>
            <a:r>
              <a:rPr lang="en-US" sz="3200" b="0" i="0" u="none" dirty="0">
                <a:solidFill>
                  <a:schemeClr val="lt1"/>
                </a:solidFill>
                <a:latin typeface="Calibri"/>
                <a:ea typeface="Calibri"/>
                <a:cs typeface="Calibri"/>
                <a:sym typeface="Calibri"/>
              </a:rPr>
              <a:t> </a:t>
            </a:r>
            <a:r>
              <a:rPr lang="en-US" sz="3200" b="0" i="0" u="none" dirty="0" err="1">
                <a:solidFill>
                  <a:schemeClr val="lt1"/>
                </a:solidFill>
                <a:latin typeface="Calibri"/>
                <a:ea typeface="Calibri"/>
                <a:cs typeface="Calibri"/>
                <a:sym typeface="Calibri"/>
              </a:rPr>
              <a:t>condicionales</a:t>
            </a:r>
            <a:r>
              <a:rPr lang="en-US" sz="3200" b="0" i="0" u="none" dirty="0">
                <a:solidFill>
                  <a:schemeClr val="lt1"/>
                </a:solidFill>
                <a:latin typeface="Calibri"/>
                <a:ea typeface="Calibri"/>
                <a:cs typeface="Calibri"/>
                <a:sym typeface="Calibri"/>
              </a:rPr>
              <a:t> – </a:t>
            </a:r>
            <a:r>
              <a:rPr lang="en-US" sz="3200" b="0" i="0" u="none" dirty="0" err="1">
                <a:solidFill>
                  <a:schemeClr val="lt1"/>
                </a:solidFill>
                <a:latin typeface="Calibri"/>
                <a:ea typeface="Calibri"/>
                <a:cs typeface="Calibri"/>
                <a:sym typeface="Calibri"/>
              </a:rPr>
              <a:t>Condición</a:t>
            </a:r>
            <a:r>
              <a:rPr lang="en-US" sz="3200" b="0" i="0" u="none" dirty="0">
                <a:solidFill>
                  <a:schemeClr val="lt1"/>
                </a:solidFill>
                <a:latin typeface="Calibri"/>
                <a:ea typeface="Calibri"/>
                <a:cs typeface="Calibri"/>
                <a:sym typeface="Calibri"/>
              </a:rPr>
              <a:t> Simple (IF)</a:t>
            </a:r>
            <a:endParaRPr dirty="0"/>
          </a:p>
        </p:txBody>
      </p:sp>
      <p:sp>
        <p:nvSpPr>
          <p:cNvPr id="8" name="Google Shape;292;p29"/>
          <p:cNvSpPr txBox="1">
            <a:spLocks noGrp="1"/>
          </p:cNvSpPr>
          <p:nvPr>
            <p:ph type="body" idx="1"/>
          </p:nvPr>
        </p:nvSpPr>
        <p:spPr>
          <a:xfrm>
            <a:off x="1287811" y="2003124"/>
            <a:ext cx="10296130" cy="459839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2400" b="0" i="0" u="none" dirty="0">
                <a:solidFill>
                  <a:schemeClr val="dk1"/>
                </a:solidFill>
                <a:sym typeface="Calibri"/>
              </a:rPr>
              <a:t>Se </a:t>
            </a:r>
            <a:r>
              <a:rPr lang="en-US" sz="2400" b="0" i="0" u="none" dirty="0" err="1">
                <a:solidFill>
                  <a:schemeClr val="dk1"/>
                </a:solidFill>
                <a:sym typeface="Calibri"/>
              </a:rPr>
              <a:t>verifica</a:t>
            </a:r>
            <a:r>
              <a:rPr lang="en-US" sz="2400" b="0" i="0" u="none" dirty="0">
                <a:solidFill>
                  <a:schemeClr val="dk1"/>
                </a:solidFill>
                <a:sym typeface="Calibri"/>
              </a:rPr>
              <a:t> la </a:t>
            </a:r>
            <a:r>
              <a:rPr lang="en-US" sz="2400" b="1" i="0" u="none" dirty="0" err="1">
                <a:solidFill>
                  <a:schemeClr val="dk1"/>
                </a:solidFill>
                <a:sym typeface="Calibri"/>
              </a:rPr>
              <a:t>veracidad</a:t>
            </a:r>
            <a:r>
              <a:rPr lang="en-US" sz="2400" b="0" i="0" u="none" dirty="0">
                <a:solidFill>
                  <a:schemeClr val="dk1"/>
                </a:solidFill>
                <a:sym typeface="Calibri"/>
              </a:rPr>
              <a:t> de </a:t>
            </a:r>
            <a:r>
              <a:rPr lang="en-US" sz="2400" b="0" i="0" u="none" dirty="0" err="1">
                <a:solidFill>
                  <a:schemeClr val="dk1"/>
                </a:solidFill>
                <a:sym typeface="Calibri"/>
              </a:rPr>
              <a:t>una</a:t>
            </a:r>
            <a:r>
              <a:rPr lang="en-US" sz="2400" b="0" i="0" u="none" dirty="0">
                <a:solidFill>
                  <a:schemeClr val="dk1"/>
                </a:solidFill>
                <a:sym typeface="Calibri"/>
              </a:rPr>
              <a:t> </a:t>
            </a:r>
            <a:r>
              <a:rPr lang="en-US" sz="2400" b="0" i="0" u="none" dirty="0" err="1">
                <a:solidFill>
                  <a:schemeClr val="dk1"/>
                </a:solidFill>
                <a:sym typeface="Calibri"/>
              </a:rPr>
              <a:t>expresión</a:t>
            </a:r>
            <a:r>
              <a:rPr lang="en-US" sz="2400" b="0" i="0" u="none" dirty="0">
                <a:solidFill>
                  <a:schemeClr val="dk1"/>
                </a:solidFill>
                <a:sym typeface="Calibri"/>
              </a:rPr>
              <a:t> o </a:t>
            </a:r>
            <a:r>
              <a:rPr lang="en-US" sz="2400" b="0" i="0" u="none" dirty="0" err="1">
                <a:solidFill>
                  <a:schemeClr val="dk1"/>
                </a:solidFill>
                <a:sym typeface="Calibri"/>
              </a:rPr>
              <a:t>condición</a:t>
            </a:r>
            <a:r>
              <a:rPr lang="en-US" sz="2400" b="0" i="0" u="none" dirty="0">
                <a:solidFill>
                  <a:schemeClr val="dk1"/>
                </a:solidFill>
                <a:sym typeface="Calibri"/>
              </a:rPr>
              <a:t> y </a:t>
            </a:r>
            <a:r>
              <a:rPr lang="en-US" sz="2400" b="0" i="0" u="none" dirty="0" err="1">
                <a:solidFill>
                  <a:schemeClr val="dk1"/>
                </a:solidFill>
                <a:sym typeface="Calibri"/>
              </a:rPr>
              <a:t>según</a:t>
            </a:r>
            <a:r>
              <a:rPr lang="en-US" sz="2400" b="0" i="0" u="none" dirty="0">
                <a:solidFill>
                  <a:schemeClr val="dk1"/>
                </a:solidFill>
                <a:sym typeface="Calibri"/>
              </a:rPr>
              <a:t> el </a:t>
            </a:r>
            <a:r>
              <a:rPr lang="en-US" sz="2400" b="0" i="0" u="none" dirty="0" err="1">
                <a:solidFill>
                  <a:schemeClr val="dk1"/>
                </a:solidFill>
                <a:sym typeface="Calibri"/>
              </a:rPr>
              <a:t>resultado</a:t>
            </a:r>
            <a:r>
              <a:rPr lang="en-US" sz="2400" b="0" i="0" u="none" dirty="0">
                <a:solidFill>
                  <a:schemeClr val="dk1"/>
                </a:solidFill>
                <a:sym typeface="Calibri"/>
              </a:rPr>
              <a:t>, se decide un </a:t>
            </a:r>
            <a:r>
              <a:rPr lang="en-US" sz="2400" b="0" i="0" u="none" dirty="0" err="1">
                <a:solidFill>
                  <a:schemeClr val="dk1"/>
                </a:solidFill>
                <a:sym typeface="Calibri"/>
              </a:rPr>
              <a:t>curso</a:t>
            </a:r>
            <a:r>
              <a:rPr lang="en-US" sz="2400" b="0" i="0" u="none" dirty="0">
                <a:solidFill>
                  <a:schemeClr val="dk1"/>
                </a:solidFill>
                <a:sym typeface="Calibri"/>
              </a:rPr>
              <a:t> de </a:t>
            </a:r>
            <a:r>
              <a:rPr lang="en-US" sz="2400" b="0" i="0" u="none" dirty="0" err="1">
                <a:solidFill>
                  <a:schemeClr val="dk1"/>
                </a:solidFill>
                <a:sym typeface="Calibri"/>
              </a:rPr>
              <a:t>acción</a:t>
            </a:r>
            <a:r>
              <a:rPr lang="en-US" sz="2400" b="0" i="0" u="none" dirty="0">
                <a:solidFill>
                  <a:schemeClr val="dk1"/>
                </a:solidFill>
                <a:sym typeface="Calibri"/>
              </a:rPr>
              <a:t> </a:t>
            </a:r>
            <a:r>
              <a:rPr lang="en-US" sz="2400" b="0" i="0" u="none" dirty="0" err="1">
                <a:solidFill>
                  <a:schemeClr val="dk1"/>
                </a:solidFill>
                <a:sym typeface="Calibri"/>
              </a:rPr>
              <a:t>dentro</a:t>
            </a:r>
            <a:r>
              <a:rPr lang="en-US" sz="2400" b="0" i="0" u="none" dirty="0">
                <a:solidFill>
                  <a:schemeClr val="dk1"/>
                </a:solidFill>
                <a:sym typeface="Calibri"/>
              </a:rPr>
              <a:t> del </a:t>
            </a:r>
            <a:r>
              <a:rPr lang="en-US" sz="2400" b="0" i="0" u="none" dirty="0" err="1">
                <a:solidFill>
                  <a:schemeClr val="dk1"/>
                </a:solidFill>
                <a:sym typeface="Calibri"/>
              </a:rPr>
              <a:t>programa</a:t>
            </a:r>
            <a:r>
              <a:rPr lang="en-US" sz="2400" b="0" i="0" u="none" dirty="0">
                <a:solidFill>
                  <a:schemeClr val="dk1"/>
                </a:solidFill>
                <a:sym typeface="Calibri"/>
              </a:rPr>
              <a:t>.  </a:t>
            </a:r>
            <a:endParaRPr sz="2400" dirty="0"/>
          </a:p>
          <a:p>
            <a:pPr marL="342900" marR="0" lvl="0" indent="-342900" algn="l" rtl="0">
              <a:lnSpc>
                <a:spcPct val="100000"/>
              </a:lnSpc>
              <a:spcBef>
                <a:spcPts val="640"/>
              </a:spcBef>
              <a:spcAft>
                <a:spcPts val="0"/>
              </a:spcAft>
              <a:buClr>
                <a:schemeClr val="dk1"/>
              </a:buClr>
              <a:buSzPts val="3200"/>
              <a:buFont typeface="Arial"/>
              <a:buChar char="•"/>
            </a:pPr>
            <a:r>
              <a:rPr lang="en-US" sz="2400" b="0" i="0" u="none" dirty="0" err="1">
                <a:solidFill>
                  <a:schemeClr val="dk1"/>
                </a:solidFill>
                <a:sym typeface="Calibri"/>
              </a:rPr>
              <a:t>Permiten</a:t>
            </a:r>
            <a:r>
              <a:rPr lang="en-US" sz="2400" b="0" i="0" u="none" dirty="0">
                <a:solidFill>
                  <a:schemeClr val="dk1"/>
                </a:solidFill>
                <a:sym typeface="Calibri"/>
              </a:rPr>
              <a:t> </a:t>
            </a:r>
            <a:r>
              <a:rPr lang="en-US" sz="2400" b="0" i="0" u="none" dirty="0" err="1">
                <a:solidFill>
                  <a:schemeClr val="dk1"/>
                </a:solidFill>
                <a:sym typeface="Calibri"/>
              </a:rPr>
              <a:t>programar</a:t>
            </a:r>
            <a:r>
              <a:rPr lang="en-US" sz="2400" b="0" i="0" u="none" dirty="0">
                <a:solidFill>
                  <a:schemeClr val="dk1"/>
                </a:solidFill>
                <a:sym typeface="Calibri"/>
              </a:rPr>
              <a:t> la </a:t>
            </a:r>
            <a:r>
              <a:rPr lang="en-US" sz="2400" b="0" i="0" u="none" dirty="0" err="1">
                <a:solidFill>
                  <a:schemeClr val="dk1"/>
                </a:solidFill>
                <a:sym typeface="Calibri"/>
              </a:rPr>
              <a:t>toma</a:t>
            </a:r>
            <a:r>
              <a:rPr lang="en-US" sz="2400" b="0" i="0" u="none" dirty="0">
                <a:solidFill>
                  <a:schemeClr val="dk1"/>
                </a:solidFill>
                <a:sym typeface="Calibri"/>
              </a:rPr>
              <a:t> de </a:t>
            </a:r>
            <a:r>
              <a:rPr lang="en-US" sz="2400" b="0" i="0" u="none" dirty="0" err="1">
                <a:solidFill>
                  <a:schemeClr val="dk1"/>
                </a:solidFill>
                <a:sym typeface="Calibri"/>
              </a:rPr>
              <a:t>decisiones</a:t>
            </a:r>
            <a:r>
              <a:rPr lang="en-US" sz="2400" b="0" i="0" u="none" dirty="0">
                <a:solidFill>
                  <a:schemeClr val="dk1"/>
                </a:solidFill>
                <a:sym typeface="Calibri"/>
              </a:rPr>
              <a:t>.</a:t>
            </a:r>
            <a:endParaRPr sz="2400" dirty="0"/>
          </a:p>
          <a:p>
            <a:pPr marL="342900" marR="0" lvl="0" indent="-1397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pic>
        <p:nvPicPr>
          <p:cNvPr id="9" name="Google Shape;293;p29"/>
          <p:cNvPicPr preferRelativeResize="0"/>
          <p:nvPr/>
        </p:nvPicPr>
        <p:blipFill rotWithShape="1">
          <a:blip r:embed="rId2">
            <a:alphaModFix/>
          </a:blip>
          <a:srcRect l="25300" t="36459" r="42840" b="33870"/>
          <a:stretch/>
        </p:blipFill>
        <p:spPr>
          <a:xfrm>
            <a:off x="3157896" y="3604141"/>
            <a:ext cx="5830174" cy="2876695"/>
          </a:xfrm>
          <a:prstGeom prst="rect">
            <a:avLst/>
          </a:prstGeom>
          <a:noFill/>
          <a:ln>
            <a:noFill/>
          </a:ln>
        </p:spPr>
      </p:pic>
    </p:spTree>
    <p:extLst>
      <p:ext uri="{BB962C8B-B14F-4D97-AF65-F5344CB8AC3E}">
        <p14:creationId xmlns:p14="http://schemas.microsoft.com/office/powerpoint/2010/main" val="46944377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JavaScript </a:t>
            </a:r>
            <a:endParaRPr dirty="0"/>
          </a:p>
        </p:txBody>
      </p:sp>
      <p:sp>
        <p:nvSpPr>
          <p:cNvPr id="7" name="Google Shape;298;p30"/>
          <p:cNvSpPr txBox="1">
            <a:spLocks noGrp="1"/>
          </p:cNvSpPr>
          <p:nvPr>
            <p:ph type="title"/>
          </p:nvPr>
        </p:nvSpPr>
        <p:spPr>
          <a:xfrm rot="-5400000">
            <a:off x="-1871006" y="3843738"/>
            <a:ext cx="4966271" cy="928440"/>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200"/>
              <a:buFont typeface="Calibri"/>
              <a:buNone/>
            </a:pPr>
            <a:r>
              <a:rPr lang="en-US" sz="3200" b="0" i="0" u="none">
                <a:solidFill>
                  <a:schemeClr val="lt1"/>
                </a:solidFill>
                <a:latin typeface="Calibri"/>
                <a:ea typeface="Calibri"/>
                <a:cs typeface="Calibri"/>
                <a:sym typeface="Calibri"/>
              </a:rPr>
              <a:t>Operadores</a:t>
            </a:r>
            <a:r>
              <a:rPr lang="en-US" sz="3200" b="0" i="0" u="none" dirty="0">
                <a:solidFill>
                  <a:schemeClr val="lt1"/>
                </a:solidFill>
                <a:latin typeface="Calibri"/>
                <a:ea typeface="Calibri"/>
                <a:cs typeface="Calibri"/>
                <a:sym typeface="Calibri"/>
              </a:rPr>
              <a:t> </a:t>
            </a:r>
            <a:r>
              <a:rPr lang="en-US" sz="3200" b="0" i="0" u="none" dirty="0" err="1">
                <a:solidFill>
                  <a:schemeClr val="lt1"/>
                </a:solidFill>
                <a:latin typeface="Calibri"/>
                <a:ea typeface="Calibri"/>
                <a:cs typeface="Calibri"/>
                <a:sym typeface="Calibri"/>
              </a:rPr>
              <a:t>Condicionales</a:t>
            </a:r>
            <a:r>
              <a:rPr lang="en-US" sz="3200" b="0" i="0" u="none" dirty="0">
                <a:solidFill>
                  <a:schemeClr val="lt1"/>
                </a:solidFill>
                <a:latin typeface="Calibri"/>
                <a:ea typeface="Calibri"/>
                <a:cs typeface="Calibri"/>
                <a:sym typeface="Calibri"/>
              </a:rPr>
              <a:t> - JavaScript</a:t>
            </a:r>
            <a:endParaRPr dirty="0"/>
          </a:p>
        </p:txBody>
      </p:sp>
      <p:graphicFrame>
        <p:nvGraphicFramePr>
          <p:cNvPr id="8" name="Google Shape;299;p30"/>
          <p:cNvGraphicFramePr/>
          <p:nvPr>
            <p:extLst>
              <p:ext uri="{D42A27DB-BD31-4B8C-83A1-F6EECF244321}">
                <p14:modId xmlns:p14="http://schemas.microsoft.com/office/powerpoint/2010/main" val="773600655"/>
              </p:ext>
            </p:extLst>
          </p:nvPr>
        </p:nvGraphicFramePr>
        <p:xfrm>
          <a:off x="1520861" y="1897835"/>
          <a:ext cx="10063079" cy="4878699"/>
        </p:xfrm>
        <a:graphic>
          <a:graphicData uri="http://schemas.openxmlformats.org/drawingml/2006/table">
            <a:tbl>
              <a:tblPr>
                <a:noFill/>
              </a:tblPr>
              <a:tblGrid>
                <a:gridCol w="2835646">
                  <a:extLst>
                    <a:ext uri="{9D8B030D-6E8A-4147-A177-3AD203B41FA5}">
                      <a16:colId xmlns:a16="http://schemas.microsoft.com/office/drawing/2014/main" xmlns="" val="20000"/>
                    </a:ext>
                  </a:extLst>
                </a:gridCol>
                <a:gridCol w="4945087">
                  <a:extLst>
                    <a:ext uri="{9D8B030D-6E8A-4147-A177-3AD203B41FA5}">
                      <a16:colId xmlns:a16="http://schemas.microsoft.com/office/drawing/2014/main" xmlns="" val="20001"/>
                    </a:ext>
                  </a:extLst>
                </a:gridCol>
                <a:gridCol w="2282346">
                  <a:extLst>
                    <a:ext uri="{9D8B030D-6E8A-4147-A177-3AD203B41FA5}">
                      <a16:colId xmlns:a16="http://schemas.microsoft.com/office/drawing/2014/main" xmlns="" val="20002"/>
                    </a:ext>
                  </a:extLst>
                </a:gridCol>
              </a:tblGrid>
              <a:tr h="261248">
                <a:tc>
                  <a:txBody>
                    <a:bodyPr/>
                    <a:lstStyle/>
                    <a:p>
                      <a:pPr marL="0" marR="0" lvl="0" indent="0" algn="l" rtl="0">
                        <a:lnSpc>
                          <a:spcPct val="100000"/>
                        </a:lnSpc>
                        <a:spcBef>
                          <a:spcPts val="0"/>
                        </a:spcBef>
                        <a:spcAft>
                          <a:spcPts val="0"/>
                        </a:spcAft>
                        <a:buClr>
                          <a:srgbClr val="FFFFFF"/>
                        </a:buClr>
                        <a:buSzPts val="1800"/>
                        <a:buFont typeface="Calibri"/>
                        <a:buNone/>
                      </a:pPr>
                      <a:r>
                        <a:rPr lang="en-US" sz="1200" b="1" i="0" u="none" strike="noStrike" cap="none" dirty="0" err="1">
                          <a:solidFill>
                            <a:srgbClr val="FFFFFF"/>
                          </a:solidFill>
                          <a:latin typeface="Calibri"/>
                          <a:ea typeface="Calibri"/>
                          <a:cs typeface="Calibri"/>
                          <a:sym typeface="Calibri"/>
                        </a:rPr>
                        <a:t>Operador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200" b="1" i="0" u="none" strike="noStrike" cap="none">
                          <a:solidFill>
                            <a:srgbClr val="FFFFFF"/>
                          </a:solidFill>
                          <a:latin typeface="Calibri"/>
                          <a:ea typeface="Calibri"/>
                          <a:cs typeface="Calibri"/>
                          <a:sym typeface="Calibri"/>
                        </a:rPr>
                        <a:t>Descripción</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200" b="1" i="0" u="none" strike="noStrike" cap="none">
                          <a:solidFill>
                            <a:srgbClr val="FFFFFF"/>
                          </a:solidFill>
                          <a:latin typeface="Calibri"/>
                          <a:ea typeface="Calibri"/>
                          <a:cs typeface="Calibri"/>
                          <a:sym typeface="Calibri"/>
                        </a:rPr>
                        <a:t>Ejemplo</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xmlns="" val="10000"/>
                  </a:ext>
                </a:extLst>
              </a:tr>
              <a:tr h="538809">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dirty="0" err="1">
                          <a:solidFill>
                            <a:srgbClr val="387894"/>
                          </a:solidFill>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Igualdad</a:t>
                      </a:r>
                      <a:r>
                        <a:rPr lang="en-US" sz="1200" b="0" i="0" u="none" strike="noStrike" cap="none" dirty="0">
                          <a:solidFill>
                            <a:srgbClr val="000000"/>
                          </a:solidFill>
                          <a:latin typeface="Calibri"/>
                          <a:ea typeface="Calibri"/>
                          <a:cs typeface="Calibri"/>
                          <a:sym typeface="Calibri"/>
                        </a:rPr>
                        <a:t> (==)</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Devuelve  </a:t>
                      </a:r>
                      <a:r>
                        <a:rPr lang="en-US" sz="1200" b="1" i="0" u="none" strike="noStrike" cap="none">
                          <a:solidFill>
                            <a:srgbClr val="000000"/>
                          </a:solidFill>
                          <a:latin typeface="Calibri"/>
                          <a:ea typeface="Calibri"/>
                          <a:cs typeface="Calibri"/>
                          <a:sym typeface="Calibri"/>
                        </a:rPr>
                        <a:t>Verdadero (true) </a:t>
                      </a:r>
                      <a:r>
                        <a:rPr lang="en-US" sz="1200" b="0" i="0" u="none" strike="noStrike" cap="none">
                          <a:solidFill>
                            <a:srgbClr val="000000"/>
                          </a:solidFill>
                          <a:latin typeface="Calibri"/>
                          <a:ea typeface="Calibri"/>
                          <a:cs typeface="Calibri"/>
                          <a:sym typeface="Calibri"/>
                        </a:rPr>
                        <a:t>si ambos operandos son iguales.</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3 == var1</a:t>
                      </a:r>
                      <a:endParaRPr sz="1200"/>
                    </a:p>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"3" == var1</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xmlns="" val="10001"/>
                  </a:ext>
                </a:extLst>
              </a:tr>
              <a:tr h="69120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dirty="0" err="1">
                          <a:solidFill>
                            <a:srgbClr val="387894"/>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Desigualdad</a:t>
                      </a:r>
                      <a:r>
                        <a:rPr lang="en-US" sz="1200" b="0" i="0" u="none" strike="noStrike" cap="none" dirty="0">
                          <a:solidFill>
                            <a:srgbClr val="000000"/>
                          </a:solidFill>
                          <a:latin typeface="Calibri"/>
                          <a:ea typeface="Calibri"/>
                          <a:cs typeface="Calibri"/>
                          <a:sym typeface="Calibri"/>
                        </a:rPr>
                        <a: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err="1">
                          <a:solidFill>
                            <a:srgbClr val="000000"/>
                          </a:solidFill>
                          <a:latin typeface="Calibri"/>
                          <a:ea typeface="Calibri"/>
                          <a:cs typeface="Calibri"/>
                          <a:sym typeface="Calibri"/>
                        </a:rPr>
                        <a:t>Devuelve</a:t>
                      </a:r>
                      <a:r>
                        <a:rPr lang="en-US" sz="1200" b="0" i="0" u="none" strike="noStrike" cap="none" dirty="0">
                          <a:solidFill>
                            <a:srgbClr val="000000"/>
                          </a:solidFill>
                          <a:latin typeface="Calibri"/>
                          <a:ea typeface="Calibri"/>
                          <a:cs typeface="Calibri"/>
                          <a:sym typeface="Calibri"/>
                        </a:rPr>
                        <a:t> </a:t>
                      </a:r>
                      <a:r>
                        <a:rPr lang="en-US" sz="1200" b="1" i="0" u="none" strike="noStrike" cap="none" dirty="0" err="1">
                          <a:solidFill>
                            <a:srgbClr val="000000"/>
                          </a:solidFill>
                          <a:latin typeface="Calibri"/>
                          <a:ea typeface="Calibri"/>
                          <a:cs typeface="Calibri"/>
                          <a:sym typeface="Calibri"/>
                        </a:rPr>
                        <a:t>Verdadero</a:t>
                      </a:r>
                      <a:r>
                        <a:rPr lang="en-US" sz="1200" b="1" i="0" u="none" strike="noStrike" cap="none" dirty="0">
                          <a:solidFill>
                            <a:srgbClr val="000000"/>
                          </a:solidFill>
                          <a:latin typeface="Calibri"/>
                          <a:ea typeface="Calibri"/>
                          <a:cs typeface="Calibri"/>
                          <a:sym typeface="Calibri"/>
                        </a:rPr>
                        <a:t> (true)</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si</a:t>
                      </a:r>
                      <a:r>
                        <a:rPr lang="en-US" sz="1200" b="0" i="0" u="none" strike="noStrike" cap="none" dirty="0">
                          <a:solidFill>
                            <a:srgbClr val="000000"/>
                          </a:solidFill>
                          <a:latin typeface="Calibri"/>
                          <a:ea typeface="Calibri"/>
                          <a:cs typeface="Calibri"/>
                          <a:sym typeface="Calibri"/>
                        </a:rPr>
                        <a:t> ambos </a:t>
                      </a:r>
                      <a:r>
                        <a:rPr lang="en-US" sz="1200" b="0" i="0" u="none" strike="noStrike" cap="none" dirty="0" err="1">
                          <a:solidFill>
                            <a:srgbClr val="000000"/>
                          </a:solidFill>
                          <a:latin typeface="Calibri"/>
                          <a:ea typeface="Calibri"/>
                          <a:cs typeface="Calibri"/>
                          <a:sym typeface="Calibri"/>
                        </a:rPr>
                        <a:t>operandos</a:t>
                      </a:r>
                      <a:r>
                        <a:rPr lang="en-US" sz="1200" b="0" i="0" u="none" strike="noStrike" cap="none" dirty="0">
                          <a:solidFill>
                            <a:srgbClr val="000000"/>
                          </a:solidFill>
                          <a:latin typeface="Calibri"/>
                          <a:ea typeface="Calibri"/>
                          <a:cs typeface="Calibri"/>
                          <a:sym typeface="Calibri"/>
                        </a:rPr>
                        <a:t> no son </a:t>
                      </a:r>
                      <a:r>
                        <a:rPr lang="en-US" sz="1200" b="0" i="0" u="none" strike="noStrike" cap="none" dirty="0" err="1">
                          <a:solidFill>
                            <a:srgbClr val="000000"/>
                          </a:solidFill>
                          <a:latin typeface="Calibri"/>
                          <a:ea typeface="Calibri"/>
                          <a:cs typeface="Calibri"/>
                          <a:sym typeface="Calibri"/>
                        </a:rPr>
                        <a:t>iguales</a:t>
                      </a:r>
                      <a:r>
                        <a:rPr lang="en-US" sz="1200" b="0" i="0" u="none" strike="noStrike" cap="none" dirty="0">
                          <a:solidFill>
                            <a:srgbClr val="000000"/>
                          </a:solidFill>
                          <a:latin typeface="Calibri"/>
                          <a:ea typeface="Calibri"/>
                          <a:cs typeface="Calibri"/>
                          <a:sym typeface="Calibri"/>
                        </a:rPr>
                        <a: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var1 != 4</a:t>
                      </a:r>
                      <a:br>
                        <a:rPr lang="en-US" sz="1200" b="0" i="0" u="none" strike="noStrike" cap="none" dirty="0">
                          <a:solidFill>
                            <a:srgbClr val="000000"/>
                          </a:solidFill>
                          <a:latin typeface="Calibri"/>
                          <a:ea typeface="Calibri"/>
                          <a:cs typeface="Calibri"/>
                          <a:sym typeface="Calibri"/>
                        </a:rPr>
                      </a:br>
                      <a:r>
                        <a:rPr lang="en-US" sz="1200" b="0" i="0" u="none" strike="noStrike" cap="none" dirty="0">
                          <a:solidFill>
                            <a:srgbClr val="000000"/>
                          </a:solidFill>
                          <a:latin typeface="Calibri"/>
                          <a:ea typeface="Calibri"/>
                          <a:cs typeface="Calibri"/>
                          <a:sym typeface="Calibri"/>
                        </a:rPr>
                        <a:t>var2 != "3"</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xmlns="" val="10002"/>
                  </a:ext>
                </a:extLst>
              </a:tr>
              <a:tr h="84359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a:solidFill>
                            <a:srgbClr val="387894"/>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Mayor que</a:t>
                      </a:r>
                      <a:r>
                        <a:rPr lang="en-US" sz="1200" b="0" i="0" u="none" strike="noStrike" cap="none">
                          <a:solidFill>
                            <a:srgbClr val="000000"/>
                          </a:solidFill>
                          <a:latin typeface="Calibri"/>
                          <a:ea typeface="Calibri"/>
                          <a:cs typeface="Calibri"/>
                          <a:sym typeface="Calibri"/>
                        </a:rPr>
                        <a:t> (&gt;)</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err="1">
                          <a:solidFill>
                            <a:srgbClr val="000000"/>
                          </a:solidFill>
                          <a:latin typeface="Calibri"/>
                          <a:ea typeface="Calibri"/>
                          <a:cs typeface="Calibri"/>
                          <a:sym typeface="Calibri"/>
                        </a:rPr>
                        <a:t>Devuelve</a:t>
                      </a:r>
                      <a:r>
                        <a:rPr lang="en-US" sz="1200" b="0" i="0" u="none" strike="noStrike" cap="none" dirty="0">
                          <a:solidFill>
                            <a:srgbClr val="000000"/>
                          </a:solidFill>
                          <a:latin typeface="Calibri"/>
                          <a:ea typeface="Calibri"/>
                          <a:cs typeface="Calibri"/>
                          <a:sym typeface="Calibri"/>
                        </a:rPr>
                        <a:t> </a:t>
                      </a:r>
                      <a:r>
                        <a:rPr lang="en-US" sz="1200" b="1" i="0" u="none" strike="noStrike" cap="none" dirty="0" err="1">
                          <a:solidFill>
                            <a:srgbClr val="000000"/>
                          </a:solidFill>
                          <a:latin typeface="Calibri"/>
                          <a:ea typeface="Calibri"/>
                          <a:cs typeface="Calibri"/>
                          <a:sym typeface="Calibri"/>
                        </a:rPr>
                        <a:t>Verdadero</a:t>
                      </a:r>
                      <a:r>
                        <a:rPr lang="en-US" sz="1200" b="1" i="0" u="none" strike="noStrike" cap="none" dirty="0">
                          <a:solidFill>
                            <a:srgbClr val="000000"/>
                          </a:solidFill>
                          <a:latin typeface="Calibri"/>
                          <a:ea typeface="Calibri"/>
                          <a:cs typeface="Calibri"/>
                          <a:sym typeface="Calibri"/>
                        </a:rPr>
                        <a:t> (true)</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si</a:t>
                      </a:r>
                      <a:r>
                        <a:rPr lang="en-US" sz="1200" b="0" i="0" u="none" strike="noStrike" cap="none" dirty="0">
                          <a:solidFill>
                            <a:srgbClr val="000000"/>
                          </a:solidFill>
                          <a:latin typeface="Calibri"/>
                          <a:ea typeface="Calibri"/>
                          <a:cs typeface="Calibri"/>
                          <a:sym typeface="Calibri"/>
                        </a:rPr>
                        <a:t> el operando de la </a:t>
                      </a:r>
                      <a:r>
                        <a:rPr lang="en-US" sz="1200" b="0" i="0" u="none" strike="noStrike" cap="none" dirty="0" err="1">
                          <a:solidFill>
                            <a:srgbClr val="000000"/>
                          </a:solidFill>
                          <a:latin typeface="Calibri"/>
                          <a:ea typeface="Calibri"/>
                          <a:cs typeface="Calibri"/>
                          <a:sym typeface="Calibri"/>
                        </a:rPr>
                        <a:t>izquierda</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es</a:t>
                      </a:r>
                      <a:r>
                        <a:rPr lang="en-US" sz="1200" b="0" i="0" u="none" strike="noStrike" cap="none" dirty="0">
                          <a:solidFill>
                            <a:srgbClr val="000000"/>
                          </a:solidFill>
                          <a:latin typeface="Calibri"/>
                          <a:ea typeface="Calibri"/>
                          <a:cs typeface="Calibri"/>
                          <a:sym typeface="Calibri"/>
                        </a:rPr>
                        <a:t> mayor que el operando de la </a:t>
                      </a:r>
                      <a:r>
                        <a:rPr lang="en-US" sz="1200" b="0" i="0" u="none" strike="noStrike" cap="none" dirty="0" err="1">
                          <a:solidFill>
                            <a:srgbClr val="000000"/>
                          </a:solidFill>
                          <a:latin typeface="Calibri"/>
                          <a:ea typeface="Calibri"/>
                          <a:cs typeface="Calibri"/>
                          <a:sym typeface="Calibri"/>
                        </a:rPr>
                        <a:t>derecha</a:t>
                      </a:r>
                      <a:r>
                        <a:rPr lang="en-US" sz="1200" b="0" i="0" u="none" strike="noStrike" cap="none" dirty="0">
                          <a:solidFill>
                            <a:srgbClr val="000000"/>
                          </a:solidFill>
                          <a:latin typeface="Calibri"/>
                          <a:ea typeface="Calibri"/>
                          <a:cs typeface="Calibri"/>
                          <a:sym typeface="Calibri"/>
                        </a:rPr>
                        <a: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var2 &gt; var1</a:t>
                      </a:r>
                      <a:br>
                        <a:rPr lang="en-US" sz="1200" b="0" i="0" u="none" strike="noStrike" cap="none" dirty="0">
                          <a:solidFill>
                            <a:srgbClr val="000000"/>
                          </a:solidFill>
                          <a:latin typeface="Calibri"/>
                          <a:ea typeface="Calibri"/>
                          <a:cs typeface="Calibri"/>
                          <a:sym typeface="Calibri"/>
                        </a:rPr>
                      </a:br>
                      <a:r>
                        <a:rPr lang="en-US" sz="1200" b="0" i="0" u="none" strike="noStrike" cap="none" dirty="0">
                          <a:solidFill>
                            <a:srgbClr val="000000"/>
                          </a:solidFill>
                          <a:latin typeface="Calibri"/>
                          <a:ea typeface="Calibri"/>
                          <a:cs typeface="Calibri"/>
                          <a:sym typeface="Calibri"/>
                        </a:rPr>
                        <a:t>"12" &gt; var1</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xmlns="" val="10003"/>
                  </a:ext>
                </a:extLst>
              </a:tr>
              <a:tr h="84359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a:solidFill>
                            <a:srgbClr val="387894"/>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Mayor o igual que</a:t>
                      </a:r>
                      <a:r>
                        <a:rPr lang="en-US" sz="1200" b="0" i="0" u="none" strike="noStrike" cap="none">
                          <a:solidFill>
                            <a:srgbClr val="000000"/>
                          </a:solidFill>
                          <a:latin typeface="Calibri"/>
                          <a:ea typeface="Calibri"/>
                          <a:cs typeface="Calibri"/>
                          <a:sym typeface="Calibri"/>
                        </a:rPr>
                        <a:t> (&gt;=)</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err="1">
                          <a:solidFill>
                            <a:srgbClr val="000000"/>
                          </a:solidFill>
                          <a:latin typeface="Calibri"/>
                          <a:ea typeface="Calibri"/>
                          <a:cs typeface="Calibri"/>
                          <a:sym typeface="Calibri"/>
                        </a:rPr>
                        <a:t>Devuelve</a:t>
                      </a:r>
                      <a:r>
                        <a:rPr lang="en-US" sz="1200" b="0" i="0" u="none" strike="noStrike" cap="none" dirty="0">
                          <a:solidFill>
                            <a:srgbClr val="000000"/>
                          </a:solidFill>
                          <a:latin typeface="Calibri"/>
                          <a:ea typeface="Calibri"/>
                          <a:cs typeface="Calibri"/>
                          <a:sym typeface="Calibri"/>
                        </a:rPr>
                        <a:t> </a:t>
                      </a:r>
                      <a:r>
                        <a:rPr lang="en-US" sz="1200" b="1" i="0" u="none" strike="noStrike" cap="none" dirty="0" err="1">
                          <a:solidFill>
                            <a:srgbClr val="000000"/>
                          </a:solidFill>
                          <a:latin typeface="Calibri"/>
                          <a:ea typeface="Calibri"/>
                          <a:cs typeface="Calibri"/>
                          <a:sym typeface="Calibri"/>
                        </a:rPr>
                        <a:t>Verdadero</a:t>
                      </a:r>
                      <a:r>
                        <a:rPr lang="en-US" sz="1200" b="1" i="0" u="none" strike="noStrike" cap="none" dirty="0">
                          <a:solidFill>
                            <a:srgbClr val="000000"/>
                          </a:solidFill>
                          <a:latin typeface="Calibri"/>
                          <a:ea typeface="Calibri"/>
                          <a:cs typeface="Calibri"/>
                          <a:sym typeface="Calibri"/>
                        </a:rPr>
                        <a:t> (true)</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si</a:t>
                      </a:r>
                      <a:r>
                        <a:rPr lang="en-US" sz="1200" b="0" i="0" u="none" strike="noStrike" cap="none" dirty="0">
                          <a:solidFill>
                            <a:srgbClr val="000000"/>
                          </a:solidFill>
                          <a:latin typeface="Calibri"/>
                          <a:ea typeface="Calibri"/>
                          <a:cs typeface="Calibri"/>
                          <a:sym typeface="Calibri"/>
                        </a:rPr>
                        <a:t> el operando de la </a:t>
                      </a:r>
                      <a:r>
                        <a:rPr lang="en-US" sz="1200" b="0" i="0" u="none" strike="noStrike" cap="none" dirty="0" err="1">
                          <a:solidFill>
                            <a:srgbClr val="000000"/>
                          </a:solidFill>
                          <a:latin typeface="Calibri"/>
                          <a:ea typeface="Calibri"/>
                          <a:cs typeface="Calibri"/>
                          <a:sym typeface="Calibri"/>
                        </a:rPr>
                        <a:t>izquierda</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es</a:t>
                      </a:r>
                      <a:r>
                        <a:rPr lang="en-US" sz="1200" b="0" i="0" u="none" strike="noStrike" cap="none" dirty="0">
                          <a:solidFill>
                            <a:srgbClr val="000000"/>
                          </a:solidFill>
                          <a:latin typeface="Calibri"/>
                          <a:ea typeface="Calibri"/>
                          <a:cs typeface="Calibri"/>
                          <a:sym typeface="Calibri"/>
                        </a:rPr>
                        <a:t> mayor o </a:t>
                      </a:r>
                      <a:r>
                        <a:rPr lang="en-US" sz="1200" b="0" i="0" u="none" strike="noStrike" cap="none" dirty="0" err="1">
                          <a:solidFill>
                            <a:srgbClr val="000000"/>
                          </a:solidFill>
                          <a:latin typeface="Calibri"/>
                          <a:ea typeface="Calibri"/>
                          <a:cs typeface="Calibri"/>
                          <a:sym typeface="Calibri"/>
                        </a:rPr>
                        <a:t>igual</a:t>
                      </a:r>
                      <a:r>
                        <a:rPr lang="en-US" sz="1200" b="0" i="0" u="none" strike="noStrike" cap="none" dirty="0">
                          <a:solidFill>
                            <a:srgbClr val="000000"/>
                          </a:solidFill>
                          <a:latin typeface="Calibri"/>
                          <a:ea typeface="Calibri"/>
                          <a:cs typeface="Calibri"/>
                          <a:sym typeface="Calibri"/>
                        </a:rPr>
                        <a:t> que el operando de la </a:t>
                      </a:r>
                      <a:r>
                        <a:rPr lang="en-US" sz="1200" b="0" i="0" u="none" strike="noStrike" cap="none" dirty="0" err="1">
                          <a:solidFill>
                            <a:srgbClr val="000000"/>
                          </a:solidFill>
                          <a:latin typeface="Calibri"/>
                          <a:ea typeface="Calibri"/>
                          <a:cs typeface="Calibri"/>
                          <a:sym typeface="Calibri"/>
                        </a:rPr>
                        <a:t>derecha</a:t>
                      </a:r>
                      <a:r>
                        <a:rPr lang="en-US" sz="1200" b="0" i="0" u="none" strike="noStrike" cap="none" dirty="0">
                          <a:solidFill>
                            <a:srgbClr val="000000"/>
                          </a:solidFill>
                          <a:latin typeface="Calibri"/>
                          <a:ea typeface="Calibri"/>
                          <a:cs typeface="Calibri"/>
                          <a:sym typeface="Calibri"/>
                        </a:rPr>
                        <a: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var2 &gt;= var1</a:t>
                      </a:r>
                      <a:br>
                        <a:rPr lang="en-US" sz="1200" b="0" i="0" u="none" strike="noStrike" cap="none" dirty="0">
                          <a:solidFill>
                            <a:srgbClr val="000000"/>
                          </a:solidFill>
                          <a:latin typeface="Calibri"/>
                          <a:ea typeface="Calibri"/>
                          <a:cs typeface="Calibri"/>
                          <a:sym typeface="Calibri"/>
                        </a:rPr>
                      </a:br>
                      <a:r>
                        <a:rPr lang="en-US" sz="1200" b="0" i="0" u="none" strike="noStrike" cap="none" dirty="0" err="1">
                          <a:solidFill>
                            <a:srgbClr val="000000"/>
                          </a:solidFill>
                          <a:latin typeface="Calibri"/>
                          <a:ea typeface="Calibri"/>
                          <a:cs typeface="Calibri"/>
                          <a:sym typeface="Calibri"/>
                        </a:rPr>
                        <a:t>var1</a:t>
                      </a:r>
                      <a:r>
                        <a:rPr lang="en-US" sz="1200" b="0" i="0" u="none" strike="noStrike" cap="none" dirty="0">
                          <a:solidFill>
                            <a:srgbClr val="000000"/>
                          </a:solidFill>
                          <a:latin typeface="Calibri"/>
                          <a:ea typeface="Calibri"/>
                          <a:cs typeface="Calibri"/>
                          <a:sym typeface="Calibri"/>
                        </a:rPr>
                        <a:t> &gt;= 3</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xmlns="" val="10004"/>
                  </a:ext>
                </a:extLst>
              </a:tr>
              <a:tr h="84359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dirty="0" err="1">
                          <a:solidFill>
                            <a:srgbClr val="387894"/>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Menor</a:t>
                      </a:r>
                      <a:r>
                        <a:rPr lang="en-US" sz="1200" b="0" i="0" u="sng" strike="noStrike" cap="none" dirty="0">
                          <a:solidFill>
                            <a:srgbClr val="387894"/>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que</a:t>
                      </a:r>
                      <a:r>
                        <a:rPr lang="en-US" sz="1200" b="0" i="0" u="none" strike="noStrike" cap="none" dirty="0">
                          <a:solidFill>
                            <a:srgbClr val="000000"/>
                          </a:solidFill>
                          <a:latin typeface="Calibri"/>
                          <a:ea typeface="Calibri"/>
                          <a:cs typeface="Calibri"/>
                          <a:sym typeface="Calibri"/>
                        </a:rPr>
                        <a:t> (&lt;)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Devuelve </a:t>
                      </a:r>
                      <a:r>
                        <a:rPr lang="en-US" sz="1200" b="1" i="0" u="none" strike="noStrike" cap="none">
                          <a:solidFill>
                            <a:srgbClr val="000000"/>
                          </a:solidFill>
                          <a:latin typeface="Calibri"/>
                          <a:ea typeface="Calibri"/>
                          <a:cs typeface="Calibri"/>
                          <a:sym typeface="Calibri"/>
                        </a:rPr>
                        <a:t>Verdadero (true)</a:t>
                      </a:r>
                      <a:r>
                        <a:rPr lang="en-US" sz="1200" b="0" i="0" u="none" strike="noStrike" cap="none">
                          <a:solidFill>
                            <a:srgbClr val="000000"/>
                          </a:solidFill>
                          <a:latin typeface="Calibri"/>
                          <a:ea typeface="Calibri"/>
                          <a:cs typeface="Calibri"/>
                          <a:sym typeface="Calibri"/>
                        </a:rPr>
                        <a:t> si el operando de la izquierda es menor que el operando de la derecha.</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var1 &lt; var2</a:t>
                      </a:r>
                      <a:br>
                        <a:rPr lang="en-US" sz="1200" b="0" i="0" u="none" strike="noStrike" cap="none" dirty="0">
                          <a:solidFill>
                            <a:srgbClr val="000000"/>
                          </a:solidFill>
                          <a:latin typeface="Calibri"/>
                          <a:ea typeface="Calibri"/>
                          <a:cs typeface="Calibri"/>
                          <a:sym typeface="Calibri"/>
                        </a:rPr>
                      </a:br>
                      <a:r>
                        <a:rPr lang="en-US" sz="1200" b="0" i="0" u="none" strike="noStrike" cap="none" dirty="0">
                          <a:solidFill>
                            <a:srgbClr val="000000"/>
                          </a:solidFill>
                          <a:latin typeface="Calibri"/>
                          <a:ea typeface="Calibri"/>
                          <a:cs typeface="Calibri"/>
                          <a:sym typeface="Calibri"/>
                        </a:rPr>
                        <a:t>"2" &lt; 12</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xmlns="" val="10005"/>
                  </a:ext>
                </a:extLst>
              </a:tr>
              <a:tr h="84359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a:solidFill>
                            <a:srgbClr val="387894"/>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Menor o igual que</a:t>
                      </a:r>
                      <a:r>
                        <a:rPr lang="en-US" sz="1200" b="0" i="0" u="none" strike="noStrike" cap="none">
                          <a:solidFill>
                            <a:srgbClr val="000000"/>
                          </a:solidFill>
                          <a:latin typeface="Calibri"/>
                          <a:ea typeface="Calibri"/>
                          <a:cs typeface="Calibri"/>
                          <a:sym typeface="Calibri"/>
                        </a:rPr>
                        <a:t> (&lt;=)</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Devuelve </a:t>
                      </a:r>
                      <a:r>
                        <a:rPr lang="en-US" sz="1200" b="1" i="0" u="none" strike="noStrike" cap="none">
                          <a:solidFill>
                            <a:srgbClr val="000000"/>
                          </a:solidFill>
                          <a:latin typeface="Calibri"/>
                          <a:ea typeface="Calibri"/>
                          <a:cs typeface="Calibri"/>
                          <a:sym typeface="Calibri"/>
                        </a:rPr>
                        <a:t>Verdadero (true)</a:t>
                      </a:r>
                      <a:r>
                        <a:rPr lang="en-US" sz="1200" b="0" i="0" u="none" strike="noStrike" cap="none">
                          <a:solidFill>
                            <a:srgbClr val="000000"/>
                          </a:solidFill>
                          <a:latin typeface="Calibri"/>
                          <a:ea typeface="Calibri"/>
                          <a:cs typeface="Calibri"/>
                          <a:sym typeface="Calibri"/>
                        </a:rPr>
                        <a:t> si el operando de la izquierda es menor o igual que el operando de la derecha.</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var1 &lt;= var2</a:t>
                      </a:r>
                      <a:br>
                        <a:rPr lang="en-US" sz="1200" b="0" i="0" u="none" strike="noStrike" cap="none" dirty="0">
                          <a:solidFill>
                            <a:srgbClr val="000000"/>
                          </a:solidFill>
                          <a:latin typeface="Calibri"/>
                          <a:ea typeface="Calibri"/>
                          <a:cs typeface="Calibri"/>
                          <a:sym typeface="Calibri"/>
                        </a:rPr>
                      </a:br>
                      <a:r>
                        <a:rPr lang="en-US" sz="1200" b="0" i="0" u="none" strike="noStrike" cap="none" dirty="0" err="1">
                          <a:solidFill>
                            <a:srgbClr val="000000"/>
                          </a:solidFill>
                          <a:latin typeface="Calibri"/>
                          <a:ea typeface="Calibri"/>
                          <a:cs typeface="Calibri"/>
                          <a:sym typeface="Calibri"/>
                        </a:rPr>
                        <a:t>var2</a:t>
                      </a:r>
                      <a:r>
                        <a:rPr lang="en-US" sz="1200" b="0" i="0" u="none" strike="noStrike" cap="none" dirty="0">
                          <a:solidFill>
                            <a:srgbClr val="000000"/>
                          </a:solidFill>
                          <a:latin typeface="Calibri"/>
                          <a:ea typeface="Calibri"/>
                          <a:cs typeface="Calibri"/>
                          <a:sym typeface="Calibri"/>
                        </a:rPr>
                        <a:t> &lt;= 5</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7277316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16;p68"/>
          <p:cNvSpPr txBox="1"/>
          <p:nvPr/>
        </p:nvSpPr>
        <p:spPr>
          <a:xfrm>
            <a:off x="1386702" y="2543235"/>
            <a:ext cx="3352568" cy="30394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a:solidFill>
                  <a:schemeClr val="dk1"/>
                </a:solidFill>
                <a:latin typeface="Calibri"/>
                <a:ea typeface="Calibri"/>
                <a:cs typeface="Calibri"/>
                <a:sym typeface="Calibri"/>
              </a:rPr>
              <a:t>&lt;!DOCTYPE </a:t>
            </a:r>
            <a:r>
              <a:rPr lang="es-419" sz="1600" dirty="0" err="1">
                <a:solidFill>
                  <a:schemeClr val="dk1"/>
                </a:solidFill>
                <a:latin typeface="Calibri"/>
                <a:ea typeface="Calibri"/>
                <a:cs typeface="Calibri"/>
                <a:sym typeface="Calibri"/>
              </a:rPr>
              <a:t>html</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a:solidFill>
                  <a:schemeClr val="dk1"/>
                </a:solidFill>
                <a:latin typeface="Calibri"/>
                <a:ea typeface="Calibri"/>
                <a:cs typeface="Calibri"/>
                <a:sym typeface="Calibri"/>
              </a:rPr>
              <a:t>&lt;</a:t>
            </a:r>
            <a:r>
              <a:rPr lang="es-419" sz="1600" dirty="0" err="1">
                <a:solidFill>
                  <a:schemeClr val="dk1"/>
                </a:solidFill>
                <a:latin typeface="Calibri"/>
                <a:ea typeface="Calibri"/>
                <a:cs typeface="Calibri"/>
                <a:sym typeface="Calibri"/>
              </a:rPr>
              <a:t>html</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a:solidFill>
                  <a:schemeClr val="dk1"/>
                </a:solidFill>
                <a:latin typeface="Calibri"/>
                <a:ea typeface="Calibri"/>
                <a:cs typeface="Calibri"/>
                <a:sym typeface="Calibri"/>
              </a:rPr>
              <a:t>head&gt;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err="1">
                <a:solidFill>
                  <a:schemeClr val="dk1"/>
                </a:solidFill>
                <a:latin typeface="Calibri"/>
                <a:ea typeface="Calibri"/>
                <a:cs typeface="Calibri"/>
                <a:sym typeface="Calibri"/>
              </a:rPr>
              <a:t>title</a:t>
            </a:r>
            <a:r>
              <a:rPr lang="es-419" sz="1600" dirty="0">
                <a:solidFill>
                  <a:schemeClr val="dk1"/>
                </a:solidFill>
                <a:latin typeface="Calibri"/>
                <a:ea typeface="Calibri"/>
                <a:cs typeface="Calibri"/>
                <a:sym typeface="Calibri"/>
              </a:rPr>
              <a:t>&gt;Título de página&lt;/</a:t>
            </a:r>
            <a:r>
              <a:rPr lang="es-419" sz="1600" dirty="0" err="1">
                <a:solidFill>
                  <a:schemeClr val="dk1"/>
                </a:solidFill>
                <a:latin typeface="Calibri"/>
                <a:ea typeface="Calibri"/>
                <a:cs typeface="Calibri"/>
                <a:sym typeface="Calibri"/>
              </a:rPr>
              <a:t>title</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a:solidFill>
                  <a:schemeClr val="dk1"/>
                </a:solidFill>
                <a:latin typeface="Calibri"/>
                <a:ea typeface="Calibri"/>
                <a:cs typeface="Calibri"/>
                <a:sym typeface="Calibri"/>
              </a:rPr>
              <a:t>head&gt;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err="1">
                <a:solidFill>
                  <a:schemeClr val="dk1"/>
                </a:solidFill>
                <a:latin typeface="Calibri"/>
                <a:ea typeface="Calibri"/>
                <a:cs typeface="Calibri"/>
                <a:sym typeface="Calibri"/>
              </a:rPr>
              <a:t>body</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a:solidFill>
                  <a:schemeClr val="dk1"/>
                </a:solidFill>
                <a:latin typeface="Calibri"/>
                <a:ea typeface="Calibri"/>
                <a:cs typeface="Calibri"/>
                <a:sym typeface="Calibri"/>
              </a:rPr>
              <a:t> </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a:solidFill>
                  <a:schemeClr val="dk1"/>
                </a:solidFill>
                <a:latin typeface="Calibri"/>
                <a:ea typeface="Calibri"/>
                <a:cs typeface="Calibri"/>
                <a:sym typeface="Calibri"/>
              </a:rPr>
              <a:t>h1&gt;Mi primer titular&lt;/h1&gt;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a:solidFill>
                  <a:schemeClr val="dk1"/>
                </a:solidFill>
                <a:latin typeface="Calibri"/>
                <a:ea typeface="Calibri"/>
                <a:cs typeface="Calibri"/>
                <a:sym typeface="Calibri"/>
              </a:rPr>
              <a:t>p&gt;Mi primer párrafo.&lt;/p&gt;</a:t>
            </a:r>
            <a:endParaRPr sz="1100" dirty="0"/>
          </a:p>
          <a:p>
            <a:pPr marL="0" marR="0" lvl="0" indent="0" algn="l" rtl="0">
              <a:spcBef>
                <a:spcPts val="0"/>
              </a:spcBef>
              <a:spcAft>
                <a:spcPts val="0"/>
              </a:spcAft>
              <a:buNone/>
            </a:pP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err="1">
                <a:solidFill>
                  <a:schemeClr val="dk1"/>
                </a:solidFill>
                <a:latin typeface="Calibri"/>
                <a:ea typeface="Calibri"/>
                <a:cs typeface="Calibri"/>
                <a:sym typeface="Calibri"/>
              </a:rPr>
              <a:t>body</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a:solidFill>
                  <a:schemeClr val="dk1"/>
                </a:solidFill>
                <a:latin typeface="Calibri"/>
                <a:ea typeface="Calibri"/>
                <a:cs typeface="Calibri"/>
                <a:sym typeface="Calibri"/>
              </a:rPr>
              <a:t>&lt;/</a:t>
            </a:r>
            <a:r>
              <a:rPr lang="es-419" sz="1600" dirty="0" err="1">
                <a:solidFill>
                  <a:schemeClr val="dk1"/>
                </a:solidFill>
                <a:latin typeface="Calibri"/>
                <a:ea typeface="Calibri"/>
                <a:cs typeface="Calibri"/>
                <a:sym typeface="Calibri"/>
              </a:rPr>
              <a:t>html</a:t>
            </a:r>
            <a:r>
              <a:rPr lang="es-419" sz="1600" dirty="0" smtClean="0">
                <a:solidFill>
                  <a:schemeClr val="dk1"/>
                </a:solidFill>
                <a:latin typeface="Calibri"/>
                <a:ea typeface="Calibri"/>
                <a:cs typeface="Calibri"/>
                <a:sym typeface="Calibri"/>
              </a:rPr>
              <a:t>&gt;</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ctr" rtl="0">
              <a:spcBef>
                <a:spcPts val="0"/>
              </a:spcBef>
              <a:spcAft>
                <a:spcPts val="0"/>
              </a:spcAft>
              <a:buNone/>
            </a:pPr>
            <a:endParaRPr dirty="0"/>
          </a:p>
        </p:txBody>
      </p:sp>
      <p:sp>
        <p:nvSpPr>
          <p:cNvPr id="9" name="Google Shape;417;p68"/>
          <p:cNvSpPr txBox="1"/>
          <p:nvPr/>
        </p:nvSpPr>
        <p:spPr>
          <a:xfrm>
            <a:off x="4530732" y="1813567"/>
            <a:ext cx="3683624" cy="48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3600" b="1" dirty="0">
                <a:solidFill>
                  <a:srgbClr val="205867"/>
                </a:solidFill>
                <a:latin typeface="Calibri"/>
                <a:ea typeface="Calibri"/>
                <a:cs typeface="Calibri"/>
                <a:sym typeface="Calibri"/>
              </a:rPr>
              <a:t>Estructura </a:t>
            </a:r>
            <a:r>
              <a:rPr lang="es-419" sz="3600" b="1" dirty="0" smtClean="0">
                <a:solidFill>
                  <a:srgbClr val="205867"/>
                </a:solidFill>
                <a:latin typeface="Calibri"/>
                <a:ea typeface="Calibri"/>
                <a:cs typeface="Calibri"/>
                <a:sym typeface="Calibri"/>
              </a:rPr>
              <a:t>básica</a:t>
            </a:r>
            <a:endParaRPr dirty="0"/>
          </a:p>
        </p:txBody>
      </p:sp>
      <p:pic>
        <p:nvPicPr>
          <p:cNvPr id="11" name="Google Shape;418;p68"/>
          <p:cNvPicPr preferRelativeResize="0"/>
          <p:nvPr/>
        </p:nvPicPr>
        <p:blipFill>
          <a:blip r:embed="rId2">
            <a:alphaModFix/>
          </a:blip>
          <a:stretch>
            <a:fillRect/>
          </a:stretch>
        </p:blipFill>
        <p:spPr>
          <a:xfrm>
            <a:off x="6595615" y="2543235"/>
            <a:ext cx="4988326" cy="3159853"/>
          </a:xfrm>
          <a:prstGeom prst="rect">
            <a:avLst/>
          </a:prstGeom>
          <a:noFill/>
          <a:ln w="38100" cap="flat" cmpd="sng">
            <a:solidFill>
              <a:schemeClr val="dk2"/>
            </a:solidFill>
            <a:prstDash val="solid"/>
            <a:round/>
            <a:headEnd type="none" w="sm" len="sm"/>
            <a:tailEnd type="none" w="sm" len="sm"/>
          </a:ln>
        </p:spPr>
      </p:pic>
      <p:sp>
        <p:nvSpPr>
          <p:cNvPr id="12" name="Rectangle 11"/>
          <p:cNvSpPr/>
          <p:nvPr/>
        </p:nvSpPr>
        <p:spPr>
          <a:xfrm>
            <a:off x="562026" y="6196884"/>
            <a:ext cx="9494714" cy="369332"/>
          </a:xfrm>
          <a:prstGeom prst="rect">
            <a:avLst/>
          </a:prstGeom>
        </p:spPr>
        <p:txBody>
          <a:bodyPr wrap="square">
            <a:spAutoFit/>
          </a:bodyPr>
          <a:lstStyle/>
          <a:p>
            <a:r>
              <a:rPr lang="es-AR" dirty="0">
                <a:hlinkClick r:id="rId3"/>
              </a:rPr>
              <a:t>https://</a:t>
            </a:r>
            <a:r>
              <a:rPr lang="es-AR" dirty="0" smtClean="0">
                <a:hlinkClick r:id="rId3"/>
              </a:rPr>
              <a:t>developer.mozilla.org/en-US/docs/MDN/Guidelines/Code_guidelines/HTML</a:t>
            </a:r>
            <a:endParaRPr lang="es-AR" dirty="0"/>
          </a:p>
        </p:txBody>
      </p:sp>
      <p:sp>
        <p:nvSpPr>
          <p:cNvPr id="13" name="Rectangle 12"/>
          <p:cNvSpPr/>
          <p:nvPr/>
        </p:nvSpPr>
        <p:spPr>
          <a:xfrm>
            <a:off x="562026" y="5827552"/>
            <a:ext cx="5277482" cy="369332"/>
          </a:xfrm>
          <a:prstGeom prst="rect">
            <a:avLst/>
          </a:prstGeom>
        </p:spPr>
        <p:txBody>
          <a:bodyPr wrap="square">
            <a:spAutoFit/>
          </a:bodyPr>
          <a:lstStyle/>
          <a:p>
            <a:r>
              <a:rPr lang="es-AR" dirty="0">
                <a:hlinkClick r:id="rId4"/>
              </a:rPr>
              <a:t>https://</a:t>
            </a:r>
            <a:r>
              <a:rPr lang="es-AR" dirty="0" smtClean="0">
                <a:hlinkClick r:id="rId4"/>
              </a:rPr>
              <a:t>developer.mozilla.org/es/docs/Web/Guide</a:t>
            </a:r>
            <a:endParaRPr lang="es-AR" dirty="0"/>
          </a:p>
        </p:txBody>
      </p:sp>
    </p:spTree>
    <p:extLst>
      <p:ext uri="{BB962C8B-B14F-4D97-AF65-F5344CB8AC3E}">
        <p14:creationId xmlns:p14="http://schemas.microsoft.com/office/powerpoint/2010/main" val="123517563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707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JavaScript </a:t>
            </a:r>
            <a:endParaRPr dirty="0"/>
          </a:p>
        </p:txBody>
      </p:sp>
      <p:sp>
        <p:nvSpPr>
          <p:cNvPr id="7" name="Google Shape;324;p34"/>
          <p:cNvSpPr txBox="1">
            <a:spLocks noGrp="1"/>
          </p:cNvSpPr>
          <p:nvPr>
            <p:ph type="title"/>
          </p:nvPr>
        </p:nvSpPr>
        <p:spPr>
          <a:xfrm rot="-5400000">
            <a:off x="-1837104" y="3827932"/>
            <a:ext cx="4907268" cy="953607"/>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3600" b="0" i="0" u="none" dirty="0" err="1">
                <a:solidFill>
                  <a:schemeClr val="lt1"/>
                </a:solidFill>
                <a:sym typeface="Calibri"/>
              </a:rPr>
              <a:t>Estructuras</a:t>
            </a:r>
            <a:r>
              <a:rPr lang="en-US" sz="3600" b="0" i="0" u="none" dirty="0">
                <a:solidFill>
                  <a:schemeClr val="lt1"/>
                </a:solidFill>
                <a:sym typeface="Calibri"/>
              </a:rPr>
              <a:t> </a:t>
            </a:r>
            <a:r>
              <a:rPr lang="en-US" sz="3600" b="0" i="0" u="none" dirty="0" err="1">
                <a:solidFill>
                  <a:schemeClr val="lt1"/>
                </a:solidFill>
                <a:sym typeface="Calibri"/>
              </a:rPr>
              <a:t>Repetitivas</a:t>
            </a:r>
            <a:endParaRPr sz="3600" dirty="0"/>
          </a:p>
        </p:txBody>
      </p:sp>
      <p:sp>
        <p:nvSpPr>
          <p:cNvPr id="8" name="Google Shape;325;p34"/>
          <p:cNvSpPr txBox="1">
            <a:spLocks noGrp="1"/>
          </p:cNvSpPr>
          <p:nvPr>
            <p:ph type="body" idx="1"/>
          </p:nvPr>
        </p:nvSpPr>
        <p:spPr>
          <a:xfrm>
            <a:off x="1237785" y="1997775"/>
            <a:ext cx="10346156" cy="476059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2400" b="0" i="0" u="none" dirty="0">
                <a:solidFill>
                  <a:schemeClr val="dk1"/>
                </a:solidFill>
                <a:sym typeface="Calibri"/>
              </a:rPr>
              <a:t>Las </a:t>
            </a:r>
            <a:r>
              <a:rPr lang="en-US" sz="2400" b="1" i="0" u="none" dirty="0" err="1">
                <a:solidFill>
                  <a:schemeClr val="dk1"/>
                </a:solidFill>
                <a:sym typeface="Calibri"/>
              </a:rPr>
              <a:t>estructuras</a:t>
            </a:r>
            <a:r>
              <a:rPr lang="en-US" sz="2400" b="1" i="0" u="none" dirty="0">
                <a:solidFill>
                  <a:schemeClr val="dk1"/>
                </a:solidFill>
                <a:sym typeface="Calibri"/>
              </a:rPr>
              <a:t> </a:t>
            </a:r>
            <a:r>
              <a:rPr lang="en-US" sz="2400" b="1" i="0" u="none" dirty="0" err="1">
                <a:solidFill>
                  <a:schemeClr val="dk1"/>
                </a:solidFill>
                <a:sym typeface="Calibri"/>
              </a:rPr>
              <a:t>repetitivas</a:t>
            </a:r>
            <a:r>
              <a:rPr lang="en-US" sz="2400" b="1" i="0" u="none" dirty="0">
                <a:solidFill>
                  <a:schemeClr val="dk1"/>
                </a:solidFill>
                <a:sym typeface="Calibri"/>
              </a:rPr>
              <a:t> o </a:t>
            </a:r>
            <a:r>
              <a:rPr lang="en-US" sz="2400" b="1" i="0" u="none" dirty="0" err="1">
                <a:solidFill>
                  <a:schemeClr val="dk1"/>
                </a:solidFill>
                <a:sym typeface="Calibri"/>
              </a:rPr>
              <a:t>cíclicas</a:t>
            </a:r>
            <a:r>
              <a:rPr lang="en-US" sz="2400" b="1" i="0" u="none" dirty="0">
                <a:solidFill>
                  <a:schemeClr val="dk1"/>
                </a:solidFill>
                <a:sym typeface="Calibri"/>
              </a:rPr>
              <a:t> </a:t>
            </a:r>
            <a:r>
              <a:rPr lang="en-US" sz="2400" b="0" i="0" u="none" dirty="0" err="1">
                <a:solidFill>
                  <a:schemeClr val="dk1"/>
                </a:solidFill>
                <a:sym typeface="Calibri"/>
              </a:rPr>
              <a:t>nos</a:t>
            </a:r>
            <a:r>
              <a:rPr lang="en-US" sz="2400" b="0" i="0" u="none" dirty="0">
                <a:solidFill>
                  <a:schemeClr val="dk1"/>
                </a:solidFill>
                <a:sym typeface="Calibri"/>
              </a:rPr>
              <a:t> </a:t>
            </a:r>
            <a:r>
              <a:rPr lang="en-US" sz="2400" b="0" i="0" u="none" dirty="0" err="1">
                <a:solidFill>
                  <a:schemeClr val="dk1"/>
                </a:solidFill>
                <a:sym typeface="Calibri"/>
              </a:rPr>
              <a:t>permiten</a:t>
            </a:r>
            <a:r>
              <a:rPr lang="en-US" sz="2400" b="0" i="0" u="none" dirty="0">
                <a:solidFill>
                  <a:schemeClr val="dk1"/>
                </a:solidFill>
                <a:sym typeface="Calibri"/>
              </a:rPr>
              <a:t> </a:t>
            </a:r>
            <a:r>
              <a:rPr lang="en-US" sz="2400" b="0" i="0" u="none" dirty="0" err="1">
                <a:solidFill>
                  <a:schemeClr val="dk1"/>
                </a:solidFill>
                <a:sym typeface="Calibri"/>
              </a:rPr>
              <a:t>ejecutar</a:t>
            </a:r>
            <a:r>
              <a:rPr lang="en-US" sz="2400" b="0" i="0" u="none" dirty="0">
                <a:solidFill>
                  <a:schemeClr val="dk1"/>
                </a:solidFill>
                <a:sym typeface="Calibri"/>
              </a:rPr>
              <a:t> </a:t>
            </a:r>
            <a:r>
              <a:rPr lang="en-US" sz="2400" b="0" i="0" u="none" dirty="0" err="1">
                <a:solidFill>
                  <a:srgbClr val="FF0000"/>
                </a:solidFill>
                <a:sym typeface="Calibri"/>
              </a:rPr>
              <a:t>varias</a:t>
            </a:r>
            <a:r>
              <a:rPr lang="en-US" sz="2400" b="0" i="0" u="none" dirty="0">
                <a:solidFill>
                  <a:srgbClr val="FF0000"/>
                </a:solidFill>
                <a:sym typeface="Calibri"/>
              </a:rPr>
              <a:t> </a:t>
            </a:r>
            <a:r>
              <a:rPr lang="en-US" sz="2400" b="0" i="0" u="none" dirty="0" err="1">
                <a:solidFill>
                  <a:srgbClr val="FF0000"/>
                </a:solidFill>
                <a:sym typeface="Calibri"/>
              </a:rPr>
              <a:t>veces</a:t>
            </a:r>
            <a:r>
              <a:rPr lang="en-US" sz="2400" b="0" i="0" u="none" dirty="0">
                <a:solidFill>
                  <a:srgbClr val="FF0000"/>
                </a:solidFill>
                <a:sym typeface="Calibri"/>
              </a:rPr>
              <a:t> </a:t>
            </a:r>
            <a:r>
              <a:rPr lang="en-US" sz="2400" b="0" i="0" u="none" dirty="0">
                <a:solidFill>
                  <a:schemeClr val="dk1"/>
                </a:solidFill>
                <a:sym typeface="Calibri"/>
              </a:rPr>
              <a:t>un </a:t>
            </a:r>
            <a:r>
              <a:rPr lang="en-US" sz="2400" b="0" i="0" u="none" dirty="0" err="1">
                <a:solidFill>
                  <a:schemeClr val="dk1"/>
                </a:solidFill>
                <a:sym typeface="Calibri"/>
              </a:rPr>
              <a:t>conjunto</a:t>
            </a:r>
            <a:r>
              <a:rPr lang="en-US" sz="2400" b="0" i="0" u="none" dirty="0">
                <a:solidFill>
                  <a:schemeClr val="dk1"/>
                </a:solidFill>
                <a:sym typeface="Calibri"/>
              </a:rPr>
              <a:t> de </a:t>
            </a:r>
            <a:r>
              <a:rPr lang="en-US" sz="2400" b="0" i="0" u="none" dirty="0" err="1">
                <a:solidFill>
                  <a:schemeClr val="dk1"/>
                </a:solidFill>
                <a:sym typeface="Calibri"/>
              </a:rPr>
              <a:t>instrucciones</a:t>
            </a:r>
            <a:r>
              <a:rPr lang="en-US" sz="2400" b="0" i="0" u="none" dirty="0">
                <a:solidFill>
                  <a:schemeClr val="dk1"/>
                </a:solidFill>
                <a:sym typeface="Calibri"/>
              </a:rPr>
              <a:t>. A </a:t>
            </a:r>
            <a:r>
              <a:rPr lang="en-US" sz="2400" b="0" i="0" u="none" dirty="0" err="1">
                <a:solidFill>
                  <a:schemeClr val="dk1"/>
                </a:solidFill>
                <a:sym typeface="Calibri"/>
              </a:rPr>
              <a:t>estas</a:t>
            </a:r>
            <a:r>
              <a:rPr lang="en-US" sz="2400" b="0" i="0" u="none" dirty="0">
                <a:solidFill>
                  <a:schemeClr val="dk1"/>
                </a:solidFill>
                <a:sym typeface="Calibri"/>
              </a:rPr>
              <a:t> </a:t>
            </a:r>
            <a:r>
              <a:rPr lang="en-US" sz="2400" b="0" i="0" u="none" dirty="0" err="1">
                <a:solidFill>
                  <a:schemeClr val="dk1"/>
                </a:solidFill>
                <a:sym typeface="Calibri"/>
              </a:rPr>
              <a:t>repeticiones</a:t>
            </a:r>
            <a:r>
              <a:rPr lang="en-US" sz="2400" b="0" i="0" u="none" dirty="0">
                <a:solidFill>
                  <a:schemeClr val="dk1"/>
                </a:solidFill>
                <a:sym typeface="Calibri"/>
              </a:rPr>
              <a:t> se las </a:t>
            </a:r>
            <a:r>
              <a:rPr lang="en-US" sz="2400" b="0" i="0" u="none" dirty="0" err="1">
                <a:solidFill>
                  <a:schemeClr val="dk1"/>
                </a:solidFill>
                <a:sym typeface="Calibri"/>
              </a:rPr>
              <a:t>conoce</a:t>
            </a:r>
            <a:r>
              <a:rPr lang="en-US" sz="2400" b="0" i="0" u="none" dirty="0">
                <a:solidFill>
                  <a:schemeClr val="dk1"/>
                </a:solidFill>
                <a:sym typeface="Calibri"/>
              </a:rPr>
              <a:t> con el </a:t>
            </a:r>
            <a:r>
              <a:rPr lang="en-US" sz="2400" b="0" i="0" u="none" dirty="0" err="1">
                <a:solidFill>
                  <a:schemeClr val="dk1"/>
                </a:solidFill>
                <a:sym typeface="Calibri"/>
              </a:rPr>
              <a:t>nombre</a:t>
            </a:r>
            <a:r>
              <a:rPr lang="en-US" sz="2400" b="0" i="0" u="none" dirty="0">
                <a:solidFill>
                  <a:schemeClr val="dk1"/>
                </a:solidFill>
                <a:sym typeface="Calibri"/>
              </a:rPr>
              <a:t> de </a:t>
            </a:r>
            <a:r>
              <a:rPr lang="en-US" sz="2400" b="0" i="0" u="none" dirty="0" err="1">
                <a:solidFill>
                  <a:schemeClr val="dk1"/>
                </a:solidFill>
                <a:sym typeface="Calibri"/>
              </a:rPr>
              <a:t>ciclos</a:t>
            </a:r>
            <a:r>
              <a:rPr lang="en-US" sz="2400" b="0" i="0" u="none" dirty="0">
                <a:solidFill>
                  <a:schemeClr val="dk1"/>
                </a:solidFill>
                <a:sym typeface="Calibri"/>
              </a:rPr>
              <a:t> o </a:t>
            </a:r>
            <a:r>
              <a:rPr lang="en-US" sz="2400" b="0" i="0" u="none" dirty="0" err="1">
                <a:solidFill>
                  <a:schemeClr val="dk1"/>
                </a:solidFill>
                <a:sym typeface="Calibri"/>
              </a:rPr>
              <a:t>bucles</a:t>
            </a:r>
            <a:r>
              <a:rPr lang="en-US" sz="2400" b="0" i="0" u="none" dirty="0">
                <a:solidFill>
                  <a:schemeClr val="dk1"/>
                </a:solidFill>
                <a:sym typeface="Calibri"/>
              </a:rPr>
              <a:t>. </a:t>
            </a:r>
            <a:endParaRPr lang="en-US" sz="2400" b="0" i="0" u="none" dirty="0" smtClean="0">
              <a:solidFill>
                <a:schemeClr val="dk1"/>
              </a:solidFill>
              <a:sym typeface="Calibri"/>
            </a:endParaRPr>
          </a:p>
          <a:p>
            <a:pPr marL="342900" marR="0" lvl="0" indent="-342900" algn="l" rtl="0">
              <a:lnSpc>
                <a:spcPct val="100000"/>
              </a:lnSpc>
              <a:spcBef>
                <a:spcPts val="0"/>
              </a:spcBef>
              <a:spcAft>
                <a:spcPts val="0"/>
              </a:spcAft>
              <a:buClr>
                <a:schemeClr val="dk1"/>
              </a:buClr>
              <a:buSzPts val="3200"/>
              <a:buFont typeface="Arial"/>
              <a:buChar char="•"/>
            </a:pPr>
            <a:endParaRPr sz="2400" dirty="0"/>
          </a:p>
          <a:p>
            <a:pPr marL="342900" marR="0" lvl="0" indent="-342900" algn="l" rtl="0">
              <a:lnSpc>
                <a:spcPct val="100000"/>
              </a:lnSpc>
              <a:spcBef>
                <a:spcPts val="640"/>
              </a:spcBef>
              <a:spcAft>
                <a:spcPts val="0"/>
              </a:spcAft>
              <a:buClr>
                <a:schemeClr val="dk1"/>
              </a:buClr>
              <a:buSzPts val="3200"/>
              <a:buFont typeface="Arial"/>
              <a:buChar char="•"/>
            </a:pPr>
            <a:r>
              <a:rPr lang="en-US" sz="2400" b="0" i="0" u="none" dirty="0">
                <a:solidFill>
                  <a:schemeClr val="dk1"/>
                </a:solidFill>
                <a:sym typeface="Calibri"/>
              </a:rPr>
              <a:t> </a:t>
            </a:r>
            <a:r>
              <a:rPr lang="en-US" sz="2400" b="0" i="0" u="none" dirty="0" err="1">
                <a:solidFill>
                  <a:schemeClr val="dk1"/>
                </a:solidFill>
                <a:sym typeface="Calibri"/>
              </a:rPr>
              <a:t>Estructuras</a:t>
            </a:r>
            <a:r>
              <a:rPr lang="en-US" sz="2400" b="0" i="0" u="none" dirty="0">
                <a:solidFill>
                  <a:schemeClr val="dk1"/>
                </a:solidFill>
                <a:sym typeface="Calibri"/>
              </a:rPr>
              <a:t> </a:t>
            </a:r>
            <a:r>
              <a:rPr lang="en-US" sz="2400" b="0" i="0" u="none" dirty="0" err="1">
                <a:solidFill>
                  <a:schemeClr val="dk1"/>
                </a:solidFill>
                <a:sym typeface="Calibri"/>
              </a:rPr>
              <a:t>repetitivas</a:t>
            </a:r>
            <a:r>
              <a:rPr lang="en-US" sz="2400" b="0" i="0" u="none" dirty="0">
                <a:solidFill>
                  <a:schemeClr val="dk1"/>
                </a:solidFill>
                <a:sym typeface="Calibri"/>
              </a:rPr>
              <a:t> </a:t>
            </a:r>
            <a:r>
              <a:rPr lang="en-US" sz="2400" b="0" i="0" u="none" dirty="0" err="1">
                <a:solidFill>
                  <a:schemeClr val="dk1"/>
                </a:solidFill>
                <a:sym typeface="Calibri"/>
              </a:rPr>
              <a:t>en</a:t>
            </a:r>
            <a:r>
              <a:rPr lang="en-US" sz="2400" b="0" i="0" u="none" dirty="0">
                <a:solidFill>
                  <a:schemeClr val="dk1"/>
                </a:solidFill>
                <a:sym typeface="Calibri"/>
              </a:rPr>
              <a:t> JavaScript: </a:t>
            </a:r>
            <a:endParaRPr sz="2400" dirty="0"/>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dirty="0">
                <a:solidFill>
                  <a:schemeClr val="dk1"/>
                </a:solidFill>
                <a:sym typeface="Calibri"/>
              </a:rPr>
              <a:t>FOR </a:t>
            </a:r>
            <a:endParaRPr sz="2400" dirty="0"/>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dirty="0">
                <a:solidFill>
                  <a:schemeClr val="dk1"/>
                </a:solidFill>
                <a:sym typeface="Calibri"/>
              </a:rPr>
              <a:t>WHILE </a:t>
            </a:r>
            <a:endParaRPr sz="2400" dirty="0"/>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dirty="0">
                <a:solidFill>
                  <a:schemeClr val="dk1"/>
                </a:solidFill>
                <a:sym typeface="Calibri"/>
              </a:rPr>
              <a:t>DO WHILE </a:t>
            </a:r>
            <a:endParaRPr lang="en-US" sz="2400" b="0" i="0" u="none" strike="noStrike" cap="none" dirty="0" smtClean="0">
              <a:solidFill>
                <a:schemeClr val="dk1"/>
              </a:solidFill>
              <a:sym typeface="Calibri"/>
            </a:endParaRPr>
          </a:p>
          <a:p>
            <a:pPr marL="742950" marR="0" lvl="1" indent="-285750" algn="l" rtl="0">
              <a:lnSpc>
                <a:spcPct val="100000"/>
              </a:lnSpc>
              <a:spcBef>
                <a:spcPts val="480"/>
              </a:spcBef>
              <a:spcAft>
                <a:spcPts val="0"/>
              </a:spcAft>
              <a:buClr>
                <a:schemeClr val="dk1"/>
              </a:buClr>
              <a:buSzPts val="2400"/>
              <a:buFont typeface="Arial"/>
              <a:buChar char="–"/>
            </a:pPr>
            <a:endParaRPr lang="en-US" sz="2400" b="0" i="0" u="none" strike="noStrike" cap="none" dirty="0" smtClean="0">
              <a:solidFill>
                <a:schemeClr val="dk1"/>
              </a:solidFill>
              <a:sym typeface="Calibri"/>
            </a:endParaRPr>
          </a:p>
          <a:p>
            <a:pPr marL="742950" marR="0" lvl="1" indent="-285750" algn="l" rtl="0">
              <a:lnSpc>
                <a:spcPct val="100000"/>
              </a:lnSpc>
              <a:spcBef>
                <a:spcPts val="480"/>
              </a:spcBef>
              <a:spcAft>
                <a:spcPts val="0"/>
              </a:spcAft>
              <a:buClr>
                <a:schemeClr val="dk1"/>
              </a:buClr>
              <a:buSzPts val="2400"/>
              <a:buFont typeface="Arial"/>
              <a:buChar char="–"/>
            </a:pPr>
            <a:r>
              <a:rPr lang="en-US" sz="2400" dirty="0" smtClean="0"/>
              <a:t>FOR … in</a:t>
            </a:r>
          </a:p>
          <a:p>
            <a:pPr marL="742950" marR="0" lvl="1" indent="-285750" algn="l" rtl="0">
              <a:lnSpc>
                <a:spcPct val="100000"/>
              </a:lnSpc>
              <a:spcBef>
                <a:spcPts val="480"/>
              </a:spcBef>
              <a:spcAft>
                <a:spcPts val="0"/>
              </a:spcAft>
              <a:buClr>
                <a:schemeClr val="dk1"/>
              </a:buClr>
              <a:buSzPts val="2400"/>
              <a:buFont typeface="Arial"/>
              <a:buChar char="–"/>
            </a:pPr>
            <a:r>
              <a:rPr lang="en-US" sz="2400" dirty="0" smtClean="0"/>
              <a:t>FOR … of</a:t>
            </a:r>
            <a:endParaRPr sz="2400" dirty="0"/>
          </a:p>
        </p:txBody>
      </p:sp>
    </p:spTree>
    <p:extLst>
      <p:ext uri="{BB962C8B-B14F-4D97-AF65-F5344CB8AC3E}">
        <p14:creationId xmlns:p14="http://schemas.microsoft.com/office/powerpoint/2010/main" val="55730474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5925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smtClean="0">
                <a:solidFill>
                  <a:srgbClr val="205867"/>
                </a:solidFill>
                <a:latin typeface="Calibri"/>
                <a:ea typeface="Calibri"/>
                <a:cs typeface="Calibri"/>
                <a:sym typeface="Calibri"/>
              </a:rPr>
              <a:t>Ejemplo</a:t>
            </a:r>
            <a:endParaRPr dirty="0"/>
          </a:p>
        </p:txBody>
      </p:sp>
      <p:sp>
        <p:nvSpPr>
          <p:cNvPr id="10" name="Google Shape;416;p68"/>
          <p:cNvSpPr txBox="1"/>
          <p:nvPr/>
        </p:nvSpPr>
        <p:spPr>
          <a:xfrm>
            <a:off x="209065" y="1864363"/>
            <a:ext cx="6676643" cy="4813528"/>
          </a:xfrm>
          <a:prstGeom prst="rect">
            <a:avLst/>
          </a:prstGeom>
          <a:noFill/>
          <a:ln>
            <a:noFill/>
          </a:ln>
        </p:spPr>
        <p:txBody>
          <a:bodyPr spcFirstLastPara="1" wrap="square" lIns="91425" tIns="45700" rIns="91425" bIns="45700" anchor="t" anchorCtr="0">
            <a:noAutofit/>
          </a:bodyPr>
          <a:lstStyle/>
          <a:p>
            <a:r>
              <a:rPr lang="es-AR" sz="1600" dirty="0"/>
              <a:t>&lt;!DOCTYPE </a:t>
            </a:r>
            <a:r>
              <a:rPr lang="es-AR" sz="1600" dirty="0" err="1"/>
              <a:t>html</a:t>
            </a:r>
            <a:r>
              <a:rPr lang="es-AR" sz="1600" dirty="0"/>
              <a:t>&gt;</a:t>
            </a:r>
          </a:p>
          <a:p>
            <a:r>
              <a:rPr lang="es-AR" sz="1600" dirty="0"/>
              <a:t>&lt;</a:t>
            </a:r>
            <a:r>
              <a:rPr lang="es-AR" sz="1600" dirty="0" err="1"/>
              <a:t>html</a:t>
            </a:r>
            <a:r>
              <a:rPr lang="es-AR" sz="1600" dirty="0"/>
              <a:t> </a:t>
            </a:r>
            <a:r>
              <a:rPr lang="es-AR" sz="1600" dirty="0" err="1"/>
              <a:t>lang</a:t>
            </a:r>
            <a:r>
              <a:rPr lang="es-AR" sz="1600" dirty="0"/>
              <a:t>="en"&gt;</a:t>
            </a:r>
          </a:p>
          <a:p>
            <a:r>
              <a:rPr lang="es-AR" sz="1600" dirty="0"/>
              <a:t>&lt;head&gt;</a:t>
            </a:r>
          </a:p>
          <a:p>
            <a:r>
              <a:rPr lang="es-AR" sz="1600" dirty="0"/>
              <a:t>    &lt;meta </a:t>
            </a:r>
            <a:r>
              <a:rPr lang="es-AR" sz="1600" dirty="0" err="1"/>
              <a:t>charset</a:t>
            </a:r>
            <a:r>
              <a:rPr lang="es-AR" sz="1600" dirty="0"/>
              <a:t>="UTF-8"&gt;</a:t>
            </a:r>
          </a:p>
          <a:p>
            <a:r>
              <a:rPr lang="es-AR" sz="1600" dirty="0"/>
              <a:t>    &lt;meta http-</a:t>
            </a:r>
            <a:r>
              <a:rPr lang="es-AR" sz="1600" dirty="0" err="1"/>
              <a:t>equiv</a:t>
            </a:r>
            <a:r>
              <a:rPr lang="es-AR" sz="1600" dirty="0"/>
              <a:t>="X-UA-Compatible" </a:t>
            </a:r>
            <a:r>
              <a:rPr lang="es-AR" sz="1600" dirty="0" err="1"/>
              <a:t>content</a:t>
            </a:r>
            <a:r>
              <a:rPr lang="es-AR" sz="1600" dirty="0"/>
              <a:t>="IE=</a:t>
            </a:r>
            <a:r>
              <a:rPr lang="es-AR" sz="1600" dirty="0" err="1"/>
              <a:t>edge</a:t>
            </a:r>
            <a:r>
              <a:rPr lang="es-AR" sz="1600" dirty="0"/>
              <a:t>"&gt;</a:t>
            </a:r>
          </a:p>
          <a:p>
            <a:r>
              <a:rPr lang="es-AR" sz="1600" dirty="0"/>
              <a:t>    &lt;meta </a:t>
            </a:r>
            <a:r>
              <a:rPr lang="es-AR" sz="1600" dirty="0" err="1"/>
              <a:t>name</a:t>
            </a:r>
            <a:r>
              <a:rPr lang="es-AR" sz="1600" dirty="0"/>
              <a:t>="</a:t>
            </a:r>
            <a:r>
              <a:rPr lang="es-AR" sz="1600" dirty="0" err="1"/>
              <a:t>viewport</a:t>
            </a:r>
            <a:r>
              <a:rPr lang="es-AR" sz="1600" dirty="0"/>
              <a:t>" </a:t>
            </a:r>
            <a:r>
              <a:rPr lang="es-AR" sz="1600" dirty="0" err="1"/>
              <a:t>content</a:t>
            </a:r>
            <a:r>
              <a:rPr lang="es-AR" sz="1600" dirty="0"/>
              <a:t>="</a:t>
            </a:r>
            <a:r>
              <a:rPr lang="es-AR" sz="1600" dirty="0" err="1"/>
              <a:t>width</a:t>
            </a:r>
            <a:r>
              <a:rPr lang="es-AR" sz="1600" dirty="0"/>
              <a:t>=</a:t>
            </a:r>
            <a:r>
              <a:rPr lang="es-AR" sz="1600" dirty="0" err="1"/>
              <a:t>device-width</a:t>
            </a:r>
            <a:r>
              <a:rPr lang="es-AR" sz="1600" dirty="0"/>
              <a:t>, </a:t>
            </a:r>
            <a:r>
              <a:rPr lang="es-AR" sz="1600" dirty="0" err="1"/>
              <a:t>initial-scale</a:t>
            </a:r>
            <a:r>
              <a:rPr lang="es-AR" sz="1600" dirty="0"/>
              <a:t>=1.0"&gt;</a:t>
            </a:r>
          </a:p>
          <a:p>
            <a:r>
              <a:rPr lang="es-AR" sz="1600" dirty="0"/>
              <a:t>    &lt;</a:t>
            </a:r>
            <a:r>
              <a:rPr lang="es-AR" sz="1600" dirty="0" err="1"/>
              <a:t>title</a:t>
            </a:r>
            <a:r>
              <a:rPr lang="es-AR" sz="1600" dirty="0"/>
              <a:t>&gt;</a:t>
            </a:r>
            <a:r>
              <a:rPr lang="es-AR" sz="1600" dirty="0" err="1"/>
              <a:t>Grid</a:t>
            </a:r>
            <a:r>
              <a:rPr lang="es-AR" sz="1600" dirty="0"/>
              <a:t> </a:t>
            </a:r>
            <a:r>
              <a:rPr lang="es-AR" sz="1600" dirty="0" err="1"/>
              <a:t>Template</a:t>
            </a:r>
            <a:r>
              <a:rPr lang="es-AR" sz="1600" dirty="0"/>
              <a:t> </a:t>
            </a:r>
            <a:r>
              <a:rPr lang="es-AR" sz="1600" dirty="0" err="1"/>
              <a:t>Area</a:t>
            </a:r>
            <a:r>
              <a:rPr lang="es-AR" sz="1600" dirty="0"/>
              <a:t>&lt;/</a:t>
            </a:r>
            <a:r>
              <a:rPr lang="es-AR" sz="1600" dirty="0" err="1"/>
              <a:t>title</a:t>
            </a:r>
            <a:r>
              <a:rPr lang="es-AR" sz="1600" dirty="0"/>
              <a:t>&gt;</a:t>
            </a:r>
          </a:p>
          <a:p>
            <a:r>
              <a:rPr lang="es-AR" sz="1600" dirty="0"/>
              <a:t>    &lt;!-- CSS </a:t>
            </a:r>
            <a:r>
              <a:rPr lang="es-AR" sz="1600" dirty="0" err="1"/>
              <a:t>only</a:t>
            </a:r>
            <a:r>
              <a:rPr lang="es-AR" sz="1600" dirty="0"/>
              <a:t> --&gt;</a:t>
            </a:r>
          </a:p>
          <a:p>
            <a:r>
              <a:rPr lang="es-AR" sz="1600" dirty="0"/>
              <a:t>    &lt;link </a:t>
            </a:r>
            <a:r>
              <a:rPr lang="es-AR" sz="1600" dirty="0" err="1"/>
              <a:t>rel</a:t>
            </a:r>
            <a:r>
              <a:rPr lang="es-AR" sz="1600" dirty="0"/>
              <a:t>="</a:t>
            </a:r>
            <a:r>
              <a:rPr lang="es-AR" sz="1600" dirty="0" err="1"/>
              <a:t>stylesheet</a:t>
            </a:r>
            <a:r>
              <a:rPr lang="es-AR" sz="1600" dirty="0"/>
              <a:t>" </a:t>
            </a:r>
            <a:r>
              <a:rPr lang="es-AR" sz="1600" dirty="0" err="1"/>
              <a:t>href</a:t>
            </a:r>
            <a:r>
              <a:rPr lang="es-AR" sz="1600" dirty="0"/>
              <a:t>="</a:t>
            </a:r>
            <a:r>
              <a:rPr lang="es-AR" sz="1600" dirty="0" err="1"/>
              <a:t>css</a:t>
            </a:r>
            <a:r>
              <a:rPr lang="es-AR" sz="1600" dirty="0"/>
              <a:t>/style.css"&gt;</a:t>
            </a:r>
          </a:p>
          <a:p>
            <a:r>
              <a:rPr lang="es-AR" sz="1600" dirty="0"/>
              <a:t>&lt;/head&gt;</a:t>
            </a:r>
          </a:p>
          <a:p>
            <a:r>
              <a:rPr lang="es-AR" sz="1600" dirty="0"/>
              <a:t>&lt;</a:t>
            </a:r>
            <a:r>
              <a:rPr lang="es-AR" sz="1600" dirty="0" err="1"/>
              <a:t>body</a:t>
            </a:r>
            <a:r>
              <a:rPr lang="es-AR" sz="1600" dirty="0"/>
              <a:t> </a:t>
            </a:r>
            <a:r>
              <a:rPr lang="es-AR" sz="1600" dirty="0" err="1"/>
              <a:t>class</a:t>
            </a:r>
            <a:r>
              <a:rPr lang="es-AR" sz="1600" dirty="0"/>
              <a:t>="</a:t>
            </a:r>
            <a:r>
              <a:rPr lang="es-AR" sz="1600" dirty="0" err="1"/>
              <a:t>grid-container</a:t>
            </a:r>
            <a:r>
              <a:rPr lang="es-AR" sz="1600" dirty="0"/>
              <a:t>"&gt;</a:t>
            </a:r>
          </a:p>
          <a:p>
            <a:r>
              <a:rPr lang="es-AR" sz="1600" dirty="0"/>
              <a:t>    &lt;</a:t>
            </a:r>
            <a:r>
              <a:rPr lang="es-AR" sz="1600" dirty="0" err="1"/>
              <a:t>header</a:t>
            </a:r>
            <a:r>
              <a:rPr lang="es-AR" sz="1600" dirty="0"/>
              <a:t> </a:t>
            </a:r>
            <a:r>
              <a:rPr lang="es-AR" sz="1600" dirty="0" err="1"/>
              <a:t>class</a:t>
            </a:r>
            <a:r>
              <a:rPr lang="es-AR" sz="1600" dirty="0"/>
              <a:t>="</a:t>
            </a:r>
            <a:r>
              <a:rPr lang="es-AR" sz="1600" dirty="0" err="1"/>
              <a:t>header</a:t>
            </a:r>
            <a:r>
              <a:rPr lang="es-AR" sz="1600" dirty="0"/>
              <a:t>"&gt;HEADER&lt;/</a:t>
            </a:r>
            <a:r>
              <a:rPr lang="es-AR" sz="1600" dirty="0" err="1"/>
              <a:t>header</a:t>
            </a:r>
            <a:r>
              <a:rPr lang="es-AR" sz="1600" dirty="0"/>
              <a:t>&gt;</a:t>
            </a:r>
          </a:p>
          <a:p>
            <a:r>
              <a:rPr lang="es-AR" sz="1600" dirty="0"/>
              <a:t>    &lt;</a:t>
            </a:r>
            <a:r>
              <a:rPr lang="es-AR" sz="1600" dirty="0" err="1"/>
              <a:t>nav</a:t>
            </a:r>
            <a:r>
              <a:rPr lang="es-AR" sz="1600" dirty="0"/>
              <a:t> </a:t>
            </a:r>
            <a:r>
              <a:rPr lang="es-AR" sz="1600" dirty="0" err="1"/>
              <a:t>class</a:t>
            </a:r>
            <a:r>
              <a:rPr lang="es-AR" sz="1600" dirty="0"/>
              <a:t>="</a:t>
            </a:r>
            <a:r>
              <a:rPr lang="es-AR" sz="1600" dirty="0" err="1"/>
              <a:t>navbar</a:t>
            </a:r>
            <a:r>
              <a:rPr lang="es-AR" sz="1600" dirty="0"/>
              <a:t>"&gt;NAVBAR&lt;/</a:t>
            </a:r>
            <a:r>
              <a:rPr lang="es-AR" sz="1600" dirty="0" err="1"/>
              <a:t>nav</a:t>
            </a:r>
            <a:r>
              <a:rPr lang="es-AR" sz="1600" dirty="0"/>
              <a:t>&gt;</a:t>
            </a:r>
          </a:p>
          <a:p>
            <a:r>
              <a:rPr lang="es-AR" sz="1600" dirty="0"/>
              <a:t>    &lt;</a:t>
            </a:r>
            <a:r>
              <a:rPr lang="es-AR" sz="1600" dirty="0" err="1"/>
              <a:t>aside</a:t>
            </a:r>
            <a:r>
              <a:rPr lang="es-AR" sz="1600" dirty="0"/>
              <a:t> </a:t>
            </a:r>
            <a:r>
              <a:rPr lang="es-AR" sz="1600" dirty="0" err="1"/>
              <a:t>class</a:t>
            </a:r>
            <a:r>
              <a:rPr lang="es-AR" sz="1600" dirty="0"/>
              <a:t>="</a:t>
            </a:r>
            <a:r>
              <a:rPr lang="es-AR" sz="1600" dirty="0" err="1"/>
              <a:t>sidebar</a:t>
            </a:r>
            <a:r>
              <a:rPr lang="es-AR" sz="1600" dirty="0"/>
              <a:t>"&gt;SIDEBAR&lt;/</a:t>
            </a:r>
            <a:r>
              <a:rPr lang="es-AR" sz="1600" dirty="0" err="1"/>
              <a:t>aside</a:t>
            </a:r>
            <a:r>
              <a:rPr lang="es-AR" sz="1600" dirty="0"/>
              <a:t>&gt;</a:t>
            </a:r>
          </a:p>
          <a:p>
            <a:r>
              <a:rPr lang="es-AR" sz="1600" dirty="0"/>
              <a:t>    &lt;</a:t>
            </a:r>
            <a:r>
              <a:rPr lang="es-AR" sz="1600" dirty="0" err="1"/>
              <a:t>main</a:t>
            </a:r>
            <a:r>
              <a:rPr lang="es-AR" sz="1600" dirty="0"/>
              <a:t> </a:t>
            </a:r>
            <a:r>
              <a:rPr lang="es-AR" sz="1600" dirty="0" err="1"/>
              <a:t>class</a:t>
            </a:r>
            <a:r>
              <a:rPr lang="es-AR" sz="1600" dirty="0"/>
              <a:t>="</a:t>
            </a:r>
            <a:r>
              <a:rPr lang="es-AR" sz="1600" dirty="0" err="1"/>
              <a:t>main</a:t>
            </a:r>
            <a:r>
              <a:rPr lang="es-AR" sz="1600" dirty="0"/>
              <a:t>"&gt;MAIN&lt;/</a:t>
            </a:r>
            <a:r>
              <a:rPr lang="es-AR" sz="1600" dirty="0" err="1"/>
              <a:t>main</a:t>
            </a:r>
            <a:r>
              <a:rPr lang="es-AR" sz="1600" dirty="0"/>
              <a:t>&gt;</a:t>
            </a:r>
          </a:p>
          <a:p>
            <a:r>
              <a:rPr lang="es-AR" sz="1600" dirty="0"/>
              <a:t>    &lt;</a:t>
            </a:r>
            <a:r>
              <a:rPr lang="es-AR" sz="1600" dirty="0" err="1"/>
              <a:t>footer</a:t>
            </a:r>
            <a:r>
              <a:rPr lang="es-AR" sz="1600" dirty="0"/>
              <a:t> </a:t>
            </a:r>
            <a:r>
              <a:rPr lang="es-AR" sz="1600" dirty="0" err="1"/>
              <a:t>class</a:t>
            </a:r>
            <a:r>
              <a:rPr lang="es-AR" sz="1600" dirty="0"/>
              <a:t>="</a:t>
            </a:r>
            <a:r>
              <a:rPr lang="es-AR" sz="1600" dirty="0" err="1"/>
              <a:t>footer</a:t>
            </a:r>
            <a:r>
              <a:rPr lang="es-AR" sz="1600" dirty="0"/>
              <a:t>"&gt;FOOTER&lt;/</a:t>
            </a:r>
            <a:r>
              <a:rPr lang="es-AR" sz="1600" dirty="0" err="1"/>
              <a:t>footer</a:t>
            </a:r>
            <a:r>
              <a:rPr lang="es-AR" sz="1600" dirty="0"/>
              <a:t>&gt;</a:t>
            </a:r>
          </a:p>
          <a:p>
            <a:r>
              <a:rPr lang="es-AR" sz="1600" dirty="0"/>
              <a:t>&lt;/</a:t>
            </a:r>
            <a:r>
              <a:rPr lang="es-AR" sz="1600" dirty="0" err="1"/>
              <a:t>body</a:t>
            </a:r>
            <a:r>
              <a:rPr lang="es-AR" sz="1600" dirty="0"/>
              <a:t>&gt;</a:t>
            </a:r>
          </a:p>
          <a:p>
            <a:r>
              <a:rPr lang="es-AR" sz="1600" dirty="0"/>
              <a:t>&lt;/</a:t>
            </a:r>
            <a:r>
              <a:rPr lang="es-AR" sz="1600" dirty="0" err="1"/>
              <a:t>html</a:t>
            </a:r>
            <a:r>
              <a:rPr lang="es-AR" sz="1600" dirty="0"/>
              <a:t>&gt;</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ctr" rtl="0">
              <a:spcBef>
                <a:spcPts val="0"/>
              </a:spcBef>
              <a:spcAft>
                <a:spcPts val="0"/>
              </a:spcAft>
              <a:buNone/>
            </a:pPr>
            <a:endParaRP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225" y="3482012"/>
            <a:ext cx="6805303" cy="322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26913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CSS</a:t>
            </a:r>
            <a:endParaRPr dirty="0"/>
          </a:p>
        </p:txBody>
      </p:sp>
      <p:sp>
        <p:nvSpPr>
          <p:cNvPr id="8" name="Google Shape;424;p69"/>
          <p:cNvSpPr txBox="1"/>
          <p:nvPr/>
        </p:nvSpPr>
        <p:spPr>
          <a:xfrm>
            <a:off x="562026" y="85925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smtClean="0">
                <a:solidFill>
                  <a:srgbClr val="205867"/>
                </a:solidFill>
                <a:latin typeface="Calibri"/>
                <a:ea typeface="Calibri"/>
                <a:cs typeface="Calibri"/>
                <a:sym typeface="Calibri"/>
              </a:rPr>
              <a:t>Ejemplo</a:t>
            </a:r>
            <a:endParaRPr dirty="0"/>
          </a:p>
        </p:txBody>
      </p:sp>
      <p:sp>
        <p:nvSpPr>
          <p:cNvPr id="10" name="Google Shape;416;p68"/>
          <p:cNvSpPr txBox="1"/>
          <p:nvPr/>
        </p:nvSpPr>
        <p:spPr>
          <a:xfrm>
            <a:off x="209065" y="1864363"/>
            <a:ext cx="6676643" cy="4813528"/>
          </a:xfrm>
          <a:prstGeom prst="rect">
            <a:avLst/>
          </a:prstGeom>
          <a:noFill/>
          <a:ln>
            <a:noFill/>
          </a:ln>
        </p:spPr>
        <p:txBody>
          <a:bodyPr spcFirstLastPara="1" wrap="square" lIns="91425" tIns="45700" rIns="91425" bIns="45700" anchor="t" anchorCtr="0">
            <a:noAutofit/>
          </a:bodyPr>
          <a:lstStyle/>
          <a:p>
            <a:r>
              <a:rPr lang="es-AR" sz="1600" dirty="0"/>
              <a:t>* {</a:t>
            </a:r>
          </a:p>
          <a:p>
            <a:r>
              <a:rPr lang="es-AR" sz="1600" dirty="0"/>
              <a:t>    box-</a:t>
            </a:r>
            <a:r>
              <a:rPr lang="es-AR" sz="1600" dirty="0" err="1"/>
              <a:t>sizing</a:t>
            </a:r>
            <a:r>
              <a:rPr lang="es-AR" sz="1600" dirty="0"/>
              <a:t>: </a:t>
            </a:r>
            <a:r>
              <a:rPr lang="es-AR" sz="1600" dirty="0" err="1"/>
              <a:t>border</a:t>
            </a:r>
            <a:r>
              <a:rPr lang="es-AR" sz="1600" dirty="0"/>
              <a:t>-box;</a:t>
            </a:r>
          </a:p>
          <a:p>
            <a:r>
              <a:rPr lang="es-AR" sz="1600" dirty="0"/>
              <a:t>    </a:t>
            </a:r>
            <a:r>
              <a:rPr lang="es-AR" sz="1600" dirty="0" err="1"/>
              <a:t>margin</a:t>
            </a:r>
            <a:r>
              <a:rPr lang="es-AR" sz="1600" dirty="0"/>
              <a:t>: 0;</a:t>
            </a:r>
          </a:p>
          <a:p>
            <a:r>
              <a:rPr lang="es-AR" sz="1600" dirty="0"/>
              <a:t>    </a:t>
            </a:r>
            <a:r>
              <a:rPr lang="es-AR" sz="1600" dirty="0" err="1"/>
              <a:t>padding</a:t>
            </a:r>
            <a:r>
              <a:rPr lang="es-AR" sz="1600" dirty="0"/>
              <a:t>: 0;</a:t>
            </a:r>
          </a:p>
          <a:p>
            <a:r>
              <a:rPr lang="es-AR" sz="1600" dirty="0"/>
              <a:t>}</a:t>
            </a:r>
          </a:p>
          <a:p>
            <a:r>
              <a:rPr lang="es-AR" sz="1600" dirty="0"/>
              <a:t/>
            </a:r>
            <a:br>
              <a:rPr lang="es-AR" sz="1600" dirty="0"/>
            </a:br>
            <a:r>
              <a:rPr lang="es-AR" sz="1600" dirty="0" err="1"/>
              <a:t>html</a:t>
            </a:r>
            <a:r>
              <a:rPr lang="es-AR" sz="1600" dirty="0"/>
              <a:t> {</a:t>
            </a:r>
          </a:p>
          <a:p>
            <a:r>
              <a:rPr lang="es-AR" sz="1600" dirty="0"/>
              <a:t>    </a:t>
            </a:r>
            <a:r>
              <a:rPr lang="es-AR" sz="1600" dirty="0" err="1"/>
              <a:t>height</a:t>
            </a:r>
            <a:r>
              <a:rPr lang="es-AR" sz="1600" dirty="0"/>
              <a:t>: 100%;</a:t>
            </a:r>
          </a:p>
          <a:p>
            <a:r>
              <a:rPr lang="es-AR" sz="1600" dirty="0"/>
              <a:t>}</a:t>
            </a:r>
          </a:p>
          <a:p>
            <a:r>
              <a:rPr lang="es-AR" sz="1600" dirty="0"/>
              <a:t/>
            </a:r>
            <a:br>
              <a:rPr lang="es-AR" sz="1600" dirty="0"/>
            </a:br>
            <a:r>
              <a:rPr lang="es-AR" sz="1600" dirty="0" err="1"/>
              <a:t>body</a:t>
            </a:r>
            <a:r>
              <a:rPr lang="es-AR" sz="1600" dirty="0"/>
              <a:t> {</a:t>
            </a:r>
          </a:p>
          <a:p>
            <a:r>
              <a:rPr lang="es-AR" sz="1600" dirty="0"/>
              <a:t>    </a:t>
            </a:r>
            <a:r>
              <a:rPr lang="es-AR" sz="1600" dirty="0" err="1"/>
              <a:t>font-family:Verdana</a:t>
            </a:r>
            <a:r>
              <a:rPr lang="es-AR" sz="1600" dirty="0"/>
              <a:t>, Geneva, </a:t>
            </a:r>
            <a:r>
              <a:rPr lang="es-AR" sz="1600" dirty="0" err="1"/>
              <a:t>Tahoma</a:t>
            </a:r>
            <a:r>
              <a:rPr lang="es-AR" sz="1600" dirty="0"/>
              <a:t>, </a:t>
            </a:r>
            <a:r>
              <a:rPr lang="es-AR" sz="1600" dirty="0" err="1"/>
              <a:t>sans-serif</a:t>
            </a:r>
            <a:r>
              <a:rPr lang="es-AR" sz="1600" dirty="0"/>
              <a:t>;</a:t>
            </a:r>
          </a:p>
          <a:p>
            <a:r>
              <a:rPr lang="es-AR" sz="1600" dirty="0"/>
              <a:t>    </a:t>
            </a:r>
            <a:r>
              <a:rPr lang="es-AR" sz="1600" dirty="0" err="1"/>
              <a:t>font-size</a:t>
            </a:r>
            <a:r>
              <a:rPr lang="es-AR" sz="1600" dirty="0"/>
              <a:t>: 1.2rem;</a:t>
            </a:r>
          </a:p>
          <a:p>
            <a:r>
              <a:rPr lang="es-AR" sz="1600" dirty="0"/>
              <a:t>    min-</a:t>
            </a:r>
            <a:r>
              <a:rPr lang="es-AR" sz="1600" dirty="0" err="1"/>
              <a:t>height</a:t>
            </a:r>
            <a:r>
              <a:rPr lang="es-AR" sz="1600" dirty="0"/>
              <a:t>: 100%; /*Estiramos el </a:t>
            </a:r>
            <a:r>
              <a:rPr lang="es-AR" sz="1600" dirty="0" err="1"/>
              <a:t>grid</a:t>
            </a:r>
            <a:r>
              <a:rPr lang="es-AR" sz="1600" dirty="0"/>
              <a:t> para que ocupe 100% del alto de la </a:t>
            </a:r>
            <a:r>
              <a:rPr lang="es-AR" sz="1600" dirty="0" err="1"/>
              <a:t>pag</a:t>
            </a:r>
            <a:r>
              <a:rPr lang="es-AR" sz="1600" dirty="0"/>
              <a:t>*/</a:t>
            </a:r>
          </a:p>
          <a:p>
            <a:r>
              <a:rPr lang="es-AR" sz="1600" dirty="0"/>
              <a:t>}</a:t>
            </a:r>
          </a:p>
          <a:p>
            <a:r>
              <a:rPr lang="es-AR" sz="1600" dirty="0"/>
              <a:t/>
            </a:r>
            <a:br>
              <a:rPr lang="es-AR" sz="1600" dirty="0"/>
            </a:br>
            <a:endParaRPr dirty="0"/>
          </a:p>
        </p:txBody>
      </p:sp>
    </p:spTree>
    <p:extLst>
      <p:ext uri="{BB962C8B-B14F-4D97-AF65-F5344CB8AC3E}">
        <p14:creationId xmlns:p14="http://schemas.microsoft.com/office/powerpoint/2010/main" val="404861256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CSS</a:t>
            </a:r>
            <a:endParaRPr dirty="0"/>
          </a:p>
        </p:txBody>
      </p:sp>
      <p:sp>
        <p:nvSpPr>
          <p:cNvPr id="8" name="Google Shape;424;p69"/>
          <p:cNvSpPr txBox="1"/>
          <p:nvPr/>
        </p:nvSpPr>
        <p:spPr>
          <a:xfrm>
            <a:off x="562026" y="85925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smtClean="0">
                <a:solidFill>
                  <a:srgbClr val="205867"/>
                </a:solidFill>
                <a:latin typeface="Calibri"/>
                <a:ea typeface="Calibri"/>
                <a:cs typeface="Calibri"/>
                <a:sym typeface="Calibri"/>
              </a:rPr>
              <a:t>Ejemplo</a:t>
            </a:r>
            <a:endParaRPr dirty="0"/>
          </a:p>
        </p:txBody>
      </p:sp>
      <p:sp>
        <p:nvSpPr>
          <p:cNvPr id="10" name="Google Shape;416;p68"/>
          <p:cNvSpPr txBox="1"/>
          <p:nvPr/>
        </p:nvSpPr>
        <p:spPr>
          <a:xfrm>
            <a:off x="209065" y="1864363"/>
            <a:ext cx="6676643" cy="4813528"/>
          </a:xfrm>
          <a:prstGeom prst="rect">
            <a:avLst/>
          </a:prstGeom>
          <a:noFill/>
          <a:ln>
            <a:noFill/>
          </a:ln>
        </p:spPr>
        <p:txBody>
          <a:bodyPr spcFirstLastPara="1" wrap="square" lIns="91425" tIns="45700" rIns="91425" bIns="45700" anchor="t" anchorCtr="0">
            <a:noAutofit/>
          </a:bodyPr>
          <a:lstStyle/>
          <a:p>
            <a:r>
              <a:rPr lang="es-AR" sz="1600" dirty="0"/>
              <a:t>.</a:t>
            </a:r>
            <a:r>
              <a:rPr lang="es-AR" sz="1600" dirty="0" err="1"/>
              <a:t>grid-container</a:t>
            </a:r>
            <a:r>
              <a:rPr lang="es-AR" sz="1600" dirty="0"/>
              <a:t> &gt; * {</a:t>
            </a:r>
          </a:p>
          <a:p>
            <a:r>
              <a:rPr lang="es-AR" sz="1600" dirty="0"/>
              <a:t>    box-</a:t>
            </a:r>
            <a:r>
              <a:rPr lang="es-AR" sz="1600" dirty="0" err="1"/>
              <a:t>shadow</a:t>
            </a:r>
            <a:r>
              <a:rPr lang="es-AR" sz="1600" dirty="0"/>
              <a:t>: -1px </a:t>
            </a:r>
            <a:r>
              <a:rPr lang="es-AR" sz="1600" dirty="0" err="1"/>
              <a:t>1px</a:t>
            </a:r>
            <a:r>
              <a:rPr lang="es-AR" sz="1600" dirty="0"/>
              <a:t> 7px 0px </a:t>
            </a:r>
            <a:r>
              <a:rPr lang="es-AR" sz="1600" dirty="0" err="1"/>
              <a:t>rgba</a:t>
            </a:r>
            <a:r>
              <a:rPr lang="es-AR" sz="1600" dirty="0"/>
              <a:t>(0,0,0,0.75);</a:t>
            </a:r>
          </a:p>
          <a:p>
            <a:r>
              <a:rPr lang="es-AR" sz="1600" dirty="0"/>
              <a:t>    </a:t>
            </a:r>
            <a:r>
              <a:rPr lang="es-AR" sz="1600" dirty="0" err="1"/>
              <a:t>border-radius</a:t>
            </a:r>
            <a:r>
              <a:rPr lang="es-AR" sz="1600" dirty="0"/>
              <a:t>: 4px;</a:t>
            </a:r>
          </a:p>
          <a:p>
            <a:r>
              <a:rPr lang="es-AR" sz="1600" dirty="0"/>
              <a:t>    </a:t>
            </a:r>
            <a:r>
              <a:rPr lang="es-AR" sz="1600" dirty="0" err="1"/>
              <a:t>padding</a:t>
            </a:r>
            <a:r>
              <a:rPr lang="es-AR" sz="1600" dirty="0"/>
              <a:t>: 10px;</a:t>
            </a:r>
          </a:p>
          <a:p>
            <a:r>
              <a:rPr lang="es-AR" sz="1600" dirty="0"/>
              <a:t>    </a:t>
            </a:r>
            <a:r>
              <a:rPr lang="es-AR" sz="1600" dirty="0" err="1"/>
              <a:t>text-align</a:t>
            </a:r>
            <a:r>
              <a:rPr lang="es-AR" sz="1600" dirty="0"/>
              <a:t>: center;</a:t>
            </a:r>
          </a:p>
          <a:p>
            <a:r>
              <a:rPr lang="es-AR" sz="1600" dirty="0"/>
              <a:t>}</a:t>
            </a:r>
          </a:p>
          <a:p>
            <a:r>
              <a:rPr lang="es-AR" sz="1600" dirty="0"/>
              <a:t/>
            </a:r>
            <a:br>
              <a:rPr lang="es-AR" sz="1600" dirty="0"/>
            </a:br>
            <a:r>
              <a:rPr lang="es-AR" sz="1600" dirty="0"/>
              <a:t>.</a:t>
            </a:r>
            <a:r>
              <a:rPr lang="es-AR" sz="1600" dirty="0" err="1"/>
              <a:t>header</a:t>
            </a:r>
            <a:r>
              <a:rPr lang="es-AR" sz="1600" dirty="0"/>
              <a:t> { /*Se define las propiedades de cada área*/</a:t>
            </a:r>
          </a:p>
          <a:p>
            <a:r>
              <a:rPr lang="es-AR" sz="1600" dirty="0"/>
              <a:t>    </a:t>
            </a:r>
            <a:r>
              <a:rPr lang="es-AR" sz="1600" dirty="0" err="1"/>
              <a:t>grid-area</a:t>
            </a:r>
            <a:r>
              <a:rPr lang="es-AR" sz="1600" dirty="0"/>
              <a:t>: </a:t>
            </a:r>
            <a:r>
              <a:rPr lang="es-AR" sz="1600" dirty="0" err="1"/>
              <a:t>header</a:t>
            </a:r>
            <a:r>
              <a:rPr lang="es-AR" sz="1600" dirty="0"/>
              <a:t>;</a:t>
            </a:r>
          </a:p>
          <a:p>
            <a:r>
              <a:rPr lang="es-AR" sz="1600" dirty="0"/>
              <a:t>    </a:t>
            </a:r>
            <a:r>
              <a:rPr lang="es-AR" sz="1600" dirty="0" err="1"/>
              <a:t>background</a:t>
            </a:r>
            <a:r>
              <a:rPr lang="es-AR" sz="1600" dirty="0"/>
              <a:t>-color:#85aedd;</a:t>
            </a:r>
          </a:p>
          <a:p>
            <a:r>
              <a:rPr lang="es-AR" sz="1600" dirty="0"/>
              <a:t>}</a:t>
            </a:r>
          </a:p>
          <a:p>
            <a:r>
              <a:rPr lang="es-AR" sz="1600" dirty="0"/>
              <a:t/>
            </a:r>
            <a:br>
              <a:rPr lang="es-AR" sz="1600" dirty="0"/>
            </a:br>
            <a:r>
              <a:rPr lang="es-AR" sz="1600" dirty="0"/>
              <a:t>.</a:t>
            </a:r>
            <a:r>
              <a:rPr lang="es-AR" sz="1600" dirty="0" err="1"/>
              <a:t>navbar</a:t>
            </a:r>
            <a:r>
              <a:rPr lang="es-AR" sz="1600" dirty="0"/>
              <a:t> { /*Se define las propiedades de cada área*/</a:t>
            </a:r>
          </a:p>
          <a:p>
            <a:r>
              <a:rPr lang="es-AR" sz="1600" dirty="0"/>
              <a:t>    </a:t>
            </a:r>
            <a:r>
              <a:rPr lang="es-AR" sz="1600" dirty="0" err="1"/>
              <a:t>grid-area</a:t>
            </a:r>
            <a:r>
              <a:rPr lang="es-AR" sz="1600" dirty="0"/>
              <a:t>: </a:t>
            </a:r>
            <a:r>
              <a:rPr lang="es-AR" sz="1600" dirty="0" err="1"/>
              <a:t>navbar</a:t>
            </a:r>
            <a:r>
              <a:rPr lang="es-AR" sz="1600" dirty="0"/>
              <a:t>;</a:t>
            </a:r>
          </a:p>
          <a:p>
            <a:r>
              <a:rPr lang="es-AR" sz="1600" dirty="0"/>
              <a:t>    </a:t>
            </a:r>
            <a:r>
              <a:rPr lang="es-AR" sz="1600" dirty="0" err="1"/>
              <a:t>background</a:t>
            </a:r>
            <a:r>
              <a:rPr lang="es-AR" sz="1600" dirty="0"/>
              <a:t>-color:#afd6af;</a:t>
            </a:r>
          </a:p>
          <a:p>
            <a:r>
              <a:rPr lang="es-AR" sz="1600" dirty="0"/>
              <a:t>}</a:t>
            </a:r>
          </a:p>
          <a:p>
            <a:r>
              <a:rPr lang="es-AR" sz="1600" dirty="0"/>
              <a:t/>
            </a:r>
            <a:br>
              <a:rPr lang="es-AR" sz="1600" dirty="0"/>
            </a:br>
            <a:endParaRPr lang="es-AR" sz="1600" dirty="0"/>
          </a:p>
        </p:txBody>
      </p:sp>
    </p:spTree>
    <p:extLst>
      <p:ext uri="{BB962C8B-B14F-4D97-AF65-F5344CB8AC3E}">
        <p14:creationId xmlns:p14="http://schemas.microsoft.com/office/powerpoint/2010/main" val="2523051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CSS</a:t>
            </a:r>
            <a:endParaRPr dirty="0"/>
          </a:p>
        </p:txBody>
      </p:sp>
      <p:sp>
        <p:nvSpPr>
          <p:cNvPr id="8" name="Google Shape;424;p69"/>
          <p:cNvSpPr txBox="1"/>
          <p:nvPr/>
        </p:nvSpPr>
        <p:spPr>
          <a:xfrm>
            <a:off x="562026" y="85925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smtClean="0">
                <a:solidFill>
                  <a:srgbClr val="205867"/>
                </a:solidFill>
                <a:latin typeface="Calibri"/>
                <a:ea typeface="Calibri"/>
                <a:cs typeface="Calibri"/>
                <a:sym typeface="Calibri"/>
              </a:rPr>
              <a:t>Ejemplo</a:t>
            </a:r>
            <a:endParaRPr dirty="0"/>
          </a:p>
        </p:txBody>
      </p:sp>
      <p:sp>
        <p:nvSpPr>
          <p:cNvPr id="10" name="Google Shape;416;p68"/>
          <p:cNvSpPr txBox="1"/>
          <p:nvPr/>
        </p:nvSpPr>
        <p:spPr>
          <a:xfrm>
            <a:off x="209065" y="1864363"/>
            <a:ext cx="6676643" cy="4813528"/>
          </a:xfrm>
          <a:prstGeom prst="rect">
            <a:avLst/>
          </a:prstGeom>
          <a:noFill/>
          <a:ln>
            <a:noFill/>
          </a:ln>
        </p:spPr>
        <p:txBody>
          <a:bodyPr spcFirstLastPara="1" wrap="square" lIns="91425" tIns="45700" rIns="91425" bIns="45700" anchor="t" anchorCtr="0">
            <a:noAutofit/>
          </a:bodyPr>
          <a:lstStyle/>
          <a:p>
            <a:r>
              <a:rPr lang="es-AR" sz="1600" dirty="0"/>
              <a:t>.</a:t>
            </a:r>
            <a:r>
              <a:rPr lang="es-AR" sz="1600" dirty="0" err="1"/>
              <a:t>sidebar</a:t>
            </a:r>
            <a:r>
              <a:rPr lang="es-AR" sz="1600" dirty="0"/>
              <a:t> { /*Se define las propiedades de cada área*/</a:t>
            </a:r>
          </a:p>
          <a:p>
            <a:r>
              <a:rPr lang="es-AR" sz="1600" dirty="0"/>
              <a:t>    </a:t>
            </a:r>
            <a:r>
              <a:rPr lang="es-AR" sz="1600" dirty="0" err="1"/>
              <a:t>grid-area</a:t>
            </a:r>
            <a:r>
              <a:rPr lang="es-AR" sz="1600" dirty="0"/>
              <a:t>: </a:t>
            </a:r>
            <a:r>
              <a:rPr lang="es-AR" sz="1600" dirty="0" err="1"/>
              <a:t>sidebar</a:t>
            </a:r>
            <a:r>
              <a:rPr lang="es-AR" sz="1600" dirty="0"/>
              <a:t>;</a:t>
            </a:r>
          </a:p>
          <a:p>
            <a:r>
              <a:rPr lang="es-AR" sz="1600" dirty="0"/>
              <a:t>    </a:t>
            </a:r>
            <a:r>
              <a:rPr lang="es-AR" sz="1600" dirty="0" err="1"/>
              <a:t>background</a:t>
            </a:r>
            <a:r>
              <a:rPr lang="es-AR" sz="1600" dirty="0"/>
              <a:t>-color:#</a:t>
            </a:r>
            <a:r>
              <a:rPr lang="es-AR" sz="1600" dirty="0" err="1"/>
              <a:t>fdcfcf</a:t>
            </a:r>
            <a:r>
              <a:rPr lang="es-AR" sz="1600" dirty="0"/>
              <a:t>;</a:t>
            </a:r>
          </a:p>
          <a:p>
            <a:r>
              <a:rPr lang="es-AR" sz="1600" dirty="0"/>
              <a:t>}</a:t>
            </a:r>
          </a:p>
          <a:p>
            <a:r>
              <a:rPr lang="es-AR" sz="1600" dirty="0"/>
              <a:t/>
            </a:r>
            <a:br>
              <a:rPr lang="es-AR" sz="1600" dirty="0"/>
            </a:br>
            <a:r>
              <a:rPr lang="es-AR" sz="1600" dirty="0"/>
              <a:t>.</a:t>
            </a:r>
            <a:r>
              <a:rPr lang="es-AR" sz="1600" dirty="0" err="1"/>
              <a:t>main</a:t>
            </a:r>
            <a:r>
              <a:rPr lang="es-AR" sz="1600" dirty="0"/>
              <a:t> { /*Se define las propiedades de cada área*/</a:t>
            </a:r>
          </a:p>
          <a:p>
            <a:r>
              <a:rPr lang="es-AR" sz="1600" dirty="0"/>
              <a:t>    </a:t>
            </a:r>
            <a:r>
              <a:rPr lang="es-AR" sz="1600" dirty="0" err="1"/>
              <a:t>grid-area</a:t>
            </a:r>
            <a:r>
              <a:rPr lang="es-AR" sz="1600" dirty="0"/>
              <a:t>: </a:t>
            </a:r>
            <a:r>
              <a:rPr lang="es-AR" sz="1600" dirty="0" err="1"/>
              <a:t>main</a:t>
            </a:r>
            <a:r>
              <a:rPr lang="es-AR" sz="1600" dirty="0"/>
              <a:t>;</a:t>
            </a:r>
          </a:p>
          <a:p>
            <a:r>
              <a:rPr lang="es-AR" sz="1600" dirty="0"/>
              <a:t>    </a:t>
            </a:r>
            <a:r>
              <a:rPr lang="es-AR" sz="1600" dirty="0" err="1"/>
              <a:t>background</a:t>
            </a:r>
            <a:r>
              <a:rPr lang="es-AR" sz="1600" dirty="0"/>
              <a:t>-color:#f5f5f5;</a:t>
            </a:r>
          </a:p>
          <a:p>
            <a:r>
              <a:rPr lang="es-AR" sz="1600" dirty="0"/>
              <a:t>}</a:t>
            </a:r>
          </a:p>
          <a:p>
            <a:r>
              <a:rPr lang="es-AR" sz="1600" dirty="0"/>
              <a:t/>
            </a:r>
            <a:br>
              <a:rPr lang="es-AR" sz="1600" dirty="0"/>
            </a:br>
            <a:r>
              <a:rPr lang="es-AR" sz="1600" dirty="0"/>
              <a:t>.</a:t>
            </a:r>
            <a:r>
              <a:rPr lang="es-AR" sz="1600" dirty="0" err="1"/>
              <a:t>footer</a:t>
            </a:r>
            <a:r>
              <a:rPr lang="es-AR" sz="1600" dirty="0"/>
              <a:t> { /*Se define las propiedades de cada área*/</a:t>
            </a:r>
          </a:p>
          <a:p>
            <a:r>
              <a:rPr lang="es-AR" sz="1600" dirty="0"/>
              <a:t>    </a:t>
            </a:r>
            <a:r>
              <a:rPr lang="es-AR" sz="1600" dirty="0" err="1"/>
              <a:t>grid-area</a:t>
            </a:r>
            <a:r>
              <a:rPr lang="es-AR" sz="1600" dirty="0"/>
              <a:t>: </a:t>
            </a:r>
            <a:r>
              <a:rPr lang="es-AR" sz="1600" dirty="0" err="1"/>
              <a:t>footer</a:t>
            </a:r>
            <a:r>
              <a:rPr lang="es-AR" sz="1600" dirty="0"/>
              <a:t>;</a:t>
            </a:r>
          </a:p>
          <a:p>
            <a:r>
              <a:rPr lang="es-AR" sz="1600" dirty="0"/>
              <a:t>    </a:t>
            </a:r>
            <a:r>
              <a:rPr lang="es-AR" sz="1600" dirty="0" err="1"/>
              <a:t>background</a:t>
            </a:r>
            <a:r>
              <a:rPr lang="es-AR" sz="1600" dirty="0"/>
              <a:t>-color:#8c96a0;</a:t>
            </a:r>
          </a:p>
          <a:p>
            <a:r>
              <a:rPr lang="es-AR" sz="1600" dirty="0"/>
              <a:t>}</a:t>
            </a:r>
          </a:p>
          <a:p>
            <a:r>
              <a:rPr lang="es-AR" sz="1600" dirty="0"/>
              <a:t/>
            </a:r>
            <a:br>
              <a:rPr lang="es-AR" sz="1600" dirty="0"/>
            </a:br>
            <a:endParaRPr lang="es-AR" sz="1600" dirty="0"/>
          </a:p>
        </p:txBody>
      </p:sp>
    </p:spTree>
    <p:extLst>
      <p:ext uri="{BB962C8B-B14F-4D97-AF65-F5344CB8AC3E}">
        <p14:creationId xmlns:p14="http://schemas.microsoft.com/office/powerpoint/2010/main" val="2899834104"/>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CSS</a:t>
            </a:r>
            <a:endParaRPr dirty="0"/>
          </a:p>
        </p:txBody>
      </p:sp>
      <p:sp>
        <p:nvSpPr>
          <p:cNvPr id="8" name="Google Shape;424;p69"/>
          <p:cNvSpPr txBox="1"/>
          <p:nvPr/>
        </p:nvSpPr>
        <p:spPr>
          <a:xfrm>
            <a:off x="562026" y="85925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smtClean="0">
                <a:solidFill>
                  <a:srgbClr val="205867"/>
                </a:solidFill>
                <a:latin typeface="Calibri"/>
                <a:ea typeface="Calibri"/>
                <a:cs typeface="Calibri"/>
                <a:sym typeface="Calibri"/>
              </a:rPr>
              <a:t>Ejemplo</a:t>
            </a:r>
            <a:endParaRPr dirty="0"/>
          </a:p>
        </p:txBody>
      </p:sp>
      <p:sp>
        <p:nvSpPr>
          <p:cNvPr id="10" name="Google Shape;416;p68"/>
          <p:cNvSpPr txBox="1"/>
          <p:nvPr/>
        </p:nvSpPr>
        <p:spPr>
          <a:xfrm>
            <a:off x="209065" y="1864363"/>
            <a:ext cx="6676643" cy="4813528"/>
          </a:xfrm>
          <a:prstGeom prst="rect">
            <a:avLst/>
          </a:prstGeom>
          <a:noFill/>
          <a:ln>
            <a:noFill/>
          </a:ln>
        </p:spPr>
        <p:txBody>
          <a:bodyPr spcFirstLastPara="1" wrap="square" lIns="91425" tIns="45700" rIns="91425" bIns="45700" anchor="t" anchorCtr="0">
            <a:noAutofit/>
          </a:bodyPr>
          <a:lstStyle/>
          <a:p>
            <a:r>
              <a:rPr lang="es-AR" sz="1600" dirty="0"/>
              <a:t>/*Diseño para celular*/</a:t>
            </a:r>
          </a:p>
          <a:p>
            <a:r>
              <a:rPr lang="es-AR" sz="1600" dirty="0"/>
              <a:t>.</a:t>
            </a:r>
            <a:r>
              <a:rPr lang="es-AR" sz="1600" dirty="0" err="1"/>
              <a:t>grid-container</a:t>
            </a:r>
            <a:r>
              <a:rPr lang="es-AR" sz="1600" dirty="0"/>
              <a:t>{</a:t>
            </a:r>
          </a:p>
          <a:p>
            <a:r>
              <a:rPr lang="es-AR" sz="1600" dirty="0"/>
              <a:t>    </a:t>
            </a:r>
            <a:r>
              <a:rPr lang="es-AR" sz="1600" dirty="0" err="1"/>
              <a:t>display</a:t>
            </a:r>
            <a:r>
              <a:rPr lang="es-AR" sz="1600" dirty="0"/>
              <a:t>: </a:t>
            </a:r>
            <a:r>
              <a:rPr lang="es-AR" sz="1600" dirty="0" err="1"/>
              <a:t>grid</a:t>
            </a:r>
            <a:r>
              <a:rPr lang="es-AR" sz="1600" dirty="0"/>
              <a:t>;</a:t>
            </a:r>
          </a:p>
          <a:p>
            <a:r>
              <a:rPr lang="es-AR" sz="1600" dirty="0"/>
              <a:t>    gap: 10px; /*Separador entre los </a:t>
            </a:r>
            <a:r>
              <a:rPr lang="es-AR" sz="1600" dirty="0" err="1"/>
              <a:t>aitems</a:t>
            </a:r>
            <a:r>
              <a:rPr lang="es-AR" sz="1600" dirty="0"/>
              <a:t>*/</a:t>
            </a:r>
          </a:p>
          <a:p>
            <a:r>
              <a:rPr lang="es-AR" sz="1600" dirty="0"/>
              <a:t>    </a:t>
            </a:r>
            <a:r>
              <a:rPr lang="es-AR" sz="1600" dirty="0" err="1"/>
              <a:t>grid-template</a:t>
            </a:r>
            <a:r>
              <a:rPr lang="es-AR" sz="1600" dirty="0"/>
              <a:t>: /*Se genera distintas </a:t>
            </a:r>
            <a:r>
              <a:rPr lang="es-AR" sz="1600" dirty="0" err="1"/>
              <a:t>areas</a:t>
            </a:r>
            <a:r>
              <a:rPr lang="es-AR" sz="1600" dirty="0"/>
              <a:t> que se corresponde con las distintas partes de nuestro </a:t>
            </a:r>
            <a:r>
              <a:rPr lang="es-AR" sz="1600" dirty="0" err="1"/>
              <a:t>gid</a:t>
            </a:r>
            <a:r>
              <a:rPr lang="es-AR" sz="1600" dirty="0"/>
              <a:t>*/</a:t>
            </a:r>
          </a:p>
          <a:p>
            <a:r>
              <a:rPr lang="es-AR" sz="1600" dirty="0"/>
              <a:t>        "</a:t>
            </a:r>
            <a:r>
              <a:rPr lang="es-AR" sz="1600" dirty="0" err="1"/>
              <a:t>header</a:t>
            </a:r>
            <a:r>
              <a:rPr lang="es-AR" sz="1600" dirty="0"/>
              <a:t>"  100px</a:t>
            </a:r>
          </a:p>
          <a:p>
            <a:r>
              <a:rPr lang="es-AR" sz="1600" dirty="0"/>
              <a:t>        "</a:t>
            </a:r>
            <a:r>
              <a:rPr lang="es-AR" sz="1600" dirty="0" err="1"/>
              <a:t>navbar</a:t>
            </a:r>
            <a:r>
              <a:rPr lang="es-AR" sz="1600" dirty="0"/>
              <a:t>"  50px</a:t>
            </a:r>
          </a:p>
          <a:p>
            <a:r>
              <a:rPr lang="es-AR" sz="1600" dirty="0"/>
              <a:t>        "</a:t>
            </a:r>
            <a:r>
              <a:rPr lang="es-AR" sz="1600" dirty="0" err="1"/>
              <a:t>main</a:t>
            </a:r>
            <a:r>
              <a:rPr lang="es-AR" sz="1600" dirty="0"/>
              <a:t>"    auto</a:t>
            </a:r>
          </a:p>
          <a:p>
            <a:r>
              <a:rPr lang="es-AR" sz="1600" dirty="0"/>
              <a:t>        "</a:t>
            </a:r>
            <a:r>
              <a:rPr lang="es-AR" sz="1600" dirty="0" err="1"/>
              <a:t>sidebar</a:t>
            </a:r>
            <a:r>
              <a:rPr lang="es-AR" sz="1600" dirty="0"/>
              <a:t>" 100px</a:t>
            </a:r>
          </a:p>
          <a:p>
            <a:r>
              <a:rPr lang="es-AR" sz="1600" dirty="0"/>
              <a:t>        "</a:t>
            </a:r>
            <a:r>
              <a:rPr lang="es-AR" sz="1600" dirty="0" err="1"/>
              <a:t>footer</a:t>
            </a:r>
            <a:r>
              <a:rPr lang="es-AR" sz="1600" dirty="0"/>
              <a:t>"  100px;</a:t>
            </a:r>
          </a:p>
          <a:p>
            <a:r>
              <a:rPr lang="es-AR" sz="1600" dirty="0"/>
              <a:t>}</a:t>
            </a:r>
          </a:p>
          <a:p>
            <a:r>
              <a:rPr lang="es-AR" sz="1600" dirty="0"/>
              <a:t/>
            </a:r>
            <a:br>
              <a:rPr lang="es-AR" sz="1600" dirty="0"/>
            </a:br>
            <a:endParaRPr lang="es-AR" sz="1600" dirty="0"/>
          </a:p>
        </p:txBody>
      </p:sp>
    </p:spTree>
    <p:extLst>
      <p:ext uri="{BB962C8B-B14F-4D97-AF65-F5344CB8AC3E}">
        <p14:creationId xmlns:p14="http://schemas.microsoft.com/office/powerpoint/2010/main" val="37661049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CSS</a:t>
            </a:r>
            <a:endParaRPr dirty="0"/>
          </a:p>
        </p:txBody>
      </p:sp>
      <p:sp>
        <p:nvSpPr>
          <p:cNvPr id="8" name="Google Shape;424;p69"/>
          <p:cNvSpPr txBox="1"/>
          <p:nvPr/>
        </p:nvSpPr>
        <p:spPr>
          <a:xfrm>
            <a:off x="562026" y="85925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smtClean="0">
                <a:solidFill>
                  <a:srgbClr val="205867"/>
                </a:solidFill>
                <a:latin typeface="Calibri"/>
                <a:ea typeface="Calibri"/>
                <a:cs typeface="Calibri"/>
                <a:sym typeface="Calibri"/>
              </a:rPr>
              <a:t>Ejemplo</a:t>
            </a:r>
            <a:endParaRPr dirty="0"/>
          </a:p>
        </p:txBody>
      </p:sp>
      <p:sp>
        <p:nvSpPr>
          <p:cNvPr id="10" name="Google Shape;416;p68"/>
          <p:cNvSpPr txBox="1"/>
          <p:nvPr/>
        </p:nvSpPr>
        <p:spPr>
          <a:xfrm>
            <a:off x="209065" y="1864363"/>
            <a:ext cx="6676643" cy="4813528"/>
          </a:xfrm>
          <a:prstGeom prst="rect">
            <a:avLst/>
          </a:prstGeom>
          <a:noFill/>
          <a:ln>
            <a:noFill/>
          </a:ln>
        </p:spPr>
        <p:txBody>
          <a:bodyPr spcFirstLastPara="1" wrap="square" lIns="91425" tIns="45700" rIns="91425" bIns="45700" anchor="t" anchorCtr="0">
            <a:noAutofit/>
          </a:bodyPr>
          <a:lstStyle/>
          <a:p>
            <a:r>
              <a:rPr lang="es-AR" sz="1600" dirty="0"/>
              <a:t>/*Diseño para </a:t>
            </a:r>
            <a:r>
              <a:rPr lang="es-AR" sz="1600" dirty="0" err="1"/>
              <a:t>tablet</a:t>
            </a:r>
            <a:r>
              <a:rPr lang="es-AR" sz="1600" dirty="0"/>
              <a:t>*/</a:t>
            </a:r>
          </a:p>
          <a:p>
            <a:r>
              <a:rPr lang="es-AR" sz="1600" dirty="0"/>
              <a:t>@media (min-</a:t>
            </a:r>
            <a:r>
              <a:rPr lang="es-AR" sz="1600" dirty="0" err="1"/>
              <a:t>width</a:t>
            </a:r>
            <a:r>
              <a:rPr lang="es-AR" sz="1600" dirty="0"/>
              <a:t>: 600px){</a:t>
            </a:r>
          </a:p>
          <a:p>
            <a:r>
              <a:rPr lang="es-AR" sz="1600" dirty="0"/>
              <a:t>    .</a:t>
            </a:r>
            <a:r>
              <a:rPr lang="es-AR" sz="1600" dirty="0" err="1"/>
              <a:t>grid-container</a:t>
            </a:r>
            <a:r>
              <a:rPr lang="es-AR" sz="1600" dirty="0"/>
              <a:t> {</a:t>
            </a:r>
          </a:p>
          <a:p>
            <a:r>
              <a:rPr lang="es-AR" sz="1600" dirty="0"/>
              <a:t>        </a:t>
            </a:r>
            <a:r>
              <a:rPr lang="es-AR" sz="1600" dirty="0" err="1"/>
              <a:t>grid-template</a:t>
            </a:r>
            <a:r>
              <a:rPr lang="es-AR" sz="1600" dirty="0"/>
              <a:t>: /*Define ubicación de las </a:t>
            </a:r>
            <a:r>
              <a:rPr lang="es-AR" sz="1600" dirty="0" err="1"/>
              <a:t>areas</a:t>
            </a:r>
            <a:r>
              <a:rPr lang="es-AR" sz="1600" dirty="0"/>
              <a:t> y alto de las filas*/</a:t>
            </a:r>
          </a:p>
          <a:p>
            <a:r>
              <a:rPr lang="es-AR" sz="1600" dirty="0"/>
              <a:t>        "</a:t>
            </a:r>
            <a:r>
              <a:rPr lang="es-AR" sz="1600" dirty="0" err="1"/>
              <a:t>header</a:t>
            </a:r>
            <a:r>
              <a:rPr lang="es-AR" sz="1600" dirty="0"/>
              <a:t>  </a:t>
            </a:r>
            <a:r>
              <a:rPr lang="es-AR" sz="1600" dirty="0" err="1"/>
              <a:t>header</a:t>
            </a:r>
            <a:r>
              <a:rPr lang="es-AR" sz="1600" dirty="0"/>
              <a:t>" 100px</a:t>
            </a:r>
          </a:p>
          <a:p>
            <a:r>
              <a:rPr lang="es-AR" sz="1600" dirty="0"/>
              <a:t>        "</a:t>
            </a:r>
            <a:r>
              <a:rPr lang="es-AR" sz="1600" dirty="0" err="1"/>
              <a:t>navbar</a:t>
            </a:r>
            <a:r>
              <a:rPr lang="es-AR" sz="1600" dirty="0"/>
              <a:t>  </a:t>
            </a:r>
            <a:r>
              <a:rPr lang="es-AR" sz="1600" dirty="0" err="1"/>
              <a:t>navbar</a:t>
            </a:r>
            <a:r>
              <a:rPr lang="es-AR" sz="1600" dirty="0"/>
              <a:t>" 50px</a:t>
            </a:r>
          </a:p>
          <a:p>
            <a:r>
              <a:rPr lang="es-AR" sz="1600" dirty="0"/>
              <a:t>        "</a:t>
            </a:r>
            <a:r>
              <a:rPr lang="es-AR" sz="1600" dirty="0" err="1"/>
              <a:t>sidebar</a:t>
            </a:r>
            <a:r>
              <a:rPr lang="es-AR" sz="1600" dirty="0"/>
              <a:t> </a:t>
            </a:r>
            <a:r>
              <a:rPr lang="es-AR" sz="1600" dirty="0" err="1"/>
              <a:t>main</a:t>
            </a:r>
            <a:r>
              <a:rPr lang="es-AR" sz="1600" dirty="0"/>
              <a:t>"   auto</a:t>
            </a:r>
          </a:p>
          <a:p>
            <a:r>
              <a:rPr lang="es-AR" sz="1600" dirty="0"/>
              <a:t>        "</a:t>
            </a:r>
            <a:r>
              <a:rPr lang="es-AR" sz="1600" dirty="0" err="1"/>
              <a:t>footer</a:t>
            </a:r>
            <a:r>
              <a:rPr lang="es-AR" sz="1600" dirty="0"/>
              <a:t>  </a:t>
            </a:r>
            <a:r>
              <a:rPr lang="es-AR" sz="1600" dirty="0" err="1"/>
              <a:t>footer</a:t>
            </a:r>
            <a:r>
              <a:rPr lang="es-AR" sz="1600" dirty="0"/>
              <a:t>" 100px / </a:t>
            </a:r>
          </a:p>
          <a:p>
            <a:r>
              <a:rPr lang="es-AR" sz="1600" dirty="0"/>
              <a:t>        200px auto; /*Definimos ancho de las columnas*/</a:t>
            </a:r>
          </a:p>
          <a:p>
            <a:r>
              <a:rPr lang="es-AR" sz="1600" dirty="0"/>
              <a:t>    </a:t>
            </a:r>
            <a:r>
              <a:rPr lang="es-AR" sz="1600" dirty="0" smtClean="0"/>
              <a:t>} }</a:t>
            </a:r>
            <a:endParaRPr lang="es-AR" sz="1600" dirty="0"/>
          </a:p>
          <a:p>
            <a:r>
              <a:rPr lang="es-AR" sz="1600" dirty="0"/>
              <a:t/>
            </a:r>
            <a:br>
              <a:rPr lang="es-AR" sz="1600" dirty="0"/>
            </a:br>
            <a:r>
              <a:rPr lang="es-AR" sz="1600" dirty="0"/>
              <a:t>/*Diseño para escritorio*/</a:t>
            </a:r>
          </a:p>
          <a:p>
            <a:r>
              <a:rPr lang="es-AR" sz="1600" dirty="0"/>
              <a:t>@media (min-</a:t>
            </a:r>
            <a:r>
              <a:rPr lang="es-AR" sz="1600" dirty="0" err="1"/>
              <a:t>width</a:t>
            </a:r>
            <a:r>
              <a:rPr lang="es-AR" sz="1600" dirty="0"/>
              <a:t>: 900px){</a:t>
            </a:r>
          </a:p>
          <a:p>
            <a:r>
              <a:rPr lang="es-AR" sz="1600" dirty="0"/>
              <a:t>    .</a:t>
            </a:r>
            <a:r>
              <a:rPr lang="es-AR" sz="1600" dirty="0" err="1"/>
              <a:t>grid-container</a:t>
            </a:r>
            <a:r>
              <a:rPr lang="es-AR" sz="1600" dirty="0"/>
              <a:t> {</a:t>
            </a:r>
          </a:p>
          <a:p>
            <a:r>
              <a:rPr lang="es-AR" sz="1600" dirty="0"/>
              <a:t>        </a:t>
            </a:r>
            <a:r>
              <a:rPr lang="es-AR" sz="1600" dirty="0" err="1"/>
              <a:t>grid-template</a:t>
            </a:r>
            <a:r>
              <a:rPr lang="es-AR" sz="1600" dirty="0"/>
              <a:t>: /*Define ubicación de las </a:t>
            </a:r>
            <a:r>
              <a:rPr lang="es-AR" sz="1600" dirty="0" err="1"/>
              <a:t>areas</a:t>
            </a:r>
            <a:r>
              <a:rPr lang="es-AR" sz="1600" dirty="0"/>
              <a:t> y alto de las filas*/</a:t>
            </a:r>
          </a:p>
          <a:p>
            <a:r>
              <a:rPr lang="es-AR" sz="1600" dirty="0"/>
              <a:t>        "</a:t>
            </a:r>
            <a:r>
              <a:rPr lang="es-AR" sz="1600" dirty="0" err="1"/>
              <a:t>header</a:t>
            </a:r>
            <a:r>
              <a:rPr lang="es-AR" sz="1600" dirty="0"/>
              <a:t> </a:t>
            </a:r>
            <a:r>
              <a:rPr lang="es-AR" sz="1600" dirty="0" err="1"/>
              <a:t>header</a:t>
            </a:r>
            <a:r>
              <a:rPr lang="es-AR" sz="1600" dirty="0"/>
              <a:t> </a:t>
            </a:r>
            <a:r>
              <a:rPr lang="es-AR" sz="1600" dirty="0" err="1"/>
              <a:t>header</a:t>
            </a:r>
            <a:r>
              <a:rPr lang="es-AR" sz="1600" dirty="0"/>
              <a:t>" 100px</a:t>
            </a:r>
          </a:p>
          <a:p>
            <a:r>
              <a:rPr lang="es-AR" sz="1600" dirty="0"/>
              <a:t>        "</a:t>
            </a:r>
            <a:r>
              <a:rPr lang="es-AR" sz="1600" dirty="0" err="1"/>
              <a:t>navbar</a:t>
            </a:r>
            <a:r>
              <a:rPr lang="es-AR" sz="1600" dirty="0"/>
              <a:t> </a:t>
            </a:r>
            <a:r>
              <a:rPr lang="es-AR" sz="1600" dirty="0" err="1"/>
              <a:t>main</a:t>
            </a:r>
            <a:r>
              <a:rPr lang="es-AR" sz="1600" dirty="0"/>
              <a:t> </a:t>
            </a:r>
            <a:r>
              <a:rPr lang="es-AR" sz="1600" dirty="0" err="1"/>
              <a:t>sidebar</a:t>
            </a:r>
            <a:r>
              <a:rPr lang="es-AR" sz="1600" dirty="0"/>
              <a:t>"  auto</a:t>
            </a:r>
          </a:p>
          <a:p>
            <a:r>
              <a:rPr lang="es-AR" sz="1600" dirty="0"/>
              <a:t>        "</a:t>
            </a:r>
            <a:r>
              <a:rPr lang="es-AR" sz="1600" dirty="0" err="1"/>
              <a:t>footer</a:t>
            </a:r>
            <a:r>
              <a:rPr lang="es-AR" sz="1600" dirty="0"/>
              <a:t> </a:t>
            </a:r>
            <a:r>
              <a:rPr lang="es-AR" sz="1600" dirty="0" err="1"/>
              <a:t>footer</a:t>
            </a:r>
            <a:r>
              <a:rPr lang="es-AR" sz="1600" dirty="0"/>
              <a:t> </a:t>
            </a:r>
            <a:r>
              <a:rPr lang="es-AR" sz="1600" dirty="0" err="1"/>
              <a:t>footer</a:t>
            </a:r>
            <a:r>
              <a:rPr lang="es-AR" sz="1600" dirty="0"/>
              <a:t>" 100px / </a:t>
            </a:r>
          </a:p>
          <a:p>
            <a:r>
              <a:rPr lang="es-AR" sz="1600" dirty="0"/>
              <a:t>        200px   auto   200px; /*Definimos ancho de las columnas*/</a:t>
            </a:r>
          </a:p>
          <a:p>
            <a:r>
              <a:rPr lang="es-AR" sz="1600" dirty="0"/>
              <a:t>    </a:t>
            </a:r>
            <a:r>
              <a:rPr lang="es-AR" sz="1600" dirty="0" smtClean="0"/>
              <a:t>} }</a:t>
            </a:r>
            <a:endParaRPr lang="es-AR" sz="1600" dirty="0"/>
          </a:p>
          <a:p>
            <a:pPr lvl="0"/>
            <a:endParaRPr lang="es-AR" sz="2000" dirty="0">
              <a:solidFill>
                <a:schemeClr val="dk1"/>
              </a:solidFill>
              <a:latin typeface="Calibri"/>
              <a:ea typeface="Calibri"/>
              <a:cs typeface="Calibri"/>
              <a:sym typeface="Calibri"/>
            </a:endParaRPr>
          </a:p>
          <a:p>
            <a:pPr lvl="0" algn="ctr"/>
            <a:endParaRPr lang="es-AR" sz="1600" dirty="0"/>
          </a:p>
        </p:txBody>
      </p:sp>
    </p:spTree>
    <p:extLst>
      <p:ext uri="{BB962C8B-B14F-4D97-AF65-F5344CB8AC3E}">
        <p14:creationId xmlns:p14="http://schemas.microsoft.com/office/powerpoint/2010/main" val="3076839184"/>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sp>
        <p:nvSpPr>
          <p:cNvPr id="2" name="Rectangle 1"/>
          <p:cNvSpPr/>
          <p:nvPr/>
        </p:nvSpPr>
        <p:spPr>
          <a:xfrm>
            <a:off x="904938" y="2041830"/>
            <a:ext cx="5304264" cy="2123658"/>
          </a:xfrm>
          <a:prstGeom prst="rect">
            <a:avLst/>
          </a:prstGeom>
        </p:spPr>
        <p:txBody>
          <a:bodyPr wrap="square">
            <a:spAutoFit/>
          </a:bodyPr>
          <a:lstStyle/>
          <a:p>
            <a:r>
              <a:rPr lang="es-419" sz="3600" b="1" dirty="0"/>
              <a:t>Los </a:t>
            </a:r>
            <a:r>
              <a:rPr lang="es-419" sz="3600" b="1" dirty="0" err="1"/>
              <a:t>cheatsheet</a:t>
            </a:r>
            <a:r>
              <a:rPr lang="es-419" sz="3600" b="1" dirty="0"/>
              <a:t> </a:t>
            </a:r>
          </a:p>
          <a:p>
            <a:endParaRPr lang="es-AR" sz="2400" b="1" dirty="0">
              <a:hlinkClick r:id="rId2"/>
            </a:endParaRPr>
          </a:p>
          <a:p>
            <a:r>
              <a:rPr lang="es-AR" dirty="0">
                <a:hlinkClick r:id="rId2"/>
              </a:rPr>
              <a:t>https://htmlcheatsheet.com/</a:t>
            </a:r>
            <a:endParaRPr lang="es-AR" dirty="0"/>
          </a:p>
          <a:p>
            <a:endParaRPr lang="es-419" dirty="0"/>
          </a:p>
          <a:p>
            <a:r>
              <a:rPr lang="es-AR" dirty="0">
                <a:hlinkClick r:id="rId3"/>
              </a:rPr>
              <a:t>https://html.com/blog/html-5-cheat-sheets/</a:t>
            </a:r>
            <a:endParaRPr lang="es-AR" dirty="0"/>
          </a:p>
          <a:p>
            <a:endParaRPr lang="es-AR"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2276" y="2230582"/>
            <a:ext cx="6195121" cy="3616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703736"/>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26" y="1943116"/>
            <a:ext cx="6952103" cy="215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4129" y="2909454"/>
            <a:ext cx="4444611" cy="2594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204006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27" y="1981966"/>
            <a:ext cx="7626010" cy="343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8021" y="3987378"/>
            <a:ext cx="44386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01461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6" y="2230582"/>
            <a:ext cx="6789164" cy="31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5" y="2133600"/>
            <a:ext cx="44386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611462"/>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707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4000" b="1">
                <a:solidFill>
                  <a:srgbClr val="FDE23D"/>
                </a:solidFill>
                <a:latin typeface="Encode Sans"/>
                <a:ea typeface="Encode Sans"/>
                <a:cs typeface="Encode Sans"/>
                <a:sym typeface="Encode Sans"/>
              </a:defRPr>
            </a:pPr>
            <a:r>
              <a:rPr lang="es-ES" dirty="0" smtClean="0"/>
              <a:t>HTML</a:t>
            </a:r>
            <a:endParaRPr dirty="0"/>
          </a:p>
        </p:txBody>
      </p:sp>
      <p:sp>
        <p:nvSpPr>
          <p:cNvPr id="8" name="Google Shape;424;p69"/>
          <p:cNvSpPr txBox="1"/>
          <p:nvPr/>
        </p:nvSpPr>
        <p:spPr>
          <a:xfrm>
            <a:off x="562026" y="844346"/>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26" y="2175161"/>
            <a:ext cx="764857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327" y="3703036"/>
            <a:ext cx="5101070" cy="2977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840959"/>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Calibri"/>
        <a:ea typeface="Calibri"/>
        <a:cs typeface="Calibri"/>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Calibri"/>
        <a:ea typeface="Calibri"/>
        <a:cs typeface="Calibri"/>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484</TotalTime>
  <Words>1370</Words>
  <Application>Microsoft Office PowerPoint</Application>
  <PresentationFormat>Personalizado</PresentationFormat>
  <Paragraphs>371</Paragraphs>
  <Slides>46</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46</vt:i4>
      </vt:variant>
    </vt:vector>
  </HeadingPairs>
  <TitlesOfParts>
    <vt:vector size="48" baseType="lpstr">
      <vt:lpstr>Simple Light</vt:lpstr>
      <vt:lpstr>Acrobat Document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Selectores en CSS “a quién hay que aplicar el estilo”</vt:lpstr>
      <vt:lpstr>Selectores básicos </vt:lpstr>
      <vt:lpstr>Presentación de PowerPoint</vt:lpstr>
      <vt:lpstr>Selectores de ID</vt:lpstr>
      <vt:lpstr>Herencia en CSS</vt:lpstr>
      <vt:lpstr>Presentación de PowerPoint</vt:lpstr>
      <vt:lpstr>Modelo de cajas</vt:lpstr>
      <vt:lpstr>Presentación de PowerPoint</vt:lpstr>
      <vt:lpstr>Concepto de JS</vt:lpstr>
      <vt:lpstr>¿Qué es DOM?</vt:lpstr>
      <vt:lpstr>DOM</vt:lpstr>
      <vt:lpstr>Document</vt:lpstr>
      <vt:lpstr>Modificar un elemento HTML</vt:lpstr>
      <vt:lpstr>Eventos</vt:lpstr>
      <vt:lpstr>Eventos</vt:lpstr>
      <vt:lpstr>Tipos de Datos y variables</vt:lpstr>
      <vt:lpstr>Operadores Aritméticos</vt:lpstr>
      <vt:lpstr>Estructuras condicionales – Condición Simple (IF)</vt:lpstr>
      <vt:lpstr>Operadores Condicionales - JavaScript</vt:lpstr>
      <vt:lpstr>Estructuras Repetitivas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Fenix</cp:lastModifiedBy>
  <cp:revision>27</cp:revision>
  <dcterms:modified xsi:type="dcterms:W3CDTF">2022-09-23T16:01:44Z</dcterms:modified>
</cp:coreProperties>
</file>