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707" r:id="rId2"/>
    <p:sldId id="525" r:id="rId3"/>
    <p:sldId id="662" r:id="rId4"/>
    <p:sldId id="706" r:id="rId5"/>
    <p:sldId id="740" r:id="rId6"/>
    <p:sldId id="711" r:id="rId7"/>
    <p:sldId id="709" r:id="rId8"/>
    <p:sldId id="710" r:id="rId9"/>
    <p:sldId id="663" r:id="rId10"/>
    <p:sldId id="664" r:id="rId11"/>
    <p:sldId id="665" r:id="rId12"/>
    <p:sldId id="666" r:id="rId13"/>
    <p:sldId id="667" r:id="rId14"/>
    <p:sldId id="668" r:id="rId15"/>
    <p:sldId id="669" r:id="rId16"/>
    <p:sldId id="670" r:id="rId17"/>
    <p:sldId id="673" r:id="rId18"/>
    <p:sldId id="679" r:id="rId19"/>
    <p:sldId id="680" r:id="rId20"/>
    <p:sldId id="700" r:id="rId21"/>
    <p:sldId id="705" r:id="rId22"/>
    <p:sldId id="699" r:id="rId23"/>
    <p:sldId id="712" r:id="rId24"/>
    <p:sldId id="713" r:id="rId25"/>
    <p:sldId id="714" r:id="rId26"/>
    <p:sldId id="715" r:id="rId27"/>
    <p:sldId id="716" r:id="rId28"/>
    <p:sldId id="717" r:id="rId29"/>
    <p:sldId id="718" r:id="rId30"/>
    <p:sldId id="719" r:id="rId31"/>
    <p:sldId id="720" r:id="rId32"/>
    <p:sldId id="681" r:id="rId33"/>
    <p:sldId id="721" r:id="rId34"/>
    <p:sldId id="722" r:id="rId35"/>
    <p:sldId id="723" r:id="rId36"/>
    <p:sldId id="724" r:id="rId37"/>
    <p:sldId id="726" r:id="rId38"/>
    <p:sldId id="725" r:id="rId39"/>
    <p:sldId id="728" r:id="rId40"/>
    <p:sldId id="729" r:id="rId41"/>
    <p:sldId id="730" r:id="rId42"/>
    <p:sldId id="731" r:id="rId43"/>
    <p:sldId id="727" r:id="rId44"/>
    <p:sldId id="733" r:id="rId45"/>
    <p:sldId id="732" r:id="rId46"/>
    <p:sldId id="734" r:id="rId47"/>
    <p:sldId id="735" r:id="rId48"/>
    <p:sldId id="736" r:id="rId49"/>
    <p:sldId id="743" r:id="rId50"/>
    <p:sldId id="742" r:id="rId51"/>
    <p:sldId id="744" r:id="rId52"/>
    <p:sldId id="745" r:id="rId53"/>
    <p:sldId id="746" r:id="rId54"/>
    <p:sldId id="741" r:id="rId55"/>
    <p:sldId id="747" r:id="rId56"/>
    <p:sldId id="775" r:id="rId57"/>
    <p:sldId id="776" r:id="rId58"/>
    <p:sldId id="777" r:id="rId59"/>
    <p:sldId id="748" r:id="rId60"/>
    <p:sldId id="749" r:id="rId61"/>
    <p:sldId id="750" r:id="rId62"/>
    <p:sldId id="751" r:id="rId63"/>
    <p:sldId id="752" r:id="rId64"/>
    <p:sldId id="753" r:id="rId65"/>
    <p:sldId id="754" r:id="rId66"/>
    <p:sldId id="755" r:id="rId67"/>
    <p:sldId id="756" r:id="rId68"/>
    <p:sldId id="757" r:id="rId69"/>
    <p:sldId id="758" r:id="rId70"/>
    <p:sldId id="782" r:id="rId71"/>
    <p:sldId id="759" r:id="rId72"/>
    <p:sldId id="760" r:id="rId73"/>
    <p:sldId id="779" r:id="rId74"/>
    <p:sldId id="780" r:id="rId75"/>
    <p:sldId id="781" r:id="rId76"/>
    <p:sldId id="302" r:id="rId7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80" d="100"/>
          <a:sy n="80" d="100"/>
        </p:scale>
        <p:origin x="-34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19/9/2022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www.arquitecturajava.com/spring-autowired-y-la-inyeccion-de-dependencias/"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hyperlink" Target="http://localhost/phpMyAdmi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684731"/>
          </a:xfrm>
          <a:prstGeom prst="rect">
            <a:avLst/>
          </a:prstGeom>
          <a:noFill/>
          <a:ln>
            <a:noFill/>
          </a:ln>
        </p:spPr>
        <p:txBody>
          <a:bodyPr spcFirstLastPara="1" wrap="square" lIns="121900" tIns="121900" rIns="121900" bIns="121900" anchor="ctr" anchorCtr="0">
            <a:noAutofit/>
          </a:bodyPr>
          <a:lstStyle/>
          <a:p>
            <a:r>
              <a:rPr lang="es-MX" sz="2400" b="1" smtClean="0">
                <a:latin typeface="Encode Sans" panose="020B0604020202020204"/>
                <a:ea typeface="Calibri" panose="020F0502020204030204" pitchFamily="34" charset="0"/>
              </a:rPr>
              <a:t>Índice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742950" lvl="1" indent="-285750">
              <a:buFont typeface="Arial" pitchFamily="34" charset="0"/>
              <a:buChar char="•"/>
            </a:pPr>
            <a:r>
              <a:rPr lang="es-AR" dirty="0" smtClean="0">
                <a:sym typeface="Georgia"/>
              </a:rPr>
              <a:t>Spring </a:t>
            </a:r>
            <a:r>
              <a:rPr lang="es-AR" dirty="0" err="1">
                <a:sym typeface="Georgia"/>
              </a:rPr>
              <a:t>Boot</a:t>
            </a:r>
            <a:r>
              <a:rPr lang="es-AR" dirty="0">
                <a:sym typeface="Georgia"/>
              </a:rPr>
              <a:t> Java - Instalar extensión para Java.</a:t>
            </a:r>
          </a:p>
          <a:p>
            <a:pPr marL="285750" indent="-285750">
              <a:buFont typeface="Arial" pitchFamily="34" charset="0"/>
              <a:buChar char="•"/>
            </a:pPr>
            <a:endParaRPr lang="es-AR" dirty="0">
              <a:sym typeface="Georgia"/>
            </a:endParaRPr>
          </a:p>
          <a:p>
            <a:pPr marL="742950" lvl="1" indent="-285750">
              <a:buFont typeface="Arial" pitchFamily="34" charset="0"/>
              <a:buChar char="•"/>
            </a:pPr>
            <a:r>
              <a:rPr lang="es-AR" dirty="0">
                <a:sym typeface="Georgia"/>
              </a:rPr>
              <a:t>Que es y como trabaja Framework Spring MVC - Primera Parte.</a:t>
            </a:r>
          </a:p>
          <a:p>
            <a:pPr marL="285750" indent="-285750">
              <a:buFont typeface="Arial" pitchFamily="34" charset="0"/>
              <a:buChar char="•"/>
            </a:pPr>
            <a:endParaRPr lang="es-ES" dirty="0">
              <a:sym typeface="Georgia"/>
            </a:endParaRPr>
          </a:p>
          <a:p>
            <a:pPr marL="742950" lvl="1" indent="-285750">
              <a:buFont typeface="Arial" pitchFamily="34" charset="0"/>
              <a:buChar char="•"/>
            </a:pPr>
            <a:r>
              <a:rPr lang="es-MX" dirty="0"/>
              <a:t>Ejemplo MVC en Spring </a:t>
            </a:r>
            <a:r>
              <a:rPr lang="es-MX" dirty="0" err="1"/>
              <a:t>Boot</a:t>
            </a:r>
            <a:r>
              <a:rPr lang="es-MX" dirty="0"/>
              <a:t> con </a:t>
            </a:r>
            <a:r>
              <a:rPr lang="es-MX" dirty="0" err="1"/>
              <a:t>VSCode</a:t>
            </a:r>
            <a:r>
              <a:rPr lang="es-MX" dirty="0"/>
              <a:t> - </a:t>
            </a:r>
            <a:r>
              <a:rPr lang="es-AR" dirty="0">
                <a:sym typeface="Georgia"/>
              </a:rPr>
              <a:t>Spring MVC - Segunda Parte.</a:t>
            </a:r>
          </a:p>
          <a:p>
            <a:pPr marL="285750" indent="-285750">
              <a:buFont typeface="Arial" pitchFamily="34" charset="0"/>
              <a:buChar char="•"/>
            </a:pPr>
            <a:endParaRPr lang="es-AR" dirty="0">
              <a:sym typeface="Georgia"/>
            </a:endParaRPr>
          </a:p>
          <a:p>
            <a:pPr marL="742950" lvl="1" indent="-285750">
              <a:buFont typeface="Arial" pitchFamily="34" charset="0"/>
              <a:buChar char="•"/>
            </a:pPr>
            <a:r>
              <a:rPr lang="es-AR" dirty="0">
                <a:sym typeface="Georgia"/>
              </a:rPr>
              <a:t>Spring MVC Creando Clases - Tercera Parte.</a:t>
            </a:r>
          </a:p>
          <a:p>
            <a:pPr marL="285750" indent="-285750">
              <a:buFont typeface="Arial" pitchFamily="34" charset="0"/>
              <a:buChar char="•"/>
            </a:pPr>
            <a:endParaRPr lang="es-AR" dirty="0">
              <a:sym typeface="Georgia"/>
            </a:endParaRPr>
          </a:p>
          <a:p>
            <a:pPr marL="742950" lvl="1" indent="-285750">
              <a:buFont typeface="Arial" pitchFamily="34" charset="0"/>
              <a:buChar char="•"/>
            </a:pPr>
            <a:r>
              <a:rPr lang="es-AR" dirty="0">
                <a:sym typeface="Georgia"/>
              </a:rPr>
              <a:t>Spring </a:t>
            </a:r>
            <a:r>
              <a:rPr lang="es-ES" dirty="0"/>
              <a:t>@</a:t>
            </a:r>
            <a:r>
              <a:rPr lang="es-ES" dirty="0" err="1"/>
              <a:t>Component</a:t>
            </a:r>
            <a:r>
              <a:rPr lang="es-ES" dirty="0"/>
              <a:t> , anotaciones y jerarquía - </a:t>
            </a:r>
            <a:r>
              <a:rPr lang="es-AR" dirty="0">
                <a:sym typeface="Georgia"/>
              </a:rPr>
              <a:t>Cuarta Parte.</a:t>
            </a:r>
          </a:p>
          <a:p>
            <a:pPr marL="285750" indent="-285750">
              <a:buFont typeface="Arial" pitchFamily="34" charset="0"/>
              <a:buChar char="•"/>
            </a:pPr>
            <a:endParaRPr lang="es-AR" dirty="0">
              <a:sym typeface="Georgia"/>
            </a:endParaRPr>
          </a:p>
          <a:p>
            <a:pPr marL="742950" lvl="1" indent="-285750">
              <a:buFont typeface="Arial" pitchFamily="34" charset="0"/>
              <a:buChar char="•"/>
            </a:pPr>
            <a:r>
              <a:rPr lang="es-AR" dirty="0"/>
              <a:t>Spring </a:t>
            </a:r>
            <a:r>
              <a:rPr lang="es-AR" dirty="0" err="1"/>
              <a:t>GetMapping</a:t>
            </a:r>
            <a:r>
              <a:rPr lang="es-AR" dirty="0"/>
              <a:t> , </a:t>
            </a:r>
            <a:r>
              <a:rPr lang="es-AR" dirty="0" err="1"/>
              <a:t>PostMapping</a:t>
            </a:r>
            <a:r>
              <a:rPr lang="es-AR" dirty="0"/>
              <a:t> </a:t>
            </a:r>
            <a:r>
              <a:rPr lang="es-AR" dirty="0" err="1"/>
              <a:t>etc</a:t>
            </a:r>
            <a:r>
              <a:rPr lang="es-AR" dirty="0"/>
              <a:t> - </a:t>
            </a:r>
            <a:r>
              <a:rPr lang="es-ES" dirty="0">
                <a:sym typeface="Georgia"/>
              </a:rPr>
              <a:t>Quinta </a:t>
            </a:r>
            <a:r>
              <a:rPr lang="es-AR" dirty="0">
                <a:sym typeface="Georgia"/>
              </a:rPr>
              <a:t>Parte.</a:t>
            </a:r>
          </a:p>
          <a:p>
            <a:pPr marL="285750" indent="-285750">
              <a:buFont typeface="Arial" pitchFamily="34" charset="0"/>
              <a:buChar char="•"/>
            </a:pPr>
            <a:endParaRPr lang="es-AR" dirty="0">
              <a:sym typeface="Georgia"/>
            </a:endParaRPr>
          </a:p>
          <a:p>
            <a:pPr marL="742950" lvl="1" indent="-285750">
              <a:buFont typeface="Arial" pitchFamily="34" charset="0"/>
              <a:buChar char="•"/>
            </a:pPr>
            <a:r>
              <a:rPr lang="es-ES" dirty="0"/>
              <a:t>Spring </a:t>
            </a:r>
            <a:r>
              <a:rPr lang="es-ES" dirty="0" err="1"/>
              <a:t>Boot</a:t>
            </a:r>
            <a:r>
              <a:rPr lang="es-ES" dirty="0"/>
              <a:t> Acceso a Datos con </a:t>
            </a:r>
            <a:r>
              <a:rPr lang="es-ES" dirty="0" err="1"/>
              <a:t>MySQL</a:t>
            </a:r>
            <a:r>
              <a:rPr lang="es-ES" dirty="0"/>
              <a:t> - </a:t>
            </a:r>
            <a:r>
              <a:rPr lang="es-ES" dirty="0">
                <a:sym typeface="Georgia"/>
              </a:rPr>
              <a:t>Sexta </a:t>
            </a:r>
            <a:r>
              <a:rPr lang="es-AR" dirty="0">
                <a:sym typeface="Georgia"/>
              </a:rPr>
              <a:t>Parte</a:t>
            </a:r>
            <a:r>
              <a:rPr lang="es-AR" dirty="0" smtClean="0">
                <a:sym typeface="Georgia"/>
              </a:rPr>
              <a:t>.</a:t>
            </a:r>
            <a:endParaRPr lang="es-ES" b="1" dirty="0">
              <a:latin typeface="Encode Sans" panose="020B0604020202020204"/>
              <a:ea typeface="Calibri" panose="020F0502020204030204" pitchFamily="34" charset="0"/>
            </a:endParaRPr>
          </a:p>
          <a:p>
            <a:pPr marL="285750" indent="-285750">
              <a:buFont typeface="Arial" pitchFamily="34" charset="0"/>
              <a:buChar char="•"/>
            </a:pPr>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3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el lenguaje de programación a utilizar en nuestro proyecto, en nuestro caso será Java.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712" y="3747655"/>
            <a:ext cx="8582759" cy="207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18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41901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el nombre de nuestra dirección o dominio web para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04" y="3325092"/>
            <a:ext cx="8095037" cy="161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013" y="4932047"/>
            <a:ext cx="6059509" cy="157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735653">
            <a:off x="2410691" y="4846174"/>
            <a:ext cx="2042556" cy="51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662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205259"/>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el correspondiente nombre de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24" y="3111335"/>
            <a:ext cx="5981107" cy="140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948" y="4805939"/>
            <a:ext cx="5767557" cy="160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640660" y="4465067"/>
            <a:ext cx="3296767" cy="51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1852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46651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el paquete que se utilizara para el tipo de aplicación a realizar, en nuestro caso la aplicación es web por ende se debería e elegir «</a:t>
            </a:r>
            <a:r>
              <a:rPr lang="es-ES" dirty="0" err="1" smtClean="0"/>
              <a:t>War</a:t>
            </a:r>
            <a:r>
              <a:rPr lang="es-ES" dirty="0" smtClean="0"/>
              <a:t>» pero también e la puede realizar de tipo «</a:t>
            </a:r>
            <a:r>
              <a:rPr lang="es-ES" dirty="0" err="1" smtClean="0"/>
              <a:t>Jar</a:t>
            </a:r>
            <a:r>
              <a:rPr lang="es-ES" dirty="0" smtClean="0"/>
              <a:t>» que será la que nosotros elegiremos.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53" y="3533595"/>
            <a:ext cx="62865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726" y="4809506"/>
            <a:ext cx="7374844" cy="181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522330" y="4944413"/>
            <a:ext cx="3296767" cy="38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9811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205259"/>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la versión del Java instalado en nuestro caso será la versión 11.</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48" y="3105645"/>
            <a:ext cx="49434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3042" y="4417373"/>
            <a:ext cx="6539884" cy="206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577496" y="4697674"/>
            <a:ext cx="4165631" cy="41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749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144276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Según la intención de nuestra aplicación en esta parte se agregaran los distintos tipos de dependencias que necesitaremos en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148" y="3491347"/>
            <a:ext cx="10034603" cy="301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97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360620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a:t>En este caso agregaremos las </a:t>
            </a:r>
            <a:r>
              <a:rPr lang="es-ES" dirty="0" smtClean="0"/>
              <a:t>dependencias:</a:t>
            </a:r>
          </a:p>
          <a:p>
            <a:pPr marL="285750" indent="-285750">
              <a:buFont typeface="Arial" pitchFamily="34" charset="0"/>
              <a:buChar char="•"/>
            </a:pPr>
            <a:endParaRPr lang="es-ES" dirty="0" smtClean="0"/>
          </a:p>
          <a:p>
            <a:pPr marL="285750" indent="-285750">
              <a:buFont typeface="Arial" pitchFamily="34" charset="0"/>
              <a:buChar char="•"/>
            </a:pPr>
            <a:r>
              <a:rPr lang="es-AR" b="1" dirty="0" smtClean="0"/>
              <a:t>Spring Web</a:t>
            </a:r>
            <a:r>
              <a:rPr lang="es-ES" dirty="0" smtClean="0"/>
              <a:t>…, para poder generar aplicaciones de tipo web.</a:t>
            </a:r>
          </a:p>
          <a:p>
            <a:endParaRPr lang="es-ES" dirty="0"/>
          </a:p>
          <a:p>
            <a:pPr marL="285750" indent="-285750">
              <a:buFont typeface="Arial" pitchFamily="34" charset="0"/>
              <a:buChar char="•"/>
            </a:pPr>
            <a:r>
              <a:rPr lang="es-AR" b="1" dirty="0" err="1" smtClean="0"/>
              <a:t>Thymeleaf</a:t>
            </a:r>
            <a:r>
              <a:rPr lang="es-AR" b="1" dirty="0" smtClean="0"/>
              <a:t>…, </a:t>
            </a:r>
            <a:r>
              <a:rPr lang="es-AR" dirty="0"/>
              <a:t>es una evolución de nuestro </a:t>
            </a:r>
            <a:endParaRPr lang="es-AR" dirty="0" smtClean="0"/>
          </a:p>
          <a:p>
            <a:r>
              <a:rPr lang="es-AR" dirty="0" smtClean="0"/>
              <a:t>Lenguaje </a:t>
            </a:r>
            <a:r>
              <a:rPr lang="es-AR" b="1" dirty="0" smtClean="0"/>
              <a:t>JSP </a:t>
            </a:r>
            <a:r>
              <a:rPr lang="es-AR" b="1" dirty="0"/>
              <a:t>Java</a:t>
            </a:r>
            <a:r>
              <a:rPr lang="es-ES" dirty="0"/>
              <a:t> con diferentes mejoras y </a:t>
            </a:r>
            <a:endParaRPr lang="es-ES" dirty="0" smtClean="0"/>
          </a:p>
          <a:p>
            <a:r>
              <a:rPr lang="es-ES" dirty="0" smtClean="0"/>
              <a:t>que </a:t>
            </a:r>
            <a:r>
              <a:rPr lang="es-ES" dirty="0"/>
              <a:t>se integra </a:t>
            </a:r>
            <a:r>
              <a:rPr lang="es-ES" dirty="0" smtClean="0"/>
              <a:t>perfectamente </a:t>
            </a:r>
            <a:r>
              <a:rPr lang="es-ES" dirty="0"/>
              <a:t>con Spring. </a:t>
            </a:r>
            <a:endParaRPr lang="es-ES" dirty="0" smtClean="0"/>
          </a:p>
          <a:p>
            <a:endParaRPr lang="es-ES" dirty="0"/>
          </a:p>
          <a:p>
            <a:pPr marL="285750" lvl="1" indent="-285750">
              <a:buFont typeface="Arial" pitchFamily="34" charset="0"/>
              <a:buChar char="•"/>
            </a:pPr>
            <a:r>
              <a:rPr lang="es-AR" b="1" dirty="0"/>
              <a:t>Spring </a:t>
            </a:r>
            <a:r>
              <a:rPr lang="es-AR" b="1" dirty="0" err="1"/>
              <a:t>Boot</a:t>
            </a:r>
            <a:r>
              <a:rPr lang="es-AR" b="1" dirty="0"/>
              <a:t> </a:t>
            </a:r>
            <a:r>
              <a:rPr lang="es-AR" b="1" dirty="0" err="1" smtClean="0"/>
              <a:t>DevTools</a:t>
            </a:r>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512" y="3827934"/>
            <a:ext cx="6625149" cy="272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02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1407139"/>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Finalizado el proceso de generación procedemos a abrir el mismo presionando el botón de Abrir, ubicado en el margen inferior derecha de nuestro </a:t>
            </a:r>
            <a:r>
              <a:rPr lang="es-ES" dirty="0" err="1" smtClean="0"/>
              <a:t>VSCode</a:t>
            </a:r>
            <a:r>
              <a:rPr lang="es-ES" dirty="0" smtClean="0"/>
              <a:t>.</a:t>
            </a:r>
          </a:p>
          <a:p>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01" y="3308137"/>
            <a:ext cx="5509162" cy="273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547129">
            <a:off x="2306464" y="4409511"/>
            <a:ext cx="3087584" cy="424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444" y="2895735"/>
            <a:ext cx="3667496" cy="386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rot="20636814">
            <a:off x="5943634" y="4929903"/>
            <a:ext cx="2706833" cy="424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3160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2862322"/>
          </a:xfrm>
          <a:prstGeom prst="rect">
            <a:avLst/>
          </a:prstGeom>
        </p:spPr>
        <p:txBody>
          <a:bodyPr wrap="square">
            <a:spAutoFit/>
          </a:bodyPr>
          <a:lstStyle/>
          <a:p>
            <a:pPr marL="285750" indent="-285750">
              <a:buFont typeface="Arial" pitchFamily="34" charset="0"/>
              <a:buChar char="•"/>
            </a:pPr>
            <a:r>
              <a:rPr lang="es-ES" dirty="0" smtClean="0"/>
              <a:t>Procedemos a crear un archivo index.html dentro de nuestro directorio </a:t>
            </a:r>
            <a:r>
              <a:rPr lang="es-ES" dirty="0" err="1" smtClean="0"/>
              <a:t>static</a:t>
            </a:r>
            <a:r>
              <a:rPr lang="es-ES" dirty="0" smtClean="0"/>
              <a:t> que se encuentra dentro de </a:t>
            </a:r>
            <a:r>
              <a:rPr lang="es-ES" dirty="0" err="1" smtClean="0"/>
              <a:t>src</a:t>
            </a:r>
            <a:r>
              <a:rPr lang="es-ES" dirty="0" smtClean="0"/>
              <a:t>-&gt;</a:t>
            </a:r>
            <a:r>
              <a:rPr lang="es-ES" dirty="0" err="1" smtClean="0"/>
              <a:t>main</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Dentro de nuestro archivo index.html </a:t>
            </a:r>
          </a:p>
          <a:p>
            <a:r>
              <a:rPr lang="es-ES" dirty="0" smtClean="0"/>
              <a:t>redactaremos el siguiente código.</a:t>
            </a:r>
          </a:p>
          <a:p>
            <a:endParaRPr lang="es-ES" dirty="0"/>
          </a:p>
          <a:p>
            <a:pPr marL="285750" indent="-285750">
              <a:buFont typeface="Arial" pitchFamily="34" charset="0"/>
              <a:buChar char="•"/>
            </a:pPr>
            <a:r>
              <a:rPr lang="es-ES" dirty="0" smtClean="0"/>
              <a:t>Agregamos un código </a:t>
            </a:r>
            <a:r>
              <a:rPr lang="es-ES" dirty="0" err="1" smtClean="0"/>
              <a:t>html</a:t>
            </a:r>
            <a:r>
              <a:rPr lang="es-ES" dirty="0" smtClean="0"/>
              <a:t> dentro de</a:t>
            </a:r>
          </a:p>
          <a:p>
            <a:r>
              <a:rPr lang="es-ES" dirty="0" smtClean="0"/>
              <a:t>nuestro </a:t>
            </a:r>
            <a:r>
              <a:rPr lang="es-ES" dirty="0" err="1" smtClean="0"/>
              <a:t>index.tml</a:t>
            </a:r>
            <a:r>
              <a:rPr lang="es-ES" dirty="0" smtClean="0"/>
              <a:t> y lo hacemos </a:t>
            </a:r>
          </a:p>
          <a:p>
            <a:r>
              <a:rPr lang="es-ES" dirty="0" smtClean="0"/>
              <a:t>presionando </a:t>
            </a:r>
            <a:r>
              <a:rPr lang="es-ES" dirty="0" err="1" smtClean="0"/>
              <a:t>ctrl</a:t>
            </a:r>
            <a:r>
              <a:rPr lang="es-ES" dirty="0" smtClean="0"/>
              <a:t> + barra espacio y del</a:t>
            </a:r>
          </a:p>
          <a:p>
            <a:r>
              <a:rPr lang="es-ES" dirty="0"/>
              <a:t>m</a:t>
            </a:r>
            <a:r>
              <a:rPr lang="es-ES" dirty="0" smtClean="0"/>
              <a:t>enú seleccionaremos </a:t>
            </a:r>
            <a:r>
              <a:rPr lang="es-ES" dirty="0" err="1" smtClean="0"/>
              <a:t>html</a:t>
            </a:r>
            <a:endParaRPr lang="es-ES" dirty="0" smtClean="0"/>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467" y="3264476"/>
            <a:ext cx="2655021" cy="333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9216" y="3264476"/>
            <a:ext cx="5501410" cy="267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20171498">
            <a:off x="6316366" y="4983167"/>
            <a:ext cx="3104565" cy="34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9407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1200329"/>
          </a:xfrm>
          <a:prstGeom prst="rect">
            <a:avLst/>
          </a:prstGeom>
        </p:spPr>
        <p:txBody>
          <a:bodyPr wrap="square">
            <a:spAutoFit/>
          </a:bodyPr>
          <a:lstStyle/>
          <a:p>
            <a:pPr marL="285750" indent="-285750">
              <a:buFont typeface="Arial" pitchFamily="34" charset="0"/>
              <a:buChar char="•"/>
            </a:pPr>
            <a:r>
              <a:rPr lang="es-ES" dirty="0" smtClean="0"/>
              <a:t>Agregamos a nuestro index.html un encabezado h1 con un mensaje de bienvenida.</a:t>
            </a:r>
          </a:p>
          <a:p>
            <a:pPr marL="285750" indent="-285750">
              <a:buFont typeface="Arial" pitchFamily="34" charset="0"/>
              <a:buChar char="•"/>
            </a:pPr>
            <a:endParaRPr lang="es-ES" dirty="0" smtClean="0"/>
          </a:p>
          <a:p>
            <a:pPr marL="285750" indent="-285750">
              <a:buFont typeface="Arial" pitchFamily="34" charset="0"/>
              <a:buChar char="•"/>
            </a:pPr>
            <a:r>
              <a:rPr lang="es-ES" dirty="0" smtClean="0"/>
              <a:t>Guardamos el cambio y volvemos a poner en funcionamiento nuestro servidor, logrando así cambiar nuestro mensaje de error por el mensaje que se encuentra dentro de nuestro archivo </a:t>
            </a:r>
            <a:r>
              <a:rPr lang="es-ES" dirty="0" err="1" smtClean="0"/>
              <a:t>index.tml</a:t>
            </a:r>
            <a:r>
              <a:rPr lang="es-ES" dirty="0" smtClean="0"/>
              <a:t>.</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76" y="4212520"/>
            <a:ext cx="4942665" cy="184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588393">
            <a:off x="3971231" y="5703167"/>
            <a:ext cx="1697817" cy="34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5898" y="4382464"/>
            <a:ext cx="5234915" cy="235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78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a:t>
            </a:r>
            <a:r>
              <a:rPr lang="es-AR" sz="4000" b="1" dirty="0" err="1" smtClean="0">
                <a:solidFill>
                  <a:srgbClr val="0070C0"/>
                </a:solidFill>
                <a:latin typeface="Georgia"/>
                <a:ea typeface="Georgia"/>
                <a:cs typeface="Georgia"/>
                <a:sym typeface="Georgia"/>
              </a:rPr>
              <a:t>Boot</a:t>
            </a:r>
            <a:r>
              <a:rPr lang="es-AR" sz="4000" b="1" dirty="0" smtClean="0">
                <a:solidFill>
                  <a:srgbClr val="0070C0"/>
                </a:solidFill>
                <a:latin typeface="Georgia"/>
                <a:ea typeface="Georgia"/>
                <a:cs typeface="Georgia"/>
                <a:sym typeface="Georgia"/>
              </a:rPr>
              <a:t> Java </a:t>
            </a:r>
          </a:p>
          <a:p>
            <a:r>
              <a:rPr lang="es-AR" sz="4000" b="1" dirty="0" smtClean="0">
                <a:solidFill>
                  <a:srgbClr val="0070C0"/>
                </a:solidFill>
                <a:latin typeface="Georgia"/>
                <a:ea typeface="Georgia"/>
                <a:cs typeface="Georgia"/>
                <a:sym typeface="Georgia"/>
              </a:rPr>
              <a:t>Instalar extensión para Java</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952494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3970318"/>
          </a:xfrm>
          <a:prstGeom prst="rect">
            <a:avLst/>
          </a:prstGeom>
        </p:spPr>
        <p:txBody>
          <a:bodyPr wrap="square">
            <a:spAutoFit/>
          </a:bodyPr>
          <a:lstStyle/>
          <a:p>
            <a:pPr marL="285750" indent="-285750">
              <a:buFont typeface="Arial" pitchFamily="34" charset="0"/>
              <a:buChar char="•"/>
            </a:pPr>
            <a:r>
              <a:rPr lang="es-ES" dirty="0" smtClean="0"/>
              <a:t>Código index.html</a:t>
            </a:r>
          </a:p>
          <a:p>
            <a:endParaRPr lang="es-ES" dirty="0"/>
          </a:p>
          <a:p>
            <a:r>
              <a:rPr lang="es-AR" dirty="0"/>
              <a:t>&lt;!DOCTYPE </a:t>
            </a:r>
            <a:r>
              <a:rPr lang="es-AR" dirty="0" err="1"/>
              <a:t>html</a:t>
            </a:r>
            <a:r>
              <a:rPr lang="es-AR" dirty="0"/>
              <a:t>&gt;</a:t>
            </a:r>
          </a:p>
          <a:p>
            <a:r>
              <a:rPr lang="es-AR" dirty="0"/>
              <a:t>&lt;</a:t>
            </a:r>
            <a:r>
              <a:rPr lang="es-AR" dirty="0" err="1"/>
              <a:t>html</a:t>
            </a:r>
            <a:r>
              <a:rPr lang="es-AR" dirty="0" smtClean="0"/>
              <a:t>&gt;&lt;</a:t>
            </a:r>
            <a:r>
              <a:rPr lang="es-AR" dirty="0"/>
              <a:t>head&gt;</a:t>
            </a:r>
          </a:p>
          <a:p>
            <a:r>
              <a:rPr lang="es-AR" dirty="0"/>
              <a:t>    &lt;meta </a:t>
            </a:r>
            <a:r>
              <a:rPr lang="es-AR" dirty="0" err="1"/>
              <a:t>charset</a:t>
            </a:r>
            <a:r>
              <a:rPr lang="es-AR" dirty="0"/>
              <a:t>='utf-8'&gt;</a:t>
            </a:r>
          </a:p>
          <a:p>
            <a:r>
              <a:rPr lang="es-AR" dirty="0"/>
              <a:t>    &lt;meta http-</a:t>
            </a:r>
            <a:r>
              <a:rPr lang="es-AR" dirty="0" err="1"/>
              <a:t>equiv</a:t>
            </a:r>
            <a:r>
              <a:rPr lang="es-AR" dirty="0"/>
              <a:t>='X-UA-Compatible' </a:t>
            </a:r>
            <a:r>
              <a:rPr lang="es-AR" dirty="0" err="1"/>
              <a:t>content</a:t>
            </a:r>
            <a:r>
              <a:rPr lang="es-AR" dirty="0"/>
              <a:t>='IE=</a:t>
            </a:r>
            <a:r>
              <a:rPr lang="es-AR" dirty="0" err="1"/>
              <a:t>edge</a:t>
            </a:r>
            <a:r>
              <a:rPr lang="es-AR" dirty="0"/>
              <a:t>'&gt;</a:t>
            </a:r>
          </a:p>
          <a:p>
            <a:r>
              <a:rPr lang="es-AR" dirty="0"/>
              <a:t>    &lt;</a:t>
            </a:r>
            <a:r>
              <a:rPr lang="es-AR" dirty="0" err="1" smtClean="0"/>
              <a:t>title</a:t>
            </a:r>
            <a:r>
              <a:rPr lang="es-AR" dirty="0" smtClean="0"/>
              <a:t>&gt;MVC </a:t>
            </a:r>
            <a:r>
              <a:rPr lang="es-AR" dirty="0" err="1" smtClean="0"/>
              <a:t>SpringBoot</a:t>
            </a:r>
            <a:r>
              <a:rPr lang="es-AR" dirty="0" smtClean="0"/>
              <a:t>&lt;/</a:t>
            </a:r>
            <a:r>
              <a:rPr lang="es-AR" dirty="0" err="1"/>
              <a:t>title</a:t>
            </a:r>
            <a:r>
              <a:rPr lang="es-AR" dirty="0"/>
              <a:t>&gt;</a:t>
            </a:r>
          </a:p>
          <a:p>
            <a:r>
              <a:rPr lang="es-AR" dirty="0"/>
              <a:t>    &lt;meta </a:t>
            </a:r>
            <a:r>
              <a:rPr lang="es-AR" dirty="0" err="1"/>
              <a:t>name</a:t>
            </a:r>
            <a:r>
              <a:rPr lang="es-AR" dirty="0"/>
              <a:t>='</a:t>
            </a:r>
            <a:r>
              <a:rPr lang="es-AR" dirty="0" err="1"/>
              <a:t>viewport</a:t>
            </a:r>
            <a:r>
              <a:rPr lang="es-AR" dirty="0"/>
              <a:t>' </a:t>
            </a:r>
            <a:r>
              <a:rPr lang="es-AR" dirty="0" err="1"/>
              <a:t>content</a:t>
            </a:r>
            <a:r>
              <a:rPr lang="es-AR" dirty="0"/>
              <a:t>='</a:t>
            </a:r>
            <a:r>
              <a:rPr lang="es-AR" dirty="0" err="1"/>
              <a:t>width</a:t>
            </a:r>
            <a:r>
              <a:rPr lang="es-AR" dirty="0"/>
              <a:t>=</a:t>
            </a:r>
            <a:r>
              <a:rPr lang="es-AR" dirty="0" err="1"/>
              <a:t>device-width</a:t>
            </a:r>
            <a:r>
              <a:rPr lang="es-AR" dirty="0"/>
              <a:t>, </a:t>
            </a:r>
            <a:r>
              <a:rPr lang="es-AR" dirty="0" err="1"/>
              <a:t>initial-scale</a:t>
            </a:r>
            <a:r>
              <a:rPr lang="es-AR" dirty="0"/>
              <a:t>=1'&gt;</a:t>
            </a:r>
          </a:p>
          <a:p>
            <a:r>
              <a:rPr lang="es-AR" dirty="0"/>
              <a:t>    &lt;link </a:t>
            </a:r>
            <a:r>
              <a:rPr lang="es-AR" dirty="0" err="1"/>
              <a:t>rel</a:t>
            </a:r>
            <a:r>
              <a:rPr lang="es-AR" dirty="0"/>
              <a:t>='</a:t>
            </a:r>
            <a:r>
              <a:rPr lang="es-AR" dirty="0" err="1"/>
              <a:t>stylesheet</a:t>
            </a:r>
            <a:r>
              <a:rPr lang="es-AR" dirty="0"/>
              <a:t>' </a:t>
            </a:r>
            <a:r>
              <a:rPr lang="es-AR" dirty="0" err="1"/>
              <a:t>type</a:t>
            </a:r>
            <a:r>
              <a:rPr lang="es-AR" dirty="0"/>
              <a:t>='</a:t>
            </a:r>
            <a:r>
              <a:rPr lang="es-AR" dirty="0" err="1"/>
              <a:t>text</a:t>
            </a:r>
            <a:r>
              <a:rPr lang="es-AR" dirty="0"/>
              <a:t>/</a:t>
            </a:r>
            <a:r>
              <a:rPr lang="es-AR" dirty="0" err="1"/>
              <a:t>css</a:t>
            </a:r>
            <a:r>
              <a:rPr lang="es-AR" dirty="0"/>
              <a:t>' media='</a:t>
            </a:r>
            <a:r>
              <a:rPr lang="es-AR" dirty="0" err="1"/>
              <a:t>screen</a:t>
            </a:r>
            <a:r>
              <a:rPr lang="es-AR" dirty="0"/>
              <a:t>' </a:t>
            </a:r>
            <a:r>
              <a:rPr lang="es-AR" dirty="0" err="1"/>
              <a:t>href</a:t>
            </a:r>
            <a:r>
              <a:rPr lang="es-AR" dirty="0"/>
              <a:t>='main.css'&gt;</a:t>
            </a:r>
          </a:p>
          <a:p>
            <a:r>
              <a:rPr lang="es-AR" dirty="0"/>
              <a:t>    &lt;script </a:t>
            </a:r>
            <a:r>
              <a:rPr lang="es-AR" dirty="0" err="1"/>
              <a:t>src</a:t>
            </a:r>
            <a:r>
              <a:rPr lang="es-AR" dirty="0"/>
              <a:t>='main.js'&gt;&lt;/script&gt;</a:t>
            </a:r>
          </a:p>
          <a:p>
            <a:r>
              <a:rPr lang="es-AR" dirty="0"/>
              <a:t>&lt;/head&gt;</a:t>
            </a:r>
          </a:p>
          <a:p>
            <a:r>
              <a:rPr lang="es-AR" dirty="0"/>
              <a:t>&lt;</a:t>
            </a:r>
            <a:r>
              <a:rPr lang="es-AR" dirty="0" err="1"/>
              <a:t>body</a:t>
            </a:r>
            <a:r>
              <a:rPr lang="es-AR" dirty="0"/>
              <a:t>&gt;</a:t>
            </a:r>
          </a:p>
          <a:p>
            <a:r>
              <a:rPr lang="es-AR" dirty="0"/>
              <a:t>    </a:t>
            </a:r>
            <a:r>
              <a:rPr lang="es-AR" dirty="0" smtClean="0"/>
              <a:t>&lt;h1&gt;&lt;MVC </a:t>
            </a:r>
            <a:r>
              <a:rPr lang="es-AR" dirty="0"/>
              <a:t>con </a:t>
            </a:r>
            <a:r>
              <a:rPr lang="es-AR" dirty="0" err="1" smtClean="0"/>
              <a:t>SpringBoot</a:t>
            </a:r>
            <a:r>
              <a:rPr lang="es-AR" dirty="0" smtClean="0"/>
              <a:t>&lt;/</a:t>
            </a:r>
            <a:r>
              <a:rPr lang="es-AR" dirty="0"/>
              <a:t>h1&gt;</a:t>
            </a:r>
          </a:p>
          <a:p>
            <a:r>
              <a:rPr lang="es-AR" dirty="0"/>
              <a:t>&lt;/</a:t>
            </a:r>
            <a:r>
              <a:rPr lang="es-AR" dirty="0" err="1"/>
              <a:t>body</a:t>
            </a:r>
            <a:r>
              <a:rPr lang="es-AR" dirty="0" smtClean="0"/>
              <a:t>&gt;&lt;/</a:t>
            </a:r>
            <a:r>
              <a:rPr lang="es-AR" dirty="0" err="1"/>
              <a:t>html</a:t>
            </a:r>
            <a:r>
              <a:rPr lang="es-AR" dirty="0" smtClean="0"/>
              <a:t>&gt;</a:t>
            </a:r>
            <a:endParaRPr lang="es-AR" dirty="0"/>
          </a:p>
        </p:txBody>
      </p:sp>
    </p:spTree>
    <p:extLst>
      <p:ext uri="{BB962C8B-B14F-4D97-AF65-F5344CB8AC3E}">
        <p14:creationId xmlns:p14="http://schemas.microsoft.com/office/powerpoint/2010/main" val="1163645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a:solidFill>
                  <a:srgbClr val="0070C0"/>
                </a:solidFill>
                <a:latin typeface="Georgia"/>
                <a:ea typeface="Georgia"/>
                <a:cs typeface="Georgia"/>
                <a:sym typeface="Georgia"/>
              </a:rPr>
              <a:t>Spring </a:t>
            </a:r>
            <a:r>
              <a:rPr lang="es-AR" sz="4000" b="1" dirty="0" smtClean="0">
                <a:solidFill>
                  <a:srgbClr val="0070C0"/>
                </a:solidFill>
                <a:latin typeface="Georgia"/>
                <a:ea typeface="Georgia"/>
                <a:cs typeface="Georgia"/>
                <a:sym typeface="Georgia"/>
              </a:rPr>
              <a:t>MVC Creando Clases</a:t>
            </a:r>
            <a:endParaRPr lang="es-AR" sz="4000" b="1" dirty="0">
              <a:solidFill>
                <a:srgbClr val="0070C0"/>
              </a:solidFill>
              <a:latin typeface="Georgia"/>
              <a:ea typeface="Georgia"/>
              <a:cs typeface="Georgia"/>
              <a:sym typeface="Georgia"/>
            </a:endParaRPr>
          </a:p>
          <a:p>
            <a:r>
              <a:rPr lang="es-AR" sz="4000" b="1" dirty="0" smtClean="0">
                <a:solidFill>
                  <a:srgbClr val="0070C0"/>
                </a:solidFill>
                <a:latin typeface="Georgia"/>
                <a:ea typeface="Georgia"/>
                <a:cs typeface="Georgia"/>
                <a:sym typeface="Georgia"/>
              </a:rPr>
              <a:t>Tercera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401343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1200329"/>
          </a:xfrm>
          <a:prstGeom prst="rect">
            <a:avLst/>
          </a:prstGeom>
        </p:spPr>
        <p:txBody>
          <a:bodyPr wrap="square">
            <a:spAutoFit/>
          </a:bodyPr>
          <a:lstStyle/>
          <a:p>
            <a:pPr marL="285750" indent="-285750">
              <a:buFont typeface="Arial" pitchFamily="34" charset="0"/>
              <a:buChar char="•"/>
            </a:pPr>
            <a:r>
              <a:rPr lang="es-ES" dirty="0" smtClean="0"/>
              <a:t>A continuación generamos una clase que se utilizara como nuestro objeto de modelado o negocio a la que llamaremos Persona.java.</a:t>
            </a:r>
          </a:p>
          <a:p>
            <a:pPr marL="285750" indent="-285750">
              <a:buFont typeface="Arial" pitchFamily="34" charset="0"/>
              <a:buChar char="•"/>
            </a:pPr>
            <a:endParaRPr lang="es-ES" dirty="0"/>
          </a:p>
          <a:p>
            <a:pPr marL="285750" indent="-285750">
              <a:buFont typeface="Arial" pitchFamily="34" charset="0"/>
              <a:buChar char="•"/>
            </a:pPr>
            <a:r>
              <a:rPr lang="es-ES" dirty="0" smtClean="0"/>
              <a:t>La misma se la creara dentro de un paquete o contenedor llamado </a:t>
            </a:r>
            <a:r>
              <a:rPr lang="es-ES" dirty="0" err="1" smtClean="0"/>
              <a:t>model</a:t>
            </a:r>
            <a:r>
              <a:rPr lang="es-ES" dirty="0" smtClean="0"/>
              <a:t>.</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102" y="4086906"/>
            <a:ext cx="4348983" cy="266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42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3970318"/>
          </a:xfrm>
          <a:prstGeom prst="rect">
            <a:avLst/>
          </a:prstGeom>
        </p:spPr>
        <p:txBody>
          <a:bodyPr wrap="square">
            <a:spAutoFit/>
          </a:bodyPr>
          <a:lstStyle/>
          <a:p>
            <a:pPr marL="285750" indent="-285750">
              <a:buFont typeface="Arial" pitchFamily="34" charset="0"/>
              <a:buChar char="•"/>
            </a:pPr>
            <a:r>
              <a:rPr lang="es-ES" dirty="0" smtClean="0"/>
              <a:t>La definición de la clase persona es la siguiente:</a:t>
            </a:r>
          </a:p>
          <a:p>
            <a:pPr marL="285750" indent="-285750">
              <a:buFont typeface="Arial" pitchFamily="34" charset="0"/>
              <a:buChar char="•"/>
            </a:pPr>
            <a:endParaRPr lang="es-ES" dirty="0" smtClean="0"/>
          </a:p>
          <a:p>
            <a:r>
              <a:rPr lang="es-AR" dirty="0" err="1"/>
              <a:t>public</a:t>
            </a:r>
            <a:r>
              <a:rPr lang="es-AR" dirty="0"/>
              <a:t> </a:t>
            </a:r>
            <a:r>
              <a:rPr lang="es-AR" dirty="0" err="1"/>
              <a:t>class</a:t>
            </a:r>
            <a:r>
              <a:rPr lang="es-AR" dirty="0"/>
              <a:t> </a:t>
            </a:r>
            <a:r>
              <a:rPr lang="es-AR" dirty="0" smtClean="0"/>
              <a:t>Persona </a:t>
            </a:r>
            <a:r>
              <a:rPr lang="es-AR" dirty="0"/>
              <a:t>{</a:t>
            </a:r>
          </a:p>
          <a:p>
            <a:r>
              <a:rPr lang="es-AR" dirty="0"/>
              <a:t>   </a:t>
            </a:r>
            <a:r>
              <a:rPr lang="es-AR" dirty="0" smtClean="0"/>
              <a:t> </a:t>
            </a:r>
            <a:r>
              <a:rPr lang="es-AR" dirty="0" err="1"/>
              <a:t>private</a:t>
            </a:r>
            <a:r>
              <a:rPr lang="es-AR" dirty="0"/>
              <a:t> </a:t>
            </a:r>
            <a:r>
              <a:rPr lang="es-AR" dirty="0" err="1"/>
              <a:t>String</a:t>
            </a:r>
            <a:r>
              <a:rPr lang="es-AR" dirty="0"/>
              <a:t> nombre;</a:t>
            </a:r>
          </a:p>
          <a:p>
            <a:r>
              <a:rPr lang="es-AR" dirty="0"/>
              <a:t>    </a:t>
            </a:r>
            <a:r>
              <a:rPr lang="es-AR" dirty="0" err="1"/>
              <a:t>private</a:t>
            </a:r>
            <a:r>
              <a:rPr lang="es-AR" dirty="0"/>
              <a:t> </a:t>
            </a:r>
            <a:r>
              <a:rPr lang="es-AR" dirty="0" err="1"/>
              <a:t>String</a:t>
            </a:r>
            <a:r>
              <a:rPr lang="es-AR" dirty="0"/>
              <a:t> apellido;</a:t>
            </a:r>
          </a:p>
          <a:p>
            <a:r>
              <a:rPr lang="es-AR" dirty="0"/>
              <a:t>   </a:t>
            </a:r>
            <a:r>
              <a:rPr lang="es-AR" dirty="0" smtClean="0"/>
              <a:t> </a:t>
            </a:r>
            <a:r>
              <a:rPr lang="es-AR" dirty="0" err="1"/>
              <a:t>private</a:t>
            </a:r>
            <a:r>
              <a:rPr lang="es-AR" dirty="0"/>
              <a:t> </a:t>
            </a:r>
            <a:r>
              <a:rPr lang="es-AR" dirty="0" err="1"/>
              <a:t>int</a:t>
            </a:r>
            <a:r>
              <a:rPr lang="es-AR" dirty="0"/>
              <a:t> edad;</a:t>
            </a:r>
          </a:p>
          <a:p>
            <a:r>
              <a:rPr lang="es-AR" dirty="0"/>
              <a:t/>
            </a:r>
            <a:br>
              <a:rPr lang="es-AR" dirty="0"/>
            </a:br>
            <a:r>
              <a:rPr lang="es-AR" dirty="0"/>
              <a:t>    </a:t>
            </a:r>
            <a:r>
              <a:rPr lang="es-AR" dirty="0" err="1"/>
              <a:t>public</a:t>
            </a:r>
            <a:r>
              <a:rPr lang="es-AR" dirty="0"/>
              <a:t> </a:t>
            </a:r>
            <a:r>
              <a:rPr lang="es-AR" dirty="0" err="1"/>
              <a:t>String</a:t>
            </a:r>
            <a:r>
              <a:rPr lang="es-AR" dirty="0"/>
              <a:t> </a:t>
            </a:r>
            <a:r>
              <a:rPr lang="es-AR" dirty="0" err="1"/>
              <a:t>getApellido</a:t>
            </a:r>
            <a:r>
              <a:rPr lang="es-AR" dirty="0"/>
              <a:t>() {</a:t>
            </a:r>
          </a:p>
          <a:p>
            <a:r>
              <a:rPr lang="es-AR" dirty="0"/>
              <a:t>        </a:t>
            </a:r>
            <a:r>
              <a:rPr lang="es-AR" dirty="0" err="1"/>
              <a:t>return</a:t>
            </a:r>
            <a:r>
              <a:rPr lang="es-AR" dirty="0"/>
              <a:t> </a:t>
            </a:r>
            <a:r>
              <a:rPr lang="es-AR" dirty="0" err="1"/>
              <a:t>this.apellido</a:t>
            </a:r>
            <a:r>
              <a:rPr lang="es-AR" dirty="0"/>
              <a:t>;</a:t>
            </a:r>
          </a:p>
          <a:p>
            <a:r>
              <a:rPr lang="es-AR" dirty="0"/>
              <a:t>    }</a:t>
            </a:r>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setApellido</a:t>
            </a:r>
            <a:r>
              <a:rPr lang="es-AR" dirty="0"/>
              <a:t>(</a:t>
            </a:r>
            <a:r>
              <a:rPr lang="es-AR" dirty="0" err="1"/>
              <a:t>String</a:t>
            </a:r>
            <a:r>
              <a:rPr lang="es-AR" dirty="0"/>
              <a:t> apellido) {</a:t>
            </a:r>
          </a:p>
          <a:p>
            <a:r>
              <a:rPr lang="es-AR" dirty="0"/>
              <a:t>        </a:t>
            </a:r>
            <a:r>
              <a:rPr lang="es-AR" dirty="0" err="1"/>
              <a:t>this.apellido</a:t>
            </a:r>
            <a:r>
              <a:rPr lang="es-AR" dirty="0"/>
              <a:t> = apellido;</a:t>
            </a:r>
          </a:p>
          <a:p>
            <a:r>
              <a:rPr lang="es-AR" dirty="0"/>
              <a:t>    </a:t>
            </a:r>
            <a:r>
              <a:rPr lang="es-AR" dirty="0" smtClean="0"/>
              <a:t>}</a:t>
            </a:r>
            <a:endParaRPr lang="es-AR" dirty="0"/>
          </a:p>
        </p:txBody>
      </p:sp>
    </p:spTree>
    <p:extLst>
      <p:ext uri="{BB962C8B-B14F-4D97-AF65-F5344CB8AC3E}">
        <p14:creationId xmlns:p14="http://schemas.microsoft.com/office/powerpoint/2010/main" val="105571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r>
              <a:rPr lang="es-AR" dirty="0" err="1"/>
              <a:t>public</a:t>
            </a:r>
            <a:r>
              <a:rPr lang="es-AR" dirty="0"/>
              <a:t> </a:t>
            </a:r>
            <a:r>
              <a:rPr lang="es-AR" dirty="0" err="1"/>
              <a:t>String</a:t>
            </a:r>
            <a:r>
              <a:rPr lang="es-AR" dirty="0"/>
              <a:t> </a:t>
            </a:r>
            <a:r>
              <a:rPr lang="es-AR" dirty="0" err="1"/>
              <a:t>getNombre</a:t>
            </a:r>
            <a:r>
              <a:rPr lang="es-AR" dirty="0"/>
              <a:t>() {</a:t>
            </a:r>
          </a:p>
          <a:p>
            <a:r>
              <a:rPr lang="es-AR" dirty="0"/>
              <a:t>        </a:t>
            </a:r>
            <a:r>
              <a:rPr lang="es-AR" dirty="0" err="1"/>
              <a:t>return</a:t>
            </a:r>
            <a:r>
              <a:rPr lang="es-AR" dirty="0"/>
              <a:t> </a:t>
            </a:r>
            <a:r>
              <a:rPr lang="es-AR" dirty="0" err="1"/>
              <a:t>this.nombre</a:t>
            </a:r>
            <a:r>
              <a:rPr lang="es-AR" dirty="0"/>
              <a:t>;</a:t>
            </a:r>
          </a:p>
          <a:p>
            <a:r>
              <a:rPr lang="es-AR" dirty="0"/>
              <a:t>    }</a:t>
            </a:r>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setNombre</a:t>
            </a:r>
            <a:r>
              <a:rPr lang="es-AR" dirty="0"/>
              <a:t>(</a:t>
            </a:r>
            <a:r>
              <a:rPr lang="es-AR" dirty="0" err="1"/>
              <a:t>String</a:t>
            </a:r>
            <a:r>
              <a:rPr lang="es-AR" dirty="0"/>
              <a:t> nombre) {</a:t>
            </a:r>
          </a:p>
          <a:p>
            <a:r>
              <a:rPr lang="es-AR" dirty="0"/>
              <a:t>        </a:t>
            </a:r>
            <a:r>
              <a:rPr lang="es-AR" dirty="0" err="1"/>
              <a:t>this.nombre</a:t>
            </a:r>
            <a:r>
              <a:rPr lang="es-AR" dirty="0"/>
              <a:t> = nombre;</a:t>
            </a:r>
          </a:p>
          <a:p>
            <a:r>
              <a:rPr lang="es-AR" dirty="0"/>
              <a:t>    }</a:t>
            </a:r>
          </a:p>
          <a:p>
            <a:r>
              <a:rPr lang="es-AR" dirty="0"/>
              <a:t/>
            </a:r>
            <a:br>
              <a:rPr lang="es-AR" dirty="0"/>
            </a:br>
            <a:r>
              <a:rPr lang="es-AR" dirty="0"/>
              <a:t>    </a:t>
            </a:r>
            <a:r>
              <a:rPr lang="es-AR" dirty="0" err="1"/>
              <a:t>public</a:t>
            </a:r>
            <a:r>
              <a:rPr lang="es-AR" dirty="0"/>
              <a:t> </a:t>
            </a:r>
            <a:r>
              <a:rPr lang="es-AR" dirty="0" err="1"/>
              <a:t>int</a:t>
            </a:r>
            <a:r>
              <a:rPr lang="es-AR" dirty="0"/>
              <a:t> </a:t>
            </a:r>
            <a:r>
              <a:rPr lang="es-AR" dirty="0" err="1"/>
              <a:t>getEdad</a:t>
            </a:r>
            <a:r>
              <a:rPr lang="es-AR" dirty="0"/>
              <a:t>() {</a:t>
            </a:r>
          </a:p>
          <a:p>
            <a:r>
              <a:rPr lang="es-AR" dirty="0"/>
              <a:t>        </a:t>
            </a:r>
            <a:r>
              <a:rPr lang="es-AR" dirty="0" err="1"/>
              <a:t>return</a:t>
            </a:r>
            <a:r>
              <a:rPr lang="es-AR" dirty="0"/>
              <a:t> </a:t>
            </a:r>
            <a:r>
              <a:rPr lang="es-AR" dirty="0" err="1"/>
              <a:t>this.edad</a:t>
            </a:r>
            <a:r>
              <a:rPr lang="es-AR" dirty="0"/>
              <a:t>;</a:t>
            </a:r>
          </a:p>
          <a:p>
            <a:r>
              <a:rPr lang="es-AR" dirty="0"/>
              <a:t>    }</a:t>
            </a:r>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setEdad</a:t>
            </a:r>
            <a:r>
              <a:rPr lang="es-AR" dirty="0"/>
              <a:t>(</a:t>
            </a:r>
            <a:r>
              <a:rPr lang="es-AR" dirty="0" err="1"/>
              <a:t>int</a:t>
            </a:r>
            <a:r>
              <a:rPr lang="es-AR" dirty="0"/>
              <a:t> edad) {</a:t>
            </a:r>
          </a:p>
          <a:p>
            <a:r>
              <a:rPr lang="es-AR" dirty="0"/>
              <a:t>        </a:t>
            </a:r>
            <a:r>
              <a:rPr lang="es-AR" dirty="0" err="1"/>
              <a:t>this.edad</a:t>
            </a:r>
            <a:r>
              <a:rPr lang="es-AR" dirty="0"/>
              <a:t> = edad;</a:t>
            </a:r>
          </a:p>
          <a:p>
            <a:r>
              <a:rPr lang="es-AR" dirty="0"/>
              <a:t>    </a:t>
            </a:r>
            <a:r>
              <a:rPr lang="es-AR" dirty="0" smtClean="0"/>
              <a:t>}</a:t>
            </a:r>
            <a:endParaRPr lang="es-AR" dirty="0"/>
          </a:p>
        </p:txBody>
      </p:sp>
    </p:spTree>
    <p:extLst>
      <p:ext uri="{BB962C8B-B14F-4D97-AF65-F5344CB8AC3E}">
        <p14:creationId xmlns:p14="http://schemas.microsoft.com/office/powerpoint/2010/main" val="14744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754326"/>
          </a:xfrm>
          <a:prstGeom prst="rect">
            <a:avLst/>
          </a:prstGeom>
        </p:spPr>
        <p:txBody>
          <a:bodyPr wrap="square">
            <a:spAutoFit/>
          </a:bodyPr>
          <a:lstStyle/>
          <a:p>
            <a:r>
              <a:rPr lang="es-AR" dirty="0"/>
              <a:t> </a:t>
            </a:r>
            <a:r>
              <a:rPr lang="es-AR" dirty="0" err="1"/>
              <a:t>public</a:t>
            </a:r>
            <a:r>
              <a:rPr lang="es-AR" dirty="0"/>
              <a:t> </a:t>
            </a:r>
            <a:r>
              <a:rPr lang="es-AR" dirty="0" smtClean="0"/>
              <a:t>Persona(</a:t>
            </a:r>
            <a:r>
              <a:rPr lang="es-AR" dirty="0" err="1" smtClean="0"/>
              <a:t>String</a:t>
            </a:r>
            <a:r>
              <a:rPr lang="es-AR" dirty="0" smtClean="0"/>
              <a:t> </a:t>
            </a:r>
            <a:r>
              <a:rPr lang="es-AR" dirty="0"/>
              <a:t>apellido, </a:t>
            </a:r>
            <a:r>
              <a:rPr lang="es-AR" dirty="0" err="1"/>
              <a:t>String</a:t>
            </a:r>
            <a:r>
              <a:rPr lang="es-AR" dirty="0"/>
              <a:t> nombre, </a:t>
            </a:r>
            <a:r>
              <a:rPr lang="es-AR" dirty="0" err="1"/>
              <a:t>int</a:t>
            </a:r>
            <a:r>
              <a:rPr lang="es-AR" dirty="0"/>
              <a:t> edad) {</a:t>
            </a:r>
          </a:p>
          <a:p>
            <a:r>
              <a:rPr lang="es-AR" dirty="0"/>
              <a:t>        </a:t>
            </a:r>
            <a:r>
              <a:rPr lang="es-AR" dirty="0" err="1"/>
              <a:t>this.apellido</a:t>
            </a:r>
            <a:r>
              <a:rPr lang="es-AR" dirty="0"/>
              <a:t> = apellido;</a:t>
            </a:r>
          </a:p>
          <a:p>
            <a:r>
              <a:rPr lang="es-AR" dirty="0"/>
              <a:t>        </a:t>
            </a:r>
            <a:r>
              <a:rPr lang="es-AR" dirty="0" err="1"/>
              <a:t>this.nombre</a:t>
            </a:r>
            <a:r>
              <a:rPr lang="es-AR" dirty="0"/>
              <a:t> = nombre;</a:t>
            </a:r>
          </a:p>
          <a:p>
            <a:r>
              <a:rPr lang="es-AR" dirty="0"/>
              <a:t>        </a:t>
            </a:r>
            <a:r>
              <a:rPr lang="es-AR" dirty="0" err="1"/>
              <a:t>this.edad</a:t>
            </a:r>
            <a:r>
              <a:rPr lang="es-AR" dirty="0"/>
              <a:t> = edad;</a:t>
            </a:r>
          </a:p>
          <a:p>
            <a:r>
              <a:rPr lang="es-AR" dirty="0"/>
              <a:t>    }</a:t>
            </a:r>
          </a:p>
          <a:p>
            <a:r>
              <a:rPr lang="es-AR" dirty="0"/>
              <a:t>}</a:t>
            </a:r>
          </a:p>
        </p:txBody>
      </p:sp>
    </p:spTree>
    <p:extLst>
      <p:ext uri="{BB962C8B-B14F-4D97-AF65-F5344CB8AC3E}">
        <p14:creationId xmlns:p14="http://schemas.microsoft.com/office/powerpoint/2010/main" val="3635541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200329"/>
          </a:xfrm>
          <a:prstGeom prst="rect">
            <a:avLst/>
          </a:prstGeom>
        </p:spPr>
        <p:txBody>
          <a:bodyPr wrap="square">
            <a:spAutoFit/>
          </a:bodyPr>
          <a:lstStyle/>
          <a:p>
            <a:pPr marL="285750" indent="-285750">
              <a:buFont typeface="Arial" pitchFamily="34" charset="0"/>
              <a:buChar char="•"/>
            </a:pPr>
            <a:r>
              <a:rPr lang="es-ES" dirty="0" smtClean="0"/>
              <a:t>A continuación generamos el </a:t>
            </a:r>
            <a:r>
              <a:rPr lang="es-ES" dirty="0"/>
              <a:t>controlador que se encargará de mostrarnos un listado de Personas en </a:t>
            </a:r>
            <a:r>
              <a:rPr lang="es-ES" dirty="0" smtClean="0"/>
              <a:t>una página </a:t>
            </a:r>
            <a:r>
              <a:rPr lang="es-ES" dirty="0" err="1"/>
              <a:t>html</a:t>
            </a:r>
            <a:r>
              <a:rPr lang="es-ES" dirty="0"/>
              <a:t> diseñada con el motor de plantillas de </a:t>
            </a:r>
            <a:r>
              <a:rPr lang="es-ES" dirty="0" err="1"/>
              <a:t>thymeleaf</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Generamos una carpeta llamada </a:t>
            </a:r>
            <a:r>
              <a:rPr lang="es-ES" dirty="0" err="1" smtClean="0"/>
              <a:t>controller</a:t>
            </a:r>
            <a:r>
              <a:rPr lang="es-ES" dirty="0" smtClean="0"/>
              <a:t> y dentro de esta generamos una clase </a:t>
            </a:r>
            <a:r>
              <a:rPr lang="es-AR" dirty="0" smtClean="0"/>
              <a:t>PersonaController.java</a:t>
            </a:r>
            <a:endParaRPr lang="es-AR"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355" y="3918176"/>
            <a:ext cx="4515609" cy="274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36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139321"/>
          </a:xfrm>
          <a:prstGeom prst="rect">
            <a:avLst/>
          </a:prstGeom>
        </p:spPr>
        <p:txBody>
          <a:bodyPr wrap="square">
            <a:spAutoFit/>
          </a:bodyPr>
          <a:lstStyle/>
          <a:p>
            <a:pPr marL="285750" indent="-285750">
              <a:buFont typeface="Arial" pitchFamily="34" charset="0"/>
              <a:buChar char="•"/>
            </a:pPr>
            <a:r>
              <a:rPr lang="es-ES" dirty="0" smtClean="0"/>
              <a:t>Dentro de la misma tendremos las siguientes definiciones del controlador</a:t>
            </a:r>
          </a:p>
          <a:p>
            <a:pPr marL="285750" indent="-285750">
              <a:buFont typeface="Arial" pitchFamily="34" charset="0"/>
              <a:buChar char="•"/>
            </a:pPr>
            <a:endParaRPr lang="es-ES" dirty="0"/>
          </a:p>
          <a:p>
            <a:r>
              <a:rPr lang="es-AR" dirty="0" err="1"/>
              <a:t>package</a:t>
            </a:r>
            <a:r>
              <a:rPr lang="es-AR" dirty="0"/>
              <a:t> </a:t>
            </a:r>
            <a:r>
              <a:rPr lang="es-AR" dirty="0" err="1"/>
              <a:t>com.mvc.ejemplo.mvcejemplo.controller</a:t>
            </a:r>
            <a:r>
              <a:rPr lang="es-AR" dirty="0"/>
              <a:t>;</a:t>
            </a:r>
          </a:p>
          <a:p>
            <a:r>
              <a:rPr lang="es-AR" dirty="0"/>
              <a:t/>
            </a:r>
            <a:br>
              <a:rPr lang="es-AR" dirty="0"/>
            </a:br>
            <a:r>
              <a:rPr lang="es-AR" dirty="0" err="1"/>
              <a:t>import</a:t>
            </a:r>
            <a:r>
              <a:rPr lang="es-AR" dirty="0"/>
              <a:t> </a:t>
            </a:r>
            <a:r>
              <a:rPr lang="es-AR" dirty="0" err="1"/>
              <a:t>java.util.Arrays</a:t>
            </a:r>
            <a:r>
              <a:rPr lang="es-AR" dirty="0"/>
              <a:t>;</a:t>
            </a:r>
          </a:p>
          <a:p>
            <a:r>
              <a:rPr lang="es-AR" dirty="0" err="1"/>
              <a:t>import</a:t>
            </a:r>
            <a:r>
              <a:rPr lang="es-AR" dirty="0"/>
              <a:t> </a:t>
            </a:r>
            <a:r>
              <a:rPr lang="es-AR" dirty="0" err="1"/>
              <a:t>java.util.List</a:t>
            </a:r>
            <a:r>
              <a:rPr lang="es-AR" dirty="0"/>
              <a:t>;</a:t>
            </a:r>
          </a:p>
          <a:p>
            <a:r>
              <a:rPr lang="es-AR" dirty="0"/>
              <a:t/>
            </a:r>
            <a:br>
              <a:rPr lang="es-AR" dirty="0"/>
            </a:br>
            <a:r>
              <a:rPr lang="es-AR" dirty="0" err="1"/>
              <a:t>import</a:t>
            </a:r>
            <a:r>
              <a:rPr lang="es-AR" dirty="0"/>
              <a:t> </a:t>
            </a:r>
            <a:r>
              <a:rPr lang="es-AR" dirty="0" err="1"/>
              <a:t>com.mvc.ejemplo.mvcejemplo.model.Personas</a:t>
            </a:r>
            <a:r>
              <a:rPr lang="es-AR" dirty="0"/>
              <a:t>;</a:t>
            </a:r>
          </a:p>
          <a:p>
            <a:r>
              <a:rPr lang="es-AR" dirty="0"/>
              <a:t/>
            </a:r>
            <a:br>
              <a:rPr lang="es-AR" dirty="0"/>
            </a:br>
            <a:r>
              <a:rPr lang="es-AR" dirty="0" err="1"/>
              <a:t>import</a:t>
            </a:r>
            <a:r>
              <a:rPr lang="es-AR" dirty="0"/>
              <a:t> </a:t>
            </a:r>
            <a:r>
              <a:rPr lang="es-AR" dirty="0" err="1"/>
              <a:t>org.springframework.stereotype.Controller</a:t>
            </a:r>
            <a:r>
              <a:rPr lang="es-AR" dirty="0"/>
              <a:t>;</a:t>
            </a:r>
          </a:p>
          <a:p>
            <a:r>
              <a:rPr lang="es-AR" dirty="0" err="1"/>
              <a:t>import</a:t>
            </a:r>
            <a:r>
              <a:rPr lang="es-AR" dirty="0"/>
              <a:t> </a:t>
            </a:r>
            <a:r>
              <a:rPr lang="es-AR" dirty="0" err="1"/>
              <a:t>org.springframework.ui.Model</a:t>
            </a:r>
            <a:r>
              <a:rPr lang="es-AR" dirty="0" smtClean="0"/>
              <a:t>;</a:t>
            </a:r>
            <a:endParaRPr lang="es-AR" dirty="0"/>
          </a:p>
        </p:txBody>
      </p:sp>
    </p:spTree>
    <p:extLst>
      <p:ext uri="{BB962C8B-B14F-4D97-AF65-F5344CB8AC3E}">
        <p14:creationId xmlns:p14="http://schemas.microsoft.com/office/powerpoint/2010/main" val="3019979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r>
              <a:rPr lang="es-AR" dirty="0" smtClean="0"/>
              <a:t>@</a:t>
            </a:r>
            <a:r>
              <a:rPr lang="es-AR" dirty="0" err="1"/>
              <a:t>Controller</a:t>
            </a:r>
            <a:endParaRPr lang="es-AR" dirty="0"/>
          </a:p>
          <a:p>
            <a:r>
              <a:rPr lang="es-AR" dirty="0" err="1"/>
              <a:t>public</a:t>
            </a:r>
            <a:r>
              <a:rPr lang="es-AR" dirty="0"/>
              <a:t> </a:t>
            </a:r>
            <a:r>
              <a:rPr lang="es-AR" dirty="0" err="1"/>
              <a:t>class</a:t>
            </a:r>
            <a:r>
              <a:rPr lang="es-AR" dirty="0"/>
              <a:t> </a:t>
            </a:r>
            <a:r>
              <a:rPr lang="es-AR" dirty="0" err="1"/>
              <a:t>PersonaController</a:t>
            </a:r>
            <a:r>
              <a:rPr lang="es-AR" dirty="0"/>
              <a:t> {</a:t>
            </a:r>
          </a:p>
          <a:p>
            <a:r>
              <a:rPr lang="es-AR" dirty="0"/>
              <a:t>    </a:t>
            </a:r>
            <a:endParaRPr lang="es-AR" dirty="0" smtClean="0"/>
          </a:p>
          <a:p>
            <a:r>
              <a:rPr lang="es-ES" dirty="0" smtClean="0"/>
              <a:t>   @</a:t>
            </a:r>
            <a:r>
              <a:rPr lang="es-ES" dirty="0" err="1" smtClean="0"/>
              <a:t>RequestMapping</a:t>
            </a:r>
            <a:r>
              <a:rPr lang="es-AR" dirty="0" smtClean="0"/>
              <a:t>("/listar"</a:t>
            </a:r>
            <a:r>
              <a:rPr lang="es-ES" dirty="0" smtClean="0"/>
              <a:t>)</a:t>
            </a:r>
            <a:endParaRPr lang="es-AR" dirty="0"/>
          </a:p>
          <a:p>
            <a:r>
              <a:rPr lang="es-AR" dirty="0"/>
              <a:t>    </a:t>
            </a:r>
            <a:r>
              <a:rPr lang="es-AR" dirty="0" err="1"/>
              <a:t>public</a:t>
            </a:r>
            <a:r>
              <a:rPr lang="es-AR" dirty="0"/>
              <a:t> </a:t>
            </a:r>
            <a:r>
              <a:rPr lang="es-AR" dirty="0" err="1"/>
              <a:t>String</a:t>
            </a:r>
            <a:r>
              <a:rPr lang="es-AR" dirty="0"/>
              <a:t> </a:t>
            </a:r>
            <a:r>
              <a:rPr lang="es-AR" u="sng" dirty="0"/>
              <a:t>listar(</a:t>
            </a:r>
            <a:r>
              <a:rPr lang="es-AR" u="sng" dirty="0" err="1"/>
              <a:t>Model</a:t>
            </a:r>
            <a:r>
              <a:rPr lang="es-AR" dirty="0"/>
              <a:t> modelo){</a:t>
            </a:r>
          </a:p>
          <a:p>
            <a:r>
              <a:rPr lang="es-AR" dirty="0"/>
              <a:t>        Personas p1=new Personas("pedro", "</a:t>
            </a:r>
            <a:r>
              <a:rPr lang="es-AR" dirty="0" err="1"/>
              <a:t>perez</a:t>
            </a:r>
            <a:r>
              <a:rPr lang="es-AR" dirty="0"/>
              <a:t>", 20);</a:t>
            </a:r>
          </a:p>
          <a:p>
            <a:r>
              <a:rPr lang="es-AR" dirty="0"/>
              <a:t>        Personas p2=new Personas("juan", "flores", 30);</a:t>
            </a:r>
          </a:p>
          <a:p>
            <a:r>
              <a:rPr lang="es-AR" dirty="0"/>
              <a:t>        Personas p3=new Personas("lucia", "</a:t>
            </a:r>
            <a:r>
              <a:rPr lang="es-AR" dirty="0" err="1"/>
              <a:t>rearte</a:t>
            </a:r>
            <a:r>
              <a:rPr lang="es-AR" dirty="0"/>
              <a:t>", 20);</a:t>
            </a:r>
          </a:p>
          <a:p>
            <a:r>
              <a:rPr lang="es-AR" dirty="0"/>
              <a:t>        Personas p4=new Personas("tina", "</a:t>
            </a:r>
            <a:r>
              <a:rPr lang="es-AR" dirty="0" err="1"/>
              <a:t>lopez</a:t>
            </a:r>
            <a:r>
              <a:rPr lang="es-AR" dirty="0"/>
              <a:t>", 24);</a:t>
            </a:r>
          </a:p>
          <a:p>
            <a:r>
              <a:rPr lang="es-AR" dirty="0"/>
              <a:t/>
            </a:r>
            <a:br>
              <a:rPr lang="es-AR" dirty="0"/>
            </a:br>
            <a:r>
              <a:rPr lang="es-AR" dirty="0"/>
              <a:t>        </a:t>
            </a:r>
            <a:r>
              <a:rPr lang="es-AR" dirty="0" err="1"/>
              <a:t>List</a:t>
            </a:r>
            <a:r>
              <a:rPr lang="es-AR" dirty="0"/>
              <a:t>&lt;Personas&gt; personas=</a:t>
            </a:r>
            <a:r>
              <a:rPr lang="es-AR" dirty="0" err="1"/>
              <a:t>Arrays.asList</a:t>
            </a:r>
            <a:r>
              <a:rPr lang="es-AR" dirty="0"/>
              <a:t>(p1,p2,p3,p4);</a:t>
            </a:r>
          </a:p>
          <a:p>
            <a:r>
              <a:rPr lang="es-AR" dirty="0"/>
              <a:t>        </a:t>
            </a:r>
          </a:p>
          <a:p>
            <a:r>
              <a:rPr lang="es-AR" dirty="0"/>
              <a:t>        </a:t>
            </a:r>
            <a:r>
              <a:rPr lang="es-AR" dirty="0" err="1"/>
              <a:t>modelo.addAttribute</a:t>
            </a:r>
            <a:r>
              <a:rPr lang="es-AR" dirty="0"/>
              <a:t>("</a:t>
            </a:r>
            <a:r>
              <a:rPr lang="es-AR" dirty="0" err="1"/>
              <a:t>personas",personas</a:t>
            </a:r>
            <a:r>
              <a:rPr lang="es-AR" dirty="0"/>
              <a:t>);</a:t>
            </a:r>
          </a:p>
          <a:p>
            <a:r>
              <a:rPr lang="es-AR" dirty="0"/>
              <a:t/>
            </a:r>
            <a:br>
              <a:rPr lang="es-AR" dirty="0"/>
            </a:br>
            <a:r>
              <a:rPr lang="es-AR" dirty="0"/>
              <a:t>        </a:t>
            </a:r>
            <a:r>
              <a:rPr lang="es-AR" dirty="0" err="1"/>
              <a:t>return</a:t>
            </a:r>
            <a:r>
              <a:rPr lang="es-AR" dirty="0"/>
              <a:t> "</a:t>
            </a:r>
            <a:r>
              <a:rPr lang="es-AR"/>
              <a:t>lista</a:t>
            </a:r>
            <a:r>
              <a:rPr lang="es-AR" smtClean="0"/>
              <a:t>"; </a:t>
            </a:r>
            <a:r>
              <a:rPr lang="es-AR" dirty="0"/>
              <a:t>    </a:t>
            </a:r>
            <a:r>
              <a:rPr lang="es-AR" dirty="0" smtClean="0"/>
              <a:t>}}</a:t>
            </a:r>
            <a:endParaRPr lang="es-AR" dirty="0"/>
          </a:p>
        </p:txBody>
      </p:sp>
    </p:spTree>
    <p:extLst>
      <p:ext uri="{BB962C8B-B14F-4D97-AF65-F5344CB8AC3E}">
        <p14:creationId xmlns:p14="http://schemas.microsoft.com/office/powerpoint/2010/main" val="39743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754326"/>
          </a:xfrm>
          <a:prstGeom prst="rect">
            <a:avLst/>
          </a:prstGeom>
        </p:spPr>
        <p:txBody>
          <a:bodyPr wrap="square">
            <a:spAutoFit/>
          </a:bodyPr>
          <a:lstStyle/>
          <a:p>
            <a:pPr marL="285750" indent="-285750">
              <a:buFont typeface="Arial" pitchFamily="34" charset="0"/>
              <a:buChar char="•"/>
            </a:pPr>
            <a:r>
              <a:rPr lang="es-ES" dirty="0"/>
              <a:t>En este caso el </a:t>
            </a:r>
            <a:r>
              <a:rPr lang="es-ES" dirty="0" smtClean="0"/>
              <a:t>controlador </a:t>
            </a:r>
            <a:r>
              <a:rPr lang="es-AR" dirty="0" smtClean="0"/>
              <a:t>PersonaController.java</a:t>
            </a:r>
            <a:r>
              <a:rPr lang="es-ES" dirty="0" smtClean="0"/>
              <a:t> </a:t>
            </a:r>
            <a:r>
              <a:rPr lang="es-ES" dirty="0"/>
              <a:t>que </a:t>
            </a:r>
            <a:r>
              <a:rPr lang="es-ES" dirty="0" smtClean="0"/>
              <a:t>acabamos de crear lo utilizamos para poder mapear </a:t>
            </a:r>
            <a:r>
              <a:rPr lang="es-ES" dirty="0"/>
              <a:t>una URL de respuesta con la anotación @</a:t>
            </a:r>
            <a:r>
              <a:rPr lang="es-ES" dirty="0" err="1"/>
              <a:t>RequestMapping</a:t>
            </a:r>
            <a:r>
              <a:rPr lang="es-ES" dirty="0"/>
              <a:t> esta anotación liga un método de un controlador de Spring con una URL que un cliente </a:t>
            </a:r>
            <a:r>
              <a:rPr lang="es-ES" dirty="0" smtClean="0"/>
              <a:t>quiera utilizar. </a:t>
            </a:r>
          </a:p>
          <a:p>
            <a:pPr marL="285750" indent="-285750">
              <a:buFont typeface="Arial" pitchFamily="34" charset="0"/>
              <a:buChar char="•"/>
            </a:pPr>
            <a:endParaRPr lang="es-ES" dirty="0"/>
          </a:p>
          <a:p>
            <a:pPr marL="285750" indent="-285750">
              <a:buFont typeface="Arial" pitchFamily="34" charset="0"/>
              <a:buChar char="•"/>
            </a:pPr>
            <a:r>
              <a:rPr lang="es-ES" dirty="0" smtClean="0"/>
              <a:t>En </a:t>
            </a:r>
            <a:r>
              <a:rPr lang="es-ES" dirty="0"/>
              <a:t>este caso la </a:t>
            </a:r>
            <a:r>
              <a:rPr lang="es-ES" dirty="0" err="1"/>
              <a:t>url</a:t>
            </a:r>
            <a:r>
              <a:rPr lang="es-ES" dirty="0"/>
              <a:t> de /lista queda mapeada a la </a:t>
            </a:r>
            <a:endParaRPr lang="es-ES" dirty="0" smtClean="0"/>
          </a:p>
          <a:p>
            <a:r>
              <a:rPr lang="es-ES" dirty="0" smtClean="0"/>
              <a:t>ejecución </a:t>
            </a:r>
            <a:r>
              <a:rPr lang="es-ES" dirty="0"/>
              <a:t>del método lista del Controlador Persona.</a:t>
            </a:r>
            <a:endParaRPr lang="es-A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525" y="3266454"/>
            <a:ext cx="5106035" cy="347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41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Instalar Extensión para Java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a:t>Buscaremos el siguiente complemento a instalar en la </a:t>
            </a:r>
          </a:p>
          <a:p>
            <a:r>
              <a:rPr lang="es-ES" dirty="0"/>
              <a:t>paleta «java </a:t>
            </a:r>
            <a:r>
              <a:rPr lang="es-ES" dirty="0" err="1" smtClean="0"/>
              <a:t>code</a:t>
            </a:r>
            <a:r>
              <a:rPr lang="es-ES" u="sng" dirty="0" smtClean="0"/>
              <a:t>»</a:t>
            </a:r>
            <a:r>
              <a:rPr lang="es-ES" dirty="0" smtClean="0"/>
              <a:t> </a:t>
            </a:r>
            <a:r>
              <a:rPr lang="es-ES" dirty="0"/>
              <a:t>y ubicaremos el complemento que </a:t>
            </a:r>
          </a:p>
          <a:p>
            <a:r>
              <a:rPr lang="es-ES" dirty="0"/>
              <a:t>dice </a:t>
            </a:r>
            <a:r>
              <a:rPr lang="es-ES" dirty="0" smtClean="0"/>
              <a:t>«</a:t>
            </a:r>
            <a:r>
              <a:rPr lang="es-ES" dirty="0"/>
              <a:t>java </a:t>
            </a:r>
            <a:r>
              <a:rPr lang="es-ES" dirty="0" err="1"/>
              <a:t>code</a:t>
            </a:r>
            <a:r>
              <a:rPr lang="es-ES" dirty="0"/>
              <a:t> </a:t>
            </a:r>
            <a:r>
              <a:rPr lang="es-ES" dirty="0" err="1"/>
              <a:t>generators</a:t>
            </a:r>
            <a:r>
              <a:rPr lang="es-ES" dirty="0" smtClean="0"/>
              <a:t>».</a:t>
            </a:r>
            <a:endParaRPr lang="es-ES" dirty="0"/>
          </a:p>
          <a:p>
            <a:endParaRPr lang="es-ES" dirty="0"/>
          </a:p>
          <a:p>
            <a:pPr marL="285750" indent="-285750">
              <a:buFont typeface="Arial" pitchFamily="34" charset="0"/>
              <a:buChar char="•"/>
            </a:pPr>
            <a:r>
              <a:rPr lang="es-ES" dirty="0"/>
              <a:t>Realizamos la instalación de dicho complemento.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192" y="2781836"/>
            <a:ext cx="4700510" cy="141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679" y="3998336"/>
            <a:ext cx="59150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izquierda"/>
          <p:cNvSpPr/>
          <p:nvPr/>
        </p:nvSpPr>
        <p:spPr>
          <a:xfrm rot="20276310">
            <a:off x="6711388" y="4380771"/>
            <a:ext cx="3816587" cy="3776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949" y="5174673"/>
            <a:ext cx="3997642" cy="155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Flecha izquierda"/>
          <p:cNvSpPr/>
          <p:nvPr/>
        </p:nvSpPr>
        <p:spPr>
          <a:xfrm rot="20759099">
            <a:off x="3700071" y="5764622"/>
            <a:ext cx="2385712" cy="3776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0924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693319"/>
          </a:xfrm>
          <a:prstGeom prst="rect">
            <a:avLst/>
          </a:prstGeom>
        </p:spPr>
        <p:txBody>
          <a:bodyPr wrap="square">
            <a:spAutoFit/>
          </a:bodyPr>
          <a:lstStyle/>
          <a:p>
            <a:pPr marL="285750" indent="-285750">
              <a:buFont typeface="Arial" pitchFamily="34" charset="0"/>
              <a:buChar char="•"/>
            </a:pPr>
            <a:r>
              <a:rPr lang="es-ES" dirty="0"/>
              <a:t>Una vez tenemos claro cómo funcionan los controladores que </a:t>
            </a:r>
            <a:endParaRPr lang="es-ES" dirty="0" smtClean="0"/>
          </a:p>
          <a:p>
            <a:r>
              <a:rPr lang="es-ES" dirty="0" smtClean="0"/>
              <a:t>hemos </a:t>
            </a:r>
            <a:r>
              <a:rPr lang="es-ES" dirty="0"/>
              <a:t>definido es momento de ver el contenido de los ficheros </a:t>
            </a:r>
            <a:endParaRPr lang="es-ES" dirty="0" smtClean="0"/>
          </a:p>
          <a:p>
            <a:r>
              <a:rPr lang="es-ES" dirty="0" err="1" smtClean="0"/>
              <a:t>html</a:t>
            </a:r>
            <a:r>
              <a:rPr lang="es-ES" dirty="0" smtClean="0"/>
              <a:t> </a:t>
            </a:r>
            <a:r>
              <a:rPr lang="es-ES" dirty="0"/>
              <a:t>que se van a encontrar en la carpeta de </a:t>
            </a:r>
            <a:r>
              <a:rPr lang="es-ES" dirty="0" err="1"/>
              <a:t>templates</a:t>
            </a:r>
            <a:r>
              <a:rPr lang="es-ES" dirty="0"/>
              <a:t> del </a:t>
            </a:r>
            <a:endParaRPr lang="es-ES" dirty="0" smtClean="0"/>
          </a:p>
          <a:p>
            <a:r>
              <a:rPr lang="es-ES" dirty="0" smtClean="0"/>
              <a:t>proyecto </a:t>
            </a:r>
            <a:r>
              <a:rPr lang="es-ES" dirty="0"/>
              <a:t>de Spring </a:t>
            </a:r>
            <a:r>
              <a:rPr lang="es-ES" dirty="0" err="1" smtClean="0"/>
              <a:t>Boot</a:t>
            </a:r>
            <a:r>
              <a:rPr lang="es-ES" dirty="0" smtClean="0"/>
              <a:t> archivo al que llamaremos </a:t>
            </a:r>
            <a:r>
              <a:rPr lang="es-ES" b="1" dirty="0" smtClean="0"/>
              <a:t>lista.html</a:t>
            </a:r>
            <a:r>
              <a:rPr lang="es-ES" dirty="0" smtClean="0"/>
              <a:t>.</a:t>
            </a: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a:p>
          <a:p>
            <a:endParaRPr lang="es-ES" dirty="0" smtClean="0"/>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020" y="1609230"/>
            <a:ext cx="4529997" cy="504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erecha"/>
          <p:cNvSpPr/>
          <p:nvPr/>
        </p:nvSpPr>
        <p:spPr>
          <a:xfrm rot="1814041">
            <a:off x="3603499" y="4638215"/>
            <a:ext cx="4142744"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00799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pPr marL="285750" indent="-285750">
              <a:buFont typeface="Arial" pitchFamily="34" charset="0"/>
              <a:buChar char="•"/>
            </a:pPr>
            <a:r>
              <a:rPr lang="es-ES" dirty="0"/>
              <a:t>El código fuente de la plantilla que genera la lista es el siguiente:</a:t>
            </a:r>
            <a:endParaRPr lang="es-AR" dirty="0"/>
          </a:p>
          <a:p>
            <a:endParaRPr lang="es-AR" dirty="0" smtClean="0"/>
          </a:p>
          <a:p>
            <a:r>
              <a:rPr lang="es-AR" dirty="0" smtClean="0"/>
              <a:t>&lt;!</a:t>
            </a:r>
            <a:r>
              <a:rPr lang="es-AR" dirty="0"/>
              <a:t>DOCTYPE </a:t>
            </a:r>
            <a:r>
              <a:rPr lang="es-AR" dirty="0" err="1"/>
              <a:t>html</a:t>
            </a:r>
            <a:r>
              <a:rPr lang="es-AR" dirty="0"/>
              <a:t>&gt;</a:t>
            </a:r>
          </a:p>
          <a:p>
            <a:r>
              <a:rPr lang="es-AR" dirty="0"/>
              <a:t>&lt;</a:t>
            </a:r>
            <a:r>
              <a:rPr lang="es-AR" dirty="0" err="1"/>
              <a:t>html</a:t>
            </a:r>
            <a:r>
              <a:rPr lang="es-AR" dirty="0"/>
              <a:t> </a:t>
            </a:r>
            <a:r>
              <a:rPr lang="es-AR" dirty="0" err="1"/>
              <a:t>xmlns:th</a:t>
            </a:r>
            <a:r>
              <a:rPr lang="es-AR" dirty="0"/>
              <a:t>="http://www.thymeleaf.org"&gt;</a:t>
            </a:r>
          </a:p>
          <a:p>
            <a:r>
              <a:rPr lang="es-AR" dirty="0"/>
              <a:t>&lt;</a:t>
            </a:r>
            <a:r>
              <a:rPr lang="es-AR" dirty="0" err="1"/>
              <a:t>body</a:t>
            </a:r>
            <a:r>
              <a:rPr lang="es-AR" dirty="0"/>
              <a:t>&gt;</a:t>
            </a:r>
          </a:p>
          <a:p>
            <a:r>
              <a:rPr lang="es-AR" dirty="0"/>
              <a:t>    &lt;</a:t>
            </a:r>
            <a:r>
              <a:rPr lang="es-AR" dirty="0" err="1"/>
              <a:t>table</a:t>
            </a:r>
            <a:r>
              <a:rPr lang="es-AR" dirty="0"/>
              <a:t>&gt;</a:t>
            </a:r>
          </a:p>
          <a:p>
            <a:r>
              <a:rPr lang="es-AR" dirty="0"/>
              <a:t>        &lt;</a:t>
            </a:r>
            <a:r>
              <a:rPr lang="es-AR" dirty="0" err="1"/>
              <a:t>tr</a:t>
            </a:r>
            <a:r>
              <a:rPr lang="es-AR" dirty="0"/>
              <a:t> </a:t>
            </a:r>
            <a:r>
              <a:rPr lang="es-AR" dirty="0" err="1"/>
              <a:t>th:each</a:t>
            </a:r>
            <a:r>
              <a:rPr lang="es-AR" dirty="0"/>
              <a:t>="persona: ${personas}"&gt;</a:t>
            </a:r>
          </a:p>
          <a:p>
            <a:r>
              <a:rPr lang="es-AR" dirty="0"/>
              <a:t>            &lt;</a:t>
            </a:r>
            <a:r>
              <a:rPr lang="es-AR" dirty="0" err="1"/>
              <a:t>td</a:t>
            </a:r>
            <a:r>
              <a:rPr lang="es-AR" dirty="0"/>
              <a:t> </a:t>
            </a:r>
            <a:r>
              <a:rPr lang="es-AR" dirty="0" err="1"/>
              <a:t>th:text</a:t>
            </a:r>
            <a:r>
              <a:rPr lang="es-AR" dirty="0"/>
              <a:t>="${</a:t>
            </a:r>
            <a:r>
              <a:rPr lang="es-AR" dirty="0" err="1"/>
              <a:t>persona.nombre</a:t>
            </a:r>
            <a:r>
              <a:rPr lang="es-AR" dirty="0"/>
              <a:t>}" /&gt;</a:t>
            </a:r>
          </a:p>
          <a:p>
            <a:r>
              <a:rPr lang="es-AR" dirty="0"/>
              <a:t>            &lt;</a:t>
            </a:r>
            <a:r>
              <a:rPr lang="es-AR" dirty="0" err="1"/>
              <a:t>td</a:t>
            </a:r>
            <a:r>
              <a:rPr lang="es-AR" dirty="0"/>
              <a:t> </a:t>
            </a:r>
            <a:r>
              <a:rPr lang="es-AR" dirty="0" err="1"/>
              <a:t>th:text</a:t>
            </a:r>
            <a:r>
              <a:rPr lang="es-AR" dirty="0"/>
              <a:t>="${</a:t>
            </a:r>
            <a:r>
              <a:rPr lang="es-AR" dirty="0" err="1"/>
              <a:t>persona.apellido</a:t>
            </a:r>
            <a:r>
              <a:rPr lang="es-AR" dirty="0"/>
              <a:t>}" /&gt;</a:t>
            </a:r>
          </a:p>
          <a:p>
            <a:r>
              <a:rPr lang="es-AR" dirty="0"/>
              <a:t>            &lt;</a:t>
            </a:r>
            <a:r>
              <a:rPr lang="es-AR" dirty="0" err="1"/>
              <a:t>td</a:t>
            </a:r>
            <a:r>
              <a:rPr lang="es-AR" dirty="0"/>
              <a:t> </a:t>
            </a:r>
            <a:r>
              <a:rPr lang="es-AR" dirty="0" err="1"/>
              <a:t>th:text</a:t>
            </a:r>
            <a:r>
              <a:rPr lang="es-AR" dirty="0"/>
              <a:t>="${</a:t>
            </a:r>
            <a:r>
              <a:rPr lang="es-AR" dirty="0" err="1"/>
              <a:t>persona.edad</a:t>
            </a:r>
            <a:r>
              <a:rPr lang="es-AR" dirty="0"/>
              <a:t>}" /&gt;</a:t>
            </a:r>
          </a:p>
          <a:p>
            <a:r>
              <a:rPr lang="es-AR" dirty="0"/>
              <a:t>        &lt;/</a:t>
            </a:r>
            <a:r>
              <a:rPr lang="es-AR" dirty="0" err="1"/>
              <a:t>tr</a:t>
            </a:r>
            <a:r>
              <a:rPr lang="es-AR" dirty="0"/>
              <a:t>&gt;</a:t>
            </a:r>
          </a:p>
          <a:p>
            <a:r>
              <a:rPr lang="es-AR" dirty="0"/>
              <a:t>    &lt;/</a:t>
            </a:r>
            <a:r>
              <a:rPr lang="es-AR" dirty="0" err="1"/>
              <a:t>table</a:t>
            </a:r>
            <a:r>
              <a:rPr lang="es-AR" dirty="0"/>
              <a:t>&gt;</a:t>
            </a:r>
          </a:p>
          <a:p>
            <a:r>
              <a:rPr lang="es-AR" dirty="0"/>
              <a:t>&lt;/</a:t>
            </a:r>
            <a:r>
              <a:rPr lang="es-AR" dirty="0" err="1"/>
              <a:t>body</a:t>
            </a:r>
            <a:r>
              <a:rPr lang="es-AR" dirty="0"/>
              <a:t>&gt;</a:t>
            </a:r>
          </a:p>
          <a:p>
            <a:r>
              <a:rPr lang="es-AR" dirty="0"/>
              <a:t>&lt;/</a:t>
            </a:r>
            <a:r>
              <a:rPr lang="es-AR" dirty="0" err="1"/>
              <a:t>html</a:t>
            </a:r>
            <a:r>
              <a:rPr lang="es-AR" dirty="0"/>
              <a:t>&gt;</a:t>
            </a:r>
          </a:p>
        </p:txBody>
      </p:sp>
    </p:spTree>
    <p:extLst>
      <p:ext uri="{BB962C8B-B14F-4D97-AF65-F5344CB8AC3E}">
        <p14:creationId xmlns:p14="http://schemas.microsoft.com/office/powerpoint/2010/main" val="348426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a:solidFill>
                  <a:srgbClr val="0070C0"/>
                </a:solidFill>
                <a:latin typeface="Georgia"/>
                <a:ea typeface="Georgia"/>
                <a:cs typeface="Georgia"/>
                <a:sym typeface="Georgia"/>
              </a:rPr>
              <a:t>Spring </a:t>
            </a:r>
            <a:r>
              <a:rPr lang="es-ES" sz="4000" b="1" dirty="0">
                <a:solidFill>
                  <a:srgbClr val="0070C0"/>
                </a:solidFill>
                <a:latin typeface="Georgia"/>
                <a:ea typeface="Georgia"/>
                <a:cs typeface="Georgia"/>
              </a:rPr>
              <a:t>@</a:t>
            </a:r>
            <a:r>
              <a:rPr lang="es-ES" sz="4000" b="1" dirty="0" err="1">
                <a:solidFill>
                  <a:srgbClr val="0070C0"/>
                </a:solidFill>
                <a:latin typeface="Georgia"/>
                <a:ea typeface="Georgia"/>
                <a:cs typeface="Georgia"/>
              </a:rPr>
              <a:t>Component</a:t>
            </a:r>
            <a:r>
              <a:rPr lang="es-ES" sz="4000" b="1" dirty="0">
                <a:solidFill>
                  <a:srgbClr val="0070C0"/>
                </a:solidFill>
                <a:latin typeface="Georgia"/>
                <a:ea typeface="Georgia"/>
                <a:cs typeface="Georgia"/>
              </a:rPr>
              <a:t> , anotaciones y jerarquía</a:t>
            </a:r>
          </a:p>
          <a:p>
            <a:endParaRPr lang="es-AR" sz="4000" b="1" dirty="0">
              <a:solidFill>
                <a:srgbClr val="0070C0"/>
              </a:solidFill>
              <a:latin typeface="Georgia"/>
              <a:ea typeface="Georgia"/>
              <a:cs typeface="Georgia"/>
              <a:sym typeface="Georgia"/>
            </a:endParaRPr>
          </a:p>
          <a:p>
            <a:r>
              <a:rPr lang="es-AR" sz="4000" b="1" dirty="0" smtClean="0">
                <a:solidFill>
                  <a:srgbClr val="0070C0"/>
                </a:solidFill>
                <a:latin typeface="Georgia"/>
                <a:ea typeface="Georgia"/>
                <a:cs typeface="Georgia"/>
                <a:sym typeface="Georgia"/>
              </a:rPr>
              <a:t>Cuarta </a:t>
            </a:r>
            <a:r>
              <a:rPr lang="es-AR" sz="4000" b="1" dirty="0">
                <a:solidFill>
                  <a:srgbClr val="0070C0"/>
                </a:solidFill>
                <a:latin typeface="Georgia"/>
                <a:ea typeface="Georgia"/>
                <a:cs typeface="Georgia"/>
                <a:sym typeface="Georgia"/>
              </a:rPr>
              <a:t>Parte</a:t>
            </a:r>
            <a:endParaRPr lang="es-ES" sz="4000"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125343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sym typeface="Georgia"/>
              </a:rPr>
              <a:t>Spring </a:t>
            </a:r>
            <a:r>
              <a:rPr lang="es-ES" sz="2400" b="1" dirty="0">
                <a:latin typeface="Encode Sans" panose="020B0604020202020204"/>
                <a:ea typeface="Calibri" panose="020F0502020204030204" pitchFamily="34" charset="0"/>
              </a:rPr>
              <a:t>@</a:t>
            </a:r>
            <a:r>
              <a:rPr lang="es-ES" sz="2400" b="1" dirty="0" err="1">
                <a:latin typeface="Encode Sans" panose="020B0604020202020204"/>
                <a:ea typeface="Calibri" panose="020F0502020204030204" pitchFamily="34" charset="0"/>
              </a:rPr>
              <a:t>Component</a:t>
            </a:r>
            <a:r>
              <a:rPr lang="es-ES" sz="2400" b="1" dirty="0">
                <a:latin typeface="Encode Sans" panose="020B0604020202020204"/>
                <a:ea typeface="Calibri" panose="020F0502020204030204" pitchFamily="34" charset="0"/>
              </a:rPr>
              <a:t> , anotaciones y jerarquía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200329"/>
          </a:xfrm>
          <a:prstGeom prst="rect">
            <a:avLst/>
          </a:prstGeom>
        </p:spPr>
        <p:txBody>
          <a:bodyPr wrap="square">
            <a:spAutoFit/>
          </a:bodyPr>
          <a:lstStyle/>
          <a:p>
            <a:pPr marL="285750" indent="-285750">
              <a:buFont typeface="Arial" pitchFamily="34" charset="0"/>
              <a:buChar char="•"/>
            </a:pPr>
            <a:r>
              <a:rPr lang="es-ES" dirty="0"/>
              <a:t>Spring @</a:t>
            </a:r>
            <a:r>
              <a:rPr lang="es-ES" dirty="0" err="1"/>
              <a:t>Component</a:t>
            </a:r>
            <a:r>
              <a:rPr lang="es-ES" dirty="0"/>
              <a:t> es una de las anotaciones fundamentales de Spring Framework a la hora de dar de alta los distintos </a:t>
            </a:r>
            <a:r>
              <a:rPr lang="es-ES" dirty="0" err="1"/>
              <a:t>beans</a:t>
            </a:r>
            <a:r>
              <a:rPr lang="es-ES" dirty="0"/>
              <a:t> con su motor de inyección de dependencia.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a:t>
            </a:r>
            <a:r>
              <a:rPr lang="es-ES" dirty="0"/>
              <a:t>Para que sirve la anotación de @</a:t>
            </a:r>
            <a:r>
              <a:rPr lang="es-ES" dirty="0" err="1"/>
              <a:t>Component</a:t>
            </a:r>
            <a:r>
              <a:rPr lang="es-ES" dirty="0"/>
              <a:t>?.</a:t>
            </a:r>
            <a:endParaRPr lang="es-AR" dirty="0"/>
          </a:p>
        </p:txBody>
      </p:sp>
    </p:spTree>
    <p:extLst>
      <p:ext uri="{BB962C8B-B14F-4D97-AF65-F5344CB8AC3E}">
        <p14:creationId xmlns:p14="http://schemas.microsoft.com/office/powerpoint/2010/main" val="348785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sym typeface="Georgia"/>
              </a:rPr>
              <a:t>Spring </a:t>
            </a:r>
            <a:r>
              <a:rPr lang="es-ES" sz="2400" b="1" dirty="0">
                <a:latin typeface="Encode Sans" panose="020B0604020202020204"/>
                <a:ea typeface="Calibri" panose="020F0502020204030204" pitchFamily="34" charset="0"/>
              </a:rPr>
              <a:t>@</a:t>
            </a:r>
            <a:r>
              <a:rPr lang="es-ES" sz="2400" b="1" dirty="0" err="1" smtClean="0">
                <a:latin typeface="Encode Sans" panose="020B0604020202020204"/>
                <a:ea typeface="Calibri" panose="020F0502020204030204" pitchFamily="34" charset="0"/>
              </a:rPr>
              <a:t>Component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031325"/>
          </a:xfrm>
          <a:prstGeom prst="rect">
            <a:avLst/>
          </a:prstGeom>
        </p:spPr>
        <p:txBody>
          <a:bodyPr wrap="square">
            <a:spAutoFit/>
          </a:bodyPr>
          <a:lstStyle/>
          <a:p>
            <a:pPr marL="285750" indent="-285750">
              <a:buFont typeface="Arial" pitchFamily="34" charset="0"/>
              <a:buChar char="•"/>
            </a:pPr>
            <a:r>
              <a:rPr lang="es-ES" dirty="0"/>
              <a:t>A nivel de Spring Framework esta anotación simplemente registra un </a:t>
            </a:r>
            <a:r>
              <a:rPr lang="es-ES" dirty="0" err="1"/>
              <a:t>bean</a:t>
            </a:r>
            <a:r>
              <a:rPr lang="es-ES" dirty="0"/>
              <a:t> dentro del </a:t>
            </a:r>
            <a:r>
              <a:rPr lang="es-ES" dirty="0" err="1"/>
              <a:t>framework</a:t>
            </a:r>
            <a:r>
              <a:rPr lang="es-ES" dirty="0"/>
              <a:t> sin mayor efecto .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Es </a:t>
            </a:r>
            <a:r>
              <a:rPr lang="es-ES" dirty="0"/>
              <a:t>decir si disponemos de una clase como la siguiente</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a:t>Spring la registrará dentro del </a:t>
            </a:r>
            <a:r>
              <a:rPr lang="es-ES" dirty="0" err="1"/>
              <a:t>framework</a:t>
            </a:r>
            <a:r>
              <a:rPr lang="es-ES" dirty="0"/>
              <a:t> </a:t>
            </a:r>
            <a:r>
              <a:rPr lang="es-ES" dirty="0" smtClean="0"/>
              <a:t>y</a:t>
            </a:r>
          </a:p>
          <a:p>
            <a:r>
              <a:rPr lang="es-ES" dirty="0" smtClean="0"/>
              <a:t>podremos </a:t>
            </a:r>
            <a:r>
              <a:rPr lang="es-ES" dirty="0"/>
              <a:t>hacer uso de ella sin problema.</a:t>
            </a:r>
            <a:endParaRPr lang="es-ES"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230" y="3010708"/>
            <a:ext cx="3334740" cy="96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9726" y="3974970"/>
            <a:ext cx="6304214" cy="261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66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a:latin typeface="Encode Sans" panose="020B0604020202020204"/>
                <a:ea typeface="Calibri" panose="020F0502020204030204" pitchFamily="34" charset="0"/>
              </a:rPr>
              <a:t>y Jerarquías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646331"/>
          </a:xfrm>
          <a:prstGeom prst="rect">
            <a:avLst/>
          </a:prstGeom>
        </p:spPr>
        <p:txBody>
          <a:bodyPr wrap="square">
            <a:spAutoFit/>
          </a:bodyPr>
          <a:lstStyle/>
          <a:p>
            <a:pPr marL="285750" indent="-285750">
              <a:buFont typeface="Arial" pitchFamily="34" charset="0"/>
              <a:buChar char="•"/>
            </a:pPr>
            <a:r>
              <a:rPr lang="es-ES" dirty="0"/>
              <a:t>Ahora bien esta anotación es la anotación padre de todas las anotaciones especificas que el </a:t>
            </a:r>
            <a:r>
              <a:rPr lang="es-ES" dirty="0" err="1"/>
              <a:t>framework</a:t>
            </a:r>
            <a:r>
              <a:rPr lang="es-ES" dirty="0"/>
              <a:t> soporta a nivel de inyección de dependencia como son @</a:t>
            </a:r>
            <a:r>
              <a:rPr lang="es-ES" dirty="0" err="1"/>
              <a:t>Service</a:t>
            </a:r>
            <a:r>
              <a:rPr lang="es-ES" dirty="0"/>
              <a:t> @</a:t>
            </a:r>
            <a:r>
              <a:rPr lang="es-ES" dirty="0" err="1"/>
              <a:t>Repository</a:t>
            </a:r>
            <a:r>
              <a:rPr lang="es-ES" dirty="0"/>
              <a:t> y @</a:t>
            </a:r>
            <a:r>
              <a:rPr lang="es-ES" dirty="0" err="1" smtClean="0"/>
              <a:t>Controller</a:t>
            </a:r>
            <a:endParaRPr lang="es-E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253" y="3352253"/>
            <a:ext cx="5693538" cy="336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99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a:latin typeface="Encode Sans" panose="020B0604020202020204"/>
                <a:ea typeface="Calibri" panose="020F0502020204030204" pitchFamily="34" charset="0"/>
              </a:rPr>
              <a:t>y Jerarquías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923330"/>
          </a:xfrm>
          <a:prstGeom prst="rect">
            <a:avLst/>
          </a:prstGeom>
        </p:spPr>
        <p:txBody>
          <a:bodyPr wrap="square">
            <a:spAutoFit/>
          </a:bodyPr>
          <a:lstStyle/>
          <a:p>
            <a:pPr marL="285750" indent="-285750">
              <a:buFont typeface="Arial" pitchFamily="34" charset="0"/>
              <a:buChar char="•"/>
            </a:pPr>
            <a:r>
              <a:rPr lang="es-ES" b="1" dirty="0"/>
              <a:t>@</a:t>
            </a:r>
            <a:r>
              <a:rPr lang="es-ES" b="1" dirty="0" err="1"/>
              <a:t>Repository</a:t>
            </a:r>
            <a:r>
              <a:rPr lang="es-ES" b="1" dirty="0"/>
              <a:t> : </a:t>
            </a:r>
            <a:r>
              <a:rPr lang="es-ES" dirty="0"/>
              <a:t>Esta anotación registra un componente a nivel del motor de inyección de dependencia y realiza la traducción automática de las excepciones que se produzcan de acceso a datos a la hora de que la clase acceda a cualquier repositorio de información:</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3593627"/>
            <a:ext cx="5380531" cy="163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411" y="4572742"/>
            <a:ext cx="5010150" cy="175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396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a:latin typeface="Encode Sans" panose="020B0604020202020204"/>
                <a:ea typeface="Calibri" panose="020F0502020204030204" pitchFamily="34" charset="0"/>
              </a:rPr>
              <a:t>y Jerarquías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477328"/>
          </a:xfrm>
          <a:prstGeom prst="rect">
            <a:avLst/>
          </a:prstGeom>
        </p:spPr>
        <p:txBody>
          <a:bodyPr wrap="square">
            <a:spAutoFit/>
          </a:bodyPr>
          <a:lstStyle/>
          <a:p>
            <a:pPr marL="285750" indent="-285750">
              <a:buFont typeface="Arial" pitchFamily="34" charset="0"/>
              <a:buChar char="•"/>
            </a:pPr>
            <a:r>
              <a:rPr lang="es-ES" b="1" dirty="0"/>
              <a:t>@</a:t>
            </a:r>
            <a:r>
              <a:rPr lang="es-ES" b="1" dirty="0" err="1"/>
              <a:t>Service</a:t>
            </a:r>
            <a:r>
              <a:rPr lang="es-ES" b="1" dirty="0"/>
              <a:t> : </a:t>
            </a:r>
            <a:r>
              <a:rPr lang="es-ES" dirty="0"/>
              <a:t>Es la anotación que más se parece a @</a:t>
            </a:r>
            <a:r>
              <a:rPr lang="es-ES" dirty="0" err="1"/>
              <a:t>Component</a:t>
            </a:r>
            <a:r>
              <a:rPr lang="es-ES" dirty="0"/>
              <a:t> ya que se encarga de registrar el Componente y permitir que se inyecten otras clases a él . Habitualmente un Servicio se relaciona con varios repositorios por composición</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a:t>Recordemos que la anotación </a:t>
            </a:r>
            <a:r>
              <a:rPr lang="es-ES" dirty="0">
                <a:hlinkClick r:id="rId4"/>
              </a:rPr>
              <a:t>@</a:t>
            </a:r>
            <a:r>
              <a:rPr lang="es-ES" dirty="0" err="1">
                <a:hlinkClick r:id="rId4"/>
              </a:rPr>
              <a:t>Autowired</a:t>
            </a:r>
            <a:r>
              <a:rPr lang="es-ES" dirty="0"/>
              <a:t> sirve para ligar los diferentes componentes entre ellos</a:t>
            </a: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77" y="4348099"/>
            <a:ext cx="5328135" cy="206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8240" y="4129997"/>
            <a:ext cx="5545777" cy="261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686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a:latin typeface="Encode Sans" panose="020B0604020202020204"/>
                <a:ea typeface="Calibri" panose="020F0502020204030204" pitchFamily="34" charset="0"/>
              </a:rPr>
              <a:t>y Jerarquías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pPr marL="285750" indent="-285750">
              <a:buFont typeface="Arial" pitchFamily="34" charset="0"/>
              <a:buChar char="•"/>
            </a:pPr>
            <a:r>
              <a:rPr lang="es-ES" b="1" dirty="0"/>
              <a:t>@</a:t>
            </a:r>
            <a:r>
              <a:rPr lang="es-ES" b="1" dirty="0" err="1"/>
              <a:t>Controller</a:t>
            </a:r>
            <a:r>
              <a:rPr lang="es-ES" b="1" dirty="0"/>
              <a:t> : </a:t>
            </a:r>
            <a:r>
              <a:rPr lang="es-ES" dirty="0"/>
              <a:t>Esta anotación sirve para registrar los controladores que son los encargados de enlazarnos con la capa de presentación en el modelo MVC y de registrar las diferentes URLS a las que el componente responde a través de los diferentes @</a:t>
            </a:r>
            <a:r>
              <a:rPr lang="es-ES" dirty="0" err="1"/>
              <a:t>RequestMappings</a:t>
            </a:r>
            <a:r>
              <a:rPr lang="es-ES" dirty="0" smtClean="0"/>
              <a:t>.</a:t>
            </a:r>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b="1" dirty="0"/>
              <a:t>@</a:t>
            </a:r>
            <a:r>
              <a:rPr lang="es-ES" b="1" dirty="0" err="1"/>
              <a:t>RestController</a:t>
            </a:r>
            <a:r>
              <a:rPr lang="es-ES" b="1" dirty="0"/>
              <a:t> :</a:t>
            </a:r>
            <a:r>
              <a:rPr lang="es-ES" dirty="0"/>
              <a:t> En el caso de la anotación de @</a:t>
            </a:r>
            <a:r>
              <a:rPr lang="es-ES" dirty="0" err="1"/>
              <a:t>Controler</a:t>
            </a:r>
            <a:r>
              <a:rPr lang="es-ES" dirty="0"/>
              <a:t> existen otra anotación más especializada que es la de @</a:t>
            </a:r>
            <a:r>
              <a:rPr lang="es-ES" dirty="0" err="1"/>
              <a:t>RestController</a:t>
            </a:r>
            <a:r>
              <a:rPr lang="es-ES" dirty="0"/>
              <a:t> en el caso de que deseemos publicar servicios REST.</a:t>
            </a: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341" y="3618907"/>
            <a:ext cx="8185025" cy="221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262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923330"/>
          </a:xfrm>
          <a:prstGeom prst="rect">
            <a:avLst/>
          </a:prstGeom>
        </p:spPr>
        <p:txBody>
          <a:bodyPr wrap="square">
            <a:spAutoFit/>
          </a:bodyPr>
          <a:lstStyle/>
          <a:p>
            <a:pPr marL="285750" indent="-285750">
              <a:buFont typeface="Arial" pitchFamily="34" charset="0"/>
              <a:buChar char="•"/>
            </a:pPr>
            <a:r>
              <a:rPr lang="es-ES" b="1" dirty="0"/>
              <a:t>Spring </a:t>
            </a:r>
            <a:r>
              <a:rPr lang="es-ES" b="1" dirty="0" err="1"/>
              <a:t>GetMapping</a:t>
            </a:r>
            <a:r>
              <a:rPr lang="es-ES" dirty="0"/>
              <a:t> es una anotación de Spring Framework </a:t>
            </a:r>
            <a:r>
              <a:rPr lang="es-ES" b="1" dirty="0"/>
              <a:t>que aparece con Spring 4.3</a:t>
            </a:r>
            <a:r>
              <a:rPr lang="es-ES" dirty="0"/>
              <a:t> y nos permite simplificar el manejo de los diferentes</a:t>
            </a:r>
            <a:r>
              <a:rPr lang="es-ES" b="1" dirty="0"/>
              <a:t> métodos de Spring MVC y los @</a:t>
            </a:r>
            <a:r>
              <a:rPr lang="es-ES" b="1" dirty="0" err="1"/>
              <a:t>RequestMappings</a:t>
            </a:r>
            <a:r>
              <a:rPr lang="es-ES" b="1" dirty="0"/>
              <a:t> que a veces se hacen un poco pesados</a:t>
            </a:r>
            <a:r>
              <a:rPr lang="es-ES" dirty="0"/>
              <a:t>.</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383" y="3429000"/>
            <a:ext cx="4902361" cy="327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86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MVC</a:t>
            </a:r>
          </a:p>
          <a:p>
            <a:r>
              <a:rPr lang="es-AR" sz="4000" b="1" dirty="0" smtClean="0">
                <a:solidFill>
                  <a:srgbClr val="0070C0"/>
                </a:solidFill>
                <a:latin typeface="Georgia"/>
                <a:ea typeface="Georgia"/>
                <a:cs typeface="Georgia"/>
                <a:sym typeface="Georgia"/>
              </a:rPr>
              <a:t>Primera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3885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585323"/>
          </a:xfrm>
          <a:prstGeom prst="rect">
            <a:avLst/>
          </a:prstGeom>
        </p:spPr>
        <p:txBody>
          <a:bodyPr wrap="square">
            <a:spAutoFit/>
          </a:bodyPr>
          <a:lstStyle/>
          <a:p>
            <a:pPr marL="285750" indent="-285750">
              <a:buFont typeface="Arial" pitchFamily="34" charset="0"/>
              <a:buChar char="•"/>
            </a:pPr>
            <a:r>
              <a:rPr lang="es-ES" dirty="0"/>
              <a:t>A partir de ahora nosotros podemos usar estas anotaciones </a:t>
            </a:r>
            <a:r>
              <a:rPr lang="es-ES" b="1" dirty="0"/>
              <a:t>y simplificar el código.</a:t>
            </a:r>
            <a:r>
              <a:rPr lang="es-ES" dirty="0"/>
              <a:t>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Para </a:t>
            </a:r>
            <a:r>
              <a:rPr lang="es-ES" dirty="0"/>
              <a:t>ello vamos a construir un ejemplo utilizando </a:t>
            </a:r>
            <a:r>
              <a:rPr lang="es-ES" b="1" dirty="0"/>
              <a:t>Spring </a:t>
            </a:r>
            <a:r>
              <a:rPr lang="es-ES" b="1" dirty="0" err="1"/>
              <a:t>Boot</a:t>
            </a:r>
            <a:r>
              <a:rPr lang="es-ES" b="1" dirty="0"/>
              <a:t> y con las dependencias de MVC y </a:t>
            </a:r>
            <a:r>
              <a:rPr lang="es-ES" b="1" dirty="0" err="1"/>
              <a:t>Thymeleaf</a:t>
            </a:r>
            <a:r>
              <a:rPr lang="es-ES" b="1" dirty="0" smtClean="0"/>
              <a:t>.</a:t>
            </a:r>
          </a:p>
          <a:p>
            <a:pPr marL="285750" indent="-285750">
              <a:buFont typeface="Arial" pitchFamily="34" charset="0"/>
              <a:buChar char="•"/>
            </a:pPr>
            <a:endParaRPr lang="es-ES" b="1" dirty="0"/>
          </a:p>
          <a:p>
            <a:pPr marL="285750" indent="-285750">
              <a:buFont typeface="Arial" pitchFamily="34" charset="0"/>
              <a:buChar char="•"/>
            </a:pPr>
            <a:r>
              <a:rPr lang="es-ES" dirty="0" smtClean="0"/>
              <a:t>Realizar los pasos de la </a:t>
            </a:r>
            <a:r>
              <a:rPr lang="es-ES" dirty="0" err="1" smtClean="0"/>
              <a:t>ppt</a:t>
            </a:r>
            <a:r>
              <a:rPr lang="es-ES" dirty="0" smtClean="0"/>
              <a:t> 7 a la 20</a:t>
            </a:r>
          </a:p>
          <a:p>
            <a:pPr marL="285750" indent="-285750">
              <a:buFont typeface="Arial" pitchFamily="34" charset="0"/>
              <a:buChar char="•"/>
            </a:pPr>
            <a:endParaRPr lang="es-ES" dirty="0"/>
          </a:p>
          <a:p>
            <a:pPr marL="285750" indent="-285750">
              <a:buFont typeface="Arial" pitchFamily="34" charset="0"/>
              <a:buChar char="•"/>
            </a:pPr>
            <a:r>
              <a:rPr lang="es-ES" dirty="0" smtClean="0"/>
              <a:t>Una </a:t>
            </a:r>
            <a:r>
              <a:rPr lang="es-ES" dirty="0"/>
              <a:t>vez tenemos </a:t>
            </a:r>
            <a:r>
              <a:rPr lang="es-ES" dirty="0" smtClean="0"/>
              <a:t>el proyecto generado y nuestro archivo index.html pasaremos al </a:t>
            </a:r>
            <a:r>
              <a:rPr lang="es-ES" dirty="0"/>
              <a:t>siguiente </a:t>
            </a:r>
            <a:r>
              <a:rPr lang="es-ES" dirty="0" smtClean="0"/>
              <a:t>paso que </a:t>
            </a:r>
            <a:r>
              <a:rPr lang="es-ES" dirty="0"/>
              <a:t>es dar de alta un </a:t>
            </a:r>
            <a:r>
              <a:rPr lang="es-ES" dirty="0" smtClean="0"/>
              <a:t>controlador al que llamaremos </a:t>
            </a:r>
            <a:r>
              <a:rPr lang="es-AR" dirty="0" err="1" smtClean="0"/>
              <a:t>HolaController</a:t>
            </a:r>
            <a:r>
              <a:rPr lang="es-ES" dirty="0" smtClean="0"/>
              <a:t>.java</a:t>
            </a:r>
            <a:endParaRPr lang="es-AR"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966" y="5148742"/>
            <a:ext cx="3958626" cy="150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3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pPr marL="285750" indent="-285750">
              <a:buFont typeface="Arial" pitchFamily="34" charset="0"/>
              <a:buChar char="•"/>
            </a:pPr>
            <a:r>
              <a:rPr lang="es-ES" dirty="0" smtClean="0"/>
              <a:t>El código fuente de nuestro controlador es el siguiente:</a:t>
            </a:r>
          </a:p>
          <a:p>
            <a:pPr marL="285750" indent="-285750">
              <a:buFont typeface="Arial" pitchFamily="34" charset="0"/>
              <a:buChar char="•"/>
            </a:pPr>
            <a:endParaRPr lang="es-ES" dirty="0"/>
          </a:p>
          <a:p>
            <a:r>
              <a:rPr lang="es-AR" dirty="0" err="1"/>
              <a:t>package</a:t>
            </a:r>
            <a:r>
              <a:rPr lang="es-AR" dirty="0"/>
              <a:t> </a:t>
            </a:r>
            <a:r>
              <a:rPr lang="es-AR" dirty="0" err="1"/>
              <a:t>com.mvc.ejemplo.mvcejemplo.controller</a:t>
            </a:r>
            <a:r>
              <a:rPr lang="es-AR" dirty="0"/>
              <a:t>;</a:t>
            </a:r>
          </a:p>
          <a:p>
            <a:r>
              <a:rPr lang="es-AR" dirty="0"/>
              <a:t/>
            </a:r>
            <a:br>
              <a:rPr lang="es-AR" dirty="0"/>
            </a:br>
            <a:r>
              <a:rPr lang="es-AR" dirty="0" err="1"/>
              <a:t>import</a:t>
            </a:r>
            <a:r>
              <a:rPr lang="es-AR" dirty="0"/>
              <a:t> </a:t>
            </a:r>
            <a:r>
              <a:rPr lang="es-AR" dirty="0" err="1"/>
              <a:t>org.springframework.stereotype.Controller</a:t>
            </a:r>
            <a:r>
              <a:rPr lang="es-AR" dirty="0"/>
              <a:t>;</a:t>
            </a:r>
          </a:p>
          <a:p>
            <a:r>
              <a:rPr lang="es-AR" dirty="0" err="1"/>
              <a:t>import</a:t>
            </a:r>
            <a:r>
              <a:rPr lang="es-AR" dirty="0"/>
              <a:t> </a:t>
            </a:r>
            <a:r>
              <a:rPr lang="es-AR" dirty="0" err="1"/>
              <a:t>org.springframework.web.bind.annotation.GetMapping</a:t>
            </a:r>
            <a:r>
              <a:rPr lang="es-AR" dirty="0"/>
              <a:t>;</a:t>
            </a:r>
          </a:p>
          <a:p>
            <a:r>
              <a:rPr lang="es-AR" dirty="0" err="1"/>
              <a:t>import</a:t>
            </a:r>
            <a:r>
              <a:rPr lang="es-AR" dirty="0"/>
              <a:t> </a:t>
            </a:r>
            <a:r>
              <a:rPr lang="es-AR" dirty="0" err="1"/>
              <a:t>org.springframework.web.bind.annotation.PostMapping</a:t>
            </a:r>
            <a:r>
              <a:rPr lang="es-AR" dirty="0"/>
              <a:t>;</a:t>
            </a:r>
          </a:p>
          <a:p>
            <a:r>
              <a:rPr lang="es-AR" dirty="0" err="1" smtClean="0"/>
              <a:t>import</a:t>
            </a:r>
            <a:r>
              <a:rPr lang="es-AR" dirty="0" smtClean="0"/>
              <a:t> </a:t>
            </a:r>
            <a:r>
              <a:rPr lang="es-AR" dirty="0" err="1"/>
              <a:t>org.springframework.web.bind.annotation.ResponseBody</a:t>
            </a:r>
            <a:r>
              <a:rPr lang="es-AR" dirty="0"/>
              <a:t>;</a:t>
            </a:r>
          </a:p>
          <a:p>
            <a:r>
              <a:rPr lang="es-AR" dirty="0"/>
              <a:t/>
            </a:r>
            <a:br>
              <a:rPr lang="es-AR" dirty="0"/>
            </a:br>
            <a:r>
              <a:rPr lang="es-AR" dirty="0" smtClean="0"/>
              <a:t>@</a:t>
            </a:r>
            <a:r>
              <a:rPr lang="es-AR" dirty="0" err="1" smtClean="0"/>
              <a:t>Controller</a:t>
            </a:r>
            <a:endParaRPr lang="es-AR" dirty="0" smtClean="0"/>
          </a:p>
          <a:p>
            <a:r>
              <a:rPr lang="es-AR" dirty="0" err="1" smtClean="0"/>
              <a:t>public</a:t>
            </a:r>
            <a:r>
              <a:rPr lang="es-AR" dirty="0" smtClean="0"/>
              <a:t> </a:t>
            </a:r>
            <a:r>
              <a:rPr lang="es-AR" dirty="0" err="1" smtClean="0"/>
              <a:t>class</a:t>
            </a:r>
            <a:r>
              <a:rPr lang="es-AR" dirty="0" smtClean="0"/>
              <a:t> </a:t>
            </a:r>
            <a:r>
              <a:rPr lang="es-AR" dirty="0" err="1" smtClean="0"/>
              <a:t>HolaController</a:t>
            </a:r>
            <a:r>
              <a:rPr lang="es-AR" dirty="0" smtClean="0"/>
              <a:t> {</a:t>
            </a:r>
          </a:p>
          <a:p>
            <a:r>
              <a:rPr lang="es-AR" dirty="0" smtClean="0"/>
              <a:t>    </a:t>
            </a:r>
          </a:p>
          <a:p>
            <a:r>
              <a:rPr lang="es-AR" dirty="0" smtClean="0"/>
              <a:t>    @</a:t>
            </a:r>
            <a:r>
              <a:rPr lang="es-AR" dirty="0" err="1" smtClean="0"/>
              <a:t>GetMapping</a:t>
            </a:r>
            <a:r>
              <a:rPr lang="es-AR" dirty="0" smtClean="0"/>
              <a:t>("/hola")</a:t>
            </a:r>
          </a:p>
          <a:p>
            <a:r>
              <a:rPr lang="es-AR" dirty="0" smtClean="0"/>
              <a:t>    @</a:t>
            </a:r>
            <a:r>
              <a:rPr lang="es-AR" dirty="0" err="1" smtClean="0"/>
              <a:t>ResponseBody</a:t>
            </a:r>
            <a:endParaRPr lang="es-AR" dirty="0" smtClean="0"/>
          </a:p>
          <a:p>
            <a:r>
              <a:rPr lang="es-AR" dirty="0" smtClean="0"/>
              <a:t>    </a:t>
            </a:r>
            <a:r>
              <a:rPr lang="es-AR" dirty="0" err="1" smtClean="0"/>
              <a:t>public</a:t>
            </a:r>
            <a:r>
              <a:rPr lang="es-AR" dirty="0" smtClean="0"/>
              <a:t> </a:t>
            </a:r>
            <a:r>
              <a:rPr lang="es-AR" dirty="0" err="1" smtClean="0"/>
              <a:t>String</a:t>
            </a:r>
            <a:r>
              <a:rPr lang="es-AR" dirty="0" smtClean="0"/>
              <a:t> hola() { </a:t>
            </a:r>
            <a:r>
              <a:rPr lang="es-AR" dirty="0" err="1" smtClean="0"/>
              <a:t>return</a:t>
            </a:r>
            <a:r>
              <a:rPr lang="es-AR" dirty="0" smtClean="0"/>
              <a:t> "has hecho una </a:t>
            </a:r>
            <a:r>
              <a:rPr lang="es-AR" dirty="0" err="1" smtClean="0"/>
              <a:t>peticion</a:t>
            </a:r>
            <a:r>
              <a:rPr lang="es-AR" dirty="0" smtClean="0"/>
              <a:t> </a:t>
            </a:r>
            <a:r>
              <a:rPr lang="es-AR" dirty="0" err="1" smtClean="0"/>
              <a:t>get</a:t>
            </a:r>
            <a:r>
              <a:rPr lang="es-AR" dirty="0" smtClean="0"/>
              <a:t>"; }</a:t>
            </a:r>
          </a:p>
        </p:txBody>
      </p:sp>
    </p:spTree>
    <p:extLst>
      <p:ext uri="{BB962C8B-B14F-4D97-AF65-F5344CB8AC3E}">
        <p14:creationId xmlns:p14="http://schemas.microsoft.com/office/powerpoint/2010/main" val="2652713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308324"/>
          </a:xfrm>
          <a:prstGeom prst="rect">
            <a:avLst/>
          </a:prstGeom>
        </p:spPr>
        <p:txBody>
          <a:bodyPr wrap="square">
            <a:spAutoFit/>
          </a:bodyPr>
          <a:lstStyle/>
          <a:p>
            <a:r>
              <a:rPr lang="es-AR" dirty="0"/>
              <a:t>    @</a:t>
            </a:r>
            <a:r>
              <a:rPr lang="es-AR" dirty="0" err="1"/>
              <a:t>GetMapping</a:t>
            </a:r>
            <a:r>
              <a:rPr lang="es-AR" dirty="0"/>
              <a:t>("/formulario")</a:t>
            </a:r>
          </a:p>
          <a:p>
            <a:r>
              <a:rPr lang="es-AR" dirty="0"/>
              <a:t>    </a:t>
            </a:r>
            <a:r>
              <a:rPr lang="es-AR" dirty="0" err="1"/>
              <a:t>public</a:t>
            </a:r>
            <a:r>
              <a:rPr lang="es-AR" dirty="0"/>
              <a:t> </a:t>
            </a:r>
            <a:r>
              <a:rPr lang="es-AR" dirty="0" err="1"/>
              <a:t>String</a:t>
            </a:r>
            <a:r>
              <a:rPr lang="es-AR" dirty="0"/>
              <a:t> hola2() { </a:t>
            </a:r>
            <a:r>
              <a:rPr lang="es-AR" dirty="0" err="1"/>
              <a:t>return</a:t>
            </a:r>
            <a:r>
              <a:rPr lang="es-AR" dirty="0"/>
              <a:t> "formulario"; }</a:t>
            </a:r>
          </a:p>
          <a:p>
            <a:r>
              <a:rPr lang="es-AR" dirty="0"/>
              <a:t/>
            </a:r>
            <a:br>
              <a:rPr lang="es-AR" dirty="0"/>
            </a:br>
            <a:r>
              <a:rPr lang="es-AR" dirty="0"/>
              <a:t>    @</a:t>
            </a:r>
            <a:r>
              <a:rPr lang="es-AR" dirty="0" err="1"/>
              <a:t>PostMapping</a:t>
            </a:r>
            <a:r>
              <a:rPr lang="es-AR" dirty="0"/>
              <a:t>("/</a:t>
            </a:r>
            <a:r>
              <a:rPr lang="es-AR" dirty="0" err="1"/>
              <a:t>holapost</a:t>
            </a:r>
            <a:r>
              <a:rPr lang="es-AR" dirty="0"/>
              <a:t>")</a:t>
            </a:r>
          </a:p>
          <a:p>
            <a:r>
              <a:rPr lang="es-AR" dirty="0"/>
              <a:t>    @</a:t>
            </a:r>
            <a:r>
              <a:rPr lang="es-AR" dirty="0" err="1"/>
              <a:t>ResponseBody</a:t>
            </a:r>
            <a:endParaRPr lang="es-AR" dirty="0"/>
          </a:p>
          <a:p>
            <a:r>
              <a:rPr lang="es-AR" dirty="0"/>
              <a:t>    </a:t>
            </a:r>
            <a:r>
              <a:rPr lang="es-AR" dirty="0" err="1"/>
              <a:t>public</a:t>
            </a:r>
            <a:r>
              <a:rPr lang="es-AR" dirty="0"/>
              <a:t> </a:t>
            </a:r>
            <a:r>
              <a:rPr lang="es-AR" dirty="0" err="1"/>
              <a:t>String</a:t>
            </a:r>
            <a:r>
              <a:rPr lang="es-AR" dirty="0"/>
              <a:t> </a:t>
            </a:r>
            <a:r>
              <a:rPr lang="es-AR" dirty="0" err="1"/>
              <a:t>holaPost</a:t>
            </a:r>
            <a:r>
              <a:rPr lang="es-AR" dirty="0"/>
              <a:t>() { </a:t>
            </a:r>
            <a:r>
              <a:rPr lang="es-AR" dirty="0" err="1"/>
              <a:t>return</a:t>
            </a:r>
            <a:r>
              <a:rPr lang="es-AR" dirty="0"/>
              <a:t> "has hecho una </a:t>
            </a:r>
            <a:r>
              <a:rPr lang="es-AR" dirty="0" err="1"/>
              <a:t>peticion</a:t>
            </a:r>
            <a:r>
              <a:rPr lang="es-AR" dirty="0"/>
              <a:t> post"; }</a:t>
            </a:r>
          </a:p>
          <a:p>
            <a:r>
              <a:rPr lang="es-AR" dirty="0"/>
              <a:t/>
            </a:r>
            <a:br>
              <a:rPr lang="es-AR" dirty="0"/>
            </a:br>
            <a:r>
              <a:rPr lang="es-AR" dirty="0" smtClean="0"/>
              <a:t>}</a:t>
            </a:r>
          </a:p>
        </p:txBody>
      </p:sp>
    </p:spTree>
    <p:extLst>
      <p:ext uri="{BB962C8B-B14F-4D97-AF65-F5344CB8AC3E}">
        <p14:creationId xmlns:p14="http://schemas.microsoft.com/office/powerpoint/2010/main" val="923290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rPr>
              <a:t>Spring </a:t>
            </a:r>
            <a:r>
              <a:rPr lang="es-AR" sz="4000" b="1" dirty="0" err="1">
                <a:solidFill>
                  <a:srgbClr val="0070C0"/>
                </a:solidFill>
                <a:latin typeface="Georgia"/>
                <a:ea typeface="Georgia"/>
                <a:cs typeface="Georgia"/>
              </a:rPr>
              <a:t>GetMapping</a:t>
            </a:r>
            <a:r>
              <a:rPr lang="es-AR" sz="4000" b="1" dirty="0">
                <a:solidFill>
                  <a:srgbClr val="0070C0"/>
                </a:solidFill>
                <a:latin typeface="Georgia"/>
                <a:ea typeface="Georgia"/>
                <a:cs typeface="Georgia"/>
              </a:rPr>
              <a:t> </a:t>
            </a:r>
            <a:r>
              <a:rPr lang="es-AR" sz="4000" b="1" dirty="0" smtClean="0">
                <a:solidFill>
                  <a:srgbClr val="0070C0"/>
                </a:solidFill>
                <a:latin typeface="Georgia"/>
                <a:ea typeface="Georgia"/>
                <a:cs typeface="Georgia"/>
              </a:rPr>
              <a:t>, </a:t>
            </a:r>
            <a:r>
              <a:rPr lang="es-AR" sz="4000" b="1" dirty="0" err="1" smtClean="0">
                <a:solidFill>
                  <a:srgbClr val="0070C0"/>
                </a:solidFill>
                <a:latin typeface="Georgia"/>
                <a:ea typeface="Georgia"/>
                <a:cs typeface="Georgia"/>
              </a:rPr>
              <a:t>PostMapping</a:t>
            </a:r>
            <a:r>
              <a:rPr lang="es-AR" sz="4000" b="1" dirty="0" smtClean="0">
                <a:solidFill>
                  <a:srgbClr val="0070C0"/>
                </a:solidFill>
                <a:latin typeface="Georgia"/>
                <a:ea typeface="Georgia"/>
                <a:cs typeface="Georgia"/>
              </a:rPr>
              <a:t> </a:t>
            </a:r>
            <a:r>
              <a:rPr lang="es-AR" sz="4000" b="1" dirty="0" err="1">
                <a:solidFill>
                  <a:srgbClr val="0070C0"/>
                </a:solidFill>
                <a:latin typeface="Georgia"/>
                <a:ea typeface="Georgia"/>
                <a:cs typeface="Georgia"/>
              </a:rPr>
              <a:t>etc</a:t>
            </a:r>
            <a:endParaRPr lang="es-AR" sz="4000" b="1" dirty="0">
              <a:solidFill>
                <a:srgbClr val="0070C0"/>
              </a:solidFill>
              <a:latin typeface="Georgia"/>
              <a:ea typeface="Georgia"/>
              <a:cs typeface="Georgia"/>
            </a:endParaRPr>
          </a:p>
          <a:p>
            <a:endParaRPr lang="es-ES" sz="4000" b="1" dirty="0">
              <a:solidFill>
                <a:srgbClr val="0070C0"/>
              </a:solidFill>
              <a:latin typeface="Georgia"/>
              <a:ea typeface="Georgia"/>
              <a:cs typeface="Georgia"/>
            </a:endParaRPr>
          </a:p>
          <a:p>
            <a:r>
              <a:rPr lang="es-ES" sz="4000" b="1" dirty="0" smtClean="0">
                <a:solidFill>
                  <a:srgbClr val="0070C0"/>
                </a:solidFill>
                <a:latin typeface="Georgia"/>
                <a:ea typeface="Georgia"/>
                <a:cs typeface="Georgia"/>
                <a:sym typeface="Georgia"/>
              </a:rPr>
              <a:t>Quinta </a:t>
            </a:r>
            <a:r>
              <a:rPr lang="es-AR" sz="4000" b="1" dirty="0" smtClean="0">
                <a:solidFill>
                  <a:srgbClr val="0070C0"/>
                </a:solidFill>
                <a:latin typeface="Georgia"/>
                <a:ea typeface="Georgia"/>
                <a:cs typeface="Georgia"/>
                <a:sym typeface="Georgia"/>
              </a:rPr>
              <a:t>Parte</a:t>
            </a:r>
            <a:endParaRPr lang="es-ES" sz="4000"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897221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416320"/>
          </a:xfrm>
          <a:prstGeom prst="rect">
            <a:avLst/>
          </a:prstGeom>
        </p:spPr>
        <p:txBody>
          <a:bodyPr wrap="square">
            <a:spAutoFit/>
          </a:bodyPr>
          <a:lstStyle/>
          <a:p>
            <a:pPr marL="285750" indent="-285750">
              <a:buFont typeface="Arial" pitchFamily="34" charset="0"/>
              <a:buChar char="•"/>
            </a:pPr>
            <a:r>
              <a:rPr lang="es-ES" dirty="0" smtClean="0"/>
              <a:t>El código fuente de nuestro template formulario.html es el siguiente:</a:t>
            </a:r>
          </a:p>
          <a:p>
            <a:pPr marL="285750" indent="-285750">
              <a:buFont typeface="Arial" pitchFamily="34" charset="0"/>
              <a:buChar char="•"/>
            </a:pPr>
            <a:endParaRPr lang="es-ES" dirty="0" smtClean="0"/>
          </a:p>
          <a:p>
            <a:r>
              <a:rPr lang="es-AR" dirty="0"/>
              <a:t>&lt;!DOCTYPE </a:t>
            </a:r>
            <a:r>
              <a:rPr lang="es-AR" dirty="0" err="1"/>
              <a:t>html</a:t>
            </a:r>
            <a:r>
              <a:rPr lang="es-AR" dirty="0"/>
              <a:t>&gt;</a:t>
            </a:r>
          </a:p>
          <a:p>
            <a:r>
              <a:rPr lang="es-AR" dirty="0"/>
              <a:t>&lt;</a:t>
            </a:r>
            <a:r>
              <a:rPr lang="es-AR" dirty="0" err="1"/>
              <a:t>html</a:t>
            </a:r>
            <a:r>
              <a:rPr lang="es-AR" dirty="0"/>
              <a:t>&gt;</a:t>
            </a:r>
          </a:p>
          <a:p>
            <a:r>
              <a:rPr lang="es-AR" dirty="0"/>
              <a:t>&lt;</a:t>
            </a:r>
            <a:r>
              <a:rPr lang="es-AR" dirty="0" err="1"/>
              <a:t>body</a:t>
            </a:r>
            <a:r>
              <a:rPr lang="es-AR" dirty="0"/>
              <a:t>&gt;</a:t>
            </a:r>
          </a:p>
          <a:p>
            <a:r>
              <a:rPr lang="es-AR" dirty="0"/>
              <a:t>    &lt;div&gt;</a:t>
            </a:r>
          </a:p>
          <a:p>
            <a:r>
              <a:rPr lang="es-AR" dirty="0"/>
              <a:t>        &lt;</a:t>
            </a:r>
            <a:r>
              <a:rPr lang="es-AR" dirty="0" err="1"/>
              <a:t>form</a:t>
            </a:r>
            <a:r>
              <a:rPr lang="es-AR" dirty="0"/>
              <a:t> </a:t>
            </a:r>
            <a:r>
              <a:rPr lang="es-AR" dirty="0" err="1"/>
              <a:t>action</a:t>
            </a:r>
            <a:r>
              <a:rPr lang="es-AR" dirty="0"/>
              <a:t>="</a:t>
            </a:r>
            <a:r>
              <a:rPr lang="es-AR" dirty="0" err="1"/>
              <a:t>holapost</a:t>
            </a:r>
            <a:r>
              <a:rPr lang="es-AR" dirty="0"/>
              <a:t>" </a:t>
            </a:r>
            <a:r>
              <a:rPr lang="es-AR" dirty="0" err="1"/>
              <a:t>method</a:t>
            </a:r>
            <a:r>
              <a:rPr lang="es-AR" dirty="0"/>
              <a:t>="post"&gt;</a:t>
            </a:r>
          </a:p>
          <a:p>
            <a:r>
              <a:rPr lang="es-AR" dirty="0"/>
              <a:t>            &lt;input </a:t>
            </a:r>
            <a:r>
              <a:rPr lang="es-AR" dirty="0" err="1"/>
              <a:t>type</a:t>
            </a:r>
            <a:r>
              <a:rPr lang="es-AR" dirty="0"/>
              <a:t>="</a:t>
            </a:r>
            <a:r>
              <a:rPr lang="es-AR" dirty="0" err="1"/>
              <a:t>submit</a:t>
            </a:r>
            <a:r>
              <a:rPr lang="es-AR" dirty="0"/>
              <a:t>" </a:t>
            </a:r>
            <a:r>
              <a:rPr lang="es-AR" dirty="0" err="1"/>
              <a:t>value</a:t>
            </a:r>
            <a:r>
              <a:rPr lang="es-AR" dirty="0"/>
              <a:t>="Enviar"&gt;</a:t>
            </a:r>
          </a:p>
          <a:p>
            <a:r>
              <a:rPr lang="es-AR" dirty="0"/>
              <a:t>        &lt;/</a:t>
            </a:r>
            <a:r>
              <a:rPr lang="es-AR" dirty="0" err="1"/>
              <a:t>form</a:t>
            </a:r>
            <a:r>
              <a:rPr lang="es-AR" dirty="0"/>
              <a:t>&gt;</a:t>
            </a:r>
          </a:p>
          <a:p>
            <a:r>
              <a:rPr lang="es-AR" dirty="0"/>
              <a:t>    &lt;/div&gt;</a:t>
            </a:r>
          </a:p>
          <a:p>
            <a:r>
              <a:rPr lang="es-AR" dirty="0"/>
              <a:t>&lt;/</a:t>
            </a:r>
            <a:r>
              <a:rPr lang="es-AR" dirty="0" err="1"/>
              <a:t>body</a:t>
            </a:r>
            <a:r>
              <a:rPr lang="es-AR" dirty="0"/>
              <a:t>&gt;</a:t>
            </a:r>
          </a:p>
          <a:p>
            <a:r>
              <a:rPr lang="es-AR" dirty="0"/>
              <a:t>&lt;/</a:t>
            </a:r>
            <a:r>
              <a:rPr lang="es-AR" dirty="0" err="1"/>
              <a:t>html</a:t>
            </a:r>
            <a:r>
              <a:rPr lang="es-AR" dirty="0" smtClean="0"/>
              <a:t>&gt;</a:t>
            </a:r>
            <a:endParaRPr lang="es-AR"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3300" y="3382674"/>
            <a:ext cx="4452550" cy="224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48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477328"/>
          </a:xfrm>
          <a:prstGeom prst="rect">
            <a:avLst/>
          </a:prstGeom>
        </p:spPr>
        <p:txBody>
          <a:bodyPr wrap="square">
            <a:spAutoFit/>
          </a:bodyPr>
          <a:lstStyle/>
          <a:p>
            <a:pPr marL="285750" indent="-285750">
              <a:buFont typeface="Arial" pitchFamily="34" charset="0"/>
              <a:buChar char="•"/>
            </a:pPr>
            <a:r>
              <a:rPr lang="es-ES" dirty="0" smtClean="0"/>
              <a:t>Este </a:t>
            </a:r>
            <a:r>
              <a:rPr lang="es-ES" dirty="0"/>
              <a:t>controlador hace uso de las nuevas anotaciones de </a:t>
            </a:r>
            <a:r>
              <a:rPr lang="es-ES" b="1" dirty="0" err="1"/>
              <a:t>spring</a:t>
            </a:r>
            <a:r>
              <a:rPr lang="es-ES" b="1" dirty="0"/>
              <a:t> @</a:t>
            </a:r>
            <a:r>
              <a:rPr lang="es-ES" b="1" dirty="0" err="1"/>
              <a:t>GetMapping</a:t>
            </a:r>
            <a:r>
              <a:rPr lang="es-ES" b="1" dirty="0"/>
              <a:t> ,@</a:t>
            </a:r>
            <a:r>
              <a:rPr lang="es-ES" b="1" dirty="0" err="1"/>
              <a:t>PostMapping</a:t>
            </a:r>
            <a:r>
              <a:rPr lang="es-ES" b="1" dirty="0"/>
              <a:t> </a:t>
            </a:r>
            <a:r>
              <a:rPr lang="es-ES" dirty="0"/>
              <a:t>etc.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Como </a:t>
            </a:r>
            <a:r>
              <a:rPr lang="es-ES" dirty="0"/>
              <a:t>se puede ver si solicitamos la </a:t>
            </a:r>
            <a:r>
              <a:rPr lang="es-ES" dirty="0" err="1"/>
              <a:t>url</a:t>
            </a:r>
            <a:r>
              <a:rPr lang="es-ES" dirty="0"/>
              <a:t> “/hola” nos devolverá “has hecho una </a:t>
            </a:r>
            <a:r>
              <a:rPr lang="es-ES" dirty="0" err="1"/>
              <a:t>peticion</a:t>
            </a:r>
            <a:r>
              <a:rPr lang="es-ES" dirty="0"/>
              <a:t> </a:t>
            </a:r>
            <a:r>
              <a:rPr lang="es-ES" dirty="0" err="1"/>
              <a:t>get</a:t>
            </a:r>
            <a:r>
              <a:rPr lang="es-ES" dirty="0"/>
              <a:t>” .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Vamos </a:t>
            </a:r>
            <a:r>
              <a:rPr lang="es-ES" dirty="0"/>
              <a:t>a arrancar la aplicación de </a:t>
            </a:r>
            <a:r>
              <a:rPr lang="es-ES" dirty="0" err="1"/>
              <a:t>SpringBoot</a:t>
            </a:r>
            <a:r>
              <a:rPr lang="es-ES" dirty="0"/>
              <a:t> y probarlo.</a:t>
            </a:r>
            <a:endParaRPr lang="es-AR"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4375253"/>
            <a:ext cx="3473080" cy="134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1733" y="3771544"/>
            <a:ext cx="3992207" cy="142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039" y="5300244"/>
            <a:ext cx="3888963" cy="14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abajo"/>
          <p:cNvSpPr/>
          <p:nvPr/>
        </p:nvSpPr>
        <p:spPr>
          <a:xfrm rot="2832814">
            <a:off x="7245716" y="4885125"/>
            <a:ext cx="304309" cy="830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73649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AR" sz="2400" b="1" dirty="0" smtClean="0">
                <a:latin typeface="Encode Sans" panose="020B0604020202020204"/>
                <a:ea typeface="Calibri" panose="020F0502020204030204" pitchFamily="34" charset="0"/>
              </a:rPr>
              <a:t>Spring </a:t>
            </a:r>
            <a:r>
              <a:rPr lang="es-AR" sz="2400" b="1" dirty="0" err="1">
                <a:latin typeface="Encode Sans" panose="020B0604020202020204"/>
                <a:ea typeface="Calibri" panose="020F0502020204030204" pitchFamily="34" charset="0"/>
              </a:rPr>
              <a:t>GetMapping</a:t>
            </a:r>
            <a:r>
              <a:rPr lang="es-AR" sz="2400" b="1" dirty="0">
                <a:latin typeface="Encode Sans" panose="020B0604020202020204"/>
                <a:ea typeface="Calibri" panose="020F0502020204030204" pitchFamily="34" charset="0"/>
              </a:rPr>
              <a:t> , </a:t>
            </a:r>
            <a:r>
              <a:rPr lang="es-AR" sz="2400" b="1" dirty="0" err="1">
                <a:latin typeface="Encode Sans" panose="020B0604020202020204"/>
                <a:ea typeface="Calibri" panose="020F0502020204030204" pitchFamily="34" charset="0"/>
              </a:rPr>
              <a:t>PostMapping</a:t>
            </a:r>
            <a:r>
              <a:rPr lang="es-AR" sz="2400" b="1" dirty="0">
                <a:latin typeface="Encode Sans" panose="020B0604020202020204"/>
                <a:ea typeface="Calibri" panose="020F0502020204030204" pitchFamily="34" charset="0"/>
              </a:rPr>
              <a:t> </a:t>
            </a:r>
            <a:r>
              <a:rPr lang="es-AR" sz="2400" b="1" dirty="0" err="1">
                <a:latin typeface="Encode Sans" panose="020B0604020202020204"/>
                <a:ea typeface="Calibri" panose="020F0502020204030204" pitchFamily="34" charset="0"/>
              </a:rPr>
              <a:t>etc</a:t>
            </a:r>
            <a:endParaRPr lang="es-AR"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646331"/>
          </a:xfrm>
          <a:prstGeom prst="rect">
            <a:avLst/>
          </a:prstGeom>
        </p:spPr>
        <p:txBody>
          <a:bodyPr wrap="square">
            <a:spAutoFit/>
          </a:bodyPr>
          <a:lstStyle/>
          <a:p>
            <a:pPr marL="285750" indent="-285750">
              <a:buFont typeface="Arial" pitchFamily="34" charset="0"/>
              <a:buChar char="•"/>
            </a:pPr>
            <a:r>
              <a:rPr lang="es-ES" dirty="0" smtClean="0"/>
              <a:t>La idea del uso de estos nuevos comandos </a:t>
            </a:r>
            <a:r>
              <a:rPr lang="es-ES" b="1" dirty="0" err="1" smtClean="0"/>
              <a:t>spring</a:t>
            </a:r>
            <a:r>
              <a:rPr lang="es-ES" b="1" dirty="0" smtClean="0"/>
              <a:t> </a:t>
            </a:r>
            <a:r>
              <a:rPr lang="es-ES" b="1" dirty="0" err="1"/>
              <a:t>GetMapping</a:t>
            </a:r>
            <a:r>
              <a:rPr lang="es-ES" b="1" dirty="0"/>
              <a:t> y </a:t>
            </a:r>
            <a:r>
              <a:rPr lang="es-ES" b="1" dirty="0" err="1"/>
              <a:t>PostMapping</a:t>
            </a:r>
            <a:r>
              <a:rPr lang="es-ES" dirty="0"/>
              <a:t> </a:t>
            </a:r>
            <a:r>
              <a:rPr lang="es-ES" dirty="0" smtClean="0"/>
              <a:t>es para </a:t>
            </a:r>
            <a:r>
              <a:rPr lang="es-ES" dirty="0"/>
              <a:t>trabajar con Spring MVC y eliminar el uso de @</a:t>
            </a:r>
            <a:r>
              <a:rPr lang="es-ES" dirty="0" err="1"/>
              <a:t>RequestMapping</a:t>
            </a:r>
            <a:r>
              <a:rPr lang="es-ES" dirty="0"/>
              <a:t>.</a:t>
            </a:r>
            <a:endParaRPr lang="es-AR" dirty="0"/>
          </a:p>
        </p:txBody>
      </p:sp>
    </p:spTree>
    <p:extLst>
      <p:ext uri="{BB962C8B-B14F-4D97-AF65-F5344CB8AC3E}">
        <p14:creationId xmlns:p14="http://schemas.microsoft.com/office/powerpoint/2010/main" val="973162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ES" sz="4000" b="1" dirty="0" smtClean="0">
                <a:solidFill>
                  <a:srgbClr val="0070C0"/>
                </a:solidFill>
                <a:latin typeface="Georgia"/>
                <a:ea typeface="Georgia"/>
                <a:cs typeface="Georgia"/>
              </a:rPr>
              <a:t>Spring </a:t>
            </a:r>
            <a:r>
              <a:rPr lang="es-ES" sz="4000" b="1" dirty="0" err="1">
                <a:solidFill>
                  <a:srgbClr val="0070C0"/>
                </a:solidFill>
                <a:latin typeface="Georgia"/>
                <a:ea typeface="Georgia"/>
                <a:cs typeface="Georgia"/>
              </a:rPr>
              <a:t>Boot</a:t>
            </a:r>
            <a:r>
              <a:rPr lang="es-ES" sz="4000" b="1" dirty="0">
                <a:solidFill>
                  <a:srgbClr val="0070C0"/>
                </a:solidFill>
                <a:latin typeface="Georgia"/>
                <a:ea typeface="Georgia"/>
                <a:cs typeface="Georgia"/>
              </a:rPr>
              <a:t> </a:t>
            </a:r>
            <a:r>
              <a:rPr lang="es-ES" sz="4000" b="1" dirty="0" smtClean="0">
                <a:solidFill>
                  <a:srgbClr val="0070C0"/>
                </a:solidFill>
                <a:latin typeface="Georgia"/>
                <a:ea typeface="Georgia"/>
                <a:cs typeface="Georgia"/>
              </a:rPr>
              <a:t>Acceso a Datos con </a:t>
            </a:r>
            <a:r>
              <a:rPr lang="es-ES" sz="4000" b="1" dirty="0" err="1" smtClean="0">
                <a:solidFill>
                  <a:srgbClr val="0070C0"/>
                </a:solidFill>
                <a:latin typeface="Georgia"/>
                <a:ea typeface="Georgia"/>
                <a:cs typeface="Georgia"/>
              </a:rPr>
              <a:t>MySQL</a:t>
            </a:r>
            <a:endParaRPr lang="es-ES" sz="4000" b="1" dirty="0">
              <a:solidFill>
                <a:srgbClr val="0070C0"/>
              </a:solidFill>
              <a:latin typeface="Georgia"/>
              <a:ea typeface="Georgia"/>
              <a:cs typeface="Georgia"/>
            </a:endParaRPr>
          </a:p>
          <a:p>
            <a:endParaRPr lang="es-ES" sz="4000" b="1" dirty="0">
              <a:solidFill>
                <a:srgbClr val="0070C0"/>
              </a:solidFill>
              <a:latin typeface="Georgia"/>
              <a:ea typeface="Georgia"/>
              <a:cs typeface="Georgia"/>
            </a:endParaRPr>
          </a:p>
          <a:p>
            <a:r>
              <a:rPr lang="es-ES" sz="4000" b="1" dirty="0" smtClean="0">
                <a:solidFill>
                  <a:srgbClr val="0070C0"/>
                </a:solidFill>
                <a:latin typeface="Georgia"/>
                <a:ea typeface="Georgia"/>
                <a:cs typeface="Georgia"/>
                <a:sym typeface="Georgia"/>
              </a:rPr>
              <a:t>Sexta </a:t>
            </a:r>
            <a:r>
              <a:rPr lang="es-AR" sz="4000" b="1" dirty="0" smtClean="0">
                <a:solidFill>
                  <a:srgbClr val="0070C0"/>
                </a:solidFill>
                <a:latin typeface="Georgia"/>
                <a:ea typeface="Georgia"/>
                <a:cs typeface="Georgia"/>
                <a:sym typeface="Georgia"/>
              </a:rPr>
              <a:t>Parte</a:t>
            </a:r>
            <a:endParaRPr lang="es-ES" sz="4000"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862556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200329"/>
          </a:xfrm>
          <a:prstGeom prst="rect">
            <a:avLst/>
          </a:prstGeom>
        </p:spPr>
        <p:txBody>
          <a:bodyPr wrap="square">
            <a:spAutoFit/>
          </a:bodyPr>
          <a:lstStyle/>
          <a:p>
            <a:pPr marL="285750" indent="-285750">
              <a:buFont typeface="Arial" pitchFamily="34" charset="0"/>
              <a:buChar char="•"/>
            </a:pPr>
            <a:r>
              <a:rPr lang="es-ES" dirty="0"/>
              <a:t>Una vez que tenemos instalado del servidor y los servicios </a:t>
            </a:r>
            <a:endParaRPr lang="es-ES" dirty="0" smtClean="0"/>
          </a:p>
          <a:p>
            <a:r>
              <a:rPr lang="es-ES" dirty="0" smtClean="0"/>
              <a:t>Apache </a:t>
            </a:r>
            <a:r>
              <a:rPr lang="es-ES" dirty="0"/>
              <a:t>y </a:t>
            </a:r>
            <a:r>
              <a:rPr lang="es-ES" dirty="0" err="1"/>
              <a:t>MySQL</a:t>
            </a:r>
            <a:r>
              <a:rPr lang="es-ES" dirty="0"/>
              <a:t> iniciados vamos a </a:t>
            </a:r>
            <a:r>
              <a:rPr lang="es-ES" dirty="0">
                <a:hlinkClick r:id="rId4"/>
              </a:rPr>
              <a:t>http://</a:t>
            </a:r>
            <a:r>
              <a:rPr lang="es-ES" dirty="0" smtClean="0">
                <a:hlinkClick r:id="rId4"/>
              </a:rPr>
              <a:t>localhost/phpMyAdmin</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Iniciamos </a:t>
            </a:r>
            <a:r>
              <a:rPr lang="es-ES" dirty="0"/>
              <a:t>sesión con las credenciales (usuario y contraseña</a:t>
            </a:r>
            <a:r>
              <a:rPr lang="es-ES" dirty="0" smtClean="0"/>
              <a:t>).</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5205" y="2413704"/>
            <a:ext cx="4188812" cy="417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824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923330"/>
          </a:xfrm>
          <a:prstGeom prst="rect">
            <a:avLst/>
          </a:prstGeom>
        </p:spPr>
        <p:txBody>
          <a:bodyPr wrap="square">
            <a:spAutoFit/>
          </a:bodyPr>
          <a:lstStyle/>
          <a:p>
            <a:pPr marL="285750" indent="-285750">
              <a:buFont typeface="Arial" pitchFamily="34" charset="0"/>
              <a:buChar char="•"/>
            </a:pPr>
            <a:r>
              <a:rPr lang="es-ES" dirty="0" smtClean="0"/>
              <a:t>Lo </a:t>
            </a:r>
            <a:r>
              <a:rPr lang="es-ES" dirty="0"/>
              <a:t>siguiente es crear una nueva base de datos. Pulsamos el botón </a:t>
            </a:r>
            <a:r>
              <a:rPr lang="es-ES" dirty="0" smtClean="0"/>
              <a:t>Bases de datos </a:t>
            </a:r>
            <a:r>
              <a:rPr lang="es-ES" dirty="0"/>
              <a:t>y le llamamos </a:t>
            </a:r>
            <a:r>
              <a:rPr lang="es-ES" dirty="0" err="1" smtClean="0"/>
              <a:t>dbportfolio</a:t>
            </a:r>
            <a:r>
              <a:rPr lang="es-ES" dirty="0" smtClean="0"/>
              <a:t>. </a:t>
            </a:r>
            <a:r>
              <a:rPr lang="es-ES" dirty="0"/>
              <a:t>Como cotejamiento elegimos </a:t>
            </a:r>
            <a:r>
              <a:rPr lang="es-ES" i="1" dirty="0" smtClean="0"/>
              <a:t>utf8_spanish_ci por último presionamos el botón crear</a:t>
            </a:r>
            <a:r>
              <a:rPr lang="es-ES" dirty="0" smtClean="0"/>
              <a:t>.</a:t>
            </a:r>
            <a:endParaRPr lang="es-ES" dirty="0"/>
          </a:p>
          <a:p>
            <a:pPr marL="285750" indent="-285750">
              <a:buFont typeface="Arial" pitchFamily="34" charset="0"/>
              <a:buChar char="•"/>
            </a:pPr>
            <a:endParaRPr lang="es-E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761" y="3338327"/>
            <a:ext cx="7308419" cy="300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14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68473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MVC </a:t>
            </a:r>
            <a:r>
              <a:rPr lang="es-MX" sz="2400" b="1" dirty="0">
                <a:latin typeface="Encode Sans" panose="020B0604020202020204"/>
                <a:ea typeface="Calibri" panose="020F0502020204030204" pitchFamily="34" charset="0"/>
              </a:rPr>
              <a:t>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Spring </a:t>
            </a:r>
            <a:r>
              <a:rPr lang="es-ES" dirty="0"/>
              <a:t>MVC es quizás el </a:t>
            </a:r>
            <a:r>
              <a:rPr lang="es-ES" dirty="0" err="1"/>
              <a:t>framework</a:t>
            </a:r>
            <a:r>
              <a:rPr lang="es-ES" dirty="0"/>
              <a:t> Web más utilizado en el mundo Java y nos permite crear aplicaciones sobre modelo MVC que generen páginas HTML sencillas en las cuales nosotros podamos cargar los contenidos que necesitemos de forma sencilla pudiendo integrarse con otras tecnologías como </a:t>
            </a:r>
            <a:r>
              <a:rPr lang="es-ES" dirty="0" err="1"/>
              <a:t>jQuery</a:t>
            </a:r>
            <a:r>
              <a:rPr lang="es-ES" dirty="0"/>
              <a:t> , </a:t>
            </a:r>
            <a:r>
              <a:rPr lang="es-ES" dirty="0" err="1"/>
              <a:t>React</a:t>
            </a:r>
            <a:r>
              <a:rPr lang="es-ES" dirty="0"/>
              <a:t> o </a:t>
            </a:r>
            <a:r>
              <a:rPr lang="es-ES" dirty="0" err="1"/>
              <a:t>Vue</a:t>
            </a:r>
            <a:r>
              <a:rPr lang="es-ES" dirty="0"/>
              <a:t> a la hora de generar aplicaciones modernas y flexibles</a:t>
            </a:r>
            <a:r>
              <a:rPr lang="es-ES" dirty="0" smtClean="0"/>
              <a:t>.</a:t>
            </a: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dirty="0"/>
              <a:t>Al tratarse de un </a:t>
            </a:r>
            <a:r>
              <a:rPr lang="es-ES" dirty="0" err="1"/>
              <a:t>framework</a:t>
            </a:r>
            <a:r>
              <a:rPr lang="es-ES" dirty="0"/>
              <a:t> MVC trabaja sobre todo con el concepto de Controlador Frontal  (</a:t>
            </a:r>
            <a:r>
              <a:rPr lang="es-ES" dirty="0" err="1"/>
              <a:t>FrontController</a:t>
            </a:r>
            <a:r>
              <a:rPr lang="es-ES" dirty="0"/>
              <a:t>) que es el encargado de soportar todas las peticiones Web y redirigirlas a los componentes que sean necesarios .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En </a:t>
            </a:r>
            <a:r>
              <a:rPr lang="es-ES" dirty="0"/>
              <a:t>este caso el controlador de Spring se denomina </a:t>
            </a:r>
            <a:r>
              <a:rPr lang="es-ES" dirty="0" err="1"/>
              <a:t>ServletDispatcher</a:t>
            </a:r>
            <a:r>
              <a:rPr lang="es-ES" dirty="0"/>
              <a:t> y viene configurado por defecto por Spring </a:t>
            </a:r>
            <a:r>
              <a:rPr lang="es-ES" dirty="0" err="1"/>
              <a:t>Boot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En la siguiente imagen podremos </a:t>
            </a:r>
            <a:r>
              <a:rPr lang="es-ES" dirty="0"/>
              <a:t>ver </a:t>
            </a:r>
            <a:r>
              <a:rPr lang="es-ES" dirty="0" smtClean="0"/>
              <a:t>que existe </a:t>
            </a:r>
            <a:r>
              <a:rPr lang="es-ES" dirty="0"/>
              <a:t>un único </a:t>
            </a:r>
            <a:r>
              <a:rPr lang="es-ES" dirty="0" err="1"/>
              <a:t>Servlet</a:t>
            </a:r>
            <a:r>
              <a:rPr lang="es-ES" dirty="0"/>
              <a:t> que recibe todas las peticiones (GET,POST </a:t>
            </a:r>
            <a:r>
              <a:rPr lang="es-ES" dirty="0" err="1"/>
              <a:t>etc</a:t>
            </a:r>
            <a:r>
              <a:rPr lang="es-ES" dirty="0"/>
              <a:t>) y según la información que recibe delega en el </a:t>
            </a:r>
            <a:r>
              <a:rPr lang="es-ES" dirty="0" smtClean="0"/>
              <a:t>método </a:t>
            </a:r>
            <a:r>
              <a:rPr lang="es-ES" dirty="0"/>
              <a:t>adecuado de cada uno de los controladores. </a:t>
            </a:r>
            <a:endParaRPr lang="es-ES"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210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585323"/>
          </a:xfrm>
          <a:prstGeom prst="rect">
            <a:avLst/>
          </a:prstGeom>
        </p:spPr>
        <p:txBody>
          <a:bodyPr wrap="square">
            <a:spAutoFit/>
          </a:bodyPr>
          <a:lstStyle/>
          <a:p>
            <a:pPr marL="285750" indent="-285750">
              <a:buFont typeface="Arial" pitchFamily="34" charset="0"/>
              <a:buChar char="•"/>
            </a:pPr>
            <a:r>
              <a:rPr lang="es-ES" dirty="0" smtClean="0"/>
              <a:t>Lo </a:t>
            </a:r>
            <a:r>
              <a:rPr lang="es-ES" dirty="0"/>
              <a:t>siguiente es crear una nueva base de </a:t>
            </a:r>
            <a:endParaRPr lang="es-ES" dirty="0" smtClean="0"/>
          </a:p>
          <a:p>
            <a:r>
              <a:rPr lang="es-ES" dirty="0" smtClean="0"/>
              <a:t>datos</a:t>
            </a:r>
            <a:r>
              <a:rPr lang="es-ES" dirty="0"/>
              <a:t>. Pulsamos el botón Nueva y </a:t>
            </a:r>
            <a:r>
              <a:rPr lang="es-ES" dirty="0" smtClean="0"/>
              <a:t>le llamamos </a:t>
            </a:r>
          </a:p>
          <a:p>
            <a:r>
              <a:rPr lang="es-ES" dirty="0" err="1" smtClean="0"/>
              <a:t>dbTienda</a:t>
            </a:r>
            <a:r>
              <a:rPr lang="es-ES" dirty="0" smtClean="0"/>
              <a:t>. </a:t>
            </a:r>
            <a:r>
              <a:rPr lang="es-ES" dirty="0"/>
              <a:t>Como </a:t>
            </a:r>
            <a:r>
              <a:rPr lang="es-ES" dirty="0" smtClean="0"/>
              <a:t>cotejamiento elegimos</a:t>
            </a:r>
            <a:r>
              <a:rPr lang="es-ES" dirty="0"/>
              <a:t> </a:t>
            </a:r>
            <a:endParaRPr lang="es-ES" dirty="0" smtClean="0"/>
          </a:p>
          <a:p>
            <a:r>
              <a:rPr lang="es-ES" i="1" dirty="0" smtClean="0"/>
              <a:t>utf8_spanish_ci</a:t>
            </a:r>
            <a:r>
              <a:rPr lang="es-ES" dirty="0" smtClean="0"/>
              <a:t>.</a:t>
            </a:r>
          </a:p>
          <a:p>
            <a:endParaRPr lang="es-ES" dirty="0"/>
          </a:p>
          <a:p>
            <a:pPr marL="285750" indent="-285750">
              <a:buFont typeface="Arial" pitchFamily="34" charset="0"/>
              <a:buChar char="•"/>
            </a:pPr>
            <a:r>
              <a:rPr lang="es-ES" dirty="0" smtClean="0"/>
              <a:t>La nueva base de datos se deberá de mostrar </a:t>
            </a:r>
          </a:p>
          <a:p>
            <a:r>
              <a:rPr lang="es-ES" dirty="0"/>
              <a:t>e</a:t>
            </a:r>
            <a:r>
              <a:rPr lang="es-ES" dirty="0" smtClean="0"/>
              <a:t>n el menú lateral de directorios de base de </a:t>
            </a:r>
          </a:p>
          <a:p>
            <a:r>
              <a:rPr lang="es-ES" dirty="0" smtClean="0"/>
              <a:t>datos</a:t>
            </a:r>
            <a:endParaRPr lang="es-ES" dirty="0"/>
          </a:p>
          <a:p>
            <a:pPr marL="285750" indent="-285750">
              <a:buFont typeface="Arial" pitchFamily="34" charset="0"/>
              <a:buChar char="•"/>
            </a:pPr>
            <a:endParaRPr lang="es-E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903" y="2563419"/>
            <a:ext cx="6332683" cy="275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213" y="4644573"/>
            <a:ext cx="2841790" cy="206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oblada hacia arriba"/>
          <p:cNvSpPr/>
          <p:nvPr/>
        </p:nvSpPr>
        <p:spPr>
          <a:xfrm rot="16200000" flipH="1">
            <a:off x="6168716" y="4494586"/>
            <a:ext cx="748146" cy="31103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67929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pPr marL="285750" indent="-285750">
              <a:buFont typeface="Arial" pitchFamily="34" charset="0"/>
              <a:buChar char="•"/>
            </a:pPr>
            <a:r>
              <a:rPr lang="es-ES" dirty="0" smtClean="0"/>
              <a:t>La </a:t>
            </a:r>
            <a:r>
              <a:rPr lang="es-ES" dirty="0"/>
              <a:t>siguiente pantalla que aparece es la de crear una tabla nueva. Le llamamos «usuarios» y ponemos 4 </a:t>
            </a:r>
            <a:r>
              <a:rPr lang="es-ES" dirty="0" smtClean="0"/>
              <a:t>columnas.</a:t>
            </a:r>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a:t>Pulsamos Continuar y en las siguiente ventana rellenamos los campos tal como se muestra en al siguiente imagen: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095" y="3206780"/>
            <a:ext cx="5933775" cy="26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250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77" y="2413704"/>
            <a:ext cx="5851504" cy="409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0471" y="3317036"/>
            <a:ext cx="42291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5894" y="3670773"/>
            <a:ext cx="23145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erecha"/>
          <p:cNvSpPr/>
          <p:nvPr/>
        </p:nvSpPr>
        <p:spPr>
          <a:xfrm>
            <a:off x="3709677" y="4305794"/>
            <a:ext cx="2037980"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Flecha derecha"/>
          <p:cNvSpPr/>
          <p:nvPr/>
        </p:nvSpPr>
        <p:spPr>
          <a:xfrm rot="1600074">
            <a:off x="6770047" y="5268676"/>
            <a:ext cx="3281927"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3188" y="1906074"/>
            <a:ext cx="31908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Flecha derecha"/>
          <p:cNvSpPr/>
          <p:nvPr/>
        </p:nvSpPr>
        <p:spPr>
          <a:xfrm rot="19992609">
            <a:off x="7086207" y="3239846"/>
            <a:ext cx="2924079"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34767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CRUD Spring </a:t>
            </a:r>
            <a:r>
              <a:rPr lang="es-ES" sz="2400" b="1" dirty="0" err="1" smtClean="0">
                <a:latin typeface="Encode Sans" panose="020B0604020202020204"/>
                <a:ea typeface="Calibri" panose="020F0502020204030204" pitchFamily="34" charset="0"/>
              </a:rPr>
              <a:t>Boot</a:t>
            </a:r>
            <a:r>
              <a:rPr lang="es-ES" sz="2400" b="1" dirty="0" smtClean="0">
                <a:latin typeface="Encode Sans" panose="020B0604020202020204"/>
                <a:ea typeface="Calibri" panose="020F0502020204030204" pitchFamily="34" charset="0"/>
              </a:rPr>
              <a:t> - </a:t>
            </a:r>
            <a:r>
              <a:rPr lang="es-ES" sz="2400" b="1" dirty="0"/>
              <a:t>Creando la base de 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308324"/>
          </a:xfrm>
          <a:prstGeom prst="rect">
            <a:avLst/>
          </a:prstGeom>
        </p:spPr>
        <p:txBody>
          <a:bodyPr wrap="square">
            <a:spAutoFit/>
          </a:bodyPr>
          <a:lstStyle/>
          <a:p>
            <a:pPr marL="285750" indent="-285750">
              <a:buFont typeface="Arial" pitchFamily="34" charset="0"/>
              <a:buChar char="•"/>
            </a:pPr>
            <a:r>
              <a:rPr lang="es-ES" dirty="0"/>
              <a:t>Hay que destacar que el valor </a:t>
            </a:r>
            <a:r>
              <a:rPr lang="es-ES" dirty="0" err="1" smtClean="0"/>
              <a:t>idusuario</a:t>
            </a:r>
            <a:r>
              <a:rPr lang="es-ES" dirty="0" smtClean="0"/>
              <a:t> </a:t>
            </a:r>
            <a:r>
              <a:rPr lang="es-ES" dirty="0"/>
              <a:t>está marcado como clave primaria (</a:t>
            </a:r>
            <a:r>
              <a:rPr lang="es-ES" dirty="0" err="1"/>
              <a:t>primary</a:t>
            </a:r>
            <a:r>
              <a:rPr lang="es-ES" dirty="0"/>
              <a:t> </a:t>
            </a:r>
            <a:r>
              <a:rPr lang="es-ES" dirty="0" err="1"/>
              <a:t>key</a:t>
            </a:r>
            <a:r>
              <a:rPr lang="es-ES" dirty="0"/>
              <a:t>) y debe tener activado el </a:t>
            </a:r>
            <a:r>
              <a:rPr lang="es-ES" dirty="0" smtClean="0"/>
              <a:t>autoincremento.</a:t>
            </a:r>
          </a:p>
          <a:p>
            <a:pPr marL="285750" indent="-285750">
              <a:buFont typeface="Arial" pitchFamily="34" charset="0"/>
              <a:buChar char="•"/>
            </a:pPr>
            <a:endParaRPr lang="es-ES" dirty="0"/>
          </a:p>
          <a:p>
            <a:pPr marL="285750" indent="-285750">
              <a:buFont typeface="Arial" pitchFamily="34" charset="0"/>
              <a:buChar char="•"/>
            </a:pPr>
            <a:r>
              <a:rPr lang="es-ES" dirty="0" smtClean="0"/>
              <a:t>El </a:t>
            </a:r>
            <a:r>
              <a:rPr lang="es-ES" dirty="0"/>
              <a:t>resto de los campos son cadenas de longitud </a:t>
            </a:r>
            <a:r>
              <a:rPr lang="es-ES" dirty="0" smtClean="0"/>
              <a:t>30 </a:t>
            </a:r>
            <a:r>
              <a:rPr lang="es-ES" dirty="0"/>
              <a:t>(</a:t>
            </a:r>
            <a:r>
              <a:rPr lang="es-ES" dirty="0" err="1"/>
              <a:t>Varchar</a:t>
            </a:r>
            <a:r>
              <a:rPr lang="es-ES" dirty="0"/>
              <a:t> </a:t>
            </a:r>
            <a:r>
              <a:rPr lang="es-ES" dirty="0" smtClean="0"/>
              <a:t>30).</a:t>
            </a:r>
          </a:p>
          <a:p>
            <a:pPr marL="285750" indent="-285750">
              <a:buFont typeface="Arial" pitchFamily="34" charset="0"/>
              <a:buChar char="•"/>
            </a:pPr>
            <a:endParaRPr lang="es-ES" dirty="0"/>
          </a:p>
          <a:p>
            <a:pPr marL="285750" indent="-285750">
              <a:buFont typeface="Arial" pitchFamily="34" charset="0"/>
              <a:buChar char="•"/>
            </a:pPr>
            <a:r>
              <a:rPr lang="es-ES" dirty="0" smtClean="0"/>
              <a:t>Para </a:t>
            </a:r>
            <a:r>
              <a:rPr lang="es-ES" dirty="0"/>
              <a:t>finalizar le damos </a:t>
            </a:r>
            <a:r>
              <a:rPr lang="es-ES" dirty="0" smtClean="0"/>
              <a:t>al botón Guardar y deberíamos de </a:t>
            </a:r>
          </a:p>
          <a:p>
            <a:r>
              <a:rPr lang="es-ES" dirty="0" smtClean="0"/>
              <a:t>observan dentro de nuestra vista de base de datos la nueva tabla, </a:t>
            </a:r>
          </a:p>
          <a:p>
            <a:r>
              <a:rPr lang="es-ES" dirty="0" smtClean="0"/>
              <a:t>margen lateral izquierdo.</a:t>
            </a:r>
            <a:endParaRPr lang="es-E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8327" y="3315009"/>
            <a:ext cx="4004294" cy="303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931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pPr marL="285750" indent="-285750">
              <a:buFont typeface="Arial" pitchFamily="34" charset="0"/>
              <a:buChar char="•"/>
            </a:pPr>
            <a:r>
              <a:rPr lang="es-ES" dirty="0" smtClean="0"/>
              <a:t>Generamos un proyecto llamado «</a:t>
            </a:r>
            <a:r>
              <a:rPr lang="es-ES" dirty="0" err="1" smtClean="0"/>
              <a:t>crudspringportfolio</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CRUD </a:t>
            </a:r>
            <a:r>
              <a:rPr lang="es-ES" dirty="0"/>
              <a:t>(</a:t>
            </a:r>
            <a:r>
              <a:rPr lang="es-ES" dirty="0" err="1"/>
              <a:t>Create</a:t>
            </a:r>
            <a:r>
              <a:rPr lang="es-ES" dirty="0"/>
              <a:t>, </a:t>
            </a:r>
            <a:r>
              <a:rPr lang="es-ES" dirty="0" err="1"/>
              <a:t>Read</a:t>
            </a:r>
            <a:r>
              <a:rPr lang="es-ES" dirty="0"/>
              <a:t>, </a:t>
            </a:r>
            <a:r>
              <a:rPr lang="es-ES" dirty="0" err="1"/>
              <a:t>Update</a:t>
            </a:r>
            <a:r>
              <a:rPr lang="es-ES" dirty="0"/>
              <a:t>, </a:t>
            </a:r>
            <a:r>
              <a:rPr lang="es-ES" dirty="0" err="1"/>
              <a:t>Delete</a:t>
            </a:r>
            <a:r>
              <a:rPr lang="es-ES" dirty="0"/>
              <a:t>) es el acrónimo </a:t>
            </a:r>
            <a:endParaRPr lang="es-ES" dirty="0" smtClean="0"/>
          </a:p>
          <a:p>
            <a:r>
              <a:rPr lang="es-ES" dirty="0" smtClean="0"/>
              <a:t>para </a:t>
            </a:r>
            <a:r>
              <a:rPr lang="es-ES" dirty="0"/>
              <a:t>referirse a las operaciones básicas con datos </a:t>
            </a:r>
            <a:endParaRPr lang="es-ES" dirty="0" smtClean="0"/>
          </a:p>
          <a:p>
            <a:r>
              <a:rPr lang="es-ES" dirty="0" smtClean="0"/>
              <a:t>persistentes </a:t>
            </a:r>
            <a:r>
              <a:rPr lang="es-ES" dirty="0"/>
              <a:t>(</a:t>
            </a:r>
            <a:r>
              <a:rPr lang="es-ES" dirty="0" smtClean="0"/>
              <a:t>crear, leer, </a:t>
            </a:r>
            <a:r>
              <a:rPr lang="es-ES" dirty="0"/>
              <a:t>actualizar </a:t>
            </a:r>
            <a:r>
              <a:rPr lang="es-ES" dirty="0" smtClean="0"/>
              <a:t>y borrar </a:t>
            </a:r>
            <a:r>
              <a:rPr lang="es-ES" dirty="0"/>
              <a:t>en español</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Agregaremos las siguientes dependencias que </a:t>
            </a:r>
          </a:p>
          <a:p>
            <a:r>
              <a:rPr lang="es-ES" dirty="0" smtClean="0"/>
              <a:t>nos permitirán luego poder conectarnos a </a:t>
            </a:r>
            <a:r>
              <a:rPr lang="es-ES" dirty="0" err="1" smtClean="0"/>
              <a:t>MySQL</a:t>
            </a:r>
            <a:endParaRPr lang="es-ES" dirty="0" smtClean="0"/>
          </a:p>
          <a:p>
            <a:r>
              <a:rPr lang="es-ES" dirty="0" smtClean="0"/>
              <a:t>y nos ofrecerán las correspondientes herramientas</a:t>
            </a:r>
          </a:p>
          <a:p>
            <a:r>
              <a:rPr lang="es-ES" dirty="0" smtClean="0"/>
              <a:t>que nos permitirán poder conectarnos a nuestra</a:t>
            </a:r>
          </a:p>
          <a:p>
            <a:r>
              <a:rPr lang="es-ES" dirty="0" smtClean="0"/>
              <a:t>bases de </a:t>
            </a:r>
            <a:r>
              <a:rPr lang="es-ES" dirty="0"/>
              <a:t>datos. </a:t>
            </a:r>
            <a:r>
              <a:rPr lang="es-ES" dirty="0" smtClean="0"/>
              <a:t>Seleccionamos Spring Web, </a:t>
            </a:r>
          </a:p>
          <a:p>
            <a:r>
              <a:rPr lang="es-ES" dirty="0" smtClean="0"/>
              <a:t>Spring </a:t>
            </a:r>
            <a:r>
              <a:rPr lang="es-ES" dirty="0" err="1" smtClean="0"/>
              <a:t>Boot</a:t>
            </a:r>
            <a:r>
              <a:rPr lang="es-ES" dirty="0" smtClean="0"/>
              <a:t> </a:t>
            </a:r>
            <a:r>
              <a:rPr lang="es-ES" dirty="0" err="1" smtClean="0"/>
              <a:t>DevTools</a:t>
            </a:r>
            <a:r>
              <a:rPr lang="es-ES" dirty="0" smtClean="0"/>
              <a:t>, Spring Data JDBC, </a:t>
            </a:r>
            <a:r>
              <a:rPr lang="es-ES" dirty="0" err="1" smtClean="0"/>
              <a:t>MySQL</a:t>
            </a:r>
            <a:r>
              <a:rPr lang="es-ES" dirty="0" smtClean="0"/>
              <a:t> </a:t>
            </a:r>
          </a:p>
          <a:p>
            <a:r>
              <a:rPr lang="es-ES" dirty="0" smtClean="0"/>
              <a:t>Driver, Data JPA y en </a:t>
            </a:r>
            <a:r>
              <a:rPr lang="es-ES" dirty="0"/>
              <a:t>Template </a:t>
            </a:r>
            <a:endParaRPr lang="es-ES" dirty="0" smtClean="0"/>
          </a:p>
          <a:p>
            <a:r>
              <a:rPr lang="es-ES" dirty="0" err="1" smtClean="0"/>
              <a:t>Engines</a:t>
            </a:r>
            <a:r>
              <a:rPr lang="es-ES" dirty="0" smtClean="0"/>
              <a:t> </a:t>
            </a:r>
            <a:r>
              <a:rPr lang="es-ES" dirty="0"/>
              <a:t>marcamos </a:t>
            </a:r>
            <a:r>
              <a:rPr lang="es-ES" dirty="0" err="1" smtClean="0"/>
              <a:t>Thymeleaf</a:t>
            </a:r>
            <a:r>
              <a:rPr lang="es-ES" dirty="0"/>
              <a:t>.</a:t>
            </a:r>
          </a:p>
        </p:txBody>
      </p:sp>
      <p:sp>
        <p:nvSpPr>
          <p:cNvPr id="4" name="3 Flecha derecha"/>
          <p:cNvSpPr/>
          <p:nvPr/>
        </p:nvSpPr>
        <p:spPr>
          <a:xfrm>
            <a:off x="5412445" y="5206995"/>
            <a:ext cx="940854" cy="406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568" y="4080628"/>
            <a:ext cx="5499019" cy="207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645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477328"/>
          </a:xfrm>
          <a:prstGeom prst="rect">
            <a:avLst/>
          </a:prstGeom>
        </p:spPr>
        <p:txBody>
          <a:bodyPr wrap="square">
            <a:spAutoFit/>
          </a:bodyPr>
          <a:lstStyle/>
          <a:p>
            <a:pPr marL="285750" indent="-285750">
              <a:buFont typeface="Arial" pitchFamily="34" charset="0"/>
              <a:buChar char="•"/>
            </a:pPr>
            <a:r>
              <a:rPr lang="es-AR" dirty="0"/>
              <a:t>En el archivo </a:t>
            </a:r>
            <a:r>
              <a:rPr lang="es-AR" dirty="0" err="1" smtClean="0"/>
              <a:t>application.properties</a:t>
            </a:r>
            <a:r>
              <a:rPr lang="es-AR" dirty="0"/>
              <a:t> </a:t>
            </a:r>
            <a:r>
              <a:rPr lang="es-AR" dirty="0" smtClean="0"/>
              <a:t>escribimos </a:t>
            </a:r>
            <a:r>
              <a:rPr lang="es-AR" dirty="0"/>
              <a:t>las siguientes </a:t>
            </a:r>
            <a:r>
              <a:rPr lang="es-AR" dirty="0" smtClean="0"/>
              <a:t>variables:</a:t>
            </a:r>
          </a:p>
          <a:p>
            <a:pPr marL="285750" indent="-285750">
              <a:buFont typeface="Arial" pitchFamily="34" charset="0"/>
              <a:buChar char="•"/>
            </a:pPr>
            <a:endParaRPr lang="es-AR" dirty="0"/>
          </a:p>
          <a:p>
            <a:pPr marL="285750" indent="-285750">
              <a:buFont typeface="Arial" pitchFamily="34" charset="0"/>
              <a:buChar char="•"/>
            </a:pPr>
            <a:r>
              <a:rPr lang="es-ES" dirty="0" smtClean="0"/>
              <a:t>En </a:t>
            </a:r>
            <a:r>
              <a:rPr lang="es-ES" dirty="0" err="1" smtClean="0"/>
              <a:t>database</a:t>
            </a:r>
            <a:r>
              <a:rPr lang="es-ES" dirty="0" smtClean="0"/>
              <a:t>, </a:t>
            </a:r>
            <a:r>
              <a:rPr lang="es-ES" dirty="0" err="1" smtClean="0"/>
              <a:t>username</a:t>
            </a:r>
            <a:r>
              <a:rPr lang="es-ES" dirty="0" smtClean="0"/>
              <a:t> </a:t>
            </a:r>
            <a:r>
              <a:rPr lang="es-ES" dirty="0"/>
              <a:t>y en </a:t>
            </a:r>
            <a:r>
              <a:rPr lang="es-ES" dirty="0" err="1"/>
              <a:t>password</a:t>
            </a:r>
            <a:r>
              <a:rPr lang="es-ES" dirty="0"/>
              <a:t> </a:t>
            </a:r>
            <a:r>
              <a:rPr lang="es-ES" dirty="0" smtClean="0"/>
              <a:t>ingresamos nombre el respectivo</a:t>
            </a:r>
          </a:p>
          <a:p>
            <a:r>
              <a:rPr lang="es-ES" dirty="0" smtClean="0"/>
              <a:t>Nombre de nuestra base de datos luego ingresamos el nombre de </a:t>
            </a:r>
            <a:r>
              <a:rPr lang="es-ES" dirty="0"/>
              <a:t>usuario y la </a:t>
            </a:r>
            <a:endParaRPr lang="es-ES" dirty="0" smtClean="0"/>
          </a:p>
          <a:p>
            <a:r>
              <a:rPr lang="es-ES" dirty="0" smtClean="0"/>
              <a:t>contraseña.</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5612" y="1974362"/>
            <a:ext cx="3285975" cy="335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867" y="4040747"/>
            <a:ext cx="69437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izquierda"/>
          <p:cNvSpPr/>
          <p:nvPr/>
        </p:nvSpPr>
        <p:spPr>
          <a:xfrm rot="20863204">
            <a:off x="7289243" y="4949542"/>
            <a:ext cx="1755451" cy="3443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948333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031325"/>
          </a:xfrm>
          <a:prstGeom prst="rect">
            <a:avLst/>
          </a:prstGeom>
        </p:spPr>
        <p:txBody>
          <a:bodyPr wrap="square">
            <a:spAutoFit/>
          </a:bodyPr>
          <a:lstStyle/>
          <a:p>
            <a:pPr marL="285750" indent="-285750">
              <a:buFont typeface="Arial" pitchFamily="34" charset="0"/>
              <a:buChar char="•"/>
            </a:pPr>
            <a:r>
              <a:rPr lang="es-ES" dirty="0" smtClean="0"/>
              <a:t>Código que deberá de quedar en nuestro archivo </a:t>
            </a:r>
            <a:r>
              <a:rPr lang="es-ES" dirty="0" err="1" smtClean="0"/>
              <a:t>application.properties</a:t>
            </a:r>
            <a:r>
              <a:rPr lang="es-ES" dirty="0" smtClean="0"/>
              <a:t>:</a:t>
            </a:r>
          </a:p>
          <a:p>
            <a:pPr marL="285750" indent="-285750">
              <a:buFont typeface="Arial" pitchFamily="34" charset="0"/>
              <a:buChar char="•"/>
            </a:pPr>
            <a:endParaRPr lang="es-ES" dirty="0"/>
          </a:p>
          <a:p>
            <a:pPr lvl="1"/>
            <a:r>
              <a:rPr lang="es-AR" dirty="0" err="1"/>
              <a:t>spring.jpa.hibernate.ddl</a:t>
            </a:r>
            <a:r>
              <a:rPr lang="es-AR" dirty="0"/>
              <a:t>-auto=</a:t>
            </a:r>
            <a:r>
              <a:rPr lang="es-AR" dirty="0" err="1"/>
              <a:t>none</a:t>
            </a:r>
            <a:endParaRPr lang="es-AR" dirty="0"/>
          </a:p>
          <a:p>
            <a:pPr lvl="1"/>
            <a:r>
              <a:rPr lang="es-AR" dirty="0"/>
              <a:t>spring.datasource.url=</a:t>
            </a:r>
            <a:r>
              <a:rPr lang="es-AR" dirty="0" err="1"/>
              <a:t>jdbc:mysql</a:t>
            </a:r>
            <a:r>
              <a:rPr lang="es-AR" dirty="0"/>
              <a:t>://${</a:t>
            </a:r>
            <a:r>
              <a:rPr lang="es-AR" dirty="0" err="1"/>
              <a:t>MYSQL_HOST:localhost</a:t>
            </a:r>
            <a:r>
              <a:rPr lang="es-AR" dirty="0"/>
              <a:t>}:3306/</a:t>
            </a:r>
            <a:r>
              <a:rPr lang="es-AR" dirty="0" err="1"/>
              <a:t>dbportfolio</a:t>
            </a:r>
            <a:endParaRPr lang="es-AR" dirty="0"/>
          </a:p>
          <a:p>
            <a:pPr lvl="1"/>
            <a:r>
              <a:rPr lang="es-AR" dirty="0" err="1"/>
              <a:t>spring.datasource.username</a:t>
            </a:r>
            <a:r>
              <a:rPr lang="es-AR" dirty="0"/>
              <a:t>=</a:t>
            </a:r>
            <a:r>
              <a:rPr lang="es-AR" dirty="0" err="1"/>
              <a:t>root</a:t>
            </a:r>
            <a:endParaRPr lang="es-AR" dirty="0"/>
          </a:p>
          <a:p>
            <a:pPr lvl="1"/>
            <a:r>
              <a:rPr lang="es-AR" dirty="0" err="1"/>
              <a:t>spring.datasource.password</a:t>
            </a:r>
            <a:r>
              <a:rPr lang="es-AR" dirty="0"/>
              <a:t>=123456a$</a:t>
            </a:r>
          </a:p>
          <a:p>
            <a:pPr lvl="1"/>
            <a:r>
              <a:rPr lang="es-AR" dirty="0" err="1"/>
              <a:t>spring.datasource.driver-class-name</a:t>
            </a:r>
            <a:r>
              <a:rPr lang="es-AR" dirty="0"/>
              <a:t> =</a:t>
            </a:r>
            <a:r>
              <a:rPr lang="es-AR" dirty="0" err="1" smtClean="0"/>
              <a:t>com.mysql.jdbc.Driver</a:t>
            </a:r>
            <a:endParaRPr lang="es-AR" dirty="0"/>
          </a:p>
        </p:txBody>
      </p:sp>
    </p:spTree>
    <p:extLst>
      <p:ext uri="{BB962C8B-B14F-4D97-AF65-F5344CB8AC3E}">
        <p14:creationId xmlns:p14="http://schemas.microsoft.com/office/powerpoint/2010/main" val="296329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pPr marL="285750" indent="-285750">
              <a:buFont typeface="Arial" pitchFamily="34" charset="0"/>
              <a:buChar char="•"/>
            </a:pPr>
            <a:r>
              <a:rPr lang="es-AR" dirty="0"/>
              <a:t>Aquí, </a:t>
            </a:r>
            <a:r>
              <a:rPr lang="es-AR" dirty="0" err="1" smtClean="0"/>
              <a:t>spring.jpa.hibernate.ddl</a:t>
            </a:r>
            <a:r>
              <a:rPr lang="es-AR" dirty="0" smtClean="0"/>
              <a:t>-auto puede </a:t>
            </a:r>
            <a:r>
              <a:rPr lang="es-AR" dirty="0"/>
              <a:t>ser </a:t>
            </a:r>
            <a:r>
              <a:rPr lang="es-AR" dirty="0" err="1"/>
              <a:t>none</a:t>
            </a:r>
            <a:r>
              <a:rPr lang="es-AR" dirty="0"/>
              <a:t>, </a:t>
            </a:r>
            <a:r>
              <a:rPr lang="es-AR" dirty="0" err="1"/>
              <a:t>update</a:t>
            </a:r>
            <a:r>
              <a:rPr lang="es-AR" dirty="0"/>
              <a:t>, </a:t>
            </a:r>
            <a:r>
              <a:rPr lang="es-AR" dirty="0" err="1" smtClean="0"/>
              <a:t>create</a:t>
            </a:r>
            <a:r>
              <a:rPr lang="es-AR" dirty="0" smtClean="0"/>
              <a:t> o</a:t>
            </a:r>
            <a:r>
              <a:rPr lang="es-AR" dirty="0"/>
              <a:t> </a:t>
            </a:r>
            <a:r>
              <a:rPr lang="es-AR" dirty="0" err="1"/>
              <a:t>create-drop</a:t>
            </a:r>
            <a:r>
              <a:rPr lang="es-ES" dirty="0" smtClean="0"/>
              <a:t>:</a:t>
            </a:r>
          </a:p>
          <a:p>
            <a:pPr marL="285750" indent="-285750">
              <a:buFont typeface="Arial" pitchFamily="34" charset="0"/>
              <a:buChar char="•"/>
            </a:pPr>
            <a:endParaRPr lang="es-ES" dirty="0"/>
          </a:p>
          <a:p>
            <a:pPr marL="742950" lvl="1" indent="-285750">
              <a:buFont typeface="Arial" pitchFamily="34" charset="0"/>
              <a:buChar char="•"/>
            </a:pPr>
            <a:r>
              <a:rPr lang="es-ES" dirty="0" err="1" smtClean="0"/>
              <a:t>none</a:t>
            </a:r>
            <a:r>
              <a:rPr lang="es-ES" dirty="0"/>
              <a:t>: el valor predeterminado para </a:t>
            </a:r>
            <a:r>
              <a:rPr lang="es-ES" dirty="0" err="1"/>
              <a:t>MySQL</a:t>
            </a:r>
            <a:r>
              <a:rPr lang="es-ES" dirty="0"/>
              <a:t>. No se realiza ningún cambio en la estructura de la base de </a:t>
            </a:r>
            <a:r>
              <a:rPr lang="es-ES" dirty="0" smtClean="0"/>
              <a:t>datos.</a:t>
            </a:r>
          </a:p>
          <a:p>
            <a:pPr marL="742950" lvl="1" indent="-285750">
              <a:buFont typeface="Arial" pitchFamily="34" charset="0"/>
              <a:buChar char="•"/>
            </a:pPr>
            <a:endParaRPr lang="es-ES" dirty="0"/>
          </a:p>
          <a:p>
            <a:pPr marL="742950" lvl="1" indent="-285750">
              <a:buFont typeface="Arial" pitchFamily="34" charset="0"/>
              <a:buChar char="•"/>
            </a:pPr>
            <a:r>
              <a:rPr lang="es-ES" dirty="0" err="1" smtClean="0"/>
              <a:t>update</a:t>
            </a:r>
            <a:r>
              <a:rPr lang="es-ES" dirty="0"/>
              <a:t>: </a:t>
            </a:r>
            <a:r>
              <a:rPr lang="es-ES" dirty="0" err="1"/>
              <a:t>Hibernate</a:t>
            </a:r>
            <a:r>
              <a:rPr lang="es-ES" dirty="0"/>
              <a:t> cambia la base de datos de acuerdo con las estructuras de entidad </a:t>
            </a:r>
            <a:r>
              <a:rPr lang="es-ES" dirty="0" smtClean="0"/>
              <a:t>dadas.</a:t>
            </a:r>
          </a:p>
          <a:p>
            <a:pPr marL="742950" lvl="1" indent="-285750">
              <a:buFont typeface="Arial" pitchFamily="34" charset="0"/>
              <a:buChar char="•"/>
            </a:pPr>
            <a:endParaRPr lang="es-ES" dirty="0"/>
          </a:p>
          <a:p>
            <a:pPr marL="742950" lvl="1" indent="-285750">
              <a:buFont typeface="Arial" pitchFamily="34" charset="0"/>
              <a:buChar char="•"/>
            </a:pPr>
            <a:r>
              <a:rPr lang="es-ES" dirty="0" err="1" smtClean="0"/>
              <a:t>create</a:t>
            </a:r>
            <a:r>
              <a:rPr lang="es-ES" dirty="0"/>
              <a:t>: Crea la base de datos cada vez pero no la suelta al </a:t>
            </a:r>
            <a:r>
              <a:rPr lang="es-ES" dirty="0" smtClean="0"/>
              <a:t>cerrar.</a:t>
            </a:r>
          </a:p>
          <a:p>
            <a:pPr marL="742950" lvl="1" indent="-285750">
              <a:buFont typeface="Arial" pitchFamily="34" charset="0"/>
              <a:buChar char="•"/>
            </a:pPr>
            <a:endParaRPr lang="es-ES" dirty="0"/>
          </a:p>
          <a:p>
            <a:pPr marL="742950" lvl="1" indent="-285750">
              <a:buFont typeface="Arial" pitchFamily="34" charset="0"/>
              <a:buChar char="•"/>
            </a:pPr>
            <a:r>
              <a:rPr lang="es-ES" dirty="0" err="1" smtClean="0"/>
              <a:t>create-drop</a:t>
            </a:r>
            <a:r>
              <a:rPr lang="es-ES" dirty="0"/>
              <a:t>: Crea la base de datos y la suelta cuando se </a:t>
            </a:r>
            <a:r>
              <a:rPr lang="es-ES" dirty="0" err="1" smtClean="0"/>
              <a:t>SessionFactory</a:t>
            </a:r>
            <a:r>
              <a:rPr lang="es-ES" dirty="0" smtClean="0"/>
              <a:t> cierra.</a:t>
            </a:r>
          </a:p>
          <a:p>
            <a:pPr marL="742950" lvl="1" indent="-285750">
              <a:buFont typeface="Arial" pitchFamily="34" charset="0"/>
              <a:buChar char="•"/>
            </a:pPr>
            <a:endParaRPr lang="es-ES" dirty="0"/>
          </a:p>
          <a:p>
            <a:pPr marL="285750" indent="-285750">
              <a:buFont typeface="Arial" pitchFamily="34" charset="0"/>
              <a:buChar char="•"/>
            </a:pPr>
            <a:r>
              <a:rPr lang="es-ES" dirty="0"/>
              <a:t>Debe comenzar con </a:t>
            </a:r>
            <a:r>
              <a:rPr lang="es-ES" dirty="0" err="1" smtClean="0"/>
              <a:t>create</a:t>
            </a:r>
            <a:r>
              <a:rPr lang="es-ES" dirty="0" smtClean="0"/>
              <a:t> o</a:t>
            </a:r>
            <a:r>
              <a:rPr lang="es-ES" dirty="0"/>
              <a:t> </a:t>
            </a:r>
            <a:r>
              <a:rPr lang="es-ES" dirty="0" err="1"/>
              <a:t>update</a:t>
            </a:r>
            <a:r>
              <a:rPr lang="es-ES" dirty="0"/>
              <a:t>, porque aún no tiene la estructura de la base de datos. Después de la primera ejecución, puede cambiarlo a </a:t>
            </a:r>
            <a:r>
              <a:rPr lang="es-ES" dirty="0" err="1" smtClean="0"/>
              <a:t>update</a:t>
            </a:r>
            <a:r>
              <a:rPr lang="es-ES" dirty="0" smtClean="0"/>
              <a:t> o</a:t>
            </a:r>
            <a:r>
              <a:rPr lang="es-ES" dirty="0"/>
              <a:t> </a:t>
            </a:r>
            <a:r>
              <a:rPr lang="es-ES" dirty="0" err="1"/>
              <a:t>none</a:t>
            </a:r>
            <a:r>
              <a:rPr lang="es-ES" dirty="0"/>
              <a:t>, según los requisitos del programa. </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Utilícelo</a:t>
            </a:r>
            <a:r>
              <a:rPr lang="es-ES" dirty="0"/>
              <a:t> </a:t>
            </a:r>
            <a:r>
              <a:rPr lang="es-ES" dirty="0" err="1" smtClean="0"/>
              <a:t>update</a:t>
            </a:r>
            <a:r>
              <a:rPr lang="es-ES" dirty="0" smtClean="0"/>
              <a:t> cuando </a:t>
            </a:r>
            <a:r>
              <a:rPr lang="es-ES" dirty="0"/>
              <a:t>desee realizar algún cambio en la estructura de la base de </a:t>
            </a:r>
            <a:r>
              <a:rPr lang="es-ES" dirty="0" smtClean="0"/>
              <a:t>datos.</a:t>
            </a:r>
          </a:p>
        </p:txBody>
      </p:sp>
    </p:spTree>
    <p:extLst>
      <p:ext uri="{BB962C8B-B14F-4D97-AF65-F5344CB8AC3E}">
        <p14:creationId xmlns:p14="http://schemas.microsoft.com/office/powerpoint/2010/main" val="314825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754326"/>
          </a:xfrm>
          <a:prstGeom prst="rect">
            <a:avLst/>
          </a:prstGeom>
        </p:spPr>
        <p:txBody>
          <a:bodyPr wrap="square">
            <a:spAutoFit/>
          </a:bodyPr>
          <a:lstStyle/>
          <a:p>
            <a:pPr marL="285750" indent="-285750">
              <a:buFont typeface="Arial" pitchFamily="34" charset="0"/>
              <a:buChar char="•"/>
            </a:pPr>
            <a:r>
              <a:rPr lang="es-ES" dirty="0" smtClean="0"/>
              <a:t>El </a:t>
            </a:r>
            <a:r>
              <a:rPr lang="es-ES" dirty="0"/>
              <a:t>valor predeterminado para </a:t>
            </a:r>
            <a:r>
              <a:rPr lang="es-ES" dirty="0" smtClean="0"/>
              <a:t>bases </a:t>
            </a:r>
            <a:r>
              <a:rPr lang="es-ES" dirty="0"/>
              <a:t>de datos incrustadas es </a:t>
            </a:r>
            <a:r>
              <a:rPr lang="es-ES" dirty="0" err="1"/>
              <a:t>create-drop</a:t>
            </a:r>
            <a:r>
              <a:rPr lang="es-ES" dirty="0"/>
              <a:t>. Para otras bases de datos, como </a:t>
            </a:r>
            <a:r>
              <a:rPr lang="es-ES" dirty="0" err="1"/>
              <a:t>MySQL</a:t>
            </a:r>
            <a:r>
              <a:rPr lang="es-ES" dirty="0"/>
              <a:t>, el valor predeterminado es </a:t>
            </a:r>
            <a:r>
              <a:rPr lang="es-ES" dirty="0" err="1"/>
              <a:t>none</a:t>
            </a:r>
            <a:r>
              <a:rPr lang="es-ES" dirty="0"/>
              <a:t>.</a:t>
            </a:r>
          </a:p>
          <a:p>
            <a:pPr marL="285750" indent="-285750">
              <a:buFont typeface="Arial" pitchFamily="34" charset="0"/>
              <a:buChar char="•"/>
            </a:pPr>
            <a:endParaRPr lang="es-ES" dirty="0"/>
          </a:p>
          <a:p>
            <a:pPr marL="285750" indent="-285750">
              <a:buFont typeface="Arial" pitchFamily="34" charset="0"/>
              <a:buChar char="•"/>
            </a:pPr>
            <a:r>
              <a:rPr lang="es-ES" dirty="0" smtClean="0"/>
              <a:t>«Es </a:t>
            </a:r>
            <a:r>
              <a:rPr lang="es-ES" dirty="0"/>
              <a:t>una buena práctica de seguridad, después de que su base de datos esté en un estado de producción, establezca esto en </a:t>
            </a:r>
            <a:r>
              <a:rPr lang="es-ES" dirty="0" err="1"/>
              <a:t>none</a:t>
            </a:r>
            <a:r>
              <a:rPr lang="es-ES" dirty="0"/>
              <a:t>, revoque todos los privilegios del usuario de </a:t>
            </a:r>
            <a:r>
              <a:rPr lang="es-ES" dirty="0" err="1"/>
              <a:t>MySQL</a:t>
            </a:r>
            <a:r>
              <a:rPr lang="es-ES" dirty="0"/>
              <a:t> conectado a la aplicación Spring y otorgue al usuario de </a:t>
            </a:r>
            <a:r>
              <a:rPr lang="es-ES" dirty="0" err="1"/>
              <a:t>MySQL</a:t>
            </a:r>
            <a:r>
              <a:rPr lang="es-ES" dirty="0"/>
              <a:t> solo SELECT, UPDATE, </a:t>
            </a:r>
            <a:r>
              <a:rPr lang="es-ES" dirty="0" err="1"/>
              <a:t>INSERTy</a:t>
            </a:r>
            <a:r>
              <a:rPr lang="es-ES" dirty="0"/>
              <a:t> </a:t>
            </a:r>
            <a:r>
              <a:rPr lang="es-ES" dirty="0" smtClean="0"/>
              <a:t>DELETE.»</a:t>
            </a:r>
          </a:p>
        </p:txBody>
      </p:sp>
    </p:spTree>
    <p:extLst>
      <p:ext uri="{BB962C8B-B14F-4D97-AF65-F5344CB8AC3E}">
        <p14:creationId xmlns:p14="http://schemas.microsoft.com/office/powerpoint/2010/main" val="2713560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a:t>Crear el proyecto Spring </a:t>
            </a:r>
            <a:r>
              <a:rPr lang="es-ES" sz="2400" b="1" dirty="0" err="1"/>
              <a:t>Boot</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923330"/>
          </a:xfrm>
          <a:prstGeom prst="rect">
            <a:avLst/>
          </a:prstGeom>
        </p:spPr>
        <p:txBody>
          <a:bodyPr wrap="square">
            <a:spAutoFit/>
          </a:bodyPr>
          <a:lstStyle/>
          <a:p>
            <a:pPr marL="285750" indent="-285750">
              <a:buFont typeface="Arial" pitchFamily="34" charset="0"/>
              <a:buChar char="•"/>
            </a:pPr>
            <a:r>
              <a:rPr lang="es-ES" dirty="0" smtClean="0"/>
              <a:t>Ejecutamos </a:t>
            </a:r>
            <a:r>
              <a:rPr lang="es-ES" dirty="0"/>
              <a:t>el proyecto y comprobamos que no lanza </a:t>
            </a:r>
            <a:endParaRPr lang="es-ES" dirty="0" smtClean="0"/>
          </a:p>
          <a:p>
            <a:r>
              <a:rPr lang="es-ES" dirty="0" smtClean="0"/>
              <a:t>ninguna </a:t>
            </a:r>
            <a:r>
              <a:rPr lang="es-ES" dirty="0"/>
              <a:t>excepción.</a:t>
            </a:r>
          </a:p>
          <a:p>
            <a:pPr marL="285750" indent="-285750">
              <a:buFont typeface="Arial" pitchFamily="34" charset="0"/>
              <a:buChar char="•"/>
            </a:pPr>
            <a:endParaRPr lang="es-E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8468" y="2519485"/>
            <a:ext cx="5091231" cy="193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77" y="4602456"/>
            <a:ext cx="8322747" cy="188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p:cNvSpPr/>
          <p:nvPr/>
        </p:nvSpPr>
        <p:spPr>
          <a:xfrm rot="19856962">
            <a:off x="5853866" y="4003895"/>
            <a:ext cx="2643322" cy="4631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1576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89650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MVC </a:t>
            </a:r>
            <a:r>
              <a:rPr lang="es-MX" sz="2400" b="1" dirty="0">
                <a:latin typeface="Encode Sans" panose="020B0604020202020204"/>
                <a:ea typeface="Calibri" panose="020F0502020204030204" pitchFamily="34" charset="0"/>
              </a:rPr>
              <a:t>en Spring </a:t>
            </a:r>
            <a:endParaRPr lang="es-MX" sz="2400" b="1" dirty="0" smtClean="0">
              <a:latin typeface="Encode Sans" panose="020B0604020202020204"/>
              <a:ea typeface="Calibri" panose="020F0502020204030204" pitchFamily="34" charset="0"/>
            </a:endParaRPr>
          </a:p>
          <a:p>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a:t>
            </a:r>
            <a:r>
              <a:rPr lang="es-MX" sz="2400" b="1" dirty="0">
                <a:latin typeface="Encode Sans" panose="020B0604020202020204"/>
                <a:ea typeface="Calibri" panose="020F0502020204030204" pitchFamily="34" charset="0"/>
              </a:rPr>
              <a:t>con </a:t>
            </a:r>
            <a:r>
              <a:rPr lang="es-MX" sz="2400" b="1" dirty="0" err="1" smtClean="0">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860" y="1906073"/>
            <a:ext cx="618172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65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pPr marL="285750" indent="-285750">
              <a:buFont typeface="Arial" pitchFamily="34" charset="0"/>
              <a:buChar char="•"/>
            </a:pPr>
            <a:r>
              <a:rPr lang="es-ES" dirty="0"/>
              <a:t>Comenzaremos </a:t>
            </a:r>
            <a:r>
              <a:rPr lang="es-ES" dirty="0" smtClean="0"/>
              <a:t>por crear un directorio llamado «modelo» dentro de </a:t>
            </a:r>
            <a:r>
              <a:rPr lang="es-ES" dirty="0" err="1" smtClean="0"/>
              <a:t>src</a:t>
            </a:r>
            <a:r>
              <a:rPr lang="es-ES" dirty="0" smtClean="0"/>
              <a:t>/</a:t>
            </a:r>
            <a:r>
              <a:rPr lang="es-ES" dirty="0" err="1" smtClean="0"/>
              <a:t>main</a:t>
            </a:r>
            <a:r>
              <a:rPr lang="es-ES" dirty="0" smtClean="0"/>
              <a:t>/java/</a:t>
            </a:r>
            <a:r>
              <a:rPr lang="es-ES" dirty="0" err="1" smtClean="0"/>
              <a:t>com</a:t>
            </a:r>
            <a:r>
              <a:rPr lang="es-ES" dirty="0" smtClean="0"/>
              <a:t>/</a:t>
            </a:r>
            <a:r>
              <a:rPr lang="es-ES" dirty="0" err="1" smtClean="0"/>
              <a:t>crudspringportfolio</a:t>
            </a:r>
            <a:r>
              <a:rPr lang="es-ES" dirty="0" smtClean="0"/>
              <a:t>/</a:t>
            </a:r>
            <a:r>
              <a:rPr lang="es-ES" dirty="0" err="1" smtClean="0"/>
              <a:t>crudspringportfolio</a:t>
            </a:r>
            <a:r>
              <a:rPr lang="es-ES" dirty="0" smtClean="0"/>
              <a:t> como se ve en la siguiente imagen.</a:t>
            </a:r>
          </a:p>
          <a:p>
            <a:pPr marL="285750" indent="-285750">
              <a:buFont typeface="Arial" pitchFamily="34" charset="0"/>
              <a:buChar char="•"/>
            </a:pPr>
            <a:endParaRPr lang="es-ES" dirty="0"/>
          </a:p>
          <a:p>
            <a:pPr marL="285750" indent="-285750">
              <a:buFont typeface="Arial" pitchFamily="34" charset="0"/>
              <a:buChar char="•"/>
            </a:pPr>
            <a:r>
              <a:rPr lang="es-ES" dirty="0" smtClean="0"/>
              <a:t>Luego dentro de «modelo» generamos una </a:t>
            </a:r>
          </a:p>
          <a:p>
            <a:r>
              <a:rPr lang="es-ES" dirty="0" smtClean="0"/>
              <a:t>clase llamada Usuarios.</a:t>
            </a:r>
          </a:p>
          <a:p>
            <a:endParaRPr lang="es-ES" dirty="0"/>
          </a:p>
          <a:p>
            <a:pPr marL="285750" indent="-285750">
              <a:buFont typeface="Arial" pitchFamily="34" charset="0"/>
              <a:buChar char="•"/>
            </a:pPr>
            <a:r>
              <a:rPr lang="es-ES" dirty="0"/>
              <a:t>OJO!! la clase deberá tener el mismo nombre </a:t>
            </a:r>
            <a:endParaRPr lang="es-ES" dirty="0" smtClean="0"/>
          </a:p>
          <a:p>
            <a:r>
              <a:rPr lang="es-ES" dirty="0" smtClean="0"/>
              <a:t>que </a:t>
            </a:r>
            <a:r>
              <a:rPr lang="es-ES" dirty="0"/>
              <a:t>la tabla a la que hace referencia en la base de </a:t>
            </a:r>
            <a:endParaRPr lang="es-ES" dirty="0" smtClean="0"/>
          </a:p>
          <a:p>
            <a:r>
              <a:rPr lang="es-ES" dirty="0" smtClean="0"/>
              <a:t>datos</a:t>
            </a:r>
            <a:r>
              <a:rPr lang="es-ES" dirty="0"/>
              <a:t>. </a:t>
            </a:r>
            <a:r>
              <a:rPr lang="es-ES" dirty="0" smtClean="0"/>
              <a:t>El </a:t>
            </a:r>
            <a:r>
              <a:rPr lang="es-ES" dirty="0"/>
              <a:t>nombre de la tabla es </a:t>
            </a:r>
            <a:r>
              <a:rPr lang="es-ES" dirty="0" smtClean="0"/>
              <a:t>«</a:t>
            </a:r>
            <a:r>
              <a:rPr lang="es-ES" dirty="0"/>
              <a:t>u</a:t>
            </a:r>
            <a:r>
              <a:rPr lang="es-ES" dirty="0" smtClean="0"/>
              <a:t>suarios» </a:t>
            </a:r>
            <a:r>
              <a:rPr lang="es-ES" dirty="0"/>
              <a:t>así que </a:t>
            </a:r>
            <a:endParaRPr lang="es-ES" dirty="0" smtClean="0"/>
          </a:p>
          <a:p>
            <a:r>
              <a:rPr lang="es-ES" dirty="0" smtClean="0"/>
              <a:t>la </a:t>
            </a:r>
            <a:r>
              <a:rPr lang="es-ES" dirty="0"/>
              <a:t>clase se llamará </a:t>
            </a:r>
            <a:r>
              <a:rPr lang="es-ES" dirty="0" smtClean="0"/>
              <a:t>Usuarios </a:t>
            </a:r>
            <a:r>
              <a:rPr lang="es-ES" dirty="0"/>
              <a:t>(comienza con </a:t>
            </a:r>
            <a:endParaRPr lang="es-ES" dirty="0" smtClean="0"/>
          </a:p>
          <a:p>
            <a:r>
              <a:rPr lang="es-ES" dirty="0" smtClean="0"/>
              <a:t>mayúscula</a:t>
            </a:r>
            <a:r>
              <a:rPr lang="es-ES" dirty="0"/>
              <a:t>).</a:t>
            </a:r>
          </a:p>
          <a:p>
            <a:endParaRPr lang="es-ES" dirty="0"/>
          </a:p>
          <a:p>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408" y="3298079"/>
            <a:ext cx="5518716" cy="32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4498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pPr marL="285750" indent="-285750">
              <a:buFont typeface="Arial" pitchFamily="34" charset="0"/>
              <a:buChar char="•"/>
            </a:pPr>
            <a:r>
              <a:rPr lang="es-ES" dirty="0" smtClean="0"/>
              <a:t>Dentro de la clase Usuario.java ingresaremos el siguiente código:</a:t>
            </a:r>
          </a:p>
          <a:p>
            <a:endParaRPr lang="es-AR" dirty="0" smtClean="0"/>
          </a:p>
          <a:p>
            <a:r>
              <a:rPr lang="es-AR" dirty="0" err="1"/>
              <a:t>package</a:t>
            </a:r>
            <a:r>
              <a:rPr lang="es-AR" dirty="0"/>
              <a:t> </a:t>
            </a:r>
            <a:r>
              <a:rPr lang="es-AR" dirty="0" err="1"/>
              <a:t>com.crudspringportfolio.crudspringportfolio.modelo</a:t>
            </a:r>
            <a:r>
              <a:rPr lang="es-AR" dirty="0"/>
              <a:t>;</a:t>
            </a:r>
          </a:p>
          <a:p>
            <a:r>
              <a:rPr lang="es-AR" dirty="0"/>
              <a:t/>
            </a:r>
            <a:br>
              <a:rPr lang="es-AR" dirty="0"/>
            </a:br>
            <a:r>
              <a:rPr lang="es-AR" dirty="0" err="1"/>
              <a:t>import</a:t>
            </a:r>
            <a:r>
              <a:rPr lang="es-AR" dirty="0"/>
              <a:t> </a:t>
            </a:r>
            <a:r>
              <a:rPr lang="es-AR" dirty="0" err="1"/>
              <a:t>javax.persistence.Entity</a:t>
            </a:r>
            <a:r>
              <a:rPr lang="es-AR" dirty="0"/>
              <a:t>;</a:t>
            </a:r>
          </a:p>
          <a:p>
            <a:r>
              <a:rPr lang="es-AR" dirty="0" err="1"/>
              <a:t>import</a:t>
            </a:r>
            <a:r>
              <a:rPr lang="es-AR" dirty="0"/>
              <a:t> </a:t>
            </a:r>
            <a:r>
              <a:rPr lang="es-AR" dirty="0" err="1"/>
              <a:t>javax.persistence.GeneratedValue</a:t>
            </a:r>
            <a:r>
              <a:rPr lang="es-AR" dirty="0"/>
              <a:t>;</a:t>
            </a:r>
          </a:p>
          <a:p>
            <a:r>
              <a:rPr lang="es-AR" dirty="0" err="1"/>
              <a:t>import</a:t>
            </a:r>
            <a:r>
              <a:rPr lang="es-AR" dirty="0"/>
              <a:t> </a:t>
            </a:r>
            <a:r>
              <a:rPr lang="es-AR" dirty="0" err="1"/>
              <a:t>javax.persistence.GenerationType</a:t>
            </a:r>
            <a:r>
              <a:rPr lang="es-AR" dirty="0"/>
              <a:t>;</a:t>
            </a:r>
          </a:p>
          <a:p>
            <a:r>
              <a:rPr lang="es-AR" dirty="0" err="1"/>
              <a:t>import</a:t>
            </a:r>
            <a:r>
              <a:rPr lang="es-AR" dirty="0"/>
              <a:t> </a:t>
            </a:r>
            <a:r>
              <a:rPr lang="es-AR" dirty="0" err="1"/>
              <a:t>javax.persistence.Id</a:t>
            </a:r>
            <a:r>
              <a:rPr lang="es-AR" dirty="0"/>
              <a:t>;</a:t>
            </a:r>
          </a:p>
          <a:p>
            <a:r>
              <a:rPr lang="es-AR" dirty="0"/>
              <a:t/>
            </a:r>
            <a:br>
              <a:rPr lang="es-AR" dirty="0"/>
            </a:br>
            <a:r>
              <a:rPr lang="es-AR" dirty="0"/>
              <a:t>@</a:t>
            </a:r>
            <a:r>
              <a:rPr lang="es-AR" dirty="0" err="1"/>
              <a:t>Entity</a:t>
            </a:r>
            <a:endParaRPr lang="es-AR" dirty="0"/>
          </a:p>
          <a:p>
            <a:r>
              <a:rPr lang="es-AR" dirty="0" err="1"/>
              <a:t>public</a:t>
            </a:r>
            <a:r>
              <a:rPr lang="es-AR" dirty="0"/>
              <a:t> </a:t>
            </a:r>
            <a:r>
              <a:rPr lang="es-AR" dirty="0" err="1"/>
              <a:t>class</a:t>
            </a:r>
            <a:r>
              <a:rPr lang="es-AR" dirty="0"/>
              <a:t> Usuarios {</a:t>
            </a:r>
          </a:p>
          <a:p>
            <a:r>
              <a:rPr lang="es-AR" dirty="0"/>
              <a:t>    @Id</a:t>
            </a:r>
          </a:p>
          <a:p>
            <a:r>
              <a:rPr lang="es-AR" dirty="0"/>
              <a:t>    @</a:t>
            </a:r>
            <a:r>
              <a:rPr lang="es-AR" dirty="0" err="1"/>
              <a:t>GeneratedValue</a:t>
            </a:r>
            <a:r>
              <a:rPr lang="es-AR" dirty="0"/>
              <a:t>(</a:t>
            </a:r>
            <a:r>
              <a:rPr lang="es-AR" dirty="0" err="1"/>
              <a:t>strategy</a:t>
            </a:r>
            <a:r>
              <a:rPr lang="es-AR" dirty="0"/>
              <a:t> = </a:t>
            </a:r>
            <a:r>
              <a:rPr lang="es-AR" dirty="0" err="1"/>
              <a:t>GenerationType.AUTO</a:t>
            </a:r>
            <a:r>
              <a:rPr lang="es-AR" dirty="0"/>
              <a:t>)</a:t>
            </a:r>
          </a:p>
          <a:p>
            <a:r>
              <a:rPr lang="es-AR" dirty="0"/>
              <a:t>    </a:t>
            </a:r>
            <a:r>
              <a:rPr lang="es-AR" dirty="0" err="1"/>
              <a:t>private</a:t>
            </a:r>
            <a:r>
              <a:rPr lang="es-AR" dirty="0"/>
              <a:t> </a:t>
            </a:r>
            <a:r>
              <a:rPr lang="es-AR" dirty="0" err="1" smtClean="0"/>
              <a:t>Integer</a:t>
            </a:r>
            <a:r>
              <a:rPr lang="es-AR" dirty="0"/>
              <a:t> </a:t>
            </a:r>
            <a:r>
              <a:rPr lang="es-AR" dirty="0" err="1" smtClean="0"/>
              <a:t>idusuario</a:t>
            </a:r>
            <a:r>
              <a:rPr lang="es-AR" dirty="0"/>
              <a:t>;</a:t>
            </a:r>
          </a:p>
          <a:p>
            <a:r>
              <a:rPr lang="es-AR" dirty="0"/>
              <a:t>   </a:t>
            </a:r>
          </a:p>
        </p:txBody>
      </p:sp>
    </p:spTree>
    <p:extLst>
      <p:ext uri="{BB962C8B-B14F-4D97-AF65-F5344CB8AC3E}">
        <p14:creationId xmlns:p14="http://schemas.microsoft.com/office/powerpoint/2010/main" val="3992700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r>
              <a:rPr lang="es-AR" dirty="0"/>
              <a:t>    </a:t>
            </a:r>
            <a:r>
              <a:rPr lang="es-AR" dirty="0" err="1"/>
              <a:t>private</a:t>
            </a:r>
            <a:r>
              <a:rPr lang="es-AR" dirty="0"/>
              <a:t> </a:t>
            </a:r>
            <a:r>
              <a:rPr lang="es-AR" dirty="0" err="1"/>
              <a:t>String</a:t>
            </a:r>
            <a:r>
              <a:rPr lang="es-AR" dirty="0"/>
              <a:t> usuario;</a:t>
            </a:r>
          </a:p>
          <a:p>
            <a:r>
              <a:rPr lang="es-AR" dirty="0"/>
              <a:t>    </a:t>
            </a:r>
            <a:r>
              <a:rPr lang="es-AR" dirty="0" err="1"/>
              <a:t>private</a:t>
            </a:r>
            <a:r>
              <a:rPr lang="es-AR" dirty="0"/>
              <a:t> </a:t>
            </a:r>
            <a:r>
              <a:rPr lang="es-AR" dirty="0" err="1"/>
              <a:t>String</a:t>
            </a:r>
            <a:r>
              <a:rPr lang="es-AR" dirty="0"/>
              <a:t> </a:t>
            </a:r>
            <a:r>
              <a:rPr lang="es-AR" dirty="0" err="1"/>
              <a:t>password</a:t>
            </a:r>
            <a:r>
              <a:rPr lang="es-AR" dirty="0"/>
              <a:t>;</a:t>
            </a:r>
          </a:p>
          <a:p>
            <a:r>
              <a:rPr lang="es-AR" dirty="0" smtClean="0"/>
              <a:t>    </a:t>
            </a:r>
            <a:r>
              <a:rPr lang="es-AR" dirty="0" err="1" smtClean="0"/>
              <a:t>private</a:t>
            </a:r>
            <a:r>
              <a:rPr lang="es-AR" dirty="0" smtClean="0"/>
              <a:t> </a:t>
            </a:r>
            <a:r>
              <a:rPr lang="es-AR" dirty="0" err="1"/>
              <a:t>String</a:t>
            </a:r>
            <a:r>
              <a:rPr lang="es-AR" dirty="0"/>
              <a:t> email;</a:t>
            </a:r>
          </a:p>
          <a:p>
            <a:r>
              <a:rPr lang="es-AR" dirty="0"/>
              <a:t/>
            </a:r>
            <a:br>
              <a:rPr lang="es-AR" dirty="0"/>
            </a:br>
            <a:r>
              <a:rPr lang="es-AR" dirty="0"/>
              <a:t>    </a:t>
            </a:r>
            <a:r>
              <a:rPr lang="es-AR" dirty="0" err="1"/>
              <a:t>public</a:t>
            </a:r>
            <a:r>
              <a:rPr lang="es-AR" dirty="0"/>
              <a:t> </a:t>
            </a:r>
            <a:r>
              <a:rPr lang="es-AR" dirty="0" smtClean="0"/>
              <a:t>Usuarios(</a:t>
            </a:r>
            <a:r>
              <a:rPr lang="es-AR" dirty="0" err="1" smtClean="0"/>
              <a:t>Integer</a:t>
            </a:r>
            <a:r>
              <a:rPr lang="es-AR" dirty="0" smtClean="0"/>
              <a:t> </a:t>
            </a:r>
            <a:r>
              <a:rPr lang="es-AR" dirty="0" err="1"/>
              <a:t>idusuario</a:t>
            </a:r>
            <a:r>
              <a:rPr lang="es-AR" dirty="0"/>
              <a:t>, </a:t>
            </a:r>
            <a:r>
              <a:rPr lang="es-AR" dirty="0" err="1"/>
              <a:t>String</a:t>
            </a:r>
            <a:r>
              <a:rPr lang="es-AR" dirty="0"/>
              <a:t> usuario, </a:t>
            </a:r>
            <a:r>
              <a:rPr lang="es-AR" dirty="0" err="1"/>
              <a:t>String</a:t>
            </a:r>
            <a:r>
              <a:rPr lang="es-AR" dirty="0"/>
              <a:t> </a:t>
            </a:r>
            <a:r>
              <a:rPr lang="es-AR" dirty="0" err="1"/>
              <a:t>password</a:t>
            </a:r>
            <a:r>
              <a:rPr lang="es-AR" dirty="0"/>
              <a:t>, </a:t>
            </a:r>
            <a:r>
              <a:rPr lang="es-AR" dirty="0" err="1"/>
              <a:t>String</a:t>
            </a:r>
            <a:r>
              <a:rPr lang="es-AR" dirty="0"/>
              <a:t> email) {</a:t>
            </a:r>
          </a:p>
          <a:p>
            <a:r>
              <a:rPr lang="es-AR" dirty="0"/>
              <a:t>        </a:t>
            </a:r>
            <a:r>
              <a:rPr lang="es-AR" dirty="0" err="1"/>
              <a:t>this.idusuario</a:t>
            </a:r>
            <a:r>
              <a:rPr lang="es-AR" dirty="0"/>
              <a:t> = </a:t>
            </a:r>
            <a:r>
              <a:rPr lang="es-AR" dirty="0" err="1"/>
              <a:t>idusuario</a:t>
            </a:r>
            <a:r>
              <a:rPr lang="es-AR" dirty="0"/>
              <a:t>;</a:t>
            </a:r>
          </a:p>
          <a:p>
            <a:r>
              <a:rPr lang="es-AR" dirty="0"/>
              <a:t>        </a:t>
            </a:r>
            <a:r>
              <a:rPr lang="es-AR" dirty="0" err="1"/>
              <a:t>this.usuario</a:t>
            </a:r>
            <a:r>
              <a:rPr lang="es-AR" dirty="0"/>
              <a:t> = usuario;</a:t>
            </a:r>
          </a:p>
          <a:p>
            <a:r>
              <a:rPr lang="es-AR" dirty="0"/>
              <a:t>        </a:t>
            </a:r>
            <a:r>
              <a:rPr lang="es-AR" dirty="0" err="1"/>
              <a:t>this.password</a:t>
            </a:r>
            <a:r>
              <a:rPr lang="es-AR" dirty="0"/>
              <a:t> = </a:t>
            </a:r>
            <a:r>
              <a:rPr lang="es-AR" dirty="0" err="1"/>
              <a:t>password</a:t>
            </a:r>
            <a:r>
              <a:rPr lang="es-AR" dirty="0"/>
              <a:t>;</a:t>
            </a:r>
          </a:p>
          <a:p>
            <a:r>
              <a:rPr lang="es-AR" dirty="0"/>
              <a:t>        </a:t>
            </a:r>
            <a:r>
              <a:rPr lang="es-AR" dirty="0" err="1"/>
              <a:t>this.email</a:t>
            </a:r>
            <a:r>
              <a:rPr lang="es-AR" dirty="0"/>
              <a:t> = email;</a:t>
            </a:r>
          </a:p>
          <a:p>
            <a:r>
              <a:rPr lang="es-AR" dirty="0"/>
              <a:t>    }</a:t>
            </a:r>
          </a:p>
          <a:p>
            <a:r>
              <a:rPr lang="es-AR" dirty="0"/>
              <a:t/>
            </a:r>
            <a:br>
              <a:rPr lang="es-AR" dirty="0"/>
            </a:br>
            <a:r>
              <a:rPr lang="es-AR" dirty="0"/>
              <a:t>    </a:t>
            </a:r>
            <a:r>
              <a:rPr lang="es-AR" dirty="0" err="1"/>
              <a:t>public</a:t>
            </a:r>
            <a:r>
              <a:rPr lang="es-AR" dirty="0"/>
              <a:t> </a:t>
            </a:r>
            <a:r>
              <a:rPr lang="es-AR" dirty="0" err="1" smtClean="0"/>
              <a:t>Integer</a:t>
            </a:r>
            <a:r>
              <a:rPr lang="es-AR" dirty="0"/>
              <a:t> </a:t>
            </a:r>
            <a:r>
              <a:rPr lang="es-AR" dirty="0" err="1" smtClean="0"/>
              <a:t>getIdusuario</a:t>
            </a:r>
            <a:r>
              <a:rPr lang="es-AR" dirty="0"/>
              <a:t>() </a:t>
            </a:r>
            <a:r>
              <a:rPr lang="es-AR" dirty="0" smtClean="0"/>
              <a:t>{ </a:t>
            </a:r>
            <a:r>
              <a:rPr lang="es-AR" dirty="0" err="1"/>
              <a:t>return</a:t>
            </a:r>
            <a:r>
              <a:rPr lang="es-AR" dirty="0"/>
              <a:t> </a:t>
            </a:r>
            <a:r>
              <a:rPr lang="es-AR" dirty="0" err="1"/>
              <a:t>this.idusuario</a:t>
            </a:r>
            <a:r>
              <a:rPr lang="es-AR" dirty="0" smtClean="0"/>
              <a:t>; }</a:t>
            </a:r>
          </a:p>
          <a:p>
            <a:endParaRPr lang="es-AR" dirty="0" smtClean="0"/>
          </a:p>
          <a:p>
            <a:r>
              <a:rPr lang="es-AR" dirty="0" smtClean="0"/>
              <a:t>    </a:t>
            </a:r>
            <a:r>
              <a:rPr lang="es-AR" dirty="0" err="1" smtClean="0"/>
              <a:t>public</a:t>
            </a:r>
            <a:r>
              <a:rPr lang="es-AR" dirty="0" smtClean="0"/>
              <a:t> </a:t>
            </a:r>
            <a:r>
              <a:rPr lang="es-AR" dirty="0" err="1"/>
              <a:t>void</a:t>
            </a:r>
            <a:r>
              <a:rPr lang="es-AR" dirty="0"/>
              <a:t> </a:t>
            </a:r>
            <a:r>
              <a:rPr lang="es-AR" dirty="0" err="1" smtClean="0"/>
              <a:t>setIdusuario</a:t>
            </a:r>
            <a:r>
              <a:rPr lang="es-AR" dirty="0" smtClean="0"/>
              <a:t>(</a:t>
            </a:r>
            <a:r>
              <a:rPr lang="es-AR" dirty="0" err="1" smtClean="0"/>
              <a:t>Integer</a:t>
            </a:r>
            <a:r>
              <a:rPr lang="es-AR" dirty="0" smtClean="0"/>
              <a:t> </a:t>
            </a:r>
            <a:r>
              <a:rPr lang="es-AR" dirty="0" err="1"/>
              <a:t>idusuario</a:t>
            </a:r>
            <a:r>
              <a:rPr lang="es-AR" dirty="0"/>
              <a:t>) { </a:t>
            </a:r>
            <a:r>
              <a:rPr lang="es-AR" dirty="0" err="1"/>
              <a:t>this.idusuario</a:t>
            </a:r>
            <a:r>
              <a:rPr lang="es-AR" dirty="0"/>
              <a:t> = </a:t>
            </a:r>
            <a:r>
              <a:rPr lang="es-AR" dirty="0" err="1"/>
              <a:t>idusuario</a:t>
            </a:r>
            <a:r>
              <a:rPr lang="es-AR" dirty="0"/>
              <a:t>; </a:t>
            </a:r>
            <a:r>
              <a:rPr lang="es-AR" dirty="0" smtClean="0"/>
              <a:t>}</a:t>
            </a:r>
            <a:endParaRPr lang="es-AR" dirty="0"/>
          </a:p>
        </p:txBody>
      </p:sp>
    </p:spTree>
    <p:extLst>
      <p:ext uri="{BB962C8B-B14F-4D97-AF65-F5344CB8AC3E}">
        <p14:creationId xmlns:p14="http://schemas.microsoft.com/office/powerpoint/2010/main" val="2181130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416320"/>
          </a:xfrm>
          <a:prstGeom prst="rect">
            <a:avLst/>
          </a:prstGeom>
        </p:spPr>
        <p:txBody>
          <a:bodyPr wrap="square">
            <a:spAutoFit/>
          </a:bodyPr>
          <a:lstStyle/>
          <a:p>
            <a:r>
              <a:rPr lang="es-AR" dirty="0"/>
              <a:t>    </a:t>
            </a:r>
            <a:r>
              <a:rPr lang="es-AR" dirty="0" err="1" smtClean="0"/>
              <a:t>public</a:t>
            </a:r>
            <a:r>
              <a:rPr lang="es-AR" dirty="0" smtClean="0"/>
              <a:t> </a:t>
            </a:r>
            <a:r>
              <a:rPr lang="es-AR" dirty="0" err="1"/>
              <a:t>String</a:t>
            </a:r>
            <a:r>
              <a:rPr lang="es-AR" dirty="0"/>
              <a:t> </a:t>
            </a:r>
            <a:r>
              <a:rPr lang="es-AR" dirty="0" err="1"/>
              <a:t>getUsuario</a:t>
            </a:r>
            <a:r>
              <a:rPr lang="es-AR" dirty="0"/>
              <a:t>() </a:t>
            </a:r>
            <a:r>
              <a:rPr lang="es-AR" dirty="0" smtClean="0"/>
              <a:t>{ </a:t>
            </a:r>
            <a:r>
              <a:rPr lang="es-AR" dirty="0" err="1" smtClean="0"/>
              <a:t>return</a:t>
            </a:r>
            <a:r>
              <a:rPr lang="es-AR" dirty="0" smtClean="0"/>
              <a:t> </a:t>
            </a:r>
            <a:r>
              <a:rPr lang="es-AR" dirty="0" err="1"/>
              <a:t>this.usuario</a:t>
            </a:r>
            <a:r>
              <a:rPr lang="es-AR" dirty="0" smtClean="0"/>
              <a:t>; }</a:t>
            </a:r>
            <a:endParaRPr lang="es-AR" dirty="0"/>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setUsuario</a:t>
            </a:r>
            <a:r>
              <a:rPr lang="es-AR" dirty="0"/>
              <a:t>(</a:t>
            </a:r>
            <a:r>
              <a:rPr lang="es-AR" dirty="0" err="1"/>
              <a:t>String</a:t>
            </a:r>
            <a:r>
              <a:rPr lang="es-AR" dirty="0"/>
              <a:t> usuario) </a:t>
            </a:r>
            <a:r>
              <a:rPr lang="es-AR" dirty="0" smtClean="0"/>
              <a:t>{ </a:t>
            </a:r>
            <a:r>
              <a:rPr lang="es-AR" dirty="0" err="1"/>
              <a:t>this.usuario</a:t>
            </a:r>
            <a:r>
              <a:rPr lang="es-AR" dirty="0"/>
              <a:t> = usuario</a:t>
            </a:r>
            <a:r>
              <a:rPr lang="es-AR" dirty="0" smtClean="0"/>
              <a:t>; </a:t>
            </a:r>
            <a:r>
              <a:rPr lang="es-AR" dirty="0"/>
              <a:t>}</a:t>
            </a:r>
          </a:p>
          <a:p>
            <a:r>
              <a:rPr lang="es-AR" dirty="0"/>
              <a:t/>
            </a:r>
            <a:br>
              <a:rPr lang="es-AR" dirty="0"/>
            </a:br>
            <a:r>
              <a:rPr lang="es-AR" dirty="0"/>
              <a:t>    </a:t>
            </a:r>
            <a:r>
              <a:rPr lang="es-AR" dirty="0" err="1"/>
              <a:t>public</a:t>
            </a:r>
            <a:r>
              <a:rPr lang="es-AR" dirty="0"/>
              <a:t> </a:t>
            </a:r>
            <a:r>
              <a:rPr lang="es-AR" dirty="0" err="1"/>
              <a:t>String</a:t>
            </a:r>
            <a:r>
              <a:rPr lang="es-AR" dirty="0"/>
              <a:t> </a:t>
            </a:r>
            <a:r>
              <a:rPr lang="es-AR" dirty="0" err="1"/>
              <a:t>getPassword</a:t>
            </a:r>
            <a:r>
              <a:rPr lang="es-AR" dirty="0"/>
              <a:t>() </a:t>
            </a:r>
            <a:r>
              <a:rPr lang="es-AR" dirty="0" smtClean="0"/>
              <a:t>{ </a:t>
            </a:r>
            <a:r>
              <a:rPr lang="es-AR" dirty="0" err="1"/>
              <a:t>return</a:t>
            </a:r>
            <a:r>
              <a:rPr lang="es-AR" dirty="0"/>
              <a:t> </a:t>
            </a:r>
            <a:r>
              <a:rPr lang="es-AR" dirty="0" err="1"/>
              <a:t>this.password</a:t>
            </a:r>
            <a:r>
              <a:rPr lang="es-AR" dirty="0" smtClean="0"/>
              <a:t>; </a:t>
            </a:r>
            <a:r>
              <a:rPr lang="es-AR" dirty="0"/>
              <a:t>}</a:t>
            </a:r>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setPassword</a:t>
            </a:r>
            <a:r>
              <a:rPr lang="es-AR" dirty="0"/>
              <a:t>(</a:t>
            </a:r>
            <a:r>
              <a:rPr lang="es-AR" dirty="0" err="1"/>
              <a:t>String</a:t>
            </a:r>
            <a:r>
              <a:rPr lang="es-AR" dirty="0"/>
              <a:t> </a:t>
            </a:r>
            <a:r>
              <a:rPr lang="es-AR" dirty="0" err="1"/>
              <a:t>password</a:t>
            </a:r>
            <a:r>
              <a:rPr lang="es-AR" dirty="0"/>
              <a:t>) </a:t>
            </a:r>
            <a:r>
              <a:rPr lang="es-AR" dirty="0" smtClean="0"/>
              <a:t>{ </a:t>
            </a:r>
            <a:r>
              <a:rPr lang="es-AR" dirty="0" err="1"/>
              <a:t>this.password</a:t>
            </a:r>
            <a:r>
              <a:rPr lang="es-AR" dirty="0"/>
              <a:t> = </a:t>
            </a:r>
            <a:r>
              <a:rPr lang="es-AR" dirty="0" err="1"/>
              <a:t>password</a:t>
            </a:r>
            <a:r>
              <a:rPr lang="es-AR" dirty="0" smtClean="0"/>
              <a:t>; </a:t>
            </a:r>
            <a:r>
              <a:rPr lang="es-AR" dirty="0"/>
              <a:t>}</a:t>
            </a:r>
          </a:p>
          <a:p>
            <a:r>
              <a:rPr lang="es-AR" dirty="0"/>
              <a:t/>
            </a:r>
            <a:br>
              <a:rPr lang="es-AR" dirty="0"/>
            </a:br>
            <a:r>
              <a:rPr lang="es-AR" dirty="0"/>
              <a:t>    </a:t>
            </a:r>
            <a:r>
              <a:rPr lang="es-AR" dirty="0" err="1"/>
              <a:t>public</a:t>
            </a:r>
            <a:r>
              <a:rPr lang="es-AR" dirty="0"/>
              <a:t> </a:t>
            </a:r>
            <a:r>
              <a:rPr lang="es-AR" dirty="0" err="1"/>
              <a:t>String</a:t>
            </a:r>
            <a:r>
              <a:rPr lang="es-AR" dirty="0"/>
              <a:t> </a:t>
            </a:r>
            <a:r>
              <a:rPr lang="es-AR" dirty="0" err="1"/>
              <a:t>getEmail</a:t>
            </a:r>
            <a:r>
              <a:rPr lang="es-AR" dirty="0"/>
              <a:t>() </a:t>
            </a:r>
            <a:r>
              <a:rPr lang="es-AR" dirty="0" smtClean="0"/>
              <a:t>{ </a:t>
            </a:r>
            <a:r>
              <a:rPr lang="es-AR" dirty="0" err="1"/>
              <a:t>return</a:t>
            </a:r>
            <a:r>
              <a:rPr lang="es-AR" dirty="0"/>
              <a:t> </a:t>
            </a:r>
            <a:r>
              <a:rPr lang="es-AR" dirty="0" err="1"/>
              <a:t>this.email</a:t>
            </a:r>
            <a:r>
              <a:rPr lang="es-AR" dirty="0" smtClean="0"/>
              <a:t>; }</a:t>
            </a:r>
            <a:endParaRPr lang="es-AR" dirty="0"/>
          </a:p>
          <a:p>
            <a:r>
              <a:rPr lang="es-AR" dirty="0"/>
              <a:t/>
            </a:r>
            <a:br>
              <a:rPr lang="es-AR" dirty="0"/>
            </a:br>
            <a:r>
              <a:rPr lang="es-AR" dirty="0"/>
              <a:t>    </a:t>
            </a:r>
            <a:r>
              <a:rPr lang="es-AR" dirty="0" err="1"/>
              <a:t>public</a:t>
            </a:r>
            <a:r>
              <a:rPr lang="es-AR" dirty="0"/>
              <a:t> </a:t>
            </a:r>
            <a:r>
              <a:rPr lang="es-AR" dirty="0" err="1"/>
              <a:t>void</a:t>
            </a:r>
            <a:r>
              <a:rPr lang="es-AR" dirty="0"/>
              <a:t> </a:t>
            </a:r>
            <a:r>
              <a:rPr lang="es-AR" dirty="0" err="1"/>
              <a:t>setEmail</a:t>
            </a:r>
            <a:r>
              <a:rPr lang="es-AR" dirty="0"/>
              <a:t>(</a:t>
            </a:r>
            <a:r>
              <a:rPr lang="es-AR" dirty="0" err="1"/>
              <a:t>String</a:t>
            </a:r>
            <a:r>
              <a:rPr lang="es-AR" dirty="0"/>
              <a:t> email) </a:t>
            </a:r>
            <a:r>
              <a:rPr lang="es-AR" dirty="0" smtClean="0"/>
              <a:t>{ </a:t>
            </a:r>
            <a:r>
              <a:rPr lang="es-AR" dirty="0" err="1"/>
              <a:t>this.email</a:t>
            </a:r>
            <a:r>
              <a:rPr lang="es-AR" dirty="0"/>
              <a:t> = email</a:t>
            </a:r>
            <a:r>
              <a:rPr lang="es-AR" dirty="0" smtClean="0"/>
              <a:t>; </a:t>
            </a:r>
            <a:r>
              <a:rPr lang="es-AR" dirty="0"/>
              <a:t>}</a:t>
            </a:r>
          </a:p>
          <a:p>
            <a:r>
              <a:rPr lang="es-AR" dirty="0" smtClean="0"/>
              <a:t>}</a:t>
            </a:r>
            <a:endParaRPr lang="es-AR" dirty="0"/>
          </a:p>
        </p:txBody>
      </p:sp>
    </p:spTree>
    <p:extLst>
      <p:ext uri="{BB962C8B-B14F-4D97-AF65-F5344CB8AC3E}">
        <p14:creationId xmlns:p14="http://schemas.microsoft.com/office/powerpoint/2010/main" val="3660379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416320"/>
          </a:xfrm>
          <a:prstGeom prst="rect">
            <a:avLst/>
          </a:prstGeom>
        </p:spPr>
        <p:txBody>
          <a:bodyPr wrap="square">
            <a:spAutoFit/>
          </a:bodyPr>
          <a:lstStyle/>
          <a:p>
            <a:pPr marL="285750" indent="-285750">
              <a:buFont typeface="Arial" pitchFamily="34" charset="0"/>
              <a:buChar char="•"/>
            </a:pPr>
            <a:r>
              <a:rPr lang="es-ES" dirty="0" smtClean="0"/>
              <a:t>Es </a:t>
            </a:r>
            <a:r>
              <a:rPr lang="es-ES" dirty="0"/>
              <a:t>una clase típica de java, con dos constructores (uno con parámetros y otro sin ellos) y con sus correspondientes métodos </a:t>
            </a:r>
            <a:r>
              <a:rPr lang="es-ES" dirty="0" err="1"/>
              <a:t>get</a:t>
            </a:r>
            <a:r>
              <a:rPr lang="es-ES" dirty="0"/>
              <a:t> / </a:t>
            </a:r>
            <a:r>
              <a:rPr lang="es-ES" dirty="0" smtClean="0"/>
              <a:t>set.</a:t>
            </a:r>
          </a:p>
          <a:p>
            <a:pPr marL="285750" indent="-285750">
              <a:buFont typeface="Arial" pitchFamily="34" charset="0"/>
              <a:buChar char="•"/>
            </a:pPr>
            <a:endParaRPr lang="es-ES" dirty="0"/>
          </a:p>
          <a:p>
            <a:pPr marL="285750" indent="-285750">
              <a:buFont typeface="Arial" pitchFamily="34" charset="0"/>
              <a:buChar char="•"/>
            </a:pPr>
            <a:r>
              <a:rPr lang="es-ES" dirty="0" smtClean="0"/>
              <a:t>Pero </a:t>
            </a:r>
            <a:r>
              <a:rPr lang="es-ES" dirty="0"/>
              <a:t>lo que llama la atención son las anotaciones, así que vamos a explicarlas</a:t>
            </a:r>
            <a:r>
              <a:rPr lang="es-ES" dirty="0" smtClean="0"/>
              <a:t>.</a:t>
            </a:r>
          </a:p>
          <a:p>
            <a:pPr marL="285750" indent="-285750">
              <a:buFont typeface="Arial" pitchFamily="34" charset="0"/>
              <a:buChar char="•"/>
            </a:pPr>
            <a:endParaRPr lang="es-ES" i="1" dirty="0"/>
          </a:p>
          <a:p>
            <a:pPr marL="742950" lvl="1" indent="-285750">
              <a:buFont typeface="Arial" pitchFamily="34" charset="0"/>
              <a:buChar char="•"/>
            </a:pPr>
            <a:r>
              <a:rPr lang="es-ES" i="1" dirty="0" smtClean="0"/>
              <a:t>@</a:t>
            </a:r>
            <a:r>
              <a:rPr lang="es-ES" i="1" dirty="0" err="1"/>
              <a:t>Entity</a:t>
            </a:r>
            <a:r>
              <a:rPr lang="es-ES" dirty="0"/>
              <a:t>: con esto le decimos que la clase es un objeto persistente, es decir, una representación de una entidad correspondiente a una base de datos</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i="1" dirty="0" smtClean="0"/>
              <a:t>@</a:t>
            </a:r>
            <a:r>
              <a:rPr lang="es-ES" i="1" dirty="0"/>
              <a:t>Id</a:t>
            </a:r>
            <a:r>
              <a:rPr lang="es-ES" dirty="0"/>
              <a:t>: la variable que lleva esta anotación representa a la clave primaria</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i="1" dirty="0" smtClean="0"/>
              <a:t>@</a:t>
            </a:r>
            <a:r>
              <a:rPr lang="es-ES" i="1" dirty="0" err="1"/>
              <a:t>GeneratedValue</a:t>
            </a:r>
            <a:r>
              <a:rPr lang="es-ES" i="1" dirty="0"/>
              <a:t>(</a:t>
            </a:r>
            <a:r>
              <a:rPr lang="es-ES" i="1" dirty="0" err="1"/>
              <a:t>strategy</a:t>
            </a:r>
            <a:r>
              <a:rPr lang="es-ES" i="1" dirty="0"/>
              <a:t> = </a:t>
            </a:r>
            <a:r>
              <a:rPr lang="es-ES" i="1" dirty="0" err="1"/>
              <a:t>GenerationType.AUTO</a:t>
            </a:r>
            <a:r>
              <a:rPr lang="es-ES" i="1" dirty="0"/>
              <a:t>)</a:t>
            </a:r>
            <a:r>
              <a:rPr lang="es-ES" dirty="0"/>
              <a:t>: significa que esta variable representa a un dato con la propiedad </a:t>
            </a:r>
            <a:r>
              <a:rPr lang="es-ES" i="1" dirty="0"/>
              <a:t>auto-</a:t>
            </a:r>
            <a:r>
              <a:rPr lang="es-ES" i="1" dirty="0" err="1"/>
              <a:t>increment</a:t>
            </a:r>
            <a:r>
              <a:rPr lang="es-ES" dirty="0"/>
              <a:t> igual a true</a:t>
            </a:r>
            <a:r>
              <a:rPr lang="es-ES" dirty="0" smtClean="0"/>
              <a:t>.</a:t>
            </a:r>
          </a:p>
        </p:txBody>
      </p:sp>
    </p:spTree>
    <p:extLst>
      <p:ext uri="{BB962C8B-B14F-4D97-AF65-F5344CB8AC3E}">
        <p14:creationId xmlns:p14="http://schemas.microsoft.com/office/powerpoint/2010/main" val="5901932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AR" sz="2400" b="1" dirty="0"/>
              <a:t>Modelo 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pPr marL="285750" indent="-285750">
              <a:buFont typeface="Arial" pitchFamily="34" charset="0"/>
              <a:buChar char="•"/>
            </a:pPr>
            <a:r>
              <a:rPr lang="es-ES" dirty="0"/>
              <a:t>Creamos una interface en el paquete modelo y le llamamos </a:t>
            </a:r>
            <a:r>
              <a:rPr lang="es-ES" dirty="0" err="1"/>
              <a:t>UsuariosCrud</a:t>
            </a:r>
            <a:r>
              <a:rPr lang="es-ES" dirty="0" smtClean="0"/>
              <a:t>:</a:t>
            </a:r>
          </a:p>
          <a:p>
            <a:pPr marL="285750" indent="-285750">
              <a:buFont typeface="Arial" pitchFamily="34" charset="0"/>
              <a:buChar char="•"/>
            </a:pPr>
            <a:endParaRPr lang="es-ES" dirty="0"/>
          </a:p>
          <a:p>
            <a:r>
              <a:rPr lang="es-AR" dirty="0" err="1"/>
              <a:t>package</a:t>
            </a:r>
            <a:r>
              <a:rPr lang="es-AR" dirty="0"/>
              <a:t> </a:t>
            </a:r>
            <a:r>
              <a:rPr lang="es-AR" dirty="0" err="1"/>
              <a:t>com.crudspringportfolio.crudspringportfolio.modelo</a:t>
            </a:r>
            <a:r>
              <a:rPr lang="es-AR" dirty="0"/>
              <a:t>;</a:t>
            </a:r>
          </a:p>
          <a:p>
            <a:r>
              <a:rPr lang="es-AR" dirty="0"/>
              <a:t/>
            </a:r>
            <a:br>
              <a:rPr lang="es-AR" dirty="0"/>
            </a:br>
            <a:r>
              <a:rPr lang="es-AR" dirty="0" err="1"/>
              <a:t>import</a:t>
            </a:r>
            <a:r>
              <a:rPr lang="es-AR" dirty="0"/>
              <a:t> </a:t>
            </a:r>
            <a:r>
              <a:rPr lang="es-AR" dirty="0" err="1"/>
              <a:t>org.springframework.data.repository.CrudRepository</a:t>
            </a:r>
            <a:r>
              <a:rPr lang="es-AR" dirty="0"/>
              <a:t>;</a:t>
            </a:r>
          </a:p>
          <a:p>
            <a:r>
              <a:rPr lang="es-AR" dirty="0" smtClean="0"/>
              <a:t/>
            </a:r>
            <a:br>
              <a:rPr lang="es-AR" dirty="0" smtClean="0"/>
            </a:br>
            <a:r>
              <a:rPr lang="es-AR" dirty="0" err="1" smtClean="0"/>
              <a:t>public</a:t>
            </a:r>
            <a:r>
              <a:rPr lang="es-AR" dirty="0" smtClean="0"/>
              <a:t> interface </a:t>
            </a:r>
            <a:r>
              <a:rPr lang="es-AR" dirty="0" err="1" smtClean="0"/>
              <a:t>UsuariosCrud</a:t>
            </a:r>
            <a:r>
              <a:rPr lang="es-AR" dirty="0" smtClean="0"/>
              <a:t> </a:t>
            </a:r>
            <a:r>
              <a:rPr lang="es-AR" dirty="0" err="1" smtClean="0"/>
              <a:t>extends</a:t>
            </a:r>
            <a:r>
              <a:rPr lang="es-AR" dirty="0" smtClean="0"/>
              <a:t> </a:t>
            </a:r>
            <a:r>
              <a:rPr lang="es-AR" dirty="0" err="1" smtClean="0"/>
              <a:t>CrudRepository</a:t>
            </a:r>
            <a:r>
              <a:rPr lang="es-AR" dirty="0" smtClean="0"/>
              <a:t>&lt;Usuarios, </a:t>
            </a:r>
            <a:r>
              <a:rPr lang="es-AR" dirty="0" err="1" smtClean="0"/>
              <a:t>Integer</a:t>
            </a:r>
            <a:r>
              <a:rPr lang="es-AR" dirty="0"/>
              <a:t>&gt; { usuarios </a:t>
            </a:r>
            <a:r>
              <a:rPr lang="es-AR" dirty="0" err="1"/>
              <a:t>findById</a:t>
            </a:r>
            <a:r>
              <a:rPr lang="es-AR" dirty="0"/>
              <a:t>(</a:t>
            </a:r>
            <a:r>
              <a:rPr lang="es-AR" dirty="0" err="1"/>
              <a:t>int</a:t>
            </a:r>
            <a:r>
              <a:rPr lang="es-AR"/>
              <a:t> id); </a:t>
            </a:r>
            <a:r>
              <a:rPr lang="es-AR" dirty="0" smtClean="0"/>
              <a:t>}</a:t>
            </a:r>
            <a:endParaRPr lang="es-AR" dirty="0"/>
          </a:p>
          <a:p>
            <a:endParaRPr lang="es-ES" dirty="0" smtClean="0"/>
          </a:p>
          <a:p>
            <a:pPr marL="285750" indent="-285750">
              <a:buFont typeface="Arial" pitchFamily="34" charset="0"/>
              <a:buChar char="•"/>
            </a:pPr>
            <a:r>
              <a:rPr lang="es-ES" dirty="0"/>
              <a:t>Como parámetros lleva el tipo de dato que va a gestionar </a:t>
            </a:r>
            <a:r>
              <a:rPr lang="es-ES" dirty="0" smtClean="0"/>
              <a:t>«Usuarios» </a:t>
            </a:r>
            <a:r>
              <a:rPr lang="es-ES" dirty="0"/>
              <a:t>y el tipo de clave primaria, en nuestro caso </a:t>
            </a:r>
            <a:r>
              <a:rPr lang="es-AR" dirty="0"/>
              <a:t> </a:t>
            </a:r>
            <a:r>
              <a:rPr lang="es-AR" dirty="0" err="1"/>
              <a:t>Integer</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Con </a:t>
            </a:r>
            <a:r>
              <a:rPr lang="es-ES" dirty="0"/>
              <a:t>esta simple interfaz tipo </a:t>
            </a:r>
            <a:r>
              <a:rPr lang="es-ES" dirty="0" err="1"/>
              <a:t>CrudRepository</a:t>
            </a:r>
            <a:r>
              <a:rPr lang="es-ES" dirty="0"/>
              <a:t>, el programa ya implementa las operaciones CRUD y no tenemos que escribir código </a:t>
            </a:r>
            <a:r>
              <a:rPr lang="es-ES" dirty="0" smtClean="0"/>
              <a:t>SQL.</a:t>
            </a:r>
          </a:p>
          <a:p>
            <a:pPr marL="285750" indent="-285750">
              <a:buFont typeface="Arial" pitchFamily="34" charset="0"/>
              <a:buChar char="•"/>
            </a:pPr>
            <a:endParaRPr lang="es-ES" dirty="0"/>
          </a:p>
          <a:p>
            <a:pPr marL="285750" indent="-285750">
              <a:buFont typeface="Arial" pitchFamily="34" charset="0"/>
              <a:buChar char="•"/>
            </a:pPr>
            <a:r>
              <a:rPr lang="es-ES" dirty="0" smtClean="0"/>
              <a:t>Con </a:t>
            </a:r>
            <a:r>
              <a:rPr lang="es-ES" dirty="0"/>
              <a:t>esto ya tenemos el modelo. Llega el turno del controlador</a:t>
            </a:r>
            <a:r>
              <a:rPr lang="es-ES" dirty="0" smtClean="0"/>
              <a:t>.</a:t>
            </a:r>
            <a:endParaRPr lang="es-ES" dirty="0"/>
          </a:p>
        </p:txBody>
      </p:sp>
    </p:spTree>
    <p:extLst>
      <p:ext uri="{BB962C8B-B14F-4D97-AF65-F5344CB8AC3E}">
        <p14:creationId xmlns:p14="http://schemas.microsoft.com/office/powerpoint/2010/main" val="41653712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585323"/>
          </a:xfrm>
          <a:prstGeom prst="rect">
            <a:avLst/>
          </a:prstGeom>
        </p:spPr>
        <p:txBody>
          <a:bodyPr wrap="square">
            <a:spAutoFit/>
          </a:bodyPr>
          <a:lstStyle/>
          <a:p>
            <a:pPr marL="285750" indent="-285750">
              <a:buFont typeface="Arial" pitchFamily="34" charset="0"/>
              <a:buChar char="•"/>
            </a:pPr>
            <a:r>
              <a:rPr lang="es-ES" dirty="0"/>
              <a:t>Creamos una </a:t>
            </a:r>
            <a:r>
              <a:rPr lang="es-ES" dirty="0" smtClean="0"/>
              <a:t>carpeta llamada «controlador» dentro </a:t>
            </a:r>
          </a:p>
          <a:p>
            <a:r>
              <a:rPr lang="es-ES" dirty="0" smtClean="0"/>
              <a:t>de nuestro proyecto.</a:t>
            </a:r>
          </a:p>
          <a:p>
            <a:pPr marL="285750" indent="-285750">
              <a:buFont typeface="Arial" pitchFamily="34" charset="0"/>
              <a:buChar char="•"/>
            </a:pPr>
            <a:endParaRPr lang="es-ES" dirty="0"/>
          </a:p>
          <a:p>
            <a:pPr marL="285750" indent="-285750">
              <a:buFont typeface="Arial" pitchFamily="34" charset="0"/>
              <a:buChar char="•"/>
            </a:pPr>
            <a:r>
              <a:rPr lang="es-ES" dirty="0" smtClean="0"/>
              <a:t>A su vez dentro de «</a:t>
            </a:r>
            <a:r>
              <a:rPr lang="es-ES" i="1" dirty="0" smtClean="0"/>
              <a:t>controlador»</a:t>
            </a:r>
            <a:r>
              <a:rPr lang="es-ES" dirty="0"/>
              <a:t> creamos una clase </a:t>
            </a:r>
            <a:endParaRPr lang="es-ES" dirty="0" smtClean="0"/>
          </a:p>
          <a:p>
            <a:r>
              <a:rPr lang="es-ES" dirty="0" smtClean="0"/>
              <a:t>llamada</a:t>
            </a:r>
            <a:r>
              <a:rPr lang="es-ES" dirty="0"/>
              <a:t> </a:t>
            </a:r>
            <a:r>
              <a:rPr lang="es-ES" i="1" dirty="0" err="1"/>
              <a:t>ControladorCrud</a:t>
            </a:r>
            <a:r>
              <a:rPr lang="es-ES" dirty="0"/>
              <a:t>.</a:t>
            </a: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a:t>También vamos a crear una carpeta llamada «</a:t>
            </a:r>
            <a:r>
              <a:rPr lang="es-ES" dirty="0" err="1"/>
              <a:t>crud</a:t>
            </a:r>
            <a:r>
              <a:rPr lang="es-ES" dirty="0"/>
              <a:t>» </a:t>
            </a:r>
            <a:endParaRPr lang="es-ES" dirty="0" smtClean="0"/>
          </a:p>
          <a:p>
            <a:r>
              <a:rPr lang="es-ES" dirty="0" smtClean="0"/>
              <a:t>en </a:t>
            </a:r>
            <a:r>
              <a:rPr lang="es-ES" dirty="0" err="1"/>
              <a:t>src</a:t>
            </a:r>
            <a:r>
              <a:rPr lang="es-ES" dirty="0"/>
              <a:t>/</a:t>
            </a:r>
            <a:r>
              <a:rPr lang="es-ES" dirty="0" err="1"/>
              <a:t>main</a:t>
            </a:r>
            <a:r>
              <a:rPr lang="es-ES" dirty="0"/>
              <a:t>/</a:t>
            </a:r>
            <a:r>
              <a:rPr lang="es-ES" dirty="0" err="1"/>
              <a:t>resources</a:t>
            </a:r>
            <a:r>
              <a:rPr lang="es-ES" dirty="0"/>
              <a:t>/</a:t>
            </a:r>
            <a:r>
              <a:rPr lang="es-ES" dirty="0" err="1"/>
              <a:t>templates</a:t>
            </a:r>
            <a:r>
              <a:rPr lang="es-ES" dirty="0"/>
              <a:t>, en la que vamos a </a:t>
            </a:r>
            <a:endParaRPr lang="es-ES" dirty="0" smtClean="0"/>
          </a:p>
          <a:p>
            <a:r>
              <a:rPr lang="es-ES" dirty="0" smtClean="0"/>
              <a:t>guardar </a:t>
            </a:r>
            <a:r>
              <a:rPr lang="es-ES" dirty="0"/>
              <a:t>las vistas.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20" y="2563419"/>
            <a:ext cx="5520298" cy="392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251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pPr marL="285750" indent="-285750">
              <a:buFont typeface="Arial" pitchFamily="34" charset="0"/>
              <a:buChar char="•"/>
            </a:pPr>
            <a:r>
              <a:rPr lang="es-ES" dirty="0"/>
              <a:t>El código de la clase </a:t>
            </a:r>
            <a:r>
              <a:rPr lang="es-ES" dirty="0" err="1"/>
              <a:t>ControladorCrud</a:t>
            </a:r>
            <a:r>
              <a:rPr lang="es-ES" dirty="0"/>
              <a:t>, de momento, quedará como sigue</a:t>
            </a:r>
            <a:r>
              <a:rPr lang="es-ES" dirty="0" smtClean="0"/>
              <a:t>:</a:t>
            </a:r>
          </a:p>
          <a:p>
            <a:endParaRPr lang="es-AR" dirty="0" smtClean="0"/>
          </a:p>
          <a:p>
            <a:r>
              <a:rPr lang="es-AR" dirty="0" err="1"/>
              <a:t>package</a:t>
            </a:r>
            <a:r>
              <a:rPr lang="es-AR" dirty="0"/>
              <a:t> com.example.mysql1.mysql1.controlador;</a:t>
            </a:r>
          </a:p>
          <a:p>
            <a:r>
              <a:rPr lang="es-AR" dirty="0"/>
              <a:t/>
            </a:r>
            <a:br>
              <a:rPr lang="es-AR" dirty="0"/>
            </a:br>
            <a:r>
              <a:rPr lang="es-AR" dirty="0" err="1"/>
              <a:t>import</a:t>
            </a:r>
            <a:r>
              <a:rPr lang="es-AR" dirty="0"/>
              <a:t> com.example.mysql1.mysql1.modelo.Usuarios;</a:t>
            </a:r>
          </a:p>
          <a:p>
            <a:r>
              <a:rPr lang="es-AR" dirty="0" err="1"/>
              <a:t>import</a:t>
            </a:r>
            <a:r>
              <a:rPr lang="es-AR" dirty="0"/>
              <a:t> com.example.mysql1.mysql1.modelo.UsuariosCrud;</a:t>
            </a:r>
          </a:p>
          <a:p>
            <a:r>
              <a:rPr lang="es-AR" dirty="0"/>
              <a:t/>
            </a:r>
            <a:br>
              <a:rPr lang="es-AR" dirty="0"/>
            </a:br>
            <a:r>
              <a:rPr lang="es-AR" dirty="0" err="1"/>
              <a:t>import</a:t>
            </a:r>
            <a:r>
              <a:rPr lang="es-AR" dirty="0"/>
              <a:t> </a:t>
            </a:r>
            <a:r>
              <a:rPr lang="es-AR" dirty="0" err="1"/>
              <a:t>org.springframework.beans.factory.annotation.Autowired</a:t>
            </a:r>
            <a:r>
              <a:rPr lang="es-AR" dirty="0"/>
              <a:t>;</a:t>
            </a:r>
          </a:p>
          <a:p>
            <a:r>
              <a:rPr lang="es-AR" dirty="0" err="1"/>
              <a:t>import</a:t>
            </a:r>
            <a:r>
              <a:rPr lang="es-AR" dirty="0"/>
              <a:t> </a:t>
            </a:r>
            <a:r>
              <a:rPr lang="es-AR" dirty="0" err="1"/>
              <a:t>org.springframework.stereotype.Controller</a:t>
            </a:r>
            <a:r>
              <a:rPr lang="es-AR" dirty="0"/>
              <a:t>;</a:t>
            </a:r>
          </a:p>
          <a:p>
            <a:r>
              <a:rPr lang="es-AR" dirty="0" err="1"/>
              <a:t>import</a:t>
            </a:r>
            <a:r>
              <a:rPr lang="es-AR" dirty="0"/>
              <a:t> </a:t>
            </a:r>
            <a:r>
              <a:rPr lang="es-AR" dirty="0" err="1"/>
              <a:t>org.springframework.web.bind.annotation.GetMapping</a:t>
            </a:r>
            <a:r>
              <a:rPr lang="es-AR" dirty="0"/>
              <a:t>;</a:t>
            </a:r>
          </a:p>
          <a:p>
            <a:r>
              <a:rPr lang="es-AR" dirty="0" err="1"/>
              <a:t>import</a:t>
            </a:r>
            <a:r>
              <a:rPr lang="es-AR" dirty="0"/>
              <a:t> </a:t>
            </a:r>
            <a:r>
              <a:rPr lang="es-AR" dirty="0" err="1"/>
              <a:t>org.springframework.web.bind.annotation.PostMapping</a:t>
            </a:r>
            <a:r>
              <a:rPr lang="es-AR" dirty="0"/>
              <a:t>;</a:t>
            </a:r>
          </a:p>
          <a:p>
            <a:r>
              <a:rPr lang="es-AR" dirty="0" err="1"/>
              <a:t>import</a:t>
            </a:r>
            <a:r>
              <a:rPr lang="es-AR" dirty="0"/>
              <a:t> </a:t>
            </a:r>
            <a:r>
              <a:rPr lang="es-AR" dirty="0" err="1"/>
              <a:t>org.springframework.web.bind.annotation.RequestMapping</a:t>
            </a:r>
            <a:r>
              <a:rPr lang="es-AR" dirty="0"/>
              <a:t>;</a:t>
            </a:r>
          </a:p>
          <a:p>
            <a:r>
              <a:rPr lang="es-AR" dirty="0" err="1"/>
              <a:t>import</a:t>
            </a:r>
            <a:r>
              <a:rPr lang="es-AR" dirty="0"/>
              <a:t> </a:t>
            </a:r>
            <a:r>
              <a:rPr lang="es-AR" dirty="0" err="1"/>
              <a:t>org.springframework.web.bind.annotation.RequestParam</a:t>
            </a:r>
            <a:r>
              <a:rPr lang="es-AR" dirty="0"/>
              <a:t>;</a:t>
            </a:r>
          </a:p>
          <a:p>
            <a:r>
              <a:rPr lang="es-AR" dirty="0" err="1"/>
              <a:t>import</a:t>
            </a:r>
            <a:r>
              <a:rPr lang="es-AR" dirty="0"/>
              <a:t> </a:t>
            </a:r>
            <a:r>
              <a:rPr lang="es-AR" dirty="0" err="1"/>
              <a:t>org.springframework.web.bind.annotation.ResponseBody</a:t>
            </a:r>
            <a:r>
              <a:rPr lang="es-AR" dirty="0" smtClean="0"/>
              <a:t>;</a:t>
            </a:r>
            <a:endParaRPr lang="es-AR" dirty="0"/>
          </a:p>
        </p:txBody>
      </p:sp>
    </p:spTree>
    <p:extLst>
      <p:ext uri="{BB962C8B-B14F-4D97-AF65-F5344CB8AC3E}">
        <p14:creationId xmlns:p14="http://schemas.microsoft.com/office/powerpoint/2010/main" val="3224040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970318"/>
          </a:xfrm>
          <a:prstGeom prst="rect">
            <a:avLst/>
          </a:prstGeom>
        </p:spPr>
        <p:txBody>
          <a:bodyPr wrap="square">
            <a:spAutoFit/>
          </a:bodyPr>
          <a:lstStyle/>
          <a:p>
            <a:r>
              <a:rPr lang="es-AR" dirty="0" smtClean="0"/>
              <a:t>@</a:t>
            </a:r>
            <a:r>
              <a:rPr lang="es-AR" dirty="0" err="1"/>
              <a:t>Controller</a:t>
            </a:r>
            <a:endParaRPr lang="es-AR" dirty="0"/>
          </a:p>
          <a:p>
            <a:r>
              <a:rPr lang="es-AR" dirty="0"/>
              <a:t>@</a:t>
            </a:r>
            <a:r>
              <a:rPr lang="es-AR" dirty="0" err="1"/>
              <a:t>RequestMapping</a:t>
            </a:r>
            <a:r>
              <a:rPr lang="es-AR" dirty="0"/>
              <a:t>("/</a:t>
            </a:r>
            <a:r>
              <a:rPr lang="es-AR" dirty="0" err="1"/>
              <a:t>crud</a:t>
            </a:r>
            <a:r>
              <a:rPr lang="es-AR" dirty="0"/>
              <a:t>")</a:t>
            </a:r>
          </a:p>
          <a:p>
            <a:r>
              <a:rPr lang="es-AR" dirty="0" err="1"/>
              <a:t>public</a:t>
            </a:r>
            <a:r>
              <a:rPr lang="es-AR" dirty="0"/>
              <a:t> </a:t>
            </a:r>
            <a:r>
              <a:rPr lang="es-AR" dirty="0" err="1"/>
              <a:t>class</a:t>
            </a:r>
            <a:r>
              <a:rPr lang="es-AR" dirty="0"/>
              <a:t> </a:t>
            </a:r>
            <a:r>
              <a:rPr lang="es-AR" dirty="0" err="1"/>
              <a:t>ControladorCrud</a:t>
            </a:r>
            <a:r>
              <a:rPr lang="es-AR" dirty="0"/>
              <a:t> {</a:t>
            </a:r>
          </a:p>
          <a:p>
            <a:r>
              <a:rPr lang="es-AR" dirty="0"/>
              <a:t>    @</a:t>
            </a:r>
            <a:r>
              <a:rPr lang="es-AR" dirty="0" err="1"/>
              <a:t>Autowired</a:t>
            </a:r>
            <a:endParaRPr lang="es-AR" dirty="0"/>
          </a:p>
          <a:p>
            <a:r>
              <a:rPr lang="es-AR" dirty="0"/>
              <a:t>    </a:t>
            </a:r>
            <a:r>
              <a:rPr lang="es-AR" dirty="0" err="1"/>
              <a:t>private</a:t>
            </a:r>
            <a:r>
              <a:rPr lang="es-AR" dirty="0"/>
              <a:t> </a:t>
            </a:r>
            <a:r>
              <a:rPr lang="es-AR" dirty="0" err="1"/>
              <a:t>UsuariosCrud</a:t>
            </a:r>
            <a:r>
              <a:rPr lang="es-AR" dirty="0"/>
              <a:t> </a:t>
            </a:r>
            <a:r>
              <a:rPr lang="es-AR" dirty="0" err="1"/>
              <a:t>userRepository</a:t>
            </a:r>
            <a:r>
              <a:rPr lang="es-AR" dirty="0"/>
              <a:t>;</a:t>
            </a:r>
          </a:p>
          <a:p>
            <a:r>
              <a:rPr lang="es-AR" dirty="0"/>
              <a:t/>
            </a:r>
            <a:br>
              <a:rPr lang="es-AR" dirty="0"/>
            </a:br>
            <a:r>
              <a:rPr lang="es-AR" dirty="0"/>
              <a:t>@</a:t>
            </a:r>
            <a:r>
              <a:rPr lang="es-AR" dirty="0" err="1"/>
              <a:t>PostMapping</a:t>
            </a:r>
            <a:r>
              <a:rPr lang="es-AR" dirty="0"/>
              <a:t>(</a:t>
            </a:r>
            <a:r>
              <a:rPr lang="es-AR" dirty="0" err="1"/>
              <a:t>path</a:t>
            </a:r>
            <a:r>
              <a:rPr lang="es-AR" dirty="0"/>
              <a:t>="/</a:t>
            </a:r>
            <a:r>
              <a:rPr lang="es-AR" dirty="0" err="1"/>
              <a:t>add</a:t>
            </a:r>
            <a:r>
              <a:rPr lang="es-AR" dirty="0"/>
              <a:t>") </a:t>
            </a:r>
          </a:p>
          <a:p>
            <a:r>
              <a:rPr lang="es-AR" dirty="0" err="1"/>
              <a:t>public</a:t>
            </a:r>
            <a:r>
              <a:rPr lang="es-AR" dirty="0"/>
              <a:t> @</a:t>
            </a:r>
            <a:r>
              <a:rPr lang="es-AR" dirty="0" err="1"/>
              <a:t>ResponseBody</a:t>
            </a:r>
            <a:r>
              <a:rPr lang="es-AR" dirty="0"/>
              <a:t> </a:t>
            </a:r>
            <a:r>
              <a:rPr lang="es-AR" dirty="0" err="1"/>
              <a:t>String</a:t>
            </a:r>
            <a:r>
              <a:rPr lang="es-AR" dirty="0"/>
              <a:t> </a:t>
            </a:r>
            <a:r>
              <a:rPr lang="es-AR" dirty="0" err="1"/>
              <a:t>addNewUser</a:t>
            </a:r>
            <a:r>
              <a:rPr lang="es-AR" dirty="0"/>
              <a:t> (@</a:t>
            </a:r>
            <a:r>
              <a:rPr lang="es-AR" dirty="0" err="1"/>
              <a:t>RequestParam</a:t>
            </a:r>
            <a:r>
              <a:rPr lang="es-AR" dirty="0"/>
              <a:t> </a:t>
            </a:r>
            <a:r>
              <a:rPr lang="es-AR" dirty="0" err="1"/>
              <a:t>String</a:t>
            </a:r>
            <a:r>
              <a:rPr lang="es-AR" dirty="0"/>
              <a:t> usuario</a:t>
            </a:r>
          </a:p>
          <a:p>
            <a:r>
              <a:rPr lang="es-AR" dirty="0"/>
              <a:t> , @</a:t>
            </a:r>
            <a:r>
              <a:rPr lang="es-AR" dirty="0" err="1"/>
              <a:t>RequestParam</a:t>
            </a:r>
            <a:r>
              <a:rPr lang="es-AR" dirty="0"/>
              <a:t> </a:t>
            </a:r>
            <a:r>
              <a:rPr lang="es-AR" dirty="0" err="1"/>
              <a:t>String</a:t>
            </a:r>
            <a:r>
              <a:rPr lang="es-AR" dirty="0"/>
              <a:t> </a:t>
            </a:r>
            <a:r>
              <a:rPr lang="es-AR" dirty="0" err="1"/>
              <a:t>password</a:t>
            </a:r>
            <a:endParaRPr lang="es-AR" dirty="0"/>
          </a:p>
          <a:p>
            <a:r>
              <a:rPr lang="es-AR" dirty="0"/>
              <a:t> , @</a:t>
            </a:r>
            <a:r>
              <a:rPr lang="es-AR" dirty="0" err="1"/>
              <a:t>RequestParam</a:t>
            </a:r>
            <a:r>
              <a:rPr lang="es-AR" dirty="0"/>
              <a:t> </a:t>
            </a:r>
            <a:r>
              <a:rPr lang="es-AR" dirty="0" err="1"/>
              <a:t>String</a:t>
            </a:r>
            <a:r>
              <a:rPr lang="es-AR" dirty="0"/>
              <a:t> email) {</a:t>
            </a:r>
          </a:p>
          <a:p>
            <a:r>
              <a:rPr lang="es-AR" dirty="0"/>
              <a:t>Usuarios n = new Usuarios();</a:t>
            </a:r>
          </a:p>
          <a:p>
            <a:r>
              <a:rPr lang="es-AR" dirty="0" err="1"/>
              <a:t>n.setUsuario</a:t>
            </a:r>
            <a:r>
              <a:rPr lang="es-AR" dirty="0"/>
              <a:t>(usuario);</a:t>
            </a:r>
          </a:p>
          <a:p>
            <a:r>
              <a:rPr lang="es-AR" dirty="0" err="1"/>
              <a:t>n.setPassword</a:t>
            </a:r>
            <a:r>
              <a:rPr lang="es-AR" dirty="0"/>
              <a:t>(</a:t>
            </a:r>
            <a:r>
              <a:rPr lang="es-AR" dirty="0" err="1"/>
              <a:t>password</a:t>
            </a:r>
            <a:r>
              <a:rPr lang="es-AR" dirty="0"/>
              <a:t>);</a:t>
            </a:r>
          </a:p>
          <a:p>
            <a:r>
              <a:rPr lang="es-AR" dirty="0" err="1"/>
              <a:t>n.setEmail</a:t>
            </a:r>
            <a:r>
              <a:rPr lang="es-AR" dirty="0"/>
              <a:t>(email</a:t>
            </a:r>
            <a:r>
              <a:rPr lang="es-AR" dirty="0" smtClean="0"/>
              <a:t>);</a:t>
            </a:r>
            <a:endParaRPr lang="es-AR" dirty="0"/>
          </a:p>
        </p:txBody>
      </p:sp>
    </p:spTree>
    <p:extLst>
      <p:ext uri="{BB962C8B-B14F-4D97-AF65-F5344CB8AC3E}">
        <p14:creationId xmlns:p14="http://schemas.microsoft.com/office/powerpoint/2010/main" val="20058471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r>
              <a:rPr lang="es-AR" dirty="0" smtClean="0"/>
              <a:t>    </a:t>
            </a:r>
            <a:r>
              <a:rPr lang="es-AR" dirty="0" err="1"/>
              <a:t>userRepository.save</a:t>
            </a:r>
            <a:r>
              <a:rPr lang="es-AR" dirty="0"/>
              <a:t>(n);</a:t>
            </a:r>
          </a:p>
          <a:p>
            <a:r>
              <a:rPr lang="es-AR" dirty="0" err="1"/>
              <a:t>return</a:t>
            </a:r>
            <a:r>
              <a:rPr lang="es-AR" dirty="0"/>
              <a:t> "</a:t>
            </a:r>
            <a:r>
              <a:rPr lang="es-AR" dirty="0" err="1"/>
              <a:t>Saved</a:t>
            </a:r>
            <a:r>
              <a:rPr lang="es-AR" dirty="0"/>
              <a:t>";</a:t>
            </a:r>
          </a:p>
          <a:p>
            <a:r>
              <a:rPr lang="es-AR" dirty="0"/>
              <a:t>}</a:t>
            </a:r>
          </a:p>
          <a:p>
            <a:r>
              <a:rPr lang="es-AR" dirty="0"/>
              <a:t/>
            </a:r>
            <a:br>
              <a:rPr lang="es-AR" dirty="0"/>
            </a:br>
            <a:r>
              <a:rPr lang="es-AR" dirty="0"/>
              <a:t>@</a:t>
            </a:r>
            <a:r>
              <a:rPr lang="es-AR" dirty="0" err="1"/>
              <a:t>GetMapping</a:t>
            </a:r>
            <a:r>
              <a:rPr lang="es-AR" dirty="0"/>
              <a:t>(</a:t>
            </a:r>
            <a:r>
              <a:rPr lang="es-AR" dirty="0" err="1"/>
              <a:t>path</a:t>
            </a:r>
            <a:r>
              <a:rPr lang="es-AR" dirty="0"/>
              <a:t>="/</a:t>
            </a:r>
            <a:r>
              <a:rPr lang="es-AR" dirty="0" err="1"/>
              <a:t>all</a:t>
            </a:r>
            <a:r>
              <a:rPr lang="es-AR" dirty="0"/>
              <a:t>")</a:t>
            </a:r>
          </a:p>
          <a:p>
            <a:r>
              <a:rPr lang="es-AR" dirty="0" err="1"/>
              <a:t>public</a:t>
            </a:r>
            <a:r>
              <a:rPr lang="es-AR" dirty="0"/>
              <a:t> @</a:t>
            </a:r>
            <a:r>
              <a:rPr lang="es-AR" dirty="0" err="1"/>
              <a:t>ResponseBody</a:t>
            </a:r>
            <a:r>
              <a:rPr lang="es-AR" dirty="0"/>
              <a:t> Iterable&lt;Usuarios&gt; </a:t>
            </a:r>
            <a:r>
              <a:rPr lang="es-AR" dirty="0" err="1"/>
              <a:t>getAllUsers</a:t>
            </a:r>
            <a:r>
              <a:rPr lang="es-AR" dirty="0"/>
              <a:t>() {</a:t>
            </a:r>
          </a:p>
          <a:p>
            <a:r>
              <a:rPr lang="es-AR" dirty="0"/>
              <a:t>// </a:t>
            </a:r>
            <a:r>
              <a:rPr lang="es-AR" dirty="0" err="1"/>
              <a:t>This</a:t>
            </a:r>
            <a:r>
              <a:rPr lang="es-AR" dirty="0"/>
              <a:t> </a:t>
            </a:r>
            <a:r>
              <a:rPr lang="es-AR" dirty="0" err="1"/>
              <a:t>returns</a:t>
            </a:r>
            <a:r>
              <a:rPr lang="es-AR" dirty="0"/>
              <a:t> a JSON </a:t>
            </a:r>
            <a:r>
              <a:rPr lang="es-AR" dirty="0" err="1"/>
              <a:t>or</a:t>
            </a:r>
            <a:r>
              <a:rPr lang="es-AR" dirty="0"/>
              <a:t> XML </a:t>
            </a:r>
            <a:r>
              <a:rPr lang="es-AR" dirty="0" err="1"/>
              <a:t>with</a:t>
            </a:r>
            <a:r>
              <a:rPr lang="es-AR" dirty="0"/>
              <a:t> </a:t>
            </a:r>
            <a:r>
              <a:rPr lang="es-AR" dirty="0" err="1"/>
              <a:t>the</a:t>
            </a:r>
            <a:r>
              <a:rPr lang="es-AR" dirty="0"/>
              <a:t> </a:t>
            </a:r>
            <a:r>
              <a:rPr lang="es-AR" dirty="0" err="1"/>
              <a:t>users</a:t>
            </a:r>
            <a:endParaRPr lang="es-AR" dirty="0"/>
          </a:p>
          <a:p>
            <a:r>
              <a:rPr lang="es-AR" dirty="0" err="1"/>
              <a:t>return</a:t>
            </a:r>
            <a:r>
              <a:rPr lang="es-AR" dirty="0"/>
              <a:t> </a:t>
            </a:r>
            <a:r>
              <a:rPr lang="es-AR" dirty="0" err="1"/>
              <a:t>userRepository.findAll</a:t>
            </a:r>
            <a:r>
              <a:rPr lang="es-AR" dirty="0"/>
              <a:t>();</a:t>
            </a:r>
          </a:p>
          <a:p>
            <a:r>
              <a:rPr lang="es-AR" dirty="0" smtClean="0"/>
              <a:t>}</a:t>
            </a:r>
          </a:p>
          <a:p>
            <a:endParaRPr lang="es-ES" dirty="0"/>
          </a:p>
          <a:p>
            <a:r>
              <a:rPr lang="es-AR" dirty="0"/>
              <a:t>@</a:t>
            </a:r>
            <a:r>
              <a:rPr lang="es-AR" dirty="0" err="1"/>
              <a:t>PostMapping</a:t>
            </a:r>
            <a:r>
              <a:rPr lang="es-AR" dirty="0"/>
              <a:t>(</a:t>
            </a:r>
            <a:r>
              <a:rPr lang="es-AR" dirty="0" err="1"/>
              <a:t>path</a:t>
            </a:r>
            <a:r>
              <a:rPr lang="es-AR" dirty="0"/>
              <a:t>="/</a:t>
            </a:r>
            <a:r>
              <a:rPr lang="es-AR" dirty="0" err="1"/>
              <a:t>delete</a:t>
            </a:r>
            <a:r>
              <a:rPr lang="es-AR" dirty="0"/>
              <a:t>") </a:t>
            </a:r>
          </a:p>
          <a:p>
            <a:r>
              <a:rPr lang="es-AR" dirty="0" err="1"/>
              <a:t>public</a:t>
            </a:r>
            <a:r>
              <a:rPr lang="es-AR" dirty="0"/>
              <a:t> @</a:t>
            </a:r>
            <a:r>
              <a:rPr lang="es-AR" dirty="0" err="1"/>
              <a:t>ResponseBody</a:t>
            </a:r>
            <a:r>
              <a:rPr lang="es-AR" dirty="0"/>
              <a:t> </a:t>
            </a:r>
            <a:r>
              <a:rPr lang="es-AR" dirty="0" err="1"/>
              <a:t>String</a:t>
            </a:r>
            <a:r>
              <a:rPr lang="es-AR" dirty="0"/>
              <a:t> </a:t>
            </a:r>
            <a:r>
              <a:rPr lang="es-AR" dirty="0" err="1"/>
              <a:t>deleteUser</a:t>
            </a:r>
            <a:r>
              <a:rPr lang="es-AR" dirty="0"/>
              <a:t> (@</a:t>
            </a:r>
            <a:r>
              <a:rPr lang="es-AR" dirty="0" err="1"/>
              <a:t>RequestParam</a:t>
            </a:r>
            <a:r>
              <a:rPr lang="es-AR" dirty="0"/>
              <a:t> </a:t>
            </a:r>
            <a:r>
              <a:rPr lang="es-AR" dirty="0" err="1"/>
              <a:t>Integer</a:t>
            </a:r>
            <a:r>
              <a:rPr lang="es-AR" dirty="0"/>
              <a:t> </a:t>
            </a:r>
            <a:r>
              <a:rPr lang="es-AR" dirty="0" err="1"/>
              <a:t>idusuario</a:t>
            </a:r>
            <a:r>
              <a:rPr lang="es-AR" dirty="0"/>
              <a:t>) {</a:t>
            </a:r>
          </a:p>
          <a:p>
            <a:r>
              <a:rPr lang="es-AR" dirty="0" err="1"/>
              <a:t>userRepository.deleteById</a:t>
            </a:r>
            <a:r>
              <a:rPr lang="es-AR" dirty="0"/>
              <a:t>(</a:t>
            </a:r>
            <a:r>
              <a:rPr lang="es-AR" dirty="0" err="1"/>
              <a:t>idusuario</a:t>
            </a:r>
            <a:r>
              <a:rPr lang="es-AR" dirty="0"/>
              <a:t>);</a:t>
            </a:r>
          </a:p>
          <a:p>
            <a:r>
              <a:rPr lang="es-AR" dirty="0" err="1"/>
              <a:t>return</a:t>
            </a:r>
            <a:r>
              <a:rPr lang="es-AR" dirty="0"/>
              <a:t> "</a:t>
            </a:r>
            <a:r>
              <a:rPr lang="es-AR" dirty="0" err="1"/>
              <a:t>Delete</a:t>
            </a:r>
            <a:r>
              <a:rPr lang="es-AR" dirty="0"/>
              <a:t> </a:t>
            </a:r>
            <a:r>
              <a:rPr lang="es-AR" dirty="0" smtClean="0"/>
              <a:t>usuario "+</a:t>
            </a:r>
            <a:r>
              <a:rPr lang="es-AR" dirty="0" err="1"/>
              <a:t>idusuario</a:t>
            </a:r>
            <a:r>
              <a:rPr lang="es-AR" dirty="0"/>
              <a:t>;</a:t>
            </a:r>
          </a:p>
          <a:p>
            <a:r>
              <a:rPr lang="es-AR" dirty="0" smtClean="0"/>
              <a:t>} }</a:t>
            </a:r>
            <a:endParaRPr lang="es-AR" dirty="0"/>
          </a:p>
        </p:txBody>
      </p:sp>
    </p:spTree>
    <p:extLst>
      <p:ext uri="{BB962C8B-B14F-4D97-AF65-F5344CB8AC3E}">
        <p14:creationId xmlns:p14="http://schemas.microsoft.com/office/powerpoint/2010/main" val="228742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MVC</a:t>
            </a:r>
          </a:p>
          <a:p>
            <a:r>
              <a:rPr lang="es-AR" sz="4000" b="1" dirty="0" smtClean="0">
                <a:solidFill>
                  <a:srgbClr val="0070C0"/>
                </a:solidFill>
                <a:latin typeface="Georgia"/>
                <a:ea typeface="Georgia"/>
                <a:cs typeface="Georgia"/>
                <a:sym typeface="Georgia"/>
              </a:rPr>
              <a:t>Segunda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7541118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4247317"/>
          </a:xfrm>
          <a:prstGeom prst="rect">
            <a:avLst/>
          </a:prstGeom>
        </p:spPr>
        <p:txBody>
          <a:bodyPr wrap="square">
            <a:spAutoFit/>
          </a:bodyPr>
          <a:lstStyle/>
          <a:p>
            <a:r>
              <a:rPr lang="es-AR" dirty="0" smtClean="0"/>
              <a:t>@</a:t>
            </a:r>
            <a:r>
              <a:rPr lang="es-AR" dirty="0" err="1"/>
              <a:t>PostMapping</a:t>
            </a:r>
            <a:r>
              <a:rPr lang="es-AR" dirty="0"/>
              <a:t>("/</a:t>
            </a:r>
            <a:r>
              <a:rPr lang="es-AR" dirty="0" err="1"/>
              <a:t>update</a:t>
            </a:r>
            <a:r>
              <a:rPr lang="es-AR" dirty="0"/>
              <a:t>")</a:t>
            </a:r>
          </a:p>
          <a:p>
            <a:r>
              <a:rPr lang="es-AR" dirty="0" smtClean="0"/>
              <a:t>@</a:t>
            </a:r>
            <a:r>
              <a:rPr lang="es-AR" dirty="0" err="1"/>
              <a:t>ResponseBody</a:t>
            </a:r>
            <a:endParaRPr lang="es-AR" dirty="0"/>
          </a:p>
          <a:p>
            <a:r>
              <a:rPr lang="es-AR" dirty="0" err="1" smtClean="0"/>
              <a:t>public</a:t>
            </a:r>
            <a:r>
              <a:rPr lang="es-AR" dirty="0" smtClean="0"/>
              <a:t> </a:t>
            </a:r>
            <a:r>
              <a:rPr lang="es-AR" dirty="0" err="1"/>
              <a:t>String</a:t>
            </a:r>
            <a:r>
              <a:rPr lang="es-AR" dirty="0"/>
              <a:t> </a:t>
            </a:r>
            <a:r>
              <a:rPr lang="es-AR" dirty="0" err="1"/>
              <a:t>actualizarUsuario</a:t>
            </a:r>
            <a:r>
              <a:rPr lang="es-AR" dirty="0"/>
              <a:t>(@</a:t>
            </a:r>
            <a:r>
              <a:rPr lang="es-AR" dirty="0" err="1"/>
              <a:t>RequestParam</a:t>
            </a:r>
            <a:r>
              <a:rPr lang="es-AR" dirty="0"/>
              <a:t> </a:t>
            </a:r>
            <a:r>
              <a:rPr lang="es-AR" dirty="0" err="1"/>
              <a:t>int</a:t>
            </a:r>
            <a:r>
              <a:rPr lang="es-AR" dirty="0"/>
              <a:t> </a:t>
            </a:r>
            <a:r>
              <a:rPr lang="es-AR" dirty="0" err="1"/>
              <a:t>idusuario</a:t>
            </a:r>
            <a:r>
              <a:rPr lang="es-AR" dirty="0"/>
              <a:t>, @</a:t>
            </a:r>
            <a:r>
              <a:rPr lang="es-AR" dirty="0" err="1"/>
              <a:t>RequestParam</a:t>
            </a:r>
            <a:r>
              <a:rPr lang="es-AR" dirty="0"/>
              <a:t> </a:t>
            </a:r>
            <a:r>
              <a:rPr lang="es-AR" dirty="0" err="1"/>
              <a:t>String</a:t>
            </a:r>
            <a:r>
              <a:rPr lang="es-AR" dirty="0"/>
              <a:t> usuario,</a:t>
            </a:r>
          </a:p>
          <a:p>
            <a:r>
              <a:rPr lang="es-AR" dirty="0"/>
              <a:t>    @</a:t>
            </a:r>
            <a:r>
              <a:rPr lang="es-AR" dirty="0" err="1"/>
              <a:t>RequestParam</a:t>
            </a:r>
            <a:r>
              <a:rPr lang="es-AR" dirty="0"/>
              <a:t> </a:t>
            </a:r>
            <a:r>
              <a:rPr lang="es-AR" dirty="0" err="1"/>
              <a:t>String</a:t>
            </a:r>
            <a:r>
              <a:rPr lang="es-AR" dirty="0"/>
              <a:t> </a:t>
            </a:r>
            <a:r>
              <a:rPr lang="es-AR" dirty="0" err="1"/>
              <a:t>password</a:t>
            </a:r>
            <a:r>
              <a:rPr lang="es-AR" dirty="0"/>
              <a:t>, @</a:t>
            </a:r>
            <a:r>
              <a:rPr lang="es-AR" dirty="0" err="1"/>
              <a:t>RequestParam</a:t>
            </a:r>
            <a:r>
              <a:rPr lang="es-AR" dirty="0"/>
              <a:t> </a:t>
            </a:r>
            <a:r>
              <a:rPr lang="es-AR" dirty="0" err="1"/>
              <a:t>String</a:t>
            </a:r>
            <a:r>
              <a:rPr lang="es-AR" dirty="0"/>
              <a:t> email){</a:t>
            </a:r>
          </a:p>
          <a:p>
            <a:r>
              <a:rPr lang="es-AR" dirty="0"/>
              <a:t/>
            </a:r>
            <a:br>
              <a:rPr lang="es-AR" dirty="0"/>
            </a:br>
            <a:r>
              <a:rPr lang="es-AR" dirty="0"/>
              <a:t>        usuarios </a:t>
            </a:r>
            <a:r>
              <a:rPr lang="es-AR" dirty="0" err="1"/>
              <a:t>usu</a:t>
            </a:r>
            <a:r>
              <a:rPr lang="es-AR" dirty="0"/>
              <a:t>= </a:t>
            </a:r>
            <a:r>
              <a:rPr lang="es-AR" dirty="0" err="1"/>
              <a:t>userRepository.findById</a:t>
            </a:r>
            <a:r>
              <a:rPr lang="es-AR" dirty="0"/>
              <a:t>(</a:t>
            </a:r>
            <a:r>
              <a:rPr lang="es-AR" dirty="0" err="1"/>
              <a:t>idusuario</a:t>
            </a:r>
            <a:r>
              <a:rPr lang="es-AR" dirty="0"/>
              <a:t>);</a:t>
            </a:r>
          </a:p>
          <a:p>
            <a:r>
              <a:rPr lang="es-AR" dirty="0"/>
              <a:t>  </a:t>
            </a:r>
          </a:p>
          <a:p>
            <a:r>
              <a:rPr lang="es-AR" dirty="0"/>
              <a:t>        </a:t>
            </a:r>
            <a:r>
              <a:rPr lang="es-AR" dirty="0" err="1"/>
              <a:t>usu.setUsuario</a:t>
            </a:r>
            <a:r>
              <a:rPr lang="es-AR" dirty="0"/>
              <a:t>(usuario);</a:t>
            </a:r>
          </a:p>
          <a:p>
            <a:r>
              <a:rPr lang="es-AR" dirty="0"/>
              <a:t>        </a:t>
            </a:r>
            <a:r>
              <a:rPr lang="es-AR" dirty="0" err="1"/>
              <a:t>usu.setPassword</a:t>
            </a:r>
            <a:r>
              <a:rPr lang="es-AR" dirty="0"/>
              <a:t>(</a:t>
            </a:r>
            <a:r>
              <a:rPr lang="es-AR" dirty="0" err="1"/>
              <a:t>password</a:t>
            </a:r>
            <a:r>
              <a:rPr lang="es-AR" dirty="0"/>
              <a:t>);</a:t>
            </a:r>
          </a:p>
          <a:p>
            <a:r>
              <a:rPr lang="es-AR" dirty="0"/>
              <a:t>        </a:t>
            </a:r>
            <a:r>
              <a:rPr lang="es-AR" dirty="0" err="1"/>
              <a:t>usu.setEmail</a:t>
            </a:r>
            <a:r>
              <a:rPr lang="es-AR" dirty="0"/>
              <a:t>(email);</a:t>
            </a:r>
          </a:p>
          <a:p>
            <a:r>
              <a:rPr lang="es-AR" dirty="0"/>
              <a:t/>
            </a:r>
            <a:br>
              <a:rPr lang="es-AR" dirty="0"/>
            </a:br>
            <a:r>
              <a:rPr lang="es-AR" dirty="0"/>
              <a:t>        </a:t>
            </a:r>
            <a:r>
              <a:rPr lang="es-AR" dirty="0" err="1"/>
              <a:t>userRepository.save</a:t>
            </a:r>
            <a:r>
              <a:rPr lang="es-AR" dirty="0"/>
              <a:t>(</a:t>
            </a:r>
            <a:r>
              <a:rPr lang="es-AR" dirty="0" err="1"/>
              <a:t>usu</a:t>
            </a:r>
            <a:r>
              <a:rPr lang="es-AR" dirty="0"/>
              <a:t>);</a:t>
            </a:r>
          </a:p>
          <a:p>
            <a:r>
              <a:rPr lang="es-AR" dirty="0"/>
              <a:t/>
            </a:r>
            <a:br>
              <a:rPr lang="es-AR" dirty="0"/>
            </a:br>
            <a:r>
              <a:rPr lang="es-AR" dirty="0"/>
              <a:t>        </a:t>
            </a:r>
            <a:r>
              <a:rPr lang="es-AR" dirty="0" err="1"/>
              <a:t>return</a:t>
            </a:r>
            <a:r>
              <a:rPr lang="es-AR" dirty="0"/>
              <a:t> "Registro modificado";</a:t>
            </a:r>
          </a:p>
          <a:p>
            <a:r>
              <a:rPr lang="es-AR" dirty="0" smtClean="0"/>
              <a:t>}}</a:t>
            </a:r>
            <a:endParaRPr lang="es-AR" dirty="0"/>
          </a:p>
        </p:txBody>
      </p:sp>
    </p:spTree>
    <p:extLst>
      <p:ext uri="{BB962C8B-B14F-4D97-AF65-F5344CB8AC3E}">
        <p14:creationId xmlns:p14="http://schemas.microsoft.com/office/powerpoint/2010/main" val="3205668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031325"/>
          </a:xfrm>
          <a:prstGeom prst="rect">
            <a:avLst/>
          </a:prstGeom>
        </p:spPr>
        <p:txBody>
          <a:bodyPr wrap="square">
            <a:spAutoFit/>
          </a:bodyPr>
          <a:lstStyle/>
          <a:p>
            <a:r>
              <a:rPr lang="es-AR" dirty="0"/>
              <a:t>   </a:t>
            </a:r>
            <a:r>
              <a:rPr lang="es-ES" dirty="0" smtClean="0"/>
              <a:t>Con la anotación </a:t>
            </a:r>
            <a:r>
              <a:rPr lang="es-ES" i="1" dirty="0" smtClean="0"/>
              <a:t>@</a:t>
            </a:r>
            <a:r>
              <a:rPr lang="es-ES" i="1" dirty="0" err="1" smtClean="0"/>
              <a:t>Controller</a:t>
            </a:r>
            <a:r>
              <a:rPr lang="es-ES" dirty="0" smtClean="0"/>
              <a:t>  le indicamos que se trata de una clase controlador.</a:t>
            </a:r>
          </a:p>
          <a:p>
            <a:pPr marL="285750" indent="-285750">
              <a:buFont typeface="Arial" pitchFamily="34" charset="0"/>
              <a:buChar char="•"/>
            </a:pPr>
            <a:endParaRPr lang="es-ES" i="1" dirty="0" smtClean="0"/>
          </a:p>
          <a:p>
            <a:pPr marL="285750" indent="-285750">
              <a:buFont typeface="Arial" pitchFamily="34" charset="0"/>
              <a:buChar char="•"/>
            </a:pPr>
            <a:r>
              <a:rPr lang="es-ES" i="1" dirty="0" smtClean="0"/>
              <a:t>@</a:t>
            </a:r>
            <a:r>
              <a:rPr lang="es-ES" i="1" dirty="0" err="1"/>
              <a:t>RequestMapping</a:t>
            </a:r>
            <a:r>
              <a:rPr lang="es-ES" i="1" dirty="0"/>
              <a:t>(«/</a:t>
            </a:r>
            <a:r>
              <a:rPr lang="es-ES" i="1" dirty="0" err="1"/>
              <a:t>crud</a:t>
            </a:r>
            <a:r>
              <a:rPr lang="es-ES" i="1" dirty="0"/>
              <a:t>»)</a:t>
            </a:r>
            <a:r>
              <a:rPr lang="es-ES" dirty="0"/>
              <a:t> sirve para indicar que el archivo raíz de la aplicación será </a:t>
            </a:r>
            <a:r>
              <a:rPr lang="es-ES" dirty="0" smtClean="0"/>
              <a:t>localhost:8080/</a:t>
            </a:r>
            <a:r>
              <a:rPr lang="es-ES" dirty="0" err="1" smtClean="0"/>
              <a:t>crud</a:t>
            </a:r>
            <a:r>
              <a:rPr lang="es-ES" dirty="0" smtClean="0"/>
              <a:t>. </a:t>
            </a:r>
          </a:p>
          <a:p>
            <a:pPr marL="285750" indent="-285750">
              <a:buFont typeface="Arial" pitchFamily="34" charset="0"/>
              <a:buChar char="•"/>
            </a:pPr>
            <a:endParaRPr lang="es-ES" dirty="0"/>
          </a:p>
          <a:p>
            <a:pPr marL="285750" indent="-285750">
              <a:buFont typeface="Arial" pitchFamily="34" charset="0"/>
              <a:buChar char="•"/>
            </a:pPr>
            <a:r>
              <a:rPr lang="es-ES" dirty="0" smtClean="0"/>
              <a:t>Hay </a:t>
            </a:r>
            <a:r>
              <a:rPr lang="es-ES" dirty="0"/>
              <a:t>un atributo que es un objeto que implementa </a:t>
            </a:r>
            <a:r>
              <a:rPr lang="es-ES" i="1" dirty="0" err="1" smtClean="0"/>
              <a:t>UsuariosCrud</a:t>
            </a:r>
            <a:r>
              <a:rPr lang="es-ES" dirty="0"/>
              <a:t>. Lleva la anotación </a:t>
            </a:r>
            <a:r>
              <a:rPr lang="es-ES" i="1" dirty="0"/>
              <a:t>@</a:t>
            </a:r>
            <a:r>
              <a:rPr lang="es-ES" i="1" dirty="0" err="1"/>
              <a:t>Autowired</a:t>
            </a:r>
            <a:r>
              <a:rPr lang="es-ES" dirty="0"/>
              <a:t>, por lo que es Spring el que se encarga de crearlo cuando sea necesario.</a:t>
            </a:r>
          </a:p>
          <a:p>
            <a:endParaRPr lang="es-AR" dirty="0"/>
          </a:p>
        </p:txBody>
      </p:sp>
    </p:spTree>
    <p:extLst>
      <p:ext uri="{BB962C8B-B14F-4D97-AF65-F5344CB8AC3E}">
        <p14:creationId xmlns:p14="http://schemas.microsoft.com/office/powerpoint/2010/main" val="3180822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2862322"/>
          </a:xfrm>
          <a:prstGeom prst="rect">
            <a:avLst/>
          </a:prstGeom>
        </p:spPr>
        <p:txBody>
          <a:bodyPr wrap="square">
            <a:spAutoFit/>
          </a:bodyPr>
          <a:lstStyle/>
          <a:p>
            <a:pPr marL="285750" indent="-285750">
              <a:buFont typeface="Arial" pitchFamily="34" charset="0"/>
              <a:buChar char="•"/>
            </a:pPr>
            <a:r>
              <a:rPr lang="es-ES" dirty="0" smtClean="0"/>
              <a:t>Teniendo la </a:t>
            </a:r>
            <a:r>
              <a:rPr lang="es-ES" dirty="0"/>
              <a:t>correspondientes clases programadas queda probar si todo esta funcionando bien, para ello utilizaremos una herramienta que nos permite realizar las respectivas pruebas de </a:t>
            </a:r>
            <a:r>
              <a:rPr lang="es-ES" dirty="0" err="1"/>
              <a:t>testing</a:t>
            </a:r>
            <a:r>
              <a:rPr lang="es-ES" dirty="0"/>
              <a:t> sobre lo que se tiene </a:t>
            </a:r>
            <a:r>
              <a:rPr lang="es-ES" dirty="0" smtClean="0"/>
              <a:t>programado.</a:t>
            </a:r>
          </a:p>
          <a:p>
            <a:pPr marL="285750" indent="-285750">
              <a:buFont typeface="Arial" pitchFamily="34" charset="0"/>
              <a:buChar char="•"/>
            </a:pPr>
            <a:endParaRPr lang="es-ES" dirty="0"/>
          </a:p>
          <a:p>
            <a:pPr marL="285750" indent="-285750">
              <a:buFont typeface="Arial" pitchFamily="34" charset="0"/>
              <a:buChar char="•"/>
            </a:pPr>
            <a:r>
              <a:rPr lang="es-ES" dirty="0" smtClean="0"/>
              <a:t>Se </a:t>
            </a:r>
            <a:r>
              <a:rPr lang="es-ES" dirty="0"/>
              <a:t>recuerda que todavía faltan programar las vistas que son el medio por el cual el usuario </a:t>
            </a:r>
            <a:r>
              <a:rPr lang="es-ES" dirty="0" smtClean="0"/>
              <a:t>interactúa </a:t>
            </a:r>
            <a:r>
              <a:rPr lang="es-ES" dirty="0"/>
              <a:t>con dichas </a:t>
            </a:r>
            <a:r>
              <a:rPr lang="es-ES" dirty="0" smtClean="0"/>
              <a:t>clases.</a:t>
            </a:r>
          </a:p>
          <a:p>
            <a:pPr marL="285750" indent="-285750">
              <a:buFont typeface="Arial" pitchFamily="34" charset="0"/>
              <a:buChar char="•"/>
            </a:pPr>
            <a:endParaRPr lang="es-ES" i="1" dirty="0"/>
          </a:p>
          <a:p>
            <a:pPr marL="285750" indent="-285750">
              <a:buFont typeface="Arial" pitchFamily="34" charset="0"/>
              <a:buChar char="•"/>
            </a:pPr>
            <a:r>
              <a:rPr lang="es-ES" i="1" dirty="0" smtClean="0"/>
              <a:t>La herramienta de </a:t>
            </a:r>
            <a:r>
              <a:rPr lang="es-ES" i="1" dirty="0" err="1" smtClean="0"/>
              <a:t>testing</a:t>
            </a:r>
            <a:r>
              <a:rPr lang="es-ES" i="1" dirty="0" smtClean="0"/>
              <a:t> que utilizaremos se la conoce como </a:t>
            </a:r>
            <a:r>
              <a:rPr lang="es-ES" i="1" dirty="0" err="1"/>
              <a:t>P</a:t>
            </a:r>
            <a:r>
              <a:rPr lang="es-ES" i="1" dirty="0" err="1" smtClean="0"/>
              <a:t>ostman</a:t>
            </a:r>
            <a:r>
              <a:rPr lang="es-ES" i="1" dirty="0" smtClean="0"/>
              <a:t> .</a:t>
            </a:r>
          </a:p>
          <a:p>
            <a:pPr marL="285750" indent="-285750">
              <a:buFont typeface="Arial" pitchFamily="34" charset="0"/>
              <a:buChar char="•"/>
            </a:pPr>
            <a:endParaRPr lang="es-ES" i="1" dirty="0"/>
          </a:p>
          <a:p>
            <a:pPr marL="285750" indent="-285750">
              <a:buFont typeface="Arial" pitchFamily="34" charset="0"/>
              <a:buChar char="•"/>
            </a:pPr>
            <a:endParaRPr lang="es-ES" i="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4018" y="4020218"/>
            <a:ext cx="841849" cy="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904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69332"/>
          </a:xfrm>
          <a:prstGeom prst="rect">
            <a:avLst/>
          </a:prstGeom>
        </p:spPr>
        <p:txBody>
          <a:bodyPr wrap="square">
            <a:spAutoFit/>
          </a:bodyPr>
          <a:lstStyle/>
          <a:p>
            <a:pPr marL="285750" indent="-285750">
              <a:buFont typeface="Arial" pitchFamily="34" charset="0"/>
              <a:buChar char="•"/>
            </a:pPr>
            <a:r>
              <a:rPr lang="es-ES" dirty="0" smtClean="0"/>
              <a:t>Se indica la siguiente configuración para probar nuestro método o servicio </a:t>
            </a:r>
            <a:r>
              <a:rPr lang="es-ES" dirty="0" err="1" smtClean="0"/>
              <a:t>all</a:t>
            </a:r>
            <a:endParaRPr lang="es-ES" i="1"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065" y="2917908"/>
            <a:ext cx="81438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77" y="5061115"/>
            <a:ext cx="81153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oblada hacia arriba"/>
          <p:cNvSpPr/>
          <p:nvPr/>
        </p:nvSpPr>
        <p:spPr>
          <a:xfrm flipH="1" flipV="1">
            <a:off x="1223266" y="3792620"/>
            <a:ext cx="2074295" cy="9734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704098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1200329"/>
          </a:xfrm>
          <a:prstGeom prst="rect">
            <a:avLst/>
          </a:prstGeom>
        </p:spPr>
        <p:txBody>
          <a:bodyPr wrap="square">
            <a:spAutoFit/>
          </a:bodyPr>
          <a:lstStyle/>
          <a:p>
            <a:pPr marL="285750" indent="-285750">
              <a:buFont typeface="Arial" pitchFamily="34" charset="0"/>
              <a:buChar char="•"/>
            </a:pPr>
            <a:r>
              <a:rPr lang="es-ES" dirty="0" smtClean="0"/>
              <a:t>Se indica la siguiente </a:t>
            </a:r>
          </a:p>
          <a:p>
            <a:r>
              <a:rPr lang="es-ES" dirty="0" smtClean="0"/>
              <a:t>configuración para probar </a:t>
            </a:r>
          </a:p>
          <a:p>
            <a:r>
              <a:rPr lang="es-ES" dirty="0" smtClean="0"/>
              <a:t>nuestro método o servicio </a:t>
            </a:r>
          </a:p>
          <a:p>
            <a:r>
              <a:rPr lang="es-ES" dirty="0" err="1" smtClean="0"/>
              <a:t>add</a:t>
            </a:r>
            <a:endParaRPr lang="es-ES" i="1"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77" y="5244193"/>
            <a:ext cx="8153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224" y="2413704"/>
            <a:ext cx="83724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flipH="1" flipV="1">
            <a:off x="1068886" y="4065753"/>
            <a:ext cx="2074295" cy="9734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38474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CRUD Spring </a:t>
            </a:r>
            <a:r>
              <a:rPr lang="es-ES" sz="2400" b="1" dirty="0" err="1">
                <a:latin typeface="Encode Sans" panose="020B0604020202020204"/>
                <a:ea typeface="Calibri" panose="020F0502020204030204" pitchFamily="34" charset="0"/>
              </a:rPr>
              <a:t>Boot</a:t>
            </a:r>
            <a:r>
              <a:rPr lang="es-ES" sz="2400" b="1" dirty="0">
                <a:latin typeface="Encode Sans" panose="020B0604020202020204"/>
                <a:ea typeface="Calibri" panose="020F0502020204030204" pitchFamily="34" charset="0"/>
              </a:rPr>
              <a:t> - </a:t>
            </a:r>
            <a:r>
              <a:rPr lang="es-ES" sz="2400" b="1" dirty="0" smtClean="0">
                <a:latin typeface="Encode Sans" panose="020B0604020202020204"/>
                <a:ea typeface="Calibri" panose="020F0502020204030204" pitchFamily="34" charset="0"/>
              </a:rPr>
              <a:t>Controlador</a:t>
            </a:r>
            <a:r>
              <a:rPr lang="es-AR" sz="2400" b="1" dirty="0" smtClean="0"/>
              <a:t> </a:t>
            </a:r>
            <a:r>
              <a:rPr lang="es-AR" sz="2400" b="1" dirty="0"/>
              <a:t>de </a:t>
            </a:r>
            <a:r>
              <a:rPr lang="es-AR" sz="2400" b="1" dirty="0" smtClean="0"/>
              <a:t>Datos</a:t>
            </a:r>
            <a:endParaRPr lang="es-ES" sz="2400" b="1" dirty="0">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563419"/>
            <a:ext cx="11475522" cy="369332"/>
          </a:xfrm>
          <a:prstGeom prst="rect">
            <a:avLst/>
          </a:prstGeom>
        </p:spPr>
        <p:txBody>
          <a:bodyPr wrap="square">
            <a:spAutoFit/>
          </a:bodyPr>
          <a:lstStyle/>
          <a:p>
            <a:pPr marL="285750" indent="-285750">
              <a:buFont typeface="Arial" pitchFamily="34" charset="0"/>
              <a:buChar char="•"/>
            </a:pPr>
            <a:r>
              <a:rPr lang="es-ES" dirty="0" smtClean="0"/>
              <a:t>Se indica la siguiente configuración para probar nuestro método o servicio </a:t>
            </a:r>
            <a:r>
              <a:rPr lang="es-ES" dirty="0" err="1" smtClean="0"/>
              <a:t>all</a:t>
            </a:r>
            <a:endParaRPr lang="es-ES" i="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3805794"/>
            <a:ext cx="81819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142" y="2980335"/>
            <a:ext cx="81438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flipH="1" flipV="1">
            <a:off x="1475846" y="3319071"/>
            <a:ext cx="2074295" cy="9734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72180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smtClean="0">
                <a:solidFill>
                  <a:srgbClr val="FADA54"/>
                </a:solidFill>
                <a:latin typeface="Encode Sans"/>
                <a:ea typeface="Encode Sans"/>
                <a:cs typeface="Encode Sans"/>
                <a:sym typeface="Encode Sans"/>
              </a:rPr>
              <a:t>Consultas!!!</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a:t>
            </a:r>
            <a:r>
              <a:rPr lang="es-MX" sz="2400" b="1" dirty="0" smtClean="0">
                <a:latin typeface="Encode Sans" panose="020B0604020202020204"/>
                <a:ea typeface="Calibri" panose="020F0502020204030204" pitchFamily="34" charset="0"/>
              </a:rPr>
              <a:t>MVC </a:t>
            </a:r>
            <a:r>
              <a:rPr lang="es-MX" sz="2400" b="1" dirty="0">
                <a:latin typeface="Encode Sans" panose="020B0604020202020204"/>
                <a:ea typeface="Calibri" panose="020F0502020204030204" pitchFamily="34" charset="0"/>
              </a:rPr>
              <a:t>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Abrimos la paleta de comandos con </a:t>
            </a:r>
            <a:r>
              <a:rPr lang="es-ES" dirty="0" err="1" smtClean="0"/>
              <a:t>ctrl+shift+p</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Indicamos el siguiente comando dentro de dicha paleta.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889" y="3764476"/>
            <a:ext cx="9717132" cy="210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59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Ejemplo MVC en Spring </a:t>
            </a:r>
            <a:r>
              <a:rPr lang="es-MX" sz="2400" b="1" dirty="0" err="1">
                <a:latin typeface="Encode Sans" panose="020B0604020202020204"/>
                <a:ea typeface="Calibri" panose="020F0502020204030204" pitchFamily="34" charset="0"/>
              </a:rPr>
              <a:t>Boot</a:t>
            </a:r>
            <a:r>
              <a:rPr lang="es-MX" sz="2400" b="1" dirty="0">
                <a:latin typeface="Encode Sans" panose="020B0604020202020204"/>
                <a:ea typeface="Calibri" panose="020F0502020204030204" pitchFamily="34" charset="0"/>
              </a:rPr>
              <a:t> con </a:t>
            </a:r>
            <a:r>
              <a:rPr lang="es-MX" sz="2400" b="1" dirty="0" err="1">
                <a:latin typeface="Encode Sans" panose="020B0604020202020204"/>
                <a:ea typeface="Calibri" panose="020F0502020204030204" pitchFamily="34" charset="0"/>
              </a:rPr>
              <a:t>VSCode</a:t>
            </a:r>
            <a:endParaRPr lang="es-MX" sz="2400" b="1" dirty="0">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la versión de nuestro Sprint </a:t>
            </a:r>
            <a:r>
              <a:rPr lang="es-ES" dirty="0" err="1" smtClean="0"/>
              <a:t>Boot</a:t>
            </a:r>
            <a:r>
              <a:rPr lang="es-ES" dirty="0" smtClean="0"/>
              <a:t>.</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843" y="3538846"/>
            <a:ext cx="6972927" cy="301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7477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14618</TotalTime>
  <Words>2724</Words>
  <Application>Microsoft Office PowerPoint</Application>
  <PresentationFormat>Personalizado</PresentationFormat>
  <Paragraphs>618</Paragraphs>
  <Slides>76</Slides>
  <Notes>76</Notes>
  <HiddenSlides>0</HiddenSlides>
  <MMClips>0</MMClips>
  <ScaleCrop>false</ScaleCrop>
  <HeadingPairs>
    <vt:vector size="4" baseType="variant">
      <vt:variant>
        <vt:lpstr>Tema</vt:lpstr>
      </vt:variant>
      <vt:variant>
        <vt:i4>1</vt:i4>
      </vt:variant>
      <vt:variant>
        <vt:lpstr>Títulos de diapositiva</vt:lpstr>
      </vt:variant>
      <vt:variant>
        <vt:i4>76</vt:i4>
      </vt:variant>
    </vt:vector>
  </HeadingPairs>
  <TitlesOfParts>
    <vt:vector size="77"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Jomolca</cp:lastModifiedBy>
  <cp:revision>692</cp:revision>
  <cp:lastPrinted>2021-12-27T10:45:11Z</cp:lastPrinted>
  <dcterms:created xsi:type="dcterms:W3CDTF">2021-07-26T23:29:19Z</dcterms:created>
  <dcterms:modified xsi:type="dcterms:W3CDTF">2022-09-19T05:07:59Z</dcterms:modified>
</cp:coreProperties>
</file>