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707" r:id="rId2"/>
    <p:sldId id="525" r:id="rId3"/>
    <p:sldId id="740" r:id="rId4"/>
    <p:sldId id="782" r:id="rId5"/>
    <p:sldId id="783" r:id="rId6"/>
    <p:sldId id="784" r:id="rId7"/>
    <p:sldId id="785" r:id="rId8"/>
    <p:sldId id="786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795" r:id="rId18"/>
    <p:sldId id="796" r:id="rId19"/>
    <p:sldId id="797" r:id="rId20"/>
    <p:sldId id="798" r:id="rId21"/>
    <p:sldId id="799" r:id="rId22"/>
    <p:sldId id="800" r:id="rId23"/>
    <p:sldId id="801" r:id="rId24"/>
    <p:sldId id="802" r:id="rId25"/>
    <p:sldId id="803" r:id="rId26"/>
    <p:sldId id="804" r:id="rId27"/>
    <p:sldId id="805" r:id="rId28"/>
    <p:sldId id="806" r:id="rId29"/>
    <p:sldId id="807" r:id="rId30"/>
    <p:sldId id="808" r:id="rId31"/>
    <p:sldId id="809" r:id="rId32"/>
    <p:sldId id="810" r:id="rId33"/>
    <p:sldId id="811" r:id="rId34"/>
    <p:sldId id="812" r:id="rId35"/>
    <p:sldId id="813" r:id="rId36"/>
    <p:sldId id="814" r:id="rId37"/>
    <p:sldId id="302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A54"/>
    <a:srgbClr val="FDE23D"/>
    <a:srgbClr val="FBE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>
        <p:scale>
          <a:sx n="80" d="100"/>
          <a:sy n="80" d="100"/>
        </p:scale>
        <p:origin x="-33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8C58-22A4-4B46-91FB-20BA2CD12ABB}" type="datetimeFigureOut">
              <a:rPr lang="es-AR" smtClean="0"/>
              <a:t>4/4/2022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D687-2B03-400F-8981-3FC4957992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643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86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40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0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42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790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71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332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15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tt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468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Índice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Consumiendo </a:t>
            </a:r>
            <a:r>
              <a:rPr lang="es-ES" dirty="0"/>
              <a:t>una API desde un servicio en </a:t>
            </a:r>
            <a:r>
              <a:rPr lang="es-ES" dirty="0" smtClean="0"/>
              <a:t>Angular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/>
              <a:t>Implementando el </a:t>
            </a:r>
            <a:r>
              <a:rPr lang="es-AR" dirty="0" err="1"/>
              <a:t>Life</a:t>
            </a:r>
            <a:r>
              <a:rPr lang="es-AR" dirty="0"/>
              <a:t> Cicle </a:t>
            </a:r>
            <a:r>
              <a:rPr lang="es-AR" dirty="0" err="1"/>
              <a:t>Hooks</a:t>
            </a:r>
            <a:r>
              <a:rPr lang="es-AR" dirty="0"/>
              <a:t> </a:t>
            </a:r>
            <a:r>
              <a:rPr lang="es-AR" dirty="0" err="1"/>
              <a:t>implements</a:t>
            </a:r>
            <a:r>
              <a:rPr lang="es-AR" dirty="0"/>
              <a:t> </a:t>
            </a:r>
            <a:r>
              <a:rPr lang="es-AR" dirty="0" err="1"/>
              <a:t>OnInit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3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5"/>
            <a:ext cx="11131990" cy="152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2400" b="1" dirty="0" smtClean="0">
                <a:latin typeface="Encode Sans" panose="020B0604020202020204"/>
                <a:ea typeface="Calibri" panose="020F0502020204030204" pitchFamily="34" charset="0"/>
              </a:rPr>
              <a:t>Implementando 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el </a:t>
            </a:r>
            <a:r>
              <a:rPr lang="es-AR" sz="2400" b="1" dirty="0" err="1">
                <a:latin typeface="Encode Sans" panose="020B0604020202020204"/>
                <a:ea typeface="Calibri" panose="020F0502020204030204" pitchFamily="34" charset="0"/>
              </a:rPr>
              <a:t>Life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 Cicle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Para ello, partiremos de una estructura inicial de un proyecto de </a:t>
            </a:r>
            <a:r>
              <a:rPr lang="es-ES" dirty="0" smtClean="0"/>
              <a:t>Angular (</a:t>
            </a:r>
            <a:r>
              <a:rPr lang="es-ES" dirty="0"/>
              <a:t>creada con </a:t>
            </a:r>
            <a:r>
              <a:rPr lang="es-ES" dirty="0" err="1"/>
              <a:t>ng</a:t>
            </a:r>
            <a:r>
              <a:rPr lang="es-ES" dirty="0"/>
              <a:t> new). Primeramente, vamos a ir a nuestro componente </a:t>
            </a:r>
            <a:r>
              <a:rPr lang="es-ES" dirty="0" err="1"/>
              <a:t>app.component.ts</a:t>
            </a:r>
            <a:r>
              <a:rPr lang="es-ES" dirty="0"/>
              <a:t> y vamos a implementar la interfaz de </a:t>
            </a:r>
            <a:r>
              <a:rPr lang="es-ES" dirty="0" err="1"/>
              <a:t>OnInit</a:t>
            </a:r>
            <a:r>
              <a:rPr lang="es-ES" dirty="0"/>
              <a:t>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003" y="3311605"/>
            <a:ext cx="6785140" cy="332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4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320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2400" b="1" dirty="0" smtClean="0">
                <a:latin typeface="Encode Sans" panose="020B0604020202020204"/>
                <a:ea typeface="Calibri" panose="020F0502020204030204" pitchFamily="34" charset="0"/>
              </a:rPr>
              <a:t>Implementando 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el </a:t>
            </a:r>
            <a:r>
              <a:rPr lang="es-AR" sz="2400" b="1" dirty="0" err="1">
                <a:latin typeface="Encode Sans" panose="020B0604020202020204"/>
                <a:ea typeface="Calibri" panose="020F0502020204030204" pitchFamily="34" charset="0"/>
              </a:rPr>
              <a:t>Life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 Cicle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/>
              <a:t>OnInit</a:t>
            </a:r>
            <a:r>
              <a:rPr lang="es-ES" dirty="0"/>
              <a:t> no es nada más y nada menos que una función que forma parte del </a:t>
            </a:r>
            <a:r>
              <a:rPr lang="es-ES" dirty="0" err="1"/>
              <a:t>Life</a:t>
            </a:r>
            <a:r>
              <a:rPr lang="es-ES" dirty="0"/>
              <a:t> Cicle </a:t>
            </a:r>
            <a:r>
              <a:rPr lang="es-ES" dirty="0" err="1"/>
              <a:t>Hooks</a:t>
            </a:r>
            <a:r>
              <a:rPr lang="es-ES" dirty="0"/>
              <a:t> (ciclo de vida</a:t>
            </a:r>
            <a:r>
              <a:rPr lang="es-ES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Hay </a:t>
            </a:r>
            <a:r>
              <a:rPr lang="es-ES" dirty="0"/>
              <a:t>que recordar que el </a:t>
            </a:r>
            <a:r>
              <a:rPr lang="es-ES" dirty="0" err="1"/>
              <a:t>Life</a:t>
            </a:r>
            <a:r>
              <a:rPr lang="es-ES" dirty="0"/>
              <a:t> Cicle </a:t>
            </a:r>
            <a:r>
              <a:rPr lang="es-ES" dirty="0" err="1"/>
              <a:t>Hooks</a:t>
            </a:r>
            <a:r>
              <a:rPr lang="es-ES" dirty="0"/>
              <a:t> es un conjunto de métodos que nos brindan visibilidad de los diferentes momentos de la vida de nuestro componente. 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Cada </a:t>
            </a:r>
            <a:r>
              <a:rPr lang="es-ES" dirty="0"/>
              <a:t>uno de estos métodos nos ofrecen la capacidad de actuar cuando ya ha ocurrido una determinada fase por ejemplo </a:t>
            </a:r>
            <a:r>
              <a:rPr lang="es-ES" dirty="0" err="1"/>
              <a:t>ngOnInit</a:t>
            </a:r>
            <a:r>
              <a:rPr lang="es-ES" dirty="0"/>
              <a:t> es el método que nos permitirá interaccionar con el componente una vez se ha inicializado dicho componente.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82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131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2400" b="1" dirty="0" smtClean="0">
                <a:latin typeface="Encode Sans" panose="020B0604020202020204"/>
                <a:ea typeface="Calibri" panose="020F0502020204030204" pitchFamily="34" charset="0"/>
              </a:rPr>
              <a:t>Implementando 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el </a:t>
            </a:r>
            <a:r>
              <a:rPr lang="es-AR" sz="2400" b="1" dirty="0" err="1">
                <a:latin typeface="Encode Sans" panose="020B0604020202020204"/>
                <a:ea typeface="Calibri" panose="020F0502020204030204" pitchFamily="34" charset="0"/>
              </a:rPr>
              <a:t>Life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 Cicle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El conjunto de métodos que tenemos dentro del ciclo </a:t>
            </a:r>
            <a:endParaRPr lang="es-ES" dirty="0" smtClean="0"/>
          </a:p>
          <a:p>
            <a:r>
              <a:rPr lang="es-ES" dirty="0" smtClean="0"/>
              <a:t>de </a:t>
            </a:r>
            <a:r>
              <a:rPr lang="es-ES" dirty="0"/>
              <a:t>vida son: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190" y="1749287"/>
            <a:ext cx="28860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27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131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2400" b="1" dirty="0" smtClean="0">
                <a:latin typeface="Encode Sans" panose="020B0604020202020204"/>
                <a:ea typeface="Calibri" panose="020F0502020204030204" pitchFamily="34" charset="0"/>
              </a:rPr>
              <a:t>Implementando 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el </a:t>
            </a:r>
            <a:r>
              <a:rPr lang="es-AR" sz="2400" b="1" dirty="0" err="1">
                <a:latin typeface="Encode Sans" panose="020B0604020202020204"/>
                <a:ea typeface="Calibri" panose="020F0502020204030204" pitchFamily="34" charset="0"/>
              </a:rPr>
              <a:t>Life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 Cicle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r>
              <a:rPr lang="es-ES" dirty="0"/>
              <a:t>Si nos fijamos hemos implementado la interfaz </a:t>
            </a:r>
            <a:r>
              <a:rPr lang="es-ES" dirty="0" err="1"/>
              <a:t>OnInit</a:t>
            </a:r>
            <a:r>
              <a:rPr lang="es-ES" dirty="0"/>
              <a:t> y nos ha generado un error que nos indica que la interfaz no está bien implementada ya que falta el método </a:t>
            </a:r>
            <a:r>
              <a:rPr lang="es-ES" dirty="0" err="1"/>
              <a:t>ngOnInit</a:t>
            </a:r>
            <a:r>
              <a:rPr lang="es-ES" dirty="0"/>
              <a:t> que es el método que se ejecutará cuando definimos 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06" y="3526600"/>
            <a:ext cx="9357554" cy="242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36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265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2400" b="1" dirty="0" smtClean="0">
                <a:latin typeface="Encode Sans" panose="020B0604020202020204"/>
                <a:ea typeface="Calibri" panose="020F0502020204030204" pitchFamily="34" charset="0"/>
              </a:rPr>
              <a:t>Implementando 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el </a:t>
            </a:r>
            <a:r>
              <a:rPr lang="es-AR" sz="2400" b="1" dirty="0" err="1">
                <a:latin typeface="Encode Sans" panose="020B0604020202020204"/>
                <a:ea typeface="Calibri" panose="020F0502020204030204" pitchFamily="34" charset="0"/>
              </a:rPr>
              <a:t>Life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 Cicle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Cuando implementamos una interfaz sobre una clase obligamos a dicha clase a tener definidos todos los métodos de dicha </a:t>
            </a:r>
            <a:r>
              <a:rPr lang="es-ES" dirty="0" smtClean="0"/>
              <a:t>interfaz.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 </a:t>
            </a:r>
            <a:r>
              <a:rPr lang="es-ES" dirty="0"/>
              <a:t>hecho, si vamos a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Definition</a:t>
            </a:r>
            <a:r>
              <a:rPr lang="es-E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Podemos ver que nos aparece </a:t>
            </a:r>
            <a:endParaRPr lang="es-ES" dirty="0" smtClean="0"/>
          </a:p>
          <a:p>
            <a:r>
              <a:rPr lang="es-ES" dirty="0" smtClean="0"/>
              <a:t>solamente </a:t>
            </a:r>
            <a:r>
              <a:rPr lang="es-ES" dirty="0"/>
              <a:t>un método, el mismo que nos </a:t>
            </a:r>
            <a:endParaRPr lang="es-ES" dirty="0" smtClean="0"/>
          </a:p>
          <a:p>
            <a:r>
              <a:rPr lang="es-ES" dirty="0" smtClean="0"/>
              <a:t>arrojaba </a:t>
            </a:r>
            <a:r>
              <a:rPr lang="es-ES" dirty="0"/>
              <a:t>el error anterior.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65" y="3108408"/>
            <a:ext cx="64293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66" y="4791446"/>
            <a:ext cx="55340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oblada"/>
          <p:cNvSpPr/>
          <p:nvPr/>
        </p:nvSpPr>
        <p:spPr>
          <a:xfrm rot="10800000">
            <a:off x="6935190" y="5089609"/>
            <a:ext cx="1009403" cy="12636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2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5"/>
            <a:ext cx="11131990" cy="147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2400" b="1" dirty="0" smtClean="0">
                <a:latin typeface="Encode Sans" panose="020B0604020202020204"/>
                <a:ea typeface="Calibri" panose="020F0502020204030204" pitchFamily="34" charset="0"/>
              </a:rPr>
              <a:t>Implementando 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el </a:t>
            </a:r>
            <a:r>
              <a:rPr lang="es-AR" sz="2400" b="1" dirty="0" err="1">
                <a:latin typeface="Encode Sans" panose="020B0604020202020204"/>
                <a:ea typeface="Calibri" panose="020F0502020204030204" pitchFamily="34" charset="0"/>
              </a:rPr>
              <a:t>Life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 Cicle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Esto lo podemos solucionar simplemente </a:t>
            </a:r>
            <a:endParaRPr lang="es-ES" dirty="0" smtClean="0"/>
          </a:p>
          <a:p>
            <a:r>
              <a:rPr lang="es-ES" dirty="0" smtClean="0"/>
              <a:t>añadiendo </a:t>
            </a:r>
            <a:r>
              <a:rPr lang="es-ES" dirty="0"/>
              <a:t>el método </a:t>
            </a:r>
            <a:r>
              <a:rPr lang="es-ES" dirty="0" err="1"/>
              <a:t>ngOnInit</a:t>
            </a:r>
            <a:r>
              <a:rPr lang="es-ES" dirty="0"/>
              <a:t> a nuestra </a:t>
            </a:r>
            <a:endParaRPr lang="es-ES" dirty="0" smtClean="0"/>
          </a:p>
          <a:p>
            <a:r>
              <a:rPr lang="es-ES" dirty="0" smtClean="0"/>
              <a:t>clase </a:t>
            </a:r>
            <a:r>
              <a:rPr lang="es-ES" dirty="0"/>
              <a:t>de la siguiente manera: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087" y="2060455"/>
            <a:ext cx="6322930" cy="451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30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5"/>
            <a:ext cx="11131990" cy="147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2400" b="1" dirty="0" smtClean="0">
                <a:latin typeface="Encode Sans" panose="020B0604020202020204"/>
                <a:ea typeface="Calibri" panose="020F0502020204030204" pitchFamily="34" charset="0"/>
              </a:rPr>
              <a:t>Implementando 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el </a:t>
            </a:r>
            <a:r>
              <a:rPr lang="es-AR" sz="2400" b="1" dirty="0" err="1">
                <a:latin typeface="Encode Sans" panose="020B0604020202020204"/>
                <a:ea typeface="Calibri" panose="020F0502020204030204" pitchFamily="34" charset="0"/>
              </a:rPr>
              <a:t>Life</a:t>
            </a:r>
            <a:r>
              <a:rPr lang="es-AR" sz="2400" b="1" dirty="0">
                <a:latin typeface="Encode Sans" panose="020B0604020202020204"/>
                <a:ea typeface="Calibri" panose="020F0502020204030204" pitchFamily="34" charset="0"/>
              </a:rPr>
              <a:t> Cicle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Si ahora ejecutamos nuestra aplicación y miramos la consola podemos ver que primero se construye nuestra clase y luego se inicializa el componente</a:t>
            </a:r>
            <a:r>
              <a:rPr lang="es-ES" dirty="0" smtClean="0"/>
              <a:t>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51" y="3345873"/>
            <a:ext cx="7031676" cy="183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17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Creando </a:t>
            </a:r>
            <a:r>
              <a:rPr lang="es-ES" sz="40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el servicio y conectándolo con la aplicación y preparando el entorno para consumir la </a:t>
            </a:r>
            <a:r>
              <a:rPr lang="es-ES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API</a:t>
            </a:r>
            <a:endParaRPr lang="es-ES" sz="40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303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320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Creando </a:t>
            </a:r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el servicio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V</a:t>
            </a:r>
            <a:r>
              <a:rPr lang="es-ES" dirty="0" smtClean="0"/>
              <a:t>amos </a:t>
            </a:r>
            <a:r>
              <a:rPr lang="es-ES" dirty="0"/>
              <a:t>a crear el servicio, para ello, es importante que utilicemos un nombre que sea descriptivo. 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Como </a:t>
            </a:r>
            <a:r>
              <a:rPr lang="es-ES" dirty="0"/>
              <a:t>vamos a utilizar el </a:t>
            </a:r>
            <a:r>
              <a:rPr lang="es-ES" dirty="0" err="1"/>
              <a:t>End</a:t>
            </a:r>
            <a:r>
              <a:rPr lang="es-ES" dirty="0"/>
              <a:t> Point de </a:t>
            </a:r>
            <a:r>
              <a:rPr lang="es-ES" dirty="0" err="1"/>
              <a:t>users</a:t>
            </a:r>
            <a:r>
              <a:rPr lang="es-ES" dirty="0"/>
              <a:t>, vamos a llamar a nuestro servicio </a:t>
            </a:r>
            <a:r>
              <a:rPr lang="es-ES" dirty="0" err="1"/>
              <a:t>users</a:t>
            </a:r>
            <a:r>
              <a:rPr lang="es-E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Para conectarnos a una API, necesitamos crear un servicio mediante al cual nos conectaremos al servidor que contiene dicha API vía HTTP. 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Como </a:t>
            </a:r>
            <a:r>
              <a:rPr lang="es-ES" dirty="0"/>
              <a:t>no vamos a realizar test añadiremos </a:t>
            </a:r>
            <a:r>
              <a:rPr lang="es-ES" dirty="0"/>
              <a:t>-</a:t>
            </a:r>
            <a:r>
              <a:rPr lang="es-ES" dirty="0" smtClean="0"/>
              <a:t> - </a:t>
            </a:r>
            <a:r>
              <a:rPr lang="es-ES" dirty="0" err="1" smtClean="0"/>
              <a:t>skip-tests</a:t>
            </a:r>
            <a:r>
              <a:rPr lang="es-ES" dirty="0" smtClean="0"/>
              <a:t> </a:t>
            </a:r>
            <a:r>
              <a:rPr lang="es-ES" dirty="0"/>
              <a:t>en la creación del servicio con la fin de crear un archivo de </a:t>
            </a:r>
            <a:r>
              <a:rPr lang="es-ES" dirty="0" err="1"/>
              <a:t>users.service.spec.ts</a:t>
            </a:r>
            <a:r>
              <a:rPr lang="es-ES" dirty="0"/>
              <a:t>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67" y="4863440"/>
            <a:ext cx="74199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62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145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Creando el servicio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Una vez creado dicho servicio y para poder conectar con el servidor que aloja dicha API, necesitamos inyectar sobre nuestro servicio </a:t>
            </a:r>
            <a:r>
              <a:rPr lang="es-ES" dirty="0" err="1"/>
              <a:t>UserService</a:t>
            </a:r>
            <a:r>
              <a:rPr lang="es-ES" dirty="0"/>
              <a:t> otro servicio llamado </a:t>
            </a:r>
            <a:r>
              <a:rPr lang="es-ES" dirty="0">
                <a:hlinkClick r:id="rId3"/>
              </a:rPr>
              <a:t>HTTP </a:t>
            </a:r>
            <a:r>
              <a:rPr lang="es-ES" dirty="0" err="1">
                <a:hlinkClick r:id="rId3"/>
              </a:rPr>
              <a:t>Client</a:t>
            </a:r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32" y="3360717"/>
            <a:ext cx="5524190" cy="32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8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Consumiendo </a:t>
            </a:r>
            <a:r>
              <a:rPr lang="es-ES" sz="40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una API desde un servicio en Angular</a:t>
            </a:r>
          </a:p>
          <a:p>
            <a:endParaRPr lang="es-ES" sz="40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524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177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Creando el servicio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Además de ello, vamos a conectar el servicio de </a:t>
            </a:r>
            <a:r>
              <a:rPr lang="es-ES" dirty="0" err="1"/>
              <a:t>userService</a:t>
            </a:r>
            <a:r>
              <a:rPr lang="es-ES" dirty="0"/>
              <a:t> (que conectará con la API) con nuestro componente con el fin de poder consumir nuestra API desde nuestro componente. 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Para </a:t>
            </a:r>
            <a:r>
              <a:rPr lang="es-ES" dirty="0"/>
              <a:t>ello: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31" y="3313833"/>
            <a:ext cx="8957149" cy="333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26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177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Consejo Importante Con Servidores</a:t>
            </a: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Cuando arrancamos la </a:t>
            </a:r>
            <a:r>
              <a:rPr lang="es-ES" dirty="0" err="1" smtClean="0"/>
              <a:t>app</a:t>
            </a:r>
            <a:r>
              <a:rPr lang="es-ES" dirty="0" smtClean="0"/>
              <a:t> y hacemos un cambio importante como añadir un módulo o cosas así (que son bastante importantes para la aplicación), se aconseja para garantizar al 100 % su correcto funcionamiento el parar y volver a arrancar nuestra aplicación de Angular</a:t>
            </a:r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6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120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Creando el servicio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Si recargamos la página podemos ver que se nos genera un error por la consola del navegador: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7" y="3215243"/>
            <a:ext cx="9258794" cy="314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doblada"/>
          <p:cNvSpPr/>
          <p:nvPr/>
        </p:nvSpPr>
        <p:spPr>
          <a:xfrm flipV="1">
            <a:off x="1021279" y="4540888"/>
            <a:ext cx="2161308" cy="9945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51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27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Creando el servicio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Este error, se produce debido a que para </a:t>
            </a:r>
            <a:endParaRPr lang="es-ES" dirty="0" smtClean="0"/>
          </a:p>
          <a:p>
            <a:r>
              <a:rPr lang="es-ES" dirty="0" smtClean="0"/>
              <a:t>poder </a:t>
            </a:r>
            <a:r>
              <a:rPr lang="es-ES" dirty="0"/>
              <a:t>conectar nuestra API con nuestro </a:t>
            </a:r>
            <a:endParaRPr lang="es-ES" dirty="0" smtClean="0"/>
          </a:p>
          <a:p>
            <a:r>
              <a:rPr lang="es-ES" dirty="0" smtClean="0"/>
              <a:t>servicio </a:t>
            </a:r>
            <a:r>
              <a:rPr lang="es-ES" dirty="0"/>
              <a:t>además tendremos que importar </a:t>
            </a:r>
            <a:endParaRPr lang="es-ES" dirty="0" smtClean="0"/>
          </a:p>
          <a:p>
            <a:r>
              <a:rPr lang="es-ES" dirty="0" err="1" smtClean="0"/>
              <a:t>HTTPClientModule</a:t>
            </a:r>
            <a:r>
              <a:rPr lang="es-ES" dirty="0" smtClean="0"/>
              <a:t> </a:t>
            </a:r>
            <a:r>
              <a:rPr lang="es-ES" dirty="0"/>
              <a:t>dentro del módulo, en </a:t>
            </a:r>
            <a:endParaRPr lang="es-ES" dirty="0" smtClean="0"/>
          </a:p>
          <a:p>
            <a:r>
              <a:rPr lang="es-ES" dirty="0" smtClean="0"/>
              <a:t>nuestro </a:t>
            </a:r>
            <a:r>
              <a:rPr lang="es-ES" dirty="0"/>
              <a:t>caso, </a:t>
            </a:r>
            <a:r>
              <a:rPr lang="es-ES" dirty="0" err="1"/>
              <a:t>app.module.ts</a:t>
            </a:r>
            <a:r>
              <a:rPr lang="es-ES" dirty="0"/>
              <a:t>. 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Para </a:t>
            </a:r>
            <a:r>
              <a:rPr lang="es-ES" dirty="0"/>
              <a:t>ello realizamos lo siguiente: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87" y="1906074"/>
            <a:ext cx="6657342" cy="476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oblada"/>
          <p:cNvSpPr/>
          <p:nvPr/>
        </p:nvSpPr>
        <p:spPr>
          <a:xfrm flipV="1">
            <a:off x="2196936" y="5038147"/>
            <a:ext cx="2161308" cy="9945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7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135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Creando el servicio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Si ahora volvemos a recargar nuestra aplicación vemos que ese mensaje a </a:t>
            </a:r>
            <a:r>
              <a:rPr lang="es-ES" dirty="0" smtClean="0"/>
              <a:t>desaparecido.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8" y="4441372"/>
            <a:ext cx="7686708" cy="212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36" y="3055422"/>
            <a:ext cx="48577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izquierda"/>
          <p:cNvSpPr/>
          <p:nvPr/>
        </p:nvSpPr>
        <p:spPr>
          <a:xfrm rot="19546368">
            <a:off x="5605507" y="5239491"/>
            <a:ext cx="1270305" cy="3562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969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135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Creando el servicio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Solucionado el tema del error se puede ver en </a:t>
            </a:r>
            <a:r>
              <a:rPr lang="es-ES" dirty="0"/>
              <a:t>el </a:t>
            </a:r>
            <a:r>
              <a:rPr lang="es-ES" dirty="0" err="1"/>
              <a:t>console</a:t>
            </a:r>
            <a:r>
              <a:rPr lang="es-ES" dirty="0"/>
              <a:t> del browser, </a:t>
            </a:r>
            <a:r>
              <a:rPr lang="es-ES" dirty="0" smtClean="0"/>
              <a:t>que </a:t>
            </a:r>
            <a:r>
              <a:rPr lang="es-ES" dirty="0"/>
              <a:t>primero se inyecta el servicio HTTP, y posteriormente se crea el componente mediante al constructor y finalmente se inicializa.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81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Conectando </a:t>
            </a:r>
            <a:r>
              <a:rPr lang="es-ES" sz="40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el servicio con la API</a:t>
            </a:r>
          </a:p>
          <a:p>
            <a:endParaRPr lang="es-ES" sz="40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768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158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Creando el servicio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Para conectar la API utilizaremos su ruta http y posteriormente llamaremos a dicha ruta mediante </a:t>
            </a:r>
            <a:r>
              <a:rPr lang="es-ES" dirty="0" smtClean="0"/>
              <a:t>un </a:t>
            </a:r>
            <a:r>
              <a:rPr lang="es-ES" dirty="0"/>
              <a:t>observable (que no es nada más y nada menos que una función asíncrona) que nos permitirá obtener/extraer la respuesta de dicha API.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11" y="3582204"/>
            <a:ext cx="8628620" cy="321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057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158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Creando el servicio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Si vamos al navegador y abrimos la consola, podemos ver que se nos muestra correctamente: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79" y="3429000"/>
            <a:ext cx="6322621" cy="332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429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158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Creando el servicio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De hecho, si queremos obtener más información sobre nuestra llamada a la API podemos ir a Network y concretamente a la petición </a:t>
            </a:r>
            <a:r>
              <a:rPr lang="es-ES" dirty="0" err="1"/>
              <a:t>users</a:t>
            </a:r>
            <a:r>
              <a:rPr lang="es-ES" dirty="0"/>
              <a:t>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91" y="3146961"/>
            <a:ext cx="6113503" cy="347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1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5"/>
            <a:ext cx="11131990" cy="200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Consumiendo </a:t>
            </a:r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una API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N</a:t>
            </a:r>
            <a:r>
              <a:rPr lang="es-ES" dirty="0" smtClean="0"/>
              <a:t>os </a:t>
            </a:r>
            <a:r>
              <a:rPr lang="es-ES" dirty="0"/>
              <a:t>vamos a centrar en un uso real de un servicio. Concretamente en como consumir una API situada en un servido y que podría ser desarrollada con muchos lenguajes de Back </a:t>
            </a:r>
            <a:r>
              <a:rPr lang="es-ES" dirty="0" err="1"/>
              <a:t>End</a:t>
            </a:r>
            <a:r>
              <a:rPr lang="es-ES" dirty="0"/>
              <a:t>, entre ellos por ejemplo Spring </a:t>
            </a:r>
            <a:r>
              <a:rPr lang="es-ES" dirty="0" err="1"/>
              <a:t>Boot</a:t>
            </a:r>
            <a:r>
              <a:rPr lang="es-ES" dirty="0"/>
              <a:t> de Java, PHP, </a:t>
            </a:r>
            <a:r>
              <a:rPr lang="es-ES" dirty="0" err="1"/>
              <a:t>node</a:t>
            </a:r>
            <a:r>
              <a:rPr lang="es-ES" dirty="0"/>
              <a:t>, etc.</a:t>
            </a:r>
            <a:endParaRPr lang="es-ES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210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254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Creando el servicio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Si nos fijamos aparecen varios datos sobre los que destacan la ruta sobre la que realizamos la </a:t>
            </a:r>
            <a:r>
              <a:rPr lang="es-ES" dirty="0" smtClean="0"/>
              <a:t>petición.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El </a:t>
            </a:r>
            <a:r>
              <a:rPr lang="es-ES" dirty="0"/>
              <a:t>tipo de método GET, POST, PUT, DELETE, etc. 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Y </a:t>
            </a:r>
            <a:r>
              <a:rPr lang="es-ES" dirty="0"/>
              <a:t>el Status </a:t>
            </a:r>
            <a:r>
              <a:rPr lang="es-ES" dirty="0" err="1"/>
              <a:t>code</a:t>
            </a:r>
            <a:r>
              <a:rPr lang="es-ES" dirty="0"/>
              <a:t>, en este caso el 200 que significa que la petición se ha  realizado se ha podido responder correctamente (con éxito).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38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Guardando </a:t>
            </a:r>
            <a:r>
              <a:rPr lang="es-ES" sz="40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y mostrando los datos obtenidos de la API</a:t>
            </a:r>
          </a:p>
          <a:p>
            <a:endParaRPr lang="es-ES" sz="40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  <a:p>
            <a:endParaRPr lang="es-ES" sz="40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138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5"/>
            <a:ext cx="11131990" cy="171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Mostrando </a:t>
            </a:r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los datos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Una </a:t>
            </a:r>
            <a:r>
              <a:rPr lang="es-ES" dirty="0"/>
              <a:t>vez creado el servicio y consumido por la consola. Para poder guardarlo desde nuestra línea de comandos necesitamos crear una variable dentro de nuestra clase sobre la que asignaremos desde el método </a:t>
            </a:r>
            <a:r>
              <a:rPr lang="es-ES" dirty="0" err="1"/>
              <a:t>ngOnInit</a:t>
            </a:r>
            <a:r>
              <a:rPr lang="es-ES" dirty="0"/>
              <a:t> una vez </a:t>
            </a:r>
            <a:r>
              <a:rPr lang="es-ES" dirty="0" smtClean="0"/>
              <a:t>se </a:t>
            </a:r>
            <a:r>
              <a:rPr lang="es-ES" dirty="0"/>
              <a:t>inicialice nuestro componente los datos obtenidos de la llamada a la </a:t>
            </a:r>
            <a:r>
              <a:rPr lang="es-ES" dirty="0" smtClean="0"/>
              <a:t>api.</a:t>
            </a:r>
          </a:p>
          <a:p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88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5"/>
            <a:ext cx="11131990" cy="126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Mostrando </a:t>
            </a:r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los datos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Finalmente</a:t>
            </a:r>
            <a:r>
              <a:rPr lang="es-ES" dirty="0"/>
              <a:t>, consumimos </a:t>
            </a:r>
            <a:r>
              <a:rPr lang="es-ES" dirty="0" smtClean="0"/>
              <a:t>la </a:t>
            </a:r>
            <a:r>
              <a:rPr lang="es-ES" dirty="0"/>
              <a:t>api haciendo un </a:t>
            </a:r>
            <a:r>
              <a:rPr lang="es-ES" dirty="0" err="1"/>
              <a:t>ngFor</a:t>
            </a:r>
            <a:r>
              <a:rPr lang="es-ES" dirty="0"/>
              <a:t> para cada uno de los elementos/objetos que obtenemos al hacer la llamada: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64" y="3301650"/>
            <a:ext cx="8199701" cy="332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687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5"/>
            <a:ext cx="11131990" cy="126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Mostrando los </a:t>
            </a:r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datos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El resultado será el siguiente: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68" y="3080719"/>
            <a:ext cx="8651051" cy="344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204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273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Mostrando los </a:t>
            </a:r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datos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Si nos fijamos, solamente, </a:t>
            </a:r>
            <a:endParaRPr lang="es-ES" dirty="0" smtClean="0"/>
          </a:p>
          <a:p>
            <a:r>
              <a:rPr lang="es-ES" dirty="0" smtClean="0"/>
              <a:t>hemos </a:t>
            </a:r>
            <a:r>
              <a:rPr lang="es-ES" dirty="0"/>
              <a:t>llamado al nombre de </a:t>
            </a:r>
            <a:endParaRPr lang="es-ES" dirty="0" smtClean="0"/>
          </a:p>
          <a:p>
            <a:r>
              <a:rPr lang="es-ES" dirty="0" smtClean="0"/>
              <a:t>dicho </a:t>
            </a:r>
            <a:r>
              <a:rPr lang="es-ES" dirty="0"/>
              <a:t>objeto. 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Podríamos </a:t>
            </a:r>
            <a:r>
              <a:rPr lang="es-ES" dirty="0"/>
              <a:t>mapearlo al </a:t>
            </a:r>
            <a:endParaRPr lang="es-ES" dirty="0" smtClean="0"/>
          </a:p>
          <a:p>
            <a:r>
              <a:rPr lang="es-ES" dirty="0" smtClean="0"/>
              <a:t>completo </a:t>
            </a:r>
            <a:r>
              <a:rPr lang="es-ES" dirty="0"/>
              <a:t>de forma manual de la </a:t>
            </a:r>
            <a:endParaRPr lang="es-ES" dirty="0" smtClean="0"/>
          </a:p>
          <a:p>
            <a:r>
              <a:rPr lang="es-ES" dirty="0" smtClean="0"/>
              <a:t>siguiente </a:t>
            </a:r>
            <a:r>
              <a:rPr lang="es-ES" dirty="0"/>
              <a:t>manera: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 descr="https://javadesde0.com/wp-content/uploads/Screenshot_27-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27" y="1906074"/>
            <a:ext cx="7790877" cy="454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10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237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Mostrando los </a:t>
            </a:r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datos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El resultado de realizar ahora la </a:t>
            </a:r>
            <a:endParaRPr lang="es-ES" dirty="0" smtClean="0"/>
          </a:p>
          <a:p>
            <a:r>
              <a:rPr lang="es-ES" dirty="0" smtClean="0"/>
              <a:t>petición </a:t>
            </a:r>
            <a:r>
              <a:rPr lang="es-ES" dirty="0"/>
              <a:t>será los 10 usuarios con toda </a:t>
            </a:r>
            <a:endParaRPr lang="es-ES" dirty="0" smtClean="0"/>
          </a:p>
          <a:p>
            <a:r>
              <a:rPr lang="es-ES" dirty="0" smtClean="0"/>
              <a:t>su </a:t>
            </a:r>
            <a:r>
              <a:rPr lang="es-ES" dirty="0"/>
              <a:t>información separada por una barra </a:t>
            </a:r>
            <a:endParaRPr lang="es-ES" dirty="0" smtClean="0"/>
          </a:p>
          <a:p>
            <a:r>
              <a:rPr lang="es-ES" dirty="0" smtClean="0"/>
              <a:t>debido </a:t>
            </a:r>
            <a:r>
              <a:rPr lang="es-ES" dirty="0"/>
              <a:t>a que hemos añadido el </a:t>
            </a:r>
            <a:endParaRPr lang="es-ES" dirty="0" smtClean="0"/>
          </a:p>
          <a:p>
            <a:r>
              <a:rPr lang="es-ES" dirty="0" smtClean="0"/>
              <a:t>comando </a:t>
            </a:r>
            <a:r>
              <a:rPr lang="es-ES" dirty="0"/>
              <a:t>&lt;BR&gt;: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96" y="2131704"/>
            <a:ext cx="7321041" cy="42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452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804220" y="2251200"/>
            <a:ext cx="95072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4000"/>
            </a:pPr>
            <a:r>
              <a:rPr lang="es-AR" sz="5333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Fin Presentación.</a:t>
            </a:r>
            <a:endParaRPr sz="5333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39" name="Google Shape;139;p31"/>
          <p:cNvCxnSpPr/>
          <p:nvPr/>
        </p:nvCxnSpPr>
        <p:spPr>
          <a:xfrm rot="10800000">
            <a:off x="959347" y="4522684"/>
            <a:ext cx="2529200" cy="32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63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234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Que es una API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Una API (o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Interfaces), permite la comunicación de datos dos aplicaciones en este caso nuestra aplicación de Angular y una aplicación de Back </a:t>
            </a:r>
            <a:r>
              <a:rPr lang="es-ES" dirty="0" err="1"/>
              <a:t>End</a:t>
            </a:r>
            <a:r>
              <a:rPr lang="es-ES" dirty="0"/>
              <a:t> desarrollada en Spring </a:t>
            </a:r>
            <a:r>
              <a:rPr lang="es-ES" dirty="0" err="1"/>
              <a:t>Boot</a:t>
            </a:r>
            <a:r>
              <a:rPr lang="es-ES" dirty="0"/>
              <a:t>, PHP, </a:t>
            </a:r>
            <a:r>
              <a:rPr lang="es-ES" dirty="0" err="1"/>
              <a:t>node</a:t>
            </a:r>
            <a:r>
              <a:rPr lang="es-ES" dirty="0"/>
              <a:t>, </a:t>
            </a:r>
            <a:r>
              <a:rPr lang="es-ES" dirty="0" smtClean="0"/>
              <a:t>etc.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La </a:t>
            </a:r>
            <a:r>
              <a:rPr lang="es-ES" dirty="0"/>
              <a:t>API de Back </a:t>
            </a:r>
            <a:r>
              <a:rPr lang="es-ES" dirty="0" err="1"/>
              <a:t>End</a:t>
            </a:r>
            <a:r>
              <a:rPr lang="es-ES" dirty="0"/>
              <a:t> nos servirá/proporcionará información y nuestra aplicación de Angular extraerá/presentará dicha información de forma visual.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67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62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Que es una API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32" y="2531051"/>
            <a:ext cx="6880846" cy="420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2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Consumiendo una API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Para consumir una API, </a:t>
            </a:r>
            <a:r>
              <a:rPr lang="es-ES" dirty="0" smtClean="0"/>
              <a:t>inicialmente </a:t>
            </a:r>
          </a:p>
          <a:p>
            <a:r>
              <a:rPr lang="es-ES" dirty="0" smtClean="0"/>
              <a:t>vamos a hacer el consumo desde una API </a:t>
            </a:r>
          </a:p>
          <a:p>
            <a:r>
              <a:rPr lang="es-ES" dirty="0" smtClean="0"/>
              <a:t>alojada </a:t>
            </a:r>
            <a:r>
              <a:rPr lang="es-ES" dirty="0"/>
              <a:t>en internet como por ejemplo la </a:t>
            </a:r>
            <a:endParaRPr lang="es-ES" dirty="0" smtClean="0"/>
          </a:p>
          <a:p>
            <a:r>
              <a:rPr lang="es-ES" dirty="0" smtClean="0"/>
              <a:t>que </a:t>
            </a:r>
            <a:r>
              <a:rPr lang="es-ES" dirty="0"/>
              <a:t>nos ofrece </a:t>
            </a:r>
            <a:r>
              <a:rPr lang="es-ES" dirty="0">
                <a:hlinkClick r:id="rId3"/>
              </a:rPr>
              <a:t>{JSON} </a:t>
            </a:r>
            <a:r>
              <a:rPr lang="es-ES" dirty="0" err="1" smtClean="0">
                <a:hlinkClick r:id="rId3"/>
              </a:rPr>
              <a:t>Placeholder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Luego adaptaremos el ejemplo para </a:t>
            </a:r>
          </a:p>
          <a:p>
            <a:r>
              <a:rPr lang="es-ES" dirty="0" smtClean="0"/>
              <a:t>que consuma una API propia.</a:t>
            </a:r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05" y="2154948"/>
            <a:ext cx="6753882" cy="316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61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5"/>
            <a:ext cx="11131990" cy="198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Consumiendo una API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Si bajamos, llegamos a </a:t>
            </a:r>
            <a:r>
              <a:rPr lang="es-ES" dirty="0" err="1"/>
              <a:t>resource</a:t>
            </a:r>
            <a:r>
              <a:rPr lang="es-ES" dirty="0"/>
              <a:t> donde </a:t>
            </a:r>
            <a:endParaRPr lang="es-ES" dirty="0" smtClean="0"/>
          </a:p>
          <a:p>
            <a:r>
              <a:rPr lang="es-ES" dirty="0" smtClean="0"/>
              <a:t>tenemos </a:t>
            </a:r>
            <a:r>
              <a:rPr lang="es-ES" dirty="0"/>
              <a:t>unos </a:t>
            </a:r>
            <a:r>
              <a:rPr lang="es-ES" dirty="0" err="1"/>
              <a:t>ends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(puntos de </a:t>
            </a:r>
            <a:endParaRPr lang="es-ES" dirty="0" smtClean="0"/>
          </a:p>
          <a:p>
            <a:r>
              <a:rPr lang="es-ES" dirty="0" smtClean="0"/>
              <a:t>acceso</a:t>
            </a:r>
            <a:r>
              <a:rPr lang="es-ES" dirty="0"/>
              <a:t>) a determinados puntos de nuestra </a:t>
            </a:r>
            <a:endParaRPr lang="es-ES" dirty="0" smtClean="0"/>
          </a:p>
          <a:p>
            <a:r>
              <a:rPr lang="es-ES" dirty="0" smtClean="0"/>
              <a:t>API</a:t>
            </a:r>
            <a:r>
              <a:rPr lang="es-ES" dirty="0"/>
              <a:t>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04" y="3637170"/>
            <a:ext cx="7289692" cy="314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05" y="1906074"/>
            <a:ext cx="6753882" cy="316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izquierda"/>
          <p:cNvSpPr/>
          <p:nvPr/>
        </p:nvSpPr>
        <p:spPr>
          <a:xfrm rot="19951819">
            <a:off x="4071232" y="4830662"/>
            <a:ext cx="2006929" cy="4750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904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 smtClean="0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 - 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5"/>
            <a:ext cx="11131990" cy="152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Consumiendo una API </a:t>
            </a:r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Un ejemplo podría ser el que vamos a consumir que </a:t>
            </a:r>
            <a:endParaRPr lang="es-ES" dirty="0" smtClean="0"/>
          </a:p>
          <a:p>
            <a:r>
              <a:rPr lang="es-ES" dirty="0" smtClean="0"/>
              <a:t>será </a:t>
            </a:r>
            <a:r>
              <a:rPr lang="es-ES" dirty="0"/>
              <a:t>el /</a:t>
            </a:r>
            <a:r>
              <a:rPr lang="es-ES" dirty="0" err="1"/>
              <a:t>users</a:t>
            </a:r>
            <a:r>
              <a:rPr lang="es-ES" dirty="0"/>
              <a:t> (que tiene un listado de 10 usuarios) si </a:t>
            </a:r>
            <a:endParaRPr lang="es-ES" dirty="0" smtClean="0"/>
          </a:p>
          <a:p>
            <a:r>
              <a:rPr lang="es-ES" dirty="0" smtClean="0"/>
              <a:t>clicamos </a:t>
            </a:r>
            <a:r>
              <a:rPr lang="es-ES" dirty="0"/>
              <a:t>en el podemos verlos: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867767"/>
            <a:ext cx="3518231" cy="10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10" y="1351721"/>
            <a:ext cx="4305547" cy="542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5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8 - Back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Desarrollo Web Dinámico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Implementando </a:t>
            </a:r>
            <a:r>
              <a:rPr lang="es-AR" sz="40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el </a:t>
            </a:r>
            <a:r>
              <a:rPr lang="es-AR" sz="4000" b="1" dirty="0" err="1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Life</a:t>
            </a:r>
            <a:r>
              <a:rPr lang="es-AR" sz="40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 Cicle </a:t>
            </a:r>
            <a:r>
              <a:rPr lang="es-AR" sz="4000" b="1" dirty="0" err="1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Hooks</a:t>
            </a:r>
            <a:r>
              <a:rPr lang="es-AR" sz="40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s-AR" sz="4000" b="1" dirty="0" err="1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implements</a:t>
            </a:r>
            <a:r>
              <a:rPr lang="es-AR" sz="40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s-AR" sz="40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OnInit</a:t>
            </a:r>
            <a:endParaRPr lang="es-ES" sz="40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  <a:p>
            <a:endParaRPr lang="es-ES" sz="40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876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14659</TotalTime>
  <Words>1508</Words>
  <Application>Microsoft Office PowerPoint</Application>
  <PresentationFormat>Personalizado</PresentationFormat>
  <Paragraphs>189</Paragraphs>
  <Slides>37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Estrella Noemí Pujol</dc:creator>
  <cp:lastModifiedBy>Fenix</cp:lastModifiedBy>
  <cp:revision>704</cp:revision>
  <cp:lastPrinted>2021-12-27T10:45:11Z</cp:lastPrinted>
  <dcterms:created xsi:type="dcterms:W3CDTF">2021-07-26T23:29:19Z</dcterms:created>
  <dcterms:modified xsi:type="dcterms:W3CDTF">2022-04-04T17:14:28Z</dcterms:modified>
</cp:coreProperties>
</file>