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525" r:id="rId2"/>
    <p:sldId id="878" r:id="rId3"/>
    <p:sldId id="662" r:id="rId4"/>
    <p:sldId id="869" r:id="rId5"/>
    <p:sldId id="870" r:id="rId6"/>
    <p:sldId id="871" r:id="rId7"/>
    <p:sldId id="872" r:id="rId8"/>
    <p:sldId id="873" r:id="rId9"/>
    <p:sldId id="874" r:id="rId10"/>
    <p:sldId id="875" r:id="rId11"/>
    <p:sldId id="876" r:id="rId12"/>
    <p:sldId id="879" r:id="rId13"/>
    <p:sldId id="877" r:id="rId14"/>
    <p:sldId id="881" r:id="rId15"/>
    <p:sldId id="898" r:id="rId16"/>
    <p:sldId id="882" r:id="rId17"/>
    <p:sldId id="883" r:id="rId18"/>
    <p:sldId id="884" r:id="rId19"/>
    <p:sldId id="918" r:id="rId20"/>
    <p:sldId id="919" r:id="rId21"/>
    <p:sldId id="885" r:id="rId22"/>
    <p:sldId id="886" r:id="rId23"/>
    <p:sldId id="887" r:id="rId24"/>
    <p:sldId id="888" r:id="rId25"/>
    <p:sldId id="889" r:id="rId26"/>
    <p:sldId id="890" r:id="rId27"/>
    <p:sldId id="891" r:id="rId28"/>
    <p:sldId id="892" r:id="rId29"/>
    <p:sldId id="893" r:id="rId30"/>
    <p:sldId id="894" r:id="rId31"/>
    <p:sldId id="896" r:id="rId32"/>
    <p:sldId id="895" r:id="rId33"/>
    <p:sldId id="897" r:id="rId34"/>
    <p:sldId id="899" r:id="rId35"/>
    <p:sldId id="900" r:id="rId36"/>
    <p:sldId id="901" r:id="rId37"/>
    <p:sldId id="902" r:id="rId38"/>
    <p:sldId id="903" r:id="rId39"/>
    <p:sldId id="904" r:id="rId40"/>
    <p:sldId id="905" r:id="rId41"/>
    <p:sldId id="906" r:id="rId42"/>
    <p:sldId id="907" r:id="rId43"/>
    <p:sldId id="908" r:id="rId44"/>
    <p:sldId id="909" r:id="rId45"/>
    <p:sldId id="910" r:id="rId46"/>
    <p:sldId id="911" r:id="rId47"/>
    <p:sldId id="912" r:id="rId48"/>
    <p:sldId id="913" r:id="rId49"/>
    <p:sldId id="914" r:id="rId50"/>
    <p:sldId id="915" r:id="rId51"/>
    <p:sldId id="916" r:id="rId52"/>
    <p:sldId id="917" r:id="rId53"/>
    <p:sldId id="302" r:id="rId5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A54"/>
    <a:srgbClr val="FDE23D"/>
    <a:srgbClr val="FBE8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 snapToGrid="0">
      <p:cViewPr>
        <p:scale>
          <a:sx n="60" d="100"/>
          <a:sy n="60" d="100"/>
        </p:scale>
        <p:origin x="-1110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E8C58-22A4-4B46-91FB-20BA2CD12ABB}" type="datetimeFigureOut">
              <a:rPr lang="es-AR" smtClean="0"/>
              <a:t>19/9/2022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1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4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ED687-2B03-400F-8981-3FC49579929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4643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31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1863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18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" name="Google Shape;14;p3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5401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607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2" name="Google Shape;32;p4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" name="Google Shape;33;p4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7421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6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6" name="Google Shape;36;p4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790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7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7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0" name="Google Shape;40;p47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1" name="Google Shape;41;p47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4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371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8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4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332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9156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mc:AlternateContent xmlns:mc="http://schemas.openxmlformats.org/markup-compatibility/2006" xmlns:p14="http://schemas.microsoft.com/office/powerpoint/2010/main">
    <mc:Choice Requires="p14">
      <p:transition spd="slow" p14:dur="25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ever-cloud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hyperlink" Target="https://www.heroku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ever-cloud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?hl=es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Servidores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5823" y="3964312"/>
            <a:ext cx="900693" cy="90069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1801504" y="2022493"/>
            <a:ext cx="9044687" cy="4784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AR" sz="4000" b="1" dirty="0" smtClean="0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Servidor CLEVER-CLOUD para nuestra base de datos </a:t>
            </a:r>
            <a:r>
              <a:rPr lang="es-AR" sz="4000" b="1" dirty="0" err="1" smtClean="0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MySQL</a:t>
            </a:r>
            <a:endParaRPr lang="es-ES" b="1" dirty="0">
              <a:latin typeface="Encode Sans" panose="020B0604020202020204"/>
              <a:ea typeface="Calibri" panose="020F050202020403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167" y="1113597"/>
            <a:ext cx="2947778" cy="112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249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Servidores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sp>
        <p:nvSpPr>
          <p:cNvPr id="18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562027" y="1906076"/>
            <a:ext cx="11131990" cy="2492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MX" sz="2400" b="1" dirty="0" smtClean="0">
                <a:latin typeface="Encode Sans" panose="020B0604020202020204"/>
                <a:ea typeface="Calibri" panose="020F0502020204030204" pitchFamily="34" charset="0"/>
              </a:rPr>
              <a:t>Creando un espacio para nuestra </a:t>
            </a:r>
            <a:r>
              <a:rPr lang="es-MX" sz="2400" b="1" dirty="0" err="1" smtClean="0">
                <a:latin typeface="Encode Sans" panose="020B0604020202020204"/>
                <a:ea typeface="Calibri" panose="020F0502020204030204" pitchFamily="34" charset="0"/>
              </a:rPr>
              <a:t>DBs</a:t>
            </a:r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Indicamos en nombre de nuestra base de datos a crear. </a:t>
            </a:r>
          </a:p>
          <a:p>
            <a:r>
              <a:rPr lang="es-ES" dirty="0" smtClean="0"/>
              <a:t>En esta caso la llamaremos «portfolio» (A).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Dejamos por defecto la zona de nuestro servidor (B).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Por último presionamos en </a:t>
            </a:r>
            <a:r>
              <a:rPr lang="es-ES" b="1" dirty="0" smtClean="0"/>
              <a:t>«NEXT» </a:t>
            </a:r>
            <a:r>
              <a:rPr lang="es-ES" dirty="0" smtClean="0"/>
              <a:t>(C)</a:t>
            </a:r>
            <a:endParaRPr lang="es-E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953" y="554914"/>
            <a:ext cx="4853316" cy="574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9019" y="5696752"/>
            <a:ext cx="2108284" cy="1161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8790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Servidores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sp>
        <p:nvSpPr>
          <p:cNvPr id="18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562027" y="1906076"/>
            <a:ext cx="11131990" cy="4258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MX" sz="2400" b="1" dirty="0" smtClean="0">
                <a:latin typeface="Encode Sans" panose="020B0604020202020204"/>
                <a:ea typeface="Calibri" panose="020F0502020204030204" pitchFamily="34" charset="0"/>
              </a:rPr>
              <a:t>Datos de acceso a la </a:t>
            </a:r>
            <a:r>
              <a:rPr lang="es-MX" sz="2400" b="1" dirty="0" err="1" smtClean="0">
                <a:latin typeface="Encode Sans" panose="020B0604020202020204"/>
                <a:ea typeface="Calibri" panose="020F0502020204030204" pitchFamily="34" charset="0"/>
              </a:rPr>
              <a:t>BDs</a:t>
            </a:r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Finalizado el proceso de </a:t>
            </a:r>
          </a:p>
          <a:p>
            <a:r>
              <a:rPr lang="es-ES" dirty="0" smtClean="0"/>
              <a:t>generación de nuestra base de </a:t>
            </a:r>
          </a:p>
          <a:p>
            <a:r>
              <a:rPr lang="es-ES" dirty="0" smtClean="0"/>
              <a:t>datos se nos devuelve una </a:t>
            </a:r>
            <a:r>
              <a:rPr lang="es-ES" dirty="0" err="1" smtClean="0"/>
              <a:t>pag</a:t>
            </a:r>
            <a:r>
              <a:rPr lang="es-ES" dirty="0" smtClean="0"/>
              <a:t>. </a:t>
            </a:r>
          </a:p>
          <a:p>
            <a:r>
              <a:rPr lang="es-ES" dirty="0" smtClean="0"/>
              <a:t>con el detalle de los datos de </a:t>
            </a:r>
          </a:p>
          <a:p>
            <a:r>
              <a:rPr lang="es-ES" dirty="0" smtClean="0"/>
              <a:t>acceso para poder consumir la </a:t>
            </a:r>
          </a:p>
          <a:p>
            <a:r>
              <a:rPr lang="es-ES" dirty="0" smtClean="0"/>
              <a:t>misma desde nuestra aplicación, </a:t>
            </a:r>
          </a:p>
          <a:p>
            <a:r>
              <a:rPr lang="es-ES" dirty="0" smtClean="0"/>
              <a:t>entre otros detalles.</a:t>
            </a:r>
          </a:p>
          <a:p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Como se puede observar </a:t>
            </a:r>
          </a:p>
          <a:p>
            <a:r>
              <a:rPr lang="es-ES" dirty="0" smtClean="0"/>
              <a:t>contamos con los datos que </a:t>
            </a:r>
          </a:p>
          <a:p>
            <a:r>
              <a:rPr lang="es-ES" dirty="0" smtClean="0"/>
              <a:t>Usaremos luego en nuestra </a:t>
            </a:r>
            <a:r>
              <a:rPr lang="es-ES" dirty="0" err="1" smtClean="0"/>
              <a:t>app</a:t>
            </a:r>
            <a:r>
              <a:rPr lang="es-ES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668447"/>
            <a:ext cx="7696200" cy="618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0798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Servidores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5823" y="3964312"/>
            <a:ext cx="900693" cy="90069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1801504" y="2022493"/>
            <a:ext cx="9044687" cy="4784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AR" sz="4000" b="1" dirty="0" smtClean="0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Modificando datos de configuración de acceso</a:t>
            </a:r>
            <a:endParaRPr lang="es-ES" b="1" dirty="0">
              <a:latin typeface="Encode Sans" panose="020B0604020202020204"/>
              <a:ea typeface="Calibri" panose="020F050202020403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167" y="1113597"/>
            <a:ext cx="2947778" cy="112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054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Servidores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sp>
        <p:nvSpPr>
          <p:cNvPr id="18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204952" y="1906075"/>
            <a:ext cx="11761076" cy="4431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MX" sz="2400" b="1" dirty="0" smtClean="0">
                <a:latin typeface="Encode Sans" panose="020B0604020202020204"/>
                <a:ea typeface="Calibri" panose="020F0502020204030204" pitchFamily="34" charset="0"/>
              </a:rPr>
              <a:t>Modificando parámetros</a:t>
            </a:r>
          </a:p>
          <a:p>
            <a:endParaRPr lang="es-MX" sz="2400" b="1" dirty="0">
              <a:latin typeface="Encode Sans" panose="020B0604020202020204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Dentro de nuestra aplicación de Java accedemos a nuestro archivo de configuración en donde disponemos la configuración </a:t>
            </a:r>
            <a:r>
              <a:rPr lang="es-ES" dirty="0"/>
              <a:t>que nos permite conectarnos a nuestra base de datos.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Valores definidos inicialmente en nuestra conexión a base de datos local: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lvl="1"/>
            <a:r>
              <a:rPr lang="es-AR" b="1" dirty="0" err="1" smtClean="0"/>
              <a:t>spring.jpa.hibernate.ddl</a:t>
            </a:r>
            <a:r>
              <a:rPr lang="es-AR" b="1" dirty="0" smtClean="0"/>
              <a:t>-auto=</a:t>
            </a:r>
            <a:r>
              <a:rPr lang="es-AR" sz="2000" b="1" dirty="0" err="1" smtClean="0">
                <a:solidFill>
                  <a:srgbClr val="FF0000"/>
                </a:solidFill>
              </a:rPr>
              <a:t>none</a:t>
            </a:r>
            <a:endParaRPr lang="es-AR" b="1" dirty="0">
              <a:solidFill>
                <a:srgbClr val="FF0000"/>
              </a:solidFill>
            </a:endParaRPr>
          </a:p>
          <a:p>
            <a:pPr lvl="1"/>
            <a:r>
              <a:rPr lang="es-AR" b="1" dirty="0"/>
              <a:t>spring.datasource.url=</a:t>
            </a:r>
            <a:r>
              <a:rPr lang="es-AR" b="1" dirty="0" err="1"/>
              <a:t>jdbc:mysql</a:t>
            </a:r>
            <a:r>
              <a:rPr lang="es-AR" b="1" dirty="0"/>
              <a:t>://${</a:t>
            </a:r>
            <a:r>
              <a:rPr lang="es-AR" b="1" dirty="0" err="1" smtClean="0"/>
              <a:t>MYSQL_HOST:</a:t>
            </a:r>
            <a:r>
              <a:rPr lang="es-AR" sz="2000" b="1" dirty="0" err="1" smtClean="0">
                <a:solidFill>
                  <a:srgbClr val="FF0000"/>
                </a:solidFill>
              </a:rPr>
              <a:t>localhost</a:t>
            </a:r>
            <a:r>
              <a:rPr lang="es-AR" b="1" dirty="0" smtClean="0"/>
              <a:t>}:</a:t>
            </a:r>
            <a:r>
              <a:rPr lang="es-AR" sz="2000" b="1" dirty="0" smtClean="0">
                <a:solidFill>
                  <a:srgbClr val="FF0000"/>
                </a:solidFill>
              </a:rPr>
              <a:t>3306</a:t>
            </a:r>
            <a:r>
              <a:rPr lang="es-AR" b="1" dirty="0" smtClean="0"/>
              <a:t>/</a:t>
            </a:r>
            <a:r>
              <a:rPr lang="es-AR" sz="2000" b="1" dirty="0" err="1" smtClean="0">
                <a:solidFill>
                  <a:srgbClr val="FF0000"/>
                </a:solidFill>
              </a:rPr>
              <a:t>dbportfolio</a:t>
            </a:r>
            <a:endParaRPr lang="es-AR" b="1" dirty="0">
              <a:solidFill>
                <a:srgbClr val="FF0000"/>
              </a:solidFill>
            </a:endParaRPr>
          </a:p>
          <a:p>
            <a:pPr lvl="1"/>
            <a:r>
              <a:rPr lang="es-AR" b="1" dirty="0" err="1" smtClean="0"/>
              <a:t>spring.datasource.username</a:t>
            </a:r>
            <a:r>
              <a:rPr lang="es-AR" b="1" dirty="0" smtClean="0"/>
              <a:t>=</a:t>
            </a:r>
            <a:r>
              <a:rPr lang="es-AR" sz="2000" b="1" dirty="0" err="1" smtClean="0">
                <a:solidFill>
                  <a:srgbClr val="FF0000"/>
                </a:solidFill>
              </a:rPr>
              <a:t>root</a:t>
            </a:r>
            <a:endParaRPr lang="es-AR" b="1" dirty="0">
              <a:solidFill>
                <a:srgbClr val="FF0000"/>
              </a:solidFill>
            </a:endParaRPr>
          </a:p>
          <a:p>
            <a:pPr lvl="1"/>
            <a:r>
              <a:rPr lang="es-AR" b="1" dirty="0" err="1" smtClean="0"/>
              <a:t>spring.datasource.password</a:t>
            </a:r>
            <a:r>
              <a:rPr lang="es-AR" b="1" dirty="0" smtClean="0"/>
              <a:t>=</a:t>
            </a:r>
            <a:r>
              <a:rPr lang="es-AR" sz="2000" b="1" dirty="0" smtClean="0">
                <a:solidFill>
                  <a:srgbClr val="FF0000"/>
                </a:solidFill>
              </a:rPr>
              <a:t>123456a$</a:t>
            </a:r>
            <a:endParaRPr lang="es-AR" b="1" dirty="0">
              <a:solidFill>
                <a:srgbClr val="FF0000"/>
              </a:solidFill>
            </a:endParaRPr>
          </a:p>
          <a:p>
            <a:pPr lvl="1"/>
            <a:r>
              <a:rPr lang="es-AR" b="1" dirty="0" err="1"/>
              <a:t>spring.datasource.driver-class-name</a:t>
            </a:r>
            <a:r>
              <a:rPr lang="es-AR" b="1" dirty="0"/>
              <a:t> =</a:t>
            </a:r>
            <a:r>
              <a:rPr lang="es-AR" b="1" dirty="0" err="1" smtClean="0"/>
              <a:t>com.mysql.jdbc.Driver</a:t>
            </a:r>
            <a:endParaRPr lang="es-AR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167" y="1113597"/>
            <a:ext cx="2947778" cy="112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9277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Servidores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sp>
        <p:nvSpPr>
          <p:cNvPr id="18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204952" y="1906075"/>
            <a:ext cx="11761076" cy="4431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MX" sz="2400" b="1" dirty="0" smtClean="0">
                <a:latin typeface="Encode Sans" panose="020B0604020202020204"/>
                <a:ea typeface="Calibri" panose="020F0502020204030204" pitchFamily="34" charset="0"/>
              </a:rPr>
              <a:t>Modificando parámetros</a:t>
            </a:r>
          </a:p>
          <a:p>
            <a:endParaRPr lang="es-MX" sz="2400" b="1" dirty="0">
              <a:latin typeface="Encode Sans" panose="020B0604020202020204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Modificamos </a:t>
            </a:r>
            <a:r>
              <a:rPr lang="es-ES" dirty="0"/>
              <a:t>los valores </a:t>
            </a:r>
            <a:r>
              <a:rPr lang="es-ES" dirty="0" smtClean="0"/>
              <a:t>de nuestro archivo «</a:t>
            </a:r>
            <a:r>
              <a:rPr lang="es-ES" b="1" dirty="0" err="1" smtClean="0"/>
              <a:t>application.properties</a:t>
            </a:r>
            <a:r>
              <a:rPr lang="es-ES" b="1" dirty="0" smtClean="0"/>
              <a:t>»</a:t>
            </a:r>
            <a:r>
              <a:rPr lang="es-ES" dirty="0" smtClean="0"/>
              <a:t> para nuestra </a:t>
            </a:r>
            <a:r>
              <a:rPr lang="es-ES" dirty="0" err="1" smtClean="0"/>
              <a:t>bds</a:t>
            </a:r>
            <a:r>
              <a:rPr lang="es-ES" dirty="0" smtClean="0"/>
              <a:t> online: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lvl="1"/>
            <a:r>
              <a:rPr lang="es-AR" b="1" dirty="0" err="1" smtClean="0"/>
              <a:t>spring.jpa.hibernate.ddl</a:t>
            </a:r>
            <a:r>
              <a:rPr lang="es-AR" b="1" dirty="0"/>
              <a:t>-auto= </a:t>
            </a:r>
            <a:r>
              <a:rPr lang="es-AR" b="1" dirty="0" err="1">
                <a:solidFill>
                  <a:srgbClr val="FF0000"/>
                </a:solidFill>
              </a:rPr>
              <a:t>update</a:t>
            </a:r>
            <a:r>
              <a:rPr lang="es-AR" dirty="0"/>
              <a:t> </a:t>
            </a:r>
            <a:r>
              <a:rPr lang="es-AR" dirty="0" smtClean="0"/>
              <a:t>(Para genere las tablas se indica </a:t>
            </a:r>
            <a:r>
              <a:rPr lang="es-AR" b="1" dirty="0" err="1" smtClean="0"/>
              <a:t>update</a:t>
            </a:r>
            <a:r>
              <a:rPr lang="es-AR" dirty="0" smtClean="0"/>
              <a:t> de lo contrario </a:t>
            </a:r>
            <a:r>
              <a:rPr lang="es-AR" b="1" dirty="0" err="1" smtClean="0"/>
              <a:t>none</a:t>
            </a:r>
            <a:r>
              <a:rPr lang="es-AR" b="1" dirty="0" smtClean="0"/>
              <a:t> </a:t>
            </a:r>
            <a:r>
              <a:rPr lang="es-AR" dirty="0" smtClean="0"/>
              <a:t>y esto no afectara a la estructura de la base de datos)</a:t>
            </a:r>
          </a:p>
          <a:p>
            <a:pPr lvl="1"/>
            <a:endParaRPr lang="es-AR" b="1" dirty="0"/>
          </a:p>
          <a:p>
            <a:pPr lvl="1"/>
            <a:r>
              <a:rPr lang="es-AR" b="1" dirty="0"/>
              <a:t>spring.datasource.url=</a:t>
            </a:r>
            <a:r>
              <a:rPr lang="es-AR" b="1" dirty="0" err="1"/>
              <a:t>jdbc:mysql</a:t>
            </a:r>
            <a:r>
              <a:rPr lang="es-AR" b="1" dirty="0"/>
              <a:t>://${</a:t>
            </a:r>
            <a:r>
              <a:rPr lang="es-AR" b="1" dirty="0" err="1" smtClean="0"/>
              <a:t>MYSQL_HOST:l</a:t>
            </a:r>
            <a:r>
              <a:rPr lang="es-AR" b="1" dirty="0">
                <a:solidFill>
                  <a:srgbClr val="FF0000"/>
                </a:solidFill>
              </a:rPr>
              <a:t> bpytq4gofoeogfdehijc-mysql.services.clever-cloud.com</a:t>
            </a:r>
            <a:r>
              <a:rPr lang="es-AR" b="1" dirty="0" smtClean="0"/>
              <a:t>}:</a:t>
            </a:r>
            <a:r>
              <a:rPr lang="es-AR" b="1" dirty="0" smtClean="0">
                <a:solidFill>
                  <a:srgbClr val="FF0000"/>
                </a:solidFill>
              </a:rPr>
              <a:t>3306</a:t>
            </a:r>
            <a:r>
              <a:rPr lang="es-AR" b="1" dirty="0" smtClean="0"/>
              <a:t>/</a:t>
            </a:r>
            <a:r>
              <a:rPr lang="es-AR" b="1" dirty="0">
                <a:solidFill>
                  <a:srgbClr val="FF0000"/>
                </a:solidFill>
              </a:rPr>
              <a:t> </a:t>
            </a:r>
            <a:r>
              <a:rPr lang="es-AR" b="1" dirty="0" smtClean="0">
                <a:solidFill>
                  <a:srgbClr val="FF0000"/>
                </a:solidFill>
              </a:rPr>
              <a:t>bpytq4gofoeogfdehijc</a:t>
            </a:r>
          </a:p>
          <a:p>
            <a:pPr lvl="1"/>
            <a:endParaRPr lang="es-AR" b="1" dirty="0">
              <a:solidFill>
                <a:srgbClr val="FF0000"/>
              </a:solidFill>
            </a:endParaRPr>
          </a:p>
          <a:p>
            <a:pPr lvl="1"/>
            <a:r>
              <a:rPr lang="es-AR" b="1" dirty="0" err="1" smtClean="0"/>
              <a:t>spring.datasource.username</a:t>
            </a:r>
            <a:r>
              <a:rPr lang="es-AR" b="1" dirty="0" smtClean="0"/>
              <a:t>=</a:t>
            </a:r>
            <a:r>
              <a:rPr lang="es-AR" b="1" dirty="0">
                <a:solidFill>
                  <a:srgbClr val="FF0000"/>
                </a:solidFill>
              </a:rPr>
              <a:t> </a:t>
            </a:r>
            <a:r>
              <a:rPr lang="es-AR" b="1" dirty="0" err="1" smtClean="0">
                <a:solidFill>
                  <a:srgbClr val="FF0000"/>
                </a:solidFill>
              </a:rPr>
              <a:t>udssesbzkvxjxubo</a:t>
            </a:r>
            <a:endParaRPr lang="es-AR" b="1" dirty="0" smtClean="0">
              <a:solidFill>
                <a:srgbClr val="FF0000"/>
              </a:solidFill>
            </a:endParaRPr>
          </a:p>
          <a:p>
            <a:pPr lvl="1"/>
            <a:endParaRPr lang="es-AR" b="1" dirty="0">
              <a:solidFill>
                <a:srgbClr val="FF0000"/>
              </a:solidFill>
            </a:endParaRPr>
          </a:p>
          <a:p>
            <a:pPr lvl="1"/>
            <a:r>
              <a:rPr lang="es-AR" b="1" dirty="0" err="1" smtClean="0"/>
              <a:t>spring.datasource.password</a:t>
            </a:r>
            <a:r>
              <a:rPr lang="es-AR" b="1" dirty="0" smtClean="0"/>
              <a:t>=</a:t>
            </a:r>
            <a:r>
              <a:rPr lang="es-AR" b="1" dirty="0">
                <a:solidFill>
                  <a:srgbClr val="FF0000"/>
                </a:solidFill>
              </a:rPr>
              <a:t> </a:t>
            </a:r>
            <a:r>
              <a:rPr lang="es-AR" b="1" dirty="0" smtClean="0">
                <a:solidFill>
                  <a:srgbClr val="FF0000"/>
                </a:solidFill>
              </a:rPr>
              <a:t>46UzJWqGyOmYipHkKGNP</a:t>
            </a:r>
          </a:p>
          <a:p>
            <a:pPr lvl="1"/>
            <a:endParaRPr lang="es-AR" b="1" dirty="0">
              <a:solidFill>
                <a:srgbClr val="FF0000"/>
              </a:solidFill>
            </a:endParaRPr>
          </a:p>
          <a:p>
            <a:pPr lvl="1"/>
            <a:r>
              <a:rPr lang="es-AR" b="1" dirty="0" err="1"/>
              <a:t>spring.datasource.driver-class-name</a:t>
            </a:r>
            <a:r>
              <a:rPr lang="es-AR" b="1" dirty="0"/>
              <a:t> =</a:t>
            </a:r>
            <a:r>
              <a:rPr lang="es-AR" b="1" dirty="0" err="1" smtClean="0"/>
              <a:t>com.mysql.jdbc.Driver</a:t>
            </a:r>
            <a:endParaRPr lang="es-AR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167" y="1113597"/>
            <a:ext cx="2947778" cy="112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0755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Servidores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sp>
        <p:nvSpPr>
          <p:cNvPr id="18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204952" y="1906075"/>
            <a:ext cx="11761076" cy="1215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MX" sz="2400" b="1" dirty="0" smtClean="0">
                <a:latin typeface="Encode Sans" panose="020B0604020202020204"/>
                <a:ea typeface="Calibri" panose="020F0502020204030204" pitchFamily="34" charset="0"/>
              </a:rPr>
              <a:t>Modificando parámetros</a:t>
            </a:r>
          </a:p>
          <a:p>
            <a:endParaRPr lang="es-MX" sz="2400" b="1" dirty="0">
              <a:latin typeface="Encode Sans" panose="020B0604020202020204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Por ultimo se corre proyecto de </a:t>
            </a:r>
            <a:r>
              <a:rPr lang="es-ES" dirty="0" err="1" smtClean="0"/>
              <a:t>spring</a:t>
            </a:r>
            <a:r>
              <a:rPr lang="es-ES" dirty="0" smtClean="0"/>
              <a:t> </a:t>
            </a:r>
            <a:r>
              <a:rPr lang="es-ES" dirty="0" err="1" smtClean="0"/>
              <a:t>boot</a:t>
            </a:r>
            <a:r>
              <a:rPr lang="es-ES" dirty="0" smtClean="0"/>
              <a:t> para que genere la o las tablas correspondientes en la base de datos</a:t>
            </a:r>
            <a:endParaRPr lang="es-AR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167" y="1113597"/>
            <a:ext cx="2947778" cy="112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8562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Servidores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5823" y="3964312"/>
            <a:ext cx="900693" cy="90069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1801504" y="2022493"/>
            <a:ext cx="9044687" cy="4784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AR" sz="4000" b="1" dirty="0" smtClean="0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Servidor HEROKU para nuestra </a:t>
            </a:r>
            <a:r>
              <a:rPr lang="es-AR" sz="4000" b="1" dirty="0" err="1" smtClean="0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app</a:t>
            </a:r>
            <a:r>
              <a:rPr lang="es-AR" sz="4000" b="1" dirty="0" smtClean="0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 de java con </a:t>
            </a:r>
            <a:r>
              <a:rPr lang="es-AR" sz="4000" b="1" dirty="0" err="1" smtClean="0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spring</a:t>
            </a:r>
            <a:r>
              <a:rPr lang="es-AR" sz="4000" b="1" dirty="0" smtClean="0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AR" sz="4000" b="1" dirty="0" err="1" smtClean="0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boot</a:t>
            </a:r>
            <a:endParaRPr lang="es-ES" b="1" dirty="0">
              <a:latin typeface="Encode Sans" panose="020B0604020202020204"/>
              <a:ea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490" y="1054919"/>
            <a:ext cx="3554960" cy="1033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157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Servidores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5823" y="3964312"/>
            <a:ext cx="900693" cy="90069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1801504" y="2022493"/>
            <a:ext cx="9044687" cy="4784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AR" sz="4000" b="1" dirty="0" smtClean="0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Generando y subiendo </a:t>
            </a:r>
            <a:r>
              <a:rPr lang="es-AR" sz="4000" b="1" dirty="0" err="1" smtClean="0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app</a:t>
            </a:r>
            <a:r>
              <a:rPr lang="es-AR" sz="4000" b="1" dirty="0" smtClean="0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 final para desplegar en HEROKU</a:t>
            </a:r>
            <a:endParaRPr lang="es-ES" b="1" dirty="0">
              <a:latin typeface="Encode Sans" panose="020B0604020202020204"/>
              <a:ea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614" y="1054919"/>
            <a:ext cx="3428836" cy="996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64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Servidores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sp>
        <p:nvSpPr>
          <p:cNvPr id="18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562027" y="1906076"/>
            <a:ext cx="11131990" cy="463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MX" sz="2400" b="1" dirty="0" err="1" smtClean="0">
                <a:latin typeface="Encode Sans" panose="020B0604020202020204"/>
                <a:ea typeface="Calibri" panose="020F0502020204030204" pitchFamily="34" charset="0"/>
              </a:rPr>
              <a:t>Add</a:t>
            </a:r>
            <a:r>
              <a:rPr lang="es-MX" sz="2400" b="1" dirty="0" smtClean="0">
                <a:latin typeface="Encode Sans" panose="020B0604020202020204"/>
                <a:ea typeface="Calibri" panose="020F0502020204030204" pitchFamily="34" charset="0"/>
              </a:rPr>
              <a:t> archivo de propiedades</a:t>
            </a:r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Para evitar problemas en la subida de los archivo de nuestro proyecto </a:t>
            </a:r>
            <a:r>
              <a:rPr lang="es-ES" dirty="0" err="1" smtClean="0"/>
              <a:t>spring</a:t>
            </a:r>
            <a:r>
              <a:rPr lang="es-ES" dirty="0" smtClean="0"/>
              <a:t> </a:t>
            </a:r>
            <a:r>
              <a:rPr lang="es-ES" dirty="0" err="1" smtClean="0"/>
              <a:t>boot</a:t>
            </a:r>
            <a:r>
              <a:rPr lang="es-ES" dirty="0" smtClean="0"/>
              <a:t> al servidor deberemos de realizar lo siguiente.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Deberemos de generar un archivo en el mimo directorio donde esta nuestro archivo pom.xml y a este nuevo archivo se lo deberá de llamar como </a:t>
            </a:r>
            <a:endParaRPr lang="es-ES" sz="2400" b="1" dirty="0" smtClean="0"/>
          </a:p>
          <a:p>
            <a:pPr algn="ctr"/>
            <a:r>
              <a:rPr lang="es-AR" sz="2400" b="1" dirty="0" err="1" smtClean="0"/>
              <a:t>system.properties</a:t>
            </a:r>
            <a:endParaRPr lang="es-AR" sz="2400" b="1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sz="24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En el interior del mismo deberemos de indicar la versión de nuestro JDK java con la que estamos trabajando en dicho proyecto mediante la siguiente línea de comando.</a:t>
            </a:r>
          </a:p>
          <a:p>
            <a:pPr algn="ctr"/>
            <a:r>
              <a:rPr lang="es-AR" sz="2400" b="1" dirty="0" err="1" smtClean="0"/>
              <a:t>java.runtime.version</a:t>
            </a:r>
            <a:r>
              <a:rPr lang="es-AR" sz="2400" b="1" dirty="0" smtClean="0"/>
              <a:t>=17</a:t>
            </a:r>
            <a:endParaRPr lang="es-AR" sz="2400" b="1" dirty="0"/>
          </a:p>
          <a:p>
            <a:pPr lvl="3"/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De esta manera indicamos versión y le indicamos a HEROKU cual es la versión del JDK a utilizar.</a:t>
            </a:r>
            <a:endParaRPr lang="es-ES" sz="2400" b="1" dirty="0"/>
          </a:p>
          <a:p>
            <a:pPr marL="285750" indent="-285750">
              <a:buFont typeface="Arial" pitchFamily="34" charset="0"/>
              <a:buChar char="•"/>
            </a:pPr>
            <a:endParaRPr lang="es-ES" sz="2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614" y="1054919"/>
            <a:ext cx="3428836" cy="996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4063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Servidores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5823" y="3964312"/>
            <a:ext cx="900693" cy="90069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1801504" y="2022493"/>
            <a:ext cx="9044687" cy="4784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AR" sz="4000" b="1" dirty="0" smtClean="0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Agregando archivo de propiedades en </a:t>
            </a:r>
            <a:r>
              <a:rPr lang="es-AR" sz="4000" b="1" dirty="0" err="1" smtClean="0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app</a:t>
            </a:r>
            <a:r>
              <a:rPr lang="es-AR" sz="4000" b="1" dirty="0" smtClean="0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 Spring </a:t>
            </a:r>
            <a:r>
              <a:rPr lang="es-AR" sz="4000" b="1" dirty="0" err="1" smtClean="0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Boot</a:t>
            </a:r>
            <a:r>
              <a:rPr lang="es-AR" sz="4000" b="1" dirty="0" smtClean="0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 para HEROKU</a:t>
            </a:r>
            <a:endParaRPr lang="es-ES" b="1" dirty="0">
              <a:latin typeface="Encode Sans" panose="020B0604020202020204"/>
              <a:ea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614" y="1054919"/>
            <a:ext cx="3428836" cy="996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238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Servidores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5823" y="3964312"/>
            <a:ext cx="900693" cy="90069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1801504" y="2022493"/>
            <a:ext cx="9044687" cy="4784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AR" sz="4000" b="1" dirty="0" smtClean="0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Creando Base de datos en CLEVER-CLOUD</a:t>
            </a:r>
            <a:endParaRPr lang="es-ES" b="1" dirty="0">
              <a:latin typeface="Encode Sans" panose="020B0604020202020204"/>
              <a:ea typeface="Calibri" panose="020F050202020403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167" y="1113597"/>
            <a:ext cx="2947778" cy="112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900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Servidores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sp>
        <p:nvSpPr>
          <p:cNvPr id="18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562027" y="1906076"/>
            <a:ext cx="11131990" cy="3217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MX" sz="2400" b="1" dirty="0" smtClean="0">
                <a:latin typeface="Encode Sans" panose="020B0604020202020204"/>
                <a:ea typeface="Calibri" panose="020F0502020204030204" pitchFamily="34" charset="0"/>
              </a:rPr>
              <a:t>Subiendo </a:t>
            </a:r>
            <a:r>
              <a:rPr lang="es-MX" sz="2400" b="1" dirty="0" err="1" smtClean="0">
                <a:latin typeface="Encode Sans" panose="020B0604020202020204"/>
                <a:ea typeface="Calibri" panose="020F0502020204030204" pitchFamily="34" charset="0"/>
              </a:rPr>
              <a:t>app</a:t>
            </a:r>
            <a:r>
              <a:rPr lang="es-MX" sz="2400" b="1" dirty="0" smtClean="0">
                <a:latin typeface="Encode Sans" panose="020B0604020202020204"/>
                <a:ea typeface="Calibri" panose="020F0502020204030204" pitchFamily="34" charset="0"/>
              </a:rPr>
              <a:t> a </a:t>
            </a:r>
            <a:r>
              <a:rPr lang="es-MX" sz="2400" b="1" dirty="0" err="1" smtClean="0">
                <a:latin typeface="Encode Sans" panose="020B0604020202020204"/>
                <a:ea typeface="Calibri" panose="020F0502020204030204" pitchFamily="34" charset="0"/>
              </a:rPr>
              <a:t>Heroku</a:t>
            </a:r>
            <a:r>
              <a:rPr lang="es-MX" sz="2400" b="1" dirty="0" smtClean="0">
                <a:latin typeface="Encode Sans" panose="020B0604020202020204"/>
                <a:ea typeface="Calibri" panose="020F0502020204030204" pitchFamily="34" charset="0"/>
              </a:rPr>
              <a:t> servidor</a:t>
            </a:r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Para subir nuestra aplicación java deberemos de ingresar al siguiente servidor de trabajo llamado </a:t>
            </a:r>
            <a:r>
              <a:rPr lang="es-ES" b="1" dirty="0" err="1" smtClean="0"/>
              <a:t>Heroku</a:t>
            </a:r>
            <a:r>
              <a:rPr lang="es-E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Para acceder al mismo deberemos de ingresar la siguiente </a:t>
            </a:r>
            <a:r>
              <a:rPr lang="es-ES" dirty="0" err="1" smtClean="0"/>
              <a:t>url</a:t>
            </a:r>
            <a:endParaRPr lang="es-ES" dirty="0" smtClean="0"/>
          </a:p>
          <a:p>
            <a:pPr lvl="2"/>
            <a:endParaRPr lang="es-ES" dirty="0">
              <a:hlinkClick r:id="rId3"/>
            </a:endParaRPr>
          </a:p>
          <a:p>
            <a:pPr lvl="2"/>
            <a:r>
              <a:rPr lang="es-ES" dirty="0">
                <a:hlinkClick r:id="rId4"/>
              </a:rPr>
              <a:t>https://www.heroku.com</a:t>
            </a:r>
            <a:r>
              <a:rPr lang="es-ES" dirty="0" smtClean="0">
                <a:hlinkClick r:id="rId4"/>
              </a:rPr>
              <a:t>/</a:t>
            </a:r>
            <a:endParaRPr lang="es-ES" dirty="0" smtClean="0"/>
          </a:p>
          <a:p>
            <a:pPr lvl="2"/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Estamos dentro de este sitio generamos una cuenta de usuario.</a:t>
            </a:r>
            <a:endParaRPr lang="es-E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614" y="1054919"/>
            <a:ext cx="3428836" cy="996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186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Servidores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sp>
        <p:nvSpPr>
          <p:cNvPr id="18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562027" y="1906076"/>
            <a:ext cx="11131990" cy="884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MX" sz="2400" b="1" dirty="0" smtClean="0">
                <a:latin typeface="Encode Sans" panose="020B0604020202020204"/>
                <a:ea typeface="Calibri" panose="020F0502020204030204" pitchFamily="34" charset="0"/>
              </a:rPr>
              <a:t>Generando una cuenta en el servidor</a:t>
            </a:r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56" y="2743199"/>
            <a:ext cx="11887200" cy="30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614" y="1054919"/>
            <a:ext cx="3428836" cy="996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8353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Servidores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sp>
        <p:nvSpPr>
          <p:cNvPr id="18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562027" y="1906074"/>
            <a:ext cx="11131990" cy="408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MX" sz="2400" b="1" dirty="0" smtClean="0">
                <a:latin typeface="Encode Sans" panose="020B0604020202020204"/>
                <a:ea typeface="Calibri" panose="020F0502020204030204" pitchFamily="34" charset="0"/>
              </a:rPr>
              <a:t>Generando una cuenta en el servidor</a:t>
            </a:r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>
                <a:latin typeface="+mj-lt"/>
                <a:ea typeface="Calibri" panose="020F0502020204030204" pitchFamily="34" charset="0"/>
              </a:rPr>
              <a:t>Tenemos que completar todos los datos o por lo menos los obligatorios </a:t>
            </a:r>
          </a:p>
          <a:p>
            <a:r>
              <a:rPr lang="es-MX" dirty="0" smtClean="0">
                <a:latin typeface="+mj-lt"/>
                <a:ea typeface="Calibri" panose="020F0502020204030204" pitchFamily="34" charset="0"/>
              </a:rPr>
              <a:t>que son los indicados con un asterisco color rojo.</a:t>
            </a:r>
          </a:p>
          <a:p>
            <a:endParaRPr lang="es-MX" dirty="0">
              <a:latin typeface="+mj-lt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>
                <a:latin typeface="+mj-lt"/>
                <a:ea typeface="Calibri" panose="020F0502020204030204" pitchFamily="34" charset="0"/>
              </a:rPr>
              <a:t>Por último presionar  en el botón de generar cuenta.</a:t>
            </a:r>
          </a:p>
          <a:p>
            <a:pPr marL="285750" indent="-285750">
              <a:buFont typeface="Arial" pitchFamily="34" charset="0"/>
              <a:buChar char="•"/>
            </a:pPr>
            <a:endParaRPr lang="es-MX" dirty="0" smtClean="0">
              <a:latin typeface="+mj-lt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MX" dirty="0">
              <a:latin typeface="+mj-lt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MX" dirty="0" smtClean="0">
              <a:latin typeface="+mj-lt"/>
              <a:ea typeface="Calibri" panose="020F0502020204030204" pitchFamily="34" charset="0"/>
            </a:endParaRPr>
          </a:p>
          <a:p>
            <a:endParaRPr lang="es-MX" dirty="0" smtClean="0">
              <a:latin typeface="+mj-lt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MX" dirty="0">
              <a:latin typeface="+mj-lt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>
                <a:latin typeface="+mj-lt"/>
                <a:ea typeface="Calibri" panose="020F0502020204030204" pitchFamily="34" charset="0"/>
              </a:rPr>
              <a:t>Existe una verificación por correo sobre los datos para dar por finalizado</a:t>
            </a:r>
          </a:p>
          <a:p>
            <a:r>
              <a:rPr lang="es-MX" dirty="0">
                <a:latin typeface="+mj-lt"/>
                <a:ea typeface="Calibri" panose="020F0502020204030204" pitchFamily="34" charset="0"/>
              </a:rPr>
              <a:t>e</a:t>
            </a:r>
            <a:r>
              <a:rPr lang="es-MX" dirty="0" smtClean="0">
                <a:latin typeface="+mj-lt"/>
                <a:ea typeface="Calibri" panose="020F0502020204030204" pitchFamily="34" charset="0"/>
              </a:rPr>
              <a:t>l ciclo de la generación de la cuenta re direccionándonos mediante un link</a:t>
            </a:r>
          </a:p>
          <a:p>
            <a:r>
              <a:rPr lang="es-MX" dirty="0" smtClean="0">
                <a:latin typeface="+mj-lt"/>
                <a:ea typeface="Calibri" panose="020F0502020204030204" pitchFamily="34" charset="0"/>
              </a:rPr>
              <a:t>Que esta dentro del correo a la </a:t>
            </a:r>
            <a:r>
              <a:rPr lang="es-MX" dirty="0" err="1" smtClean="0">
                <a:latin typeface="+mj-lt"/>
                <a:ea typeface="Calibri" panose="020F0502020204030204" pitchFamily="34" charset="0"/>
              </a:rPr>
              <a:t>pag</a:t>
            </a:r>
            <a:r>
              <a:rPr lang="es-MX" dirty="0" smtClean="0">
                <a:latin typeface="+mj-lt"/>
                <a:ea typeface="Calibri" panose="020F0502020204030204" pitchFamily="34" charset="0"/>
              </a:rPr>
              <a:t> de </a:t>
            </a:r>
            <a:r>
              <a:rPr lang="es-MX" dirty="0" err="1" smtClean="0">
                <a:latin typeface="+mj-lt"/>
                <a:ea typeface="Calibri" panose="020F0502020204030204" pitchFamily="34" charset="0"/>
              </a:rPr>
              <a:t>Heroku</a:t>
            </a:r>
            <a:endParaRPr lang="es-MX" dirty="0" smtClean="0">
              <a:latin typeface="+mj-lt"/>
              <a:ea typeface="Calibri" panose="020F050202020403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247" y="151413"/>
            <a:ext cx="3496660" cy="642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7" y="4085565"/>
            <a:ext cx="4723488" cy="1085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Flecha abajo"/>
          <p:cNvSpPr/>
          <p:nvPr/>
        </p:nvSpPr>
        <p:spPr>
          <a:xfrm rot="5400000">
            <a:off x="7243177" y="3738720"/>
            <a:ext cx="630620" cy="1526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06116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Servidores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sp>
        <p:nvSpPr>
          <p:cNvPr id="18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562027" y="1906076"/>
            <a:ext cx="11131990" cy="2303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MX" sz="2400" b="1" dirty="0" smtClean="0">
                <a:latin typeface="Encode Sans" panose="020B0604020202020204"/>
                <a:ea typeface="Calibri" panose="020F0502020204030204" pitchFamily="34" charset="0"/>
              </a:rPr>
              <a:t>Generando una cuenta en el servidor</a:t>
            </a:r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>
                <a:latin typeface="+mj-lt"/>
                <a:ea typeface="Calibri" panose="020F0502020204030204" pitchFamily="34" charset="0"/>
              </a:rPr>
              <a:t>Dentro de la pagina se nos pedirá ingresar </a:t>
            </a:r>
            <a:r>
              <a:rPr lang="es-MX" dirty="0" err="1" smtClean="0">
                <a:latin typeface="+mj-lt"/>
                <a:ea typeface="Calibri" panose="020F0502020204030204" pitchFamily="34" charset="0"/>
              </a:rPr>
              <a:t>password</a:t>
            </a:r>
            <a:endParaRPr lang="es-MX" dirty="0" smtClean="0">
              <a:latin typeface="+mj-lt"/>
              <a:ea typeface="Calibri" panose="020F0502020204030204" pitchFamily="34" charset="0"/>
            </a:endParaRPr>
          </a:p>
          <a:p>
            <a:r>
              <a:rPr lang="es-MX" dirty="0" smtClean="0">
                <a:latin typeface="+mj-lt"/>
                <a:ea typeface="Calibri" panose="020F0502020204030204" pitchFamily="34" charset="0"/>
              </a:rPr>
              <a:t>y repetirlo.</a:t>
            </a:r>
          </a:p>
          <a:p>
            <a:pPr marL="285750" indent="-285750">
              <a:buFont typeface="Arial" pitchFamily="34" charset="0"/>
              <a:buChar char="•"/>
            </a:pPr>
            <a:endParaRPr lang="es-MX" dirty="0">
              <a:latin typeface="+mj-lt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>
                <a:latin typeface="+mj-lt"/>
                <a:ea typeface="Calibri" panose="020F0502020204030204" pitchFamily="34" charset="0"/>
              </a:rPr>
              <a:t>Finalmente deberemos de presionar el botón de </a:t>
            </a:r>
          </a:p>
          <a:p>
            <a:r>
              <a:rPr lang="es-MX" b="1" dirty="0" smtClean="0">
                <a:latin typeface="+mj-lt"/>
                <a:ea typeface="Calibri" panose="020F0502020204030204" pitchFamily="34" charset="0"/>
              </a:rPr>
              <a:t>SET PASSWORD AND LOG IN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692" y="185363"/>
            <a:ext cx="5252929" cy="6358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Flecha derecha"/>
          <p:cNvSpPr/>
          <p:nvPr/>
        </p:nvSpPr>
        <p:spPr>
          <a:xfrm rot="1151891">
            <a:off x="4232767" y="4419711"/>
            <a:ext cx="2889869" cy="7094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1403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Servidores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sp>
        <p:nvSpPr>
          <p:cNvPr id="18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152124" y="1906076"/>
            <a:ext cx="11541893" cy="204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MX" sz="2400" b="1" dirty="0" smtClean="0">
                <a:latin typeface="Encode Sans" panose="020B0604020202020204"/>
                <a:ea typeface="Calibri" panose="020F0502020204030204" pitchFamily="34" charset="0"/>
              </a:rPr>
              <a:t>Generando una cuenta en el servidor</a:t>
            </a:r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>
                <a:latin typeface="+mj-lt"/>
                <a:ea typeface="Calibri" panose="020F0502020204030204" pitchFamily="34" charset="0"/>
              </a:rPr>
              <a:t>Se nos </a:t>
            </a:r>
          </a:p>
          <a:p>
            <a:r>
              <a:rPr lang="es-MX" dirty="0" smtClean="0">
                <a:latin typeface="+mj-lt"/>
                <a:ea typeface="Calibri" panose="020F0502020204030204" pitchFamily="34" charset="0"/>
              </a:rPr>
              <a:t>muestra la </a:t>
            </a:r>
          </a:p>
          <a:p>
            <a:r>
              <a:rPr lang="es-MX" dirty="0" smtClean="0">
                <a:latin typeface="+mj-lt"/>
                <a:ea typeface="Calibri" panose="020F0502020204030204" pitchFamily="34" charset="0"/>
              </a:rPr>
              <a:t>siguiente pantalla </a:t>
            </a:r>
          </a:p>
          <a:p>
            <a:r>
              <a:rPr lang="es-MX" dirty="0" smtClean="0">
                <a:latin typeface="+mj-lt"/>
                <a:ea typeface="Calibri" panose="020F0502020204030204" pitchFamily="34" charset="0"/>
              </a:rPr>
              <a:t>a la que deberemos </a:t>
            </a:r>
          </a:p>
          <a:p>
            <a:r>
              <a:rPr lang="es-MX" dirty="0" smtClean="0">
                <a:latin typeface="+mj-lt"/>
                <a:ea typeface="Calibri" panose="020F0502020204030204" pitchFamily="34" charset="0"/>
              </a:rPr>
              <a:t>de aceptar</a:t>
            </a:r>
            <a:endParaRPr lang="es-MX" b="1" dirty="0" smtClean="0">
              <a:latin typeface="+mj-lt"/>
              <a:ea typeface="Calibri" panose="020F0502020204030204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322" y="3885413"/>
            <a:ext cx="7994155" cy="2860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475" y="2230933"/>
            <a:ext cx="9702338" cy="305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614" y="1054919"/>
            <a:ext cx="3428836" cy="996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3200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Servidores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sp>
        <p:nvSpPr>
          <p:cNvPr id="18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152124" y="1906076"/>
            <a:ext cx="11541893" cy="204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MX" sz="2400" b="1" dirty="0" smtClean="0">
                <a:latin typeface="Encode Sans" panose="020B0604020202020204"/>
                <a:ea typeface="Calibri" panose="020F0502020204030204" pitchFamily="34" charset="0"/>
              </a:rPr>
              <a:t>Generando una cuenta en el servidor</a:t>
            </a:r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>
                <a:latin typeface="+mj-lt"/>
                <a:ea typeface="Calibri" panose="020F0502020204030204" pitchFamily="34" charset="0"/>
              </a:rPr>
              <a:t>A continuación deberemos de crear un espacio </a:t>
            </a:r>
          </a:p>
          <a:p>
            <a:r>
              <a:rPr lang="es-MX" dirty="0" smtClean="0">
                <a:latin typeface="+mj-lt"/>
                <a:ea typeface="Calibri" panose="020F0502020204030204" pitchFamily="34" charset="0"/>
              </a:rPr>
              <a:t>donde subiremos nuestra aplicación, por ser una cuenta </a:t>
            </a:r>
          </a:p>
          <a:p>
            <a:r>
              <a:rPr lang="es-MX" dirty="0" smtClean="0">
                <a:latin typeface="+mj-lt"/>
                <a:ea typeface="Calibri" panose="020F0502020204030204" pitchFamily="34" charset="0"/>
              </a:rPr>
              <a:t>free permite crear un máximo de hasta 5 cuentas.</a:t>
            </a:r>
            <a:endParaRPr lang="es-MX" b="1" dirty="0" smtClean="0">
              <a:latin typeface="+mj-lt"/>
              <a:ea typeface="Calibri" panose="020F050202020403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614" y="1054919"/>
            <a:ext cx="3428836" cy="996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014" y="2621510"/>
            <a:ext cx="4873567" cy="3757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9028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Servidores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sp>
        <p:nvSpPr>
          <p:cNvPr id="18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152124" y="1906076"/>
            <a:ext cx="11541893" cy="2145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MX" sz="2400" b="1" dirty="0" smtClean="0">
                <a:latin typeface="Encode Sans" panose="020B0604020202020204"/>
                <a:ea typeface="Calibri" panose="020F0502020204030204" pitchFamily="34" charset="0"/>
              </a:rPr>
              <a:t>Generando una cuenta en el servidor</a:t>
            </a:r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>
                <a:latin typeface="+mj-lt"/>
                <a:ea typeface="Calibri" panose="020F0502020204030204" pitchFamily="34" charset="0"/>
              </a:rPr>
              <a:t>A continuación deberemos de indicar un </a:t>
            </a:r>
          </a:p>
          <a:p>
            <a:r>
              <a:rPr lang="es-MX" dirty="0" smtClean="0">
                <a:latin typeface="+mj-lt"/>
                <a:ea typeface="Calibri" panose="020F0502020204030204" pitchFamily="34" charset="0"/>
              </a:rPr>
              <a:t>nombre de nuestra aplicación </a:t>
            </a:r>
            <a:r>
              <a:rPr lang="es-MX" b="1" dirty="0" smtClean="0">
                <a:latin typeface="+mj-lt"/>
                <a:ea typeface="Calibri" panose="020F0502020204030204" pitchFamily="34" charset="0"/>
              </a:rPr>
              <a:t>(I)</a:t>
            </a:r>
            <a:r>
              <a:rPr lang="es-MX" dirty="0" smtClean="0">
                <a:latin typeface="+mj-lt"/>
                <a:ea typeface="Calibri" panose="020F0502020204030204" pitchFamily="34" charset="0"/>
              </a:rPr>
              <a:t>, región </a:t>
            </a:r>
            <a:r>
              <a:rPr lang="es-MX" b="1" dirty="0" smtClean="0">
                <a:latin typeface="+mj-lt"/>
                <a:ea typeface="Calibri" panose="020F0502020204030204" pitchFamily="34" charset="0"/>
              </a:rPr>
              <a:t>(II)</a:t>
            </a:r>
            <a:r>
              <a:rPr lang="es-MX" dirty="0" smtClean="0">
                <a:latin typeface="+mj-lt"/>
                <a:ea typeface="Calibri" panose="020F0502020204030204" pitchFamily="34" charset="0"/>
              </a:rPr>
              <a:t> y </a:t>
            </a:r>
          </a:p>
          <a:p>
            <a:r>
              <a:rPr lang="es-MX" dirty="0" smtClean="0">
                <a:latin typeface="+mj-lt"/>
                <a:ea typeface="Calibri" panose="020F0502020204030204" pitchFamily="34" charset="0"/>
              </a:rPr>
              <a:t>por último creamos la misma presionando </a:t>
            </a:r>
          </a:p>
          <a:p>
            <a:r>
              <a:rPr lang="es-MX" dirty="0" smtClean="0">
                <a:latin typeface="+mj-lt"/>
                <a:ea typeface="Calibri" panose="020F0502020204030204" pitchFamily="34" charset="0"/>
              </a:rPr>
              <a:t>sobre el botón </a:t>
            </a:r>
            <a:r>
              <a:rPr lang="es-MX" sz="2000" b="1" dirty="0" smtClean="0">
                <a:latin typeface="+mj-lt"/>
                <a:ea typeface="Calibri" panose="020F0502020204030204" pitchFamily="34" charset="0"/>
              </a:rPr>
              <a:t>«</a:t>
            </a:r>
            <a:r>
              <a:rPr lang="es-MX" sz="2000" b="1" dirty="0" err="1" smtClean="0">
                <a:latin typeface="+mj-lt"/>
                <a:ea typeface="Calibri" panose="020F0502020204030204" pitchFamily="34" charset="0"/>
              </a:rPr>
              <a:t>create</a:t>
            </a:r>
            <a:r>
              <a:rPr lang="es-MX" sz="2000" b="1" dirty="0" smtClean="0">
                <a:latin typeface="+mj-lt"/>
                <a:ea typeface="Calibri" panose="020F0502020204030204" pitchFamily="34" charset="0"/>
              </a:rPr>
              <a:t> </a:t>
            </a:r>
            <a:r>
              <a:rPr lang="es-MX" sz="2000" b="1" dirty="0" err="1" smtClean="0">
                <a:latin typeface="+mj-lt"/>
                <a:ea typeface="Calibri" panose="020F0502020204030204" pitchFamily="34" charset="0"/>
              </a:rPr>
              <a:t>app</a:t>
            </a:r>
            <a:r>
              <a:rPr lang="es-MX" sz="2000" b="1" dirty="0" smtClean="0">
                <a:latin typeface="+mj-lt"/>
                <a:ea typeface="Calibri" panose="020F0502020204030204" pitchFamily="34" charset="0"/>
              </a:rPr>
              <a:t>» (III)</a:t>
            </a:r>
            <a:r>
              <a:rPr lang="es-MX" dirty="0" smtClean="0">
                <a:latin typeface="+mj-lt"/>
                <a:ea typeface="Calibri" panose="020F0502020204030204" pitchFamily="34" charset="0"/>
              </a:rPr>
              <a:t>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614" y="1054919"/>
            <a:ext cx="3428836" cy="996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900" y="2520106"/>
            <a:ext cx="7107428" cy="4227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4451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Servidores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sp>
        <p:nvSpPr>
          <p:cNvPr id="18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152124" y="1906076"/>
            <a:ext cx="11541893" cy="1072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MX" sz="2400" b="1" dirty="0" smtClean="0">
                <a:latin typeface="Encode Sans" panose="020B0604020202020204"/>
                <a:ea typeface="Calibri" panose="020F0502020204030204" pitchFamily="34" charset="0"/>
              </a:rPr>
              <a:t>Generando una cuenta en el servidor</a:t>
            </a:r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>
                <a:latin typeface="+mj-lt"/>
                <a:ea typeface="Calibri" panose="020F0502020204030204" pitchFamily="34" charset="0"/>
              </a:rPr>
              <a:t>Se nos muestra la siguiente ventana de nuestro espacio.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614" y="1054919"/>
            <a:ext cx="3428836" cy="996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513" y="3136020"/>
            <a:ext cx="9957158" cy="3595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0231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Servidores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sp>
        <p:nvSpPr>
          <p:cNvPr id="18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152124" y="1906076"/>
            <a:ext cx="11541893" cy="4557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MX" sz="2400" b="1" dirty="0" smtClean="0">
                <a:latin typeface="Encode Sans" panose="020B0604020202020204"/>
                <a:ea typeface="Calibri" panose="020F0502020204030204" pitchFamily="34" charset="0"/>
              </a:rPr>
              <a:t>Generando una cuenta en el servidor</a:t>
            </a:r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>
                <a:latin typeface="+mj-lt"/>
                <a:ea typeface="Calibri" panose="020F0502020204030204" pitchFamily="34" charset="0"/>
              </a:rPr>
              <a:t>Si deseamos borrar nuestra </a:t>
            </a:r>
            <a:r>
              <a:rPr lang="es-MX" dirty="0" err="1" smtClean="0">
                <a:latin typeface="+mj-lt"/>
                <a:ea typeface="Calibri" panose="020F0502020204030204" pitchFamily="34" charset="0"/>
              </a:rPr>
              <a:t>app</a:t>
            </a:r>
            <a:r>
              <a:rPr lang="es-MX" dirty="0" smtClean="0">
                <a:latin typeface="+mj-lt"/>
                <a:ea typeface="Calibri" panose="020F0502020204030204" pitchFamily="34" charset="0"/>
              </a:rPr>
              <a:t> nos dirigimos a </a:t>
            </a:r>
            <a:r>
              <a:rPr lang="es-MX" b="1" dirty="0" smtClean="0">
                <a:latin typeface="+mj-lt"/>
                <a:ea typeface="Calibri" panose="020F0502020204030204" pitchFamily="34" charset="0"/>
              </a:rPr>
              <a:t>«</a:t>
            </a:r>
            <a:r>
              <a:rPr lang="es-MX" b="1" dirty="0" err="1" smtClean="0">
                <a:latin typeface="+mj-lt"/>
                <a:ea typeface="Calibri" panose="020F0502020204030204" pitchFamily="34" charset="0"/>
              </a:rPr>
              <a:t>Settings</a:t>
            </a:r>
            <a:r>
              <a:rPr lang="es-MX" b="1" dirty="0" smtClean="0">
                <a:latin typeface="+mj-lt"/>
                <a:ea typeface="Calibri" panose="020F0502020204030204" pitchFamily="34" charset="0"/>
              </a:rPr>
              <a:t>»</a:t>
            </a:r>
            <a:r>
              <a:rPr lang="es-MX" dirty="0" smtClean="0">
                <a:latin typeface="+mj-lt"/>
                <a:ea typeface="Calibri" panose="020F0502020204030204" pitchFamily="34" charset="0"/>
              </a:rPr>
              <a:t> y buscamos al final el botón que dice «</a:t>
            </a:r>
            <a:r>
              <a:rPr lang="es-MX" b="1" dirty="0" err="1" smtClean="0">
                <a:latin typeface="+mj-lt"/>
                <a:ea typeface="Calibri" panose="020F0502020204030204" pitchFamily="34" charset="0"/>
              </a:rPr>
              <a:t>Delete</a:t>
            </a:r>
            <a:r>
              <a:rPr lang="es-MX" b="1" dirty="0" smtClean="0">
                <a:latin typeface="+mj-lt"/>
                <a:ea typeface="Calibri" panose="020F0502020204030204" pitchFamily="34" charset="0"/>
              </a:rPr>
              <a:t> </a:t>
            </a:r>
            <a:r>
              <a:rPr lang="es-MX" b="1" dirty="0" err="1" smtClean="0">
                <a:latin typeface="+mj-lt"/>
                <a:ea typeface="Calibri" panose="020F0502020204030204" pitchFamily="34" charset="0"/>
              </a:rPr>
              <a:t>app</a:t>
            </a:r>
            <a:r>
              <a:rPr lang="es-MX" b="1" dirty="0" smtClean="0">
                <a:latin typeface="+mj-lt"/>
                <a:ea typeface="Calibri" panose="020F0502020204030204" pitchFamily="34" charset="0"/>
              </a:rPr>
              <a:t>…»</a:t>
            </a:r>
          </a:p>
          <a:p>
            <a:pPr marL="285750" indent="-285750">
              <a:buFont typeface="Arial" pitchFamily="34" charset="0"/>
              <a:buChar char="•"/>
            </a:pPr>
            <a:endParaRPr lang="es-MX" b="1" dirty="0">
              <a:latin typeface="+mj-lt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>
                <a:latin typeface="+mj-lt"/>
                <a:ea typeface="Calibri" panose="020F0502020204030204" pitchFamily="34" charset="0"/>
              </a:rPr>
              <a:t>Pero en nuestro caso debemos de desplegar nuestra </a:t>
            </a:r>
            <a:r>
              <a:rPr lang="es-MX" dirty="0" err="1" smtClean="0">
                <a:latin typeface="+mj-lt"/>
                <a:ea typeface="Calibri" panose="020F0502020204030204" pitchFamily="34" charset="0"/>
              </a:rPr>
              <a:t>app</a:t>
            </a:r>
            <a:r>
              <a:rPr lang="es-MX" dirty="0" smtClean="0">
                <a:latin typeface="+mj-lt"/>
                <a:ea typeface="Calibri" panose="020F0502020204030204" pitchFamily="34" charset="0"/>
              </a:rPr>
              <a:t> para ello deberemos de irnos a </a:t>
            </a:r>
            <a:r>
              <a:rPr lang="es-MX" b="1" dirty="0" smtClean="0">
                <a:latin typeface="+mj-lt"/>
                <a:ea typeface="Calibri" panose="020F0502020204030204" pitchFamily="34" charset="0"/>
              </a:rPr>
              <a:t>«</a:t>
            </a:r>
            <a:r>
              <a:rPr lang="es-MX" b="1" dirty="0" err="1" smtClean="0">
                <a:latin typeface="+mj-lt"/>
                <a:ea typeface="Calibri" panose="020F0502020204030204" pitchFamily="34" charset="0"/>
              </a:rPr>
              <a:t>Deploy</a:t>
            </a:r>
            <a:r>
              <a:rPr lang="es-MX" b="1" dirty="0" smtClean="0">
                <a:latin typeface="+mj-lt"/>
                <a:ea typeface="Calibri" panose="020F0502020204030204" pitchFamily="34" charset="0"/>
              </a:rPr>
              <a:t>», </a:t>
            </a:r>
            <a:r>
              <a:rPr lang="es-MX" dirty="0" smtClean="0">
                <a:latin typeface="+mj-lt"/>
                <a:ea typeface="Calibri" panose="020F0502020204030204" pitchFamily="34" charset="0"/>
              </a:rPr>
              <a:t>y seguimos los pasos que nos indica el sitio para poder hacer el despliegue de nuestra </a:t>
            </a:r>
            <a:r>
              <a:rPr lang="es-MX" dirty="0" err="1" smtClean="0">
                <a:latin typeface="+mj-lt"/>
                <a:ea typeface="Calibri" panose="020F0502020204030204" pitchFamily="34" charset="0"/>
              </a:rPr>
              <a:t>app</a:t>
            </a:r>
            <a:r>
              <a:rPr lang="es-MX" dirty="0" smtClean="0">
                <a:latin typeface="+mj-lt"/>
                <a:ea typeface="Calibri" panose="020F0502020204030204" pitchFamily="34" charset="0"/>
              </a:rPr>
              <a:t>, pasos que se indican más debajo de la </a:t>
            </a:r>
            <a:r>
              <a:rPr lang="es-MX" dirty="0" err="1" smtClean="0">
                <a:latin typeface="+mj-lt"/>
                <a:ea typeface="Calibri" panose="020F0502020204030204" pitchFamily="34" charset="0"/>
              </a:rPr>
              <a:t>pag</a:t>
            </a:r>
            <a:r>
              <a:rPr lang="es-MX" dirty="0" smtClean="0">
                <a:latin typeface="+mj-lt"/>
                <a:ea typeface="Calibri" panose="020F0502020204030204" pitchFamily="34" charset="0"/>
              </a:rPr>
              <a:t>. 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614" y="1054919"/>
            <a:ext cx="3428836" cy="996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6551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Servidores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sp>
        <p:nvSpPr>
          <p:cNvPr id="18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152124" y="1906075"/>
            <a:ext cx="11541893" cy="2366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MX" sz="2400" b="1" dirty="0" smtClean="0">
                <a:latin typeface="Encode Sans" panose="020B0604020202020204"/>
                <a:ea typeface="Calibri" panose="020F0502020204030204" pitchFamily="34" charset="0"/>
              </a:rPr>
              <a:t>Generando una cuenta en el servidor</a:t>
            </a:r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>
                <a:latin typeface="+mj-lt"/>
                <a:ea typeface="Calibri" panose="020F0502020204030204" pitchFamily="34" charset="0"/>
              </a:rPr>
              <a:t>Como primer paso se instala una aplicación </a:t>
            </a:r>
          </a:p>
          <a:p>
            <a:r>
              <a:rPr lang="es-MX" dirty="0" smtClean="0">
                <a:latin typeface="+mj-lt"/>
                <a:ea typeface="Calibri" panose="020F0502020204030204" pitchFamily="34" charset="0"/>
              </a:rPr>
              <a:t>cliente. Es una instalación simple y tradicional de </a:t>
            </a:r>
          </a:p>
          <a:p>
            <a:r>
              <a:rPr lang="es-MX" dirty="0" err="1" smtClean="0">
                <a:latin typeface="+mj-lt"/>
                <a:ea typeface="Calibri" panose="020F0502020204030204" pitchFamily="34" charset="0"/>
              </a:rPr>
              <a:t>windows</a:t>
            </a:r>
            <a:r>
              <a:rPr lang="es-MX" dirty="0" smtClean="0">
                <a:latin typeface="+mj-lt"/>
                <a:ea typeface="Calibri" panose="020F0502020204030204" pitchFamily="34" charset="0"/>
              </a:rPr>
              <a:t>.</a:t>
            </a:r>
          </a:p>
          <a:p>
            <a:endParaRPr lang="es-MX" dirty="0">
              <a:latin typeface="+mj-lt"/>
              <a:ea typeface="Calibri" panose="020F0502020204030204" pitchFamily="34" charset="0"/>
            </a:endParaRPr>
          </a:p>
          <a:p>
            <a:r>
              <a:rPr lang="es-MX" dirty="0" smtClean="0">
                <a:latin typeface="+mj-lt"/>
                <a:ea typeface="Calibri" panose="020F0502020204030204" pitchFamily="34" charset="0"/>
              </a:rPr>
              <a:t>Existe un instalador según plataforma, en mi caso </a:t>
            </a:r>
          </a:p>
          <a:p>
            <a:r>
              <a:rPr lang="es-MX" dirty="0" smtClean="0">
                <a:latin typeface="+mj-lt"/>
                <a:ea typeface="Calibri" panose="020F0502020204030204" pitchFamily="34" charset="0"/>
              </a:rPr>
              <a:t>descargo para </a:t>
            </a:r>
            <a:r>
              <a:rPr lang="es-MX" dirty="0" err="1" smtClean="0">
                <a:latin typeface="+mj-lt"/>
                <a:ea typeface="Calibri" panose="020F0502020204030204" pitchFamily="34" charset="0"/>
              </a:rPr>
              <a:t>windows</a:t>
            </a:r>
            <a:r>
              <a:rPr lang="es-MX" dirty="0" smtClean="0">
                <a:latin typeface="+mj-lt"/>
                <a:ea typeface="Calibri" panose="020F0502020204030204" pitchFamily="34" charset="0"/>
              </a:rPr>
              <a:t> 64bits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614" y="1054919"/>
            <a:ext cx="3428836" cy="996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520" y="2639716"/>
            <a:ext cx="6268930" cy="3551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6819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Servidores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sp>
        <p:nvSpPr>
          <p:cNvPr id="18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562027" y="1906076"/>
            <a:ext cx="11131990" cy="3217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MX" sz="2400" b="1" dirty="0" smtClean="0">
                <a:latin typeface="Encode Sans" panose="020B0604020202020204"/>
                <a:ea typeface="Calibri" panose="020F0502020204030204" pitchFamily="34" charset="0"/>
              </a:rPr>
              <a:t>Generando una cuenta en el servidor</a:t>
            </a:r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Para generar nuestra base de datos en un servidor </a:t>
            </a:r>
            <a:r>
              <a:rPr lang="es-ES" dirty="0" err="1" smtClean="0"/>
              <a:t>MySQL</a:t>
            </a:r>
            <a:r>
              <a:rPr lang="es-ES" dirty="0" smtClean="0"/>
              <a:t> online existen múltiples alternativas, nosotros utilizaremos como propuesta de trabajo al servidor </a:t>
            </a:r>
            <a:r>
              <a:rPr lang="es-ES" b="1" dirty="0" err="1" smtClean="0"/>
              <a:t>Clever</a:t>
            </a:r>
            <a:r>
              <a:rPr lang="es-ES" b="1" dirty="0" smtClean="0"/>
              <a:t>-Cloud</a:t>
            </a:r>
            <a:r>
              <a:rPr lang="es-E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Para acceder al mismo deberemos de ingresar la siguiente </a:t>
            </a:r>
            <a:r>
              <a:rPr lang="es-ES" dirty="0" err="1" smtClean="0"/>
              <a:t>url</a:t>
            </a:r>
            <a:endParaRPr lang="es-ES" dirty="0" smtClean="0"/>
          </a:p>
          <a:p>
            <a:pPr lvl="2"/>
            <a:endParaRPr lang="es-ES" dirty="0">
              <a:hlinkClick r:id="rId3"/>
            </a:endParaRPr>
          </a:p>
          <a:p>
            <a:pPr lvl="2"/>
            <a:r>
              <a:rPr lang="es-ES" dirty="0" smtClean="0">
                <a:hlinkClick r:id="rId3"/>
              </a:rPr>
              <a:t>https</a:t>
            </a:r>
            <a:r>
              <a:rPr lang="es-ES" dirty="0">
                <a:hlinkClick r:id="rId3"/>
              </a:rPr>
              <a:t>://www.clever-cloud.com</a:t>
            </a:r>
            <a:r>
              <a:rPr lang="es-ES" dirty="0" smtClean="0">
                <a:hlinkClick r:id="rId3"/>
              </a:rPr>
              <a:t>/</a:t>
            </a: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Estamos dentro de este sitio generamos una cuenta de usuario.</a:t>
            </a:r>
            <a:endParaRPr lang="es-E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167" y="1113597"/>
            <a:ext cx="2947778" cy="112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9243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112" y="2910868"/>
            <a:ext cx="4987870" cy="387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Servidores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sp>
        <p:nvSpPr>
          <p:cNvPr id="18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152124" y="1906076"/>
            <a:ext cx="11541893" cy="884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MX" sz="2400" b="1" dirty="0" smtClean="0">
                <a:latin typeface="Encode Sans" panose="020B0604020202020204"/>
                <a:ea typeface="Calibri" panose="020F0502020204030204" pitchFamily="34" charset="0"/>
              </a:rPr>
              <a:t>Generando una cuenta en el servidor</a:t>
            </a:r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>
                <a:latin typeface="+mj-lt"/>
                <a:ea typeface="Calibri" panose="020F0502020204030204" pitchFamily="34" charset="0"/>
              </a:rPr>
              <a:t>Presionamos en </a:t>
            </a:r>
            <a:r>
              <a:rPr lang="es-MX" b="1" dirty="0" smtClean="0">
                <a:latin typeface="+mj-lt"/>
                <a:ea typeface="Calibri" panose="020F0502020204030204" pitchFamily="34" charset="0"/>
              </a:rPr>
              <a:t>«</a:t>
            </a:r>
            <a:r>
              <a:rPr lang="es-MX" b="1" dirty="0" err="1" smtClean="0">
                <a:latin typeface="+mj-lt"/>
                <a:ea typeface="Calibri" panose="020F0502020204030204" pitchFamily="34" charset="0"/>
              </a:rPr>
              <a:t>Next</a:t>
            </a:r>
            <a:r>
              <a:rPr lang="es-MX" b="1" dirty="0" smtClean="0">
                <a:latin typeface="+mj-lt"/>
                <a:ea typeface="Calibri" panose="020F0502020204030204" pitchFamily="34" charset="0"/>
              </a:rPr>
              <a:t>»</a:t>
            </a:r>
            <a:r>
              <a:rPr lang="es-MX" dirty="0" smtClean="0">
                <a:latin typeface="+mj-lt"/>
                <a:ea typeface="Calibri" panose="020F0502020204030204" pitchFamily="34" charset="0"/>
              </a:rPr>
              <a:t> luego en </a:t>
            </a:r>
            <a:r>
              <a:rPr lang="es-MX" b="1" dirty="0" smtClean="0">
                <a:latin typeface="+mj-lt"/>
                <a:ea typeface="Calibri" panose="020F0502020204030204" pitchFamily="34" charset="0"/>
              </a:rPr>
              <a:t>«</a:t>
            </a:r>
            <a:r>
              <a:rPr lang="es-MX" b="1" dirty="0" err="1" smtClean="0">
                <a:latin typeface="+mj-lt"/>
                <a:ea typeface="Calibri" panose="020F0502020204030204" pitchFamily="34" charset="0"/>
              </a:rPr>
              <a:t>Install</a:t>
            </a:r>
            <a:r>
              <a:rPr lang="es-MX" b="1" dirty="0" smtClean="0">
                <a:latin typeface="+mj-lt"/>
                <a:ea typeface="Calibri" panose="020F0502020204030204" pitchFamily="34" charset="0"/>
              </a:rPr>
              <a:t>»</a:t>
            </a:r>
            <a:r>
              <a:rPr lang="es-MX" dirty="0" smtClean="0">
                <a:latin typeface="+mj-lt"/>
                <a:ea typeface="Calibri" panose="020F0502020204030204" pitchFamily="34" charset="0"/>
              </a:rPr>
              <a:t> y por último en el botón de </a:t>
            </a:r>
            <a:r>
              <a:rPr lang="es-MX" b="1" dirty="0" smtClean="0">
                <a:latin typeface="+mj-lt"/>
                <a:ea typeface="Calibri" panose="020F0502020204030204" pitchFamily="34" charset="0"/>
              </a:rPr>
              <a:t>«</a:t>
            </a:r>
            <a:r>
              <a:rPr lang="es-MX" b="1" dirty="0" err="1" smtClean="0">
                <a:latin typeface="+mj-lt"/>
                <a:ea typeface="Calibri" panose="020F0502020204030204" pitchFamily="34" charset="0"/>
              </a:rPr>
              <a:t>Close</a:t>
            </a:r>
            <a:r>
              <a:rPr lang="es-MX" b="1" dirty="0" smtClean="0">
                <a:latin typeface="+mj-lt"/>
                <a:ea typeface="Calibri" panose="020F0502020204030204" pitchFamily="34" charset="0"/>
              </a:rPr>
              <a:t>»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614" y="1054919"/>
            <a:ext cx="3428836" cy="996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0" y="3069627"/>
            <a:ext cx="4512392" cy="3504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979" y="2954880"/>
            <a:ext cx="5376068" cy="38286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8123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Servidores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sp>
        <p:nvSpPr>
          <p:cNvPr id="18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152124" y="1906075"/>
            <a:ext cx="11541893" cy="2366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MX" sz="2400" b="1" dirty="0" smtClean="0">
                <a:latin typeface="Encode Sans" panose="020B0604020202020204"/>
                <a:ea typeface="Calibri" panose="020F0502020204030204" pitchFamily="34" charset="0"/>
              </a:rPr>
              <a:t>Generando una cuenta en el servidor</a:t>
            </a:r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>
                <a:latin typeface="+mj-lt"/>
                <a:ea typeface="Calibri" panose="020F0502020204030204" pitchFamily="34" charset="0"/>
              </a:rPr>
              <a:t>A continuación abrimos una terminal con CMD y deberemos de pararnos dentro de la carpeta donde esta nuestro proyecto java a subir.</a:t>
            </a:r>
          </a:p>
          <a:p>
            <a:pPr marL="285750" indent="-285750">
              <a:buFont typeface="Arial" pitchFamily="34" charset="0"/>
              <a:buChar char="•"/>
            </a:pPr>
            <a:endParaRPr lang="es-MX" dirty="0">
              <a:latin typeface="+mj-lt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>
                <a:latin typeface="+mj-lt"/>
                <a:ea typeface="Calibri" panose="020F0502020204030204" pitchFamily="34" charset="0"/>
              </a:rPr>
              <a:t>Dentro de esta y estando </a:t>
            </a:r>
            <a:r>
              <a:rPr lang="es-MX" dirty="0" err="1" smtClean="0">
                <a:latin typeface="+mj-lt"/>
                <a:ea typeface="Calibri" panose="020F0502020204030204" pitchFamily="34" charset="0"/>
              </a:rPr>
              <a:t>logueado</a:t>
            </a:r>
            <a:r>
              <a:rPr lang="es-MX" dirty="0" smtClean="0">
                <a:latin typeface="+mj-lt"/>
                <a:ea typeface="Calibri" panose="020F0502020204030204" pitchFamily="34" charset="0"/>
              </a:rPr>
              <a:t> previamente en la pagina ejecutamos el siguiente comando: </a:t>
            </a:r>
            <a:r>
              <a:rPr lang="es-AR" b="1" dirty="0" err="1" smtClean="0"/>
              <a:t>heroku</a:t>
            </a:r>
            <a:r>
              <a:rPr lang="es-AR" b="1" dirty="0" smtClean="0"/>
              <a:t> </a:t>
            </a:r>
            <a:r>
              <a:rPr lang="es-AR" b="1" dirty="0" err="1" smtClean="0"/>
              <a:t>login</a:t>
            </a:r>
            <a:r>
              <a:rPr lang="es-AR" dirty="0" smtClean="0"/>
              <a:t>, esto nos dará un mensaje que nos pedirá presionar </a:t>
            </a:r>
            <a:r>
              <a:rPr lang="es-AR" dirty="0" err="1" smtClean="0"/>
              <a:t>intro</a:t>
            </a:r>
            <a:r>
              <a:rPr lang="es-AR" dirty="0" smtClean="0"/>
              <a:t> para que posteriormente se nos abra un navegador con una ventana que nos pedirá acceso.</a:t>
            </a:r>
          </a:p>
          <a:p>
            <a:pPr algn="ctr"/>
            <a:endParaRPr lang="es-MX" b="1" dirty="0" smtClean="0">
              <a:latin typeface="+mj-lt"/>
              <a:ea typeface="Calibri" panose="020F050202020403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614" y="1054919"/>
            <a:ext cx="3428836" cy="996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52" y="4201924"/>
            <a:ext cx="8456966" cy="2522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676" y="3903365"/>
            <a:ext cx="3886774" cy="282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Flecha doblada hacia arriba"/>
          <p:cNvSpPr/>
          <p:nvPr/>
        </p:nvSpPr>
        <p:spPr>
          <a:xfrm rot="5400000">
            <a:off x="6391254" y="4294444"/>
            <a:ext cx="879021" cy="364130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9953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Servidores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sp>
        <p:nvSpPr>
          <p:cNvPr id="18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152124" y="1906075"/>
            <a:ext cx="11541893" cy="2366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MX" sz="2400" b="1" dirty="0" smtClean="0">
                <a:latin typeface="Encode Sans" panose="020B0604020202020204"/>
                <a:ea typeface="Calibri" panose="020F0502020204030204" pitchFamily="34" charset="0"/>
              </a:rPr>
              <a:t>Generando una cuenta en el servidor</a:t>
            </a:r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>
                <a:latin typeface="+mj-lt"/>
                <a:ea typeface="Calibri" panose="020F0502020204030204" pitchFamily="34" charset="0"/>
              </a:rPr>
              <a:t>A continuación </a:t>
            </a:r>
            <a:r>
              <a:rPr lang="es-ES" dirty="0" smtClean="0">
                <a:latin typeface="+mj-lt"/>
                <a:ea typeface="Calibri" panose="020F0502020204030204" pitchFamily="34" charset="0"/>
              </a:rPr>
              <a:t>ejecutaremos el siguiente comando que básicamente nos permite inicializar un repositorio en </a:t>
            </a:r>
            <a:r>
              <a:rPr lang="es-ES" dirty="0" err="1" smtClean="0">
                <a:latin typeface="+mj-lt"/>
                <a:ea typeface="Calibri" panose="020F0502020204030204" pitchFamily="34" charset="0"/>
              </a:rPr>
              <a:t>Git</a:t>
            </a:r>
            <a:r>
              <a:rPr lang="es-ES" dirty="0" smtClean="0">
                <a:latin typeface="+mj-lt"/>
                <a:ea typeface="Calibri" panose="020F0502020204030204" pitchFamily="34" charset="0"/>
              </a:rPr>
              <a:t>: </a:t>
            </a:r>
          </a:p>
          <a:p>
            <a:r>
              <a:rPr lang="es-ES" b="1" dirty="0">
                <a:latin typeface="+mj-lt"/>
                <a:ea typeface="Calibri" panose="020F0502020204030204" pitchFamily="34" charset="0"/>
              </a:rPr>
              <a:t>	</a:t>
            </a:r>
            <a:r>
              <a:rPr lang="es-ES" sz="2000" b="1" dirty="0" err="1" smtClean="0">
                <a:latin typeface="+mj-lt"/>
                <a:ea typeface="Calibri" panose="020F0502020204030204" pitchFamily="34" charset="0"/>
              </a:rPr>
              <a:t>git</a:t>
            </a:r>
            <a:r>
              <a:rPr lang="es-ES" sz="2000" b="1" dirty="0" smtClean="0">
                <a:latin typeface="+mj-lt"/>
                <a:ea typeface="Calibri" panose="020F0502020204030204" pitchFamily="34" charset="0"/>
              </a:rPr>
              <a:t> </a:t>
            </a:r>
            <a:r>
              <a:rPr lang="es-ES" sz="2000" b="1" dirty="0" err="1" smtClean="0">
                <a:latin typeface="+mj-lt"/>
                <a:ea typeface="Calibri" panose="020F0502020204030204" pitchFamily="34" charset="0"/>
              </a:rPr>
              <a:t>init</a:t>
            </a:r>
            <a:endParaRPr lang="es-ES" sz="2000" b="1" dirty="0" smtClean="0">
              <a:latin typeface="+mj-lt"/>
              <a:ea typeface="Calibri" panose="020F0502020204030204" pitchFamily="34" charset="0"/>
            </a:endParaRPr>
          </a:p>
          <a:p>
            <a:r>
              <a:rPr lang="es-ES" sz="2000" b="1" dirty="0">
                <a:latin typeface="+mj-lt"/>
              </a:rPr>
              <a:t>	</a:t>
            </a:r>
            <a:r>
              <a:rPr lang="es-AR" sz="2000" b="1" dirty="0" err="1"/>
              <a:t>heroku</a:t>
            </a:r>
            <a:r>
              <a:rPr lang="es-AR" sz="2000" b="1" dirty="0"/>
              <a:t> </a:t>
            </a:r>
            <a:r>
              <a:rPr lang="es-AR" sz="2000" b="1" dirty="0" err="1"/>
              <a:t>git:remote</a:t>
            </a:r>
            <a:r>
              <a:rPr lang="es-AR" sz="2000" b="1" dirty="0"/>
              <a:t> -a backend-portfolio-1</a:t>
            </a:r>
            <a:endParaRPr lang="es-AR" sz="2000" b="1" dirty="0" smtClean="0"/>
          </a:p>
          <a:p>
            <a:pPr algn="ctr"/>
            <a:endParaRPr lang="es-MX" b="1" dirty="0" smtClean="0">
              <a:latin typeface="+mj-lt"/>
              <a:ea typeface="Calibri" panose="020F050202020403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614" y="1054919"/>
            <a:ext cx="3428836" cy="996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986" y="4041229"/>
            <a:ext cx="8998395" cy="2648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3318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Servidores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sp>
        <p:nvSpPr>
          <p:cNvPr id="18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152124" y="1906074"/>
            <a:ext cx="11541893" cy="3974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MX" sz="2400" b="1" dirty="0" smtClean="0">
                <a:latin typeface="Encode Sans" panose="020B0604020202020204"/>
                <a:ea typeface="Calibri" panose="020F0502020204030204" pitchFamily="34" charset="0"/>
              </a:rPr>
              <a:t>Generando una cuenta en el servidor</a:t>
            </a:r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>
                <a:latin typeface="+mj-lt"/>
                <a:ea typeface="Calibri" panose="020F0502020204030204" pitchFamily="34" charset="0"/>
              </a:rPr>
              <a:t>A continuación desplegamos nuestra </a:t>
            </a:r>
            <a:r>
              <a:rPr lang="es-MX" dirty="0" err="1" smtClean="0">
                <a:latin typeface="+mj-lt"/>
                <a:ea typeface="Calibri" panose="020F0502020204030204" pitchFamily="34" charset="0"/>
              </a:rPr>
              <a:t>app</a:t>
            </a:r>
            <a:r>
              <a:rPr lang="es-MX" dirty="0" smtClean="0">
                <a:latin typeface="+mj-lt"/>
                <a:ea typeface="Calibri" panose="020F0502020204030204" pitchFamily="34" charset="0"/>
              </a:rPr>
              <a:t> dentro de la </a:t>
            </a:r>
            <a:r>
              <a:rPr lang="es-MX" dirty="0" err="1" smtClean="0">
                <a:latin typeface="+mj-lt"/>
                <a:ea typeface="Calibri" panose="020F0502020204030204" pitchFamily="34" charset="0"/>
              </a:rPr>
              <a:t>app</a:t>
            </a:r>
            <a:r>
              <a:rPr lang="es-MX" dirty="0" smtClean="0">
                <a:latin typeface="+mj-lt"/>
                <a:ea typeface="Calibri" panose="020F0502020204030204" pitchFamily="34" charset="0"/>
              </a:rPr>
              <a:t> de </a:t>
            </a:r>
            <a:r>
              <a:rPr lang="es-MX" dirty="0" err="1" smtClean="0">
                <a:latin typeface="+mj-lt"/>
                <a:ea typeface="Calibri" panose="020F0502020204030204" pitchFamily="34" charset="0"/>
              </a:rPr>
              <a:t>heroku</a:t>
            </a:r>
            <a:r>
              <a:rPr lang="es-MX" dirty="0" smtClean="0">
                <a:latin typeface="+mj-lt"/>
                <a:ea typeface="Calibri" panose="020F0502020204030204" pitchFamily="34" charset="0"/>
              </a:rPr>
              <a:t> con los siguientes comandos</a:t>
            </a:r>
            <a:r>
              <a:rPr lang="es-ES" dirty="0" smtClean="0">
                <a:latin typeface="+mj-lt"/>
                <a:ea typeface="Calibri" panose="020F0502020204030204" pitchFamily="34" charset="0"/>
              </a:rPr>
              <a:t>: 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>
              <a:latin typeface="+mj-lt"/>
              <a:ea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>
                <a:latin typeface="+mj-lt"/>
                <a:ea typeface="Calibri" panose="020F0502020204030204" pitchFamily="34" charset="0"/>
              </a:rPr>
              <a:t>Indico que se realizara una copia desde la </a:t>
            </a:r>
            <a:r>
              <a:rPr lang="es-ES" dirty="0" err="1" smtClean="0">
                <a:latin typeface="+mj-lt"/>
                <a:ea typeface="Calibri" panose="020F0502020204030204" pitchFamily="34" charset="0"/>
              </a:rPr>
              <a:t>raiz</a:t>
            </a:r>
            <a:endParaRPr lang="es-ES" dirty="0" smtClean="0">
              <a:latin typeface="+mj-lt"/>
              <a:ea typeface="Calibri" panose="020F0502020204030204" pitchFamily="34" charset="0"/>
            </a:endParaRPr>
          </a:p>
          <a:p>
            <a:r>
              <a:rPr lang="es-ES" b="1" dirty="0">
                <a:latin typeface="+mj-lt"/>
                <a:ea typeface="Calibri" panose="020F0502020204030204" pitchFamily="34" charset="0"/>
              </a:rPr>
              <a:t>	</a:t>
            </a:r>
            <a:r>
              <a:rPr lang="es-ES" b="1" dirty="0" smtClean="0">
                <a:latin typeface="+mj-lt"/>
                <a:ea typeface="Calibri" panose="020F0502020204030204" pitchFamily="34" charset="0"/>
              </a:rPr>
              <a:t>	</a:t>
            </a:r>
            <a:r>
              <a:rPr lang="es-ES" sz="2400" b="1" dirty="0" err="1" smtClean="0">
                <a:latin typeface="+mj-lt"/>
                <a:ea typeface="Calibri" panose="020F0502020204030204" pitchFamily="34" charset="0"/>
              </a:rPr>
              <a:t>git</a:t>
            </a:r>
            <a:r>
              <a:rPr lang="es-ES" sz="2400" b="1" dirty="0" smtClean="0">
                <a:latin typeface="+mj-lt"/>
                <a:ea typeface="Calibri" panose="020F0502020204030204" pitchFamily="34" charset="0"/>
              </a:rPr>
              <a:t> </a:t>
            </a:r>
            <a:r>
              <a:rPr lang="es-ES" sz="2400" b="1" dirty="0" err="1" smtClean="0">
                <a:latin typeface="+mj-lt"/>
                <a:ea typeface="Calibri" panose="020F0502020204030204" pitchFamily="34" charset="0"/>
              </a:rPr>
              <a:t>add</a:t>
            </a:r>
            <a:r>
              <a:rPr lang="es-ES" sz="2400" b="1" dirty="0" smtClean="0">
                <a:latin typeface="+mj-lt"/>
                <a:ea typeface="Calibri" panose="020F0502020204030204" pitchFamily="34" charset="0"/>
              </a:rPr>
              <a:t> .</a:t>
            </a:r>
          </a:p>
          <a:p>
            <a:pPr marL="342900" indent="-342900">
              <a:buFont typeface="Arial" pitchFamily="34" charset="0"/>
              <a:buChar char="•"/>
            </a:pPr>
            <a:endParaRPr lang="es-ES" sz="2000" dirty="0" smtClean="0">
              <a:latin typeface="+mj-lt"/>
              <a:ea typeface="Calibri" panose="020F0502020204030204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s-ES" sz="2000" dirty="0" smtClean="0">
                <a:latin typeface="+mj-lt"/>
                <a:ea typeface="Calibri" panose="020F0502020204030204" pitchFamily="34" charset="0"/>
              </a:rPr>
              <a:t>Mando a pendiente con un comentario</a:t>
            </a:r>
          </a:p>
          <a:p>
            <a:r>
              <a:rPr lang="es-ES" sz="2000" b="1" dirty="0">
                <a:latin typeface="+mj-lt"/>
              </a:rPr>
              <a:t>	</a:t>
            </a:r>
            <a:r>
              <a:rPr lang="es-ES" sz="2000" b="1" dirty="0" smtClean="0">
                <a:latin typeface="+mj-lt"/>
              </a:rPr>
              <a:t>	</a:t>
            </a:r>
            <a:r>
              <a:rPr lang="en-US" sz="2400" b="1" dirty="0" err="1" smtClean="0"/>
              <a:t>git</a:t>
            </a:r>
            <a:r>
              <a:rPr lang="en-US" sz="2400" b="1" dirty="0" smtClean="0"/>
              <a:t> </a:t>
            </a:r>
            <a:r>
              <a:rPr lang="en-US" sz="2400" b="1" dirty="0"/>
              <a:t>commit -am </a:t>
            </a:r>
            <a:r>
              <a:rPr lang="en-US" sz="2400" b="1" dirty="0" smtClean="0"/>
              <a:t>“</a:t>
            </a:r>
            <a:r>
              <a:rPr lang="en-US" sz="2400" b="1" dirty="0" err="1" smtClean="0"/>
              <a:t>comentario</a:t>
            </a:r>
            <a:r>
              <a:rPr lang="en-US" sz="2400" b="1" dirty="0" smtClean="0"/>
              <a:t>“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err="1" smtClean="0"/>
              <a:t>Inicio</a:t>
            </a:r>
            <a:r>
              <a:rPr lang="en-US" sz="2000" dirty="0" smtClean="0"/>
              <a:t> </a:t>
            </a:r>
            <a:r>
              <a:rPr lang="en-US" sz="2000" dirty="0" err="1" smtClean="0"/>
              <a:t>proceso</a:t>
            </a:r>
            <a:r>
              <a:rPr lang="en-US" sz="2000" dirty="0" smtClean="0"/>
              <a:t> de </a:t>
            </a:r>
            <a:r>
              <a:rPr lang="en-US" sz="2000" dirty="0" err="1" smtClean="0"/>
              <a:t>subida</a:t>
            </a:r>
            <a:r>
              <a:rPr lang="en-US" sz="2000" dirty="0" smtClean="0"/>
              <a:t> de </a:t>
            </a:r>
            <a:r>
              <a:rPr lang="en-US" sz="2000" dirty="0" err="1" smtClean="0"/>
              <a:t>nuestra</a:t>
            </a:r>
            <a:r>
              <a:rPr lang="en-US" sz="2000" dirty="0" smtClean="0"/>
              <a:t> app local al </a:t>
            </a:r>
            <a:r>
              <a:rPr lang="en-US" sz="2000" dirty="0" err="1" smtClean="0"/>
              <a:t>repositorio</a:t>
            </a:r>
            <a:r>
              <a:rPr lang="en-US" sz="2000" dirty="0" smtClean="0"/>
              <a:t> web de </a:t>
            </a:r>
            <a:r>
              <a:rPr lang="en-US" sz="2000" dirty="0" err="1" smtClean="0"/>
              <a:t>heroku</a:t>
            </a:r>
            <a:endParaRPr lang="en-US" sz="2000" dirty="0" smtClean="0"/>
          </a:p>
          <a:p>
            <a:r>
              <a:rPr lang="en-US" sz="2000" b="1" dirty="0">
                <a:latin typeface="+mj-lt"/>
                <a:ea typeface="Calibri" panose="020F0502020204030204" pitchFamily="34" charset="0"/>
              </a:rPr>
              <a:t>	</a:t>
            </a:r>
            <a:r>
              <a:rPr lang="en-US" sz="2000" b="1" dirty="0" smtClean="0">
                <a:latin typeface="+mj-lt"/>
                <a:ea typeface="Calibri" panose="020F0502020204030204" pitchFamily="34" charset="0"/>
              </a:rPr>
              <a:t>	</a:t>
            </a:r>
            <a:r>
              <a:rPr lang="es-AR" sz="2000" b="1" dirty="0" err="1" smtClean="0"/>
              <a:t>git</a:t>
            </a:r>
            <a:r>
              <a:rPr lang="es-AR" sz="2000" b="1" dirty="0" smtClean="0"/>
              <a:t> </a:t>
            </a:r>
            <a:r>
              <a:rPr lang="es-AR" sz="2000" b="1" dirty="0" err="1"/>
              <a:t>push</a:t>
            </a:r>
            <a:r>
              <a:rPr lang="es-AR" sz="2000" b="1" dirty="0"/>
              <a:t> </a:t>
            </a:r>
            <a:r>
              <a:rPr lang="es-AR" sz="2000" b="1" dirty="0" err="1"/>
              <a:t>heroku</a:t>
            </a:r>
            <a:r>
              <a:rPr lang="es-AR" sz="2000" b="1" dirty="0"/>
              <a:t> master</a:t>
            </a:r>
            <a:endParaRPr lang="es-MX" sz="2000" b="1" dirty="0" smtClean="0">
              <a:latin typeface="+mj-lt"/>
              <a:ea typeface="Calibri" panose="020F050202020403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614" y="1054919"/>
            <a:ext cx="3428836" cy="996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91175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Servidores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5823" y="3964312"/>
            <a:ext cx="900693" cy="90069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1801504" y="2022493"/>
            <a:ext cx="9044687" cy="4784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AR" sz="4000" b="1" dirty="0" smtClean="0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Servidor FIREBASE para nuestra </a:t>
            </a:r>
            <a:r>
              <a:rPr lang="es-AR" sz="4000" b="1" dirty="0" err="1" smtClean="0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app</a:t>
            </a:r>
            <a:r>
              <a:rPr lang="es-AR" sz="4000" b="1" dirty="0" smtClean="0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 de angular</a:t>
            </a:r>
            <a:endParaRPr lang="es-ES" b="1" dirty="0">
              <a:latin typeface="Encode Sans" panose="020B0604020202020204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37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Servidores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5823" y="3964312"/>
            <a:ext cx="900693" cy="90069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1801504" y="2022493"/>
            <a:ext cx="9044687" cy="4784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AR" sz="4000" b="1" dirty="0" smtClean="0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Generando el compilado de nuestra </a:t>
            </a:r>
            <a:r>
              <a:rPr lang="es-AR" sz="4000" b="1" dirty="0" err="1" smtClean="0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app</a:t>
            </a:r>
            <a:r>
              <a:rPr lang="es-AR" sz="4000" b="1" dirty="0" smtClean="0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 de Angular</a:t>
            </a:r>
            <a:endParaRPr lang="es-ES" b="1" dirty="0">
              <a:latin typeface="Encode Sans" panose="020B0604020202020204"/>
              <a:ea typeface="Calibri" panose="020F0502020204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958" y="1211124"/>
            <a:ext cx="404812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632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Servidores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sp>
        <p:nvSpPr>
          <p:cNvPr id="18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152124" y="1906074"/>
            <a:ext cx="11541893" cy="2902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MX" sz="2400" b="1" dirty="0" smtClean="0">
                <a:latin typeface="Encode Sans" panose="020B0604020202020204"/>
                <a:ea typeface="Calibri" panose="020F0502020204030204" pitchFamily="34" charset="0"/>
              </a:rPr>
              <a:t>Generando un compilado de nuestra </a:t>
            </a:r>
            <a:r>
              <a:rPr lang="es-MX" sz="2400" b="1" dirty="0" err="1" smtClean="0">
                <a:latin typeface="Encode Sans" panose="020B0604020202020204"/>
                <a:ea typeface="Calibri" panose="020F0502020204030204" pitchFamily="34" charset="0"/>
              </a:rPr>
              <a:t>app</a:t>
            </a:r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>
                <a:latin typeface="+mj-lt"/>
                <a:ea typeface="Calibri" panose="020F0502020204030204" pitchFamily="34" charset="0"/>
              </a:rPr>
              <a:t>A continuación </a:t>
            </a:r>
            <a:r>
              <a:rPr lang="es-ES" dirty="0" smtClean="0">
                <a:latin typeface="+mj-lt"/>
                <a:ea typeface="Calibri" panose="020F0502020204030204" pitchFamily="34" charset="0"/>
              </a:rPr>
              <a:t>ingresar a nuestro directorio que contiene a nuestra </a:t>
            </a:r>
            <a:r>
              <a:rPr lang="es-ES" dirty="0" err="1" smtClean="0">
                <a:latin typeface="+mj-lt"/>
                <a:ea typeface="Calibri" panose="020F0502020204030204" pitchFamily="34" charset="0"/>
              </a:rPr>
              <a:t>app</a:t>
            </a:r>
            <a:r>
              <a:rPr lang="es-ES" dirty="0" smtClean="0">
                <a:latin typeface="+mj-lt"/>
                <a:ea typeface="Calibri" panose="020F0502020204030204" pitchFamily="34" charset="0"/>
              </a:rPr>
              <a:t> de angular para poder ejecutar el siguiente comando:</a:t>
            </a:r>
          </a:p>
          <a:p>
            <a:pPr marL="285750" indent="-285750">
              <a:buFont typeface="Arial" pitchFamily="34" charset="0"/>
              <a:buChar char="•"/>
            </a:pPr>
            <a:endParaRPr lang="es-ES" sz="2000" b="1" dirty="0">
              <a:latin typeface="+mj-lt"/>
              <a:ea typeface="Calibri" panose="020F0502020204030204" pitchFamily="34" charset="0"/>
            </a:endParaRPr>
          </a:p>
          <a:p>
            <a:r>
              <a:rPr lang="es-ES" sz="2000" b="1" dirty="0">
                <a:latin typeface="+mj-lt"/>
                <a:ea typeface="Calibri" panose="020F0502020204030204" pitchFamily="34" charset="0"/>
              </a:rPr>
              <a:t>	</a:t>
            </a:r>
            <a:r>
              <a:rPr lang="es-ES" sz="2000" b="1" dirty="0" smtClean="0">
                <a:latin typeface="+mj-lt"/>
                <a:ea typeface="Calibri" panose="020F0502020204030204" pitchFamily="34" charset="0"/>
              </a:rPr>
              <a:t>		</a:t>
            </a:r>
            <a:r>
              <a:rPr lang="es-ES" sz="2000" b="1" dirty="0" err="1" smtClean="0">
                <a:latin typeface="+mj-lt"/>
                <a:ea typeface="Calibri" panose="020F0502020204030204" pitchFamily="34" charset="0"/>
              </a:rPr>
              <a:t>ng</a:t>
            </a:r>
            <a:r>
              <a:rPr lang="es-ES" sz="2000" b="1" dirty="0" smtClean="0">
                <a:latin typeface="+mj-lt"/>
                <a:ea typeface="Calibri" panose="020F0502020204030204" pitchFamily="34" charset="0"/>
              </a:rPr>
              <a:t> </a:t>
            </a:r>
            <a:r>
              <a:rPr lang="es-ES" sz="2000" b="1" dirty="0" err="1" smtClean="0">
                <a:latin typeface="+mj-lt"/>
                <a:ea typeface="Calibri" panose="020F0502020204030204" pitchFamily="34" charset="0"/>
              </a:rPr>
              <a:t>build</a:t>
            </a:r>
            <a:r>
              <a:rPr lang="es-ES" sz="2000" b="1" dirty="0" smtClean="0">
                <a:latin typeface="+mj-lt"/>
                <a:ea typeface="Calibri" panose="020F0502020204030204" pitchFamily="34" charset="0"/>
              </a:rPr>
              <a:t> </a:t>
            </a:r>
          </a:p>
          <a:p>
            <a:endParaRPr lang="es-ES" sz="2000" b="1" dirty="0">
              <a:latin typeface="+mj-lt"/>
              <a:ea typeface="Calibri" panose="020F050202020403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ES" sz="2000" dirty="0" smtClean="0">
                <a:latin typeface="+mj-lt"/>
                <a:ea typeface="Calibri" panose="020F0502020204030204" pitchFamily="34" charset="0"/>
              </a:rPr>
              <a:t>Esto genera luego una carpeta llamada </a:t>
            </a:r>
            <a:r>
              <a:rPr lang="es-ES" sz="2000" dirty="0" err="1" smtClean="0">
                <a:latin typeface="+mj-lt"/>
                <a:ea typeface="Calibri" panose="020F0502020204030204" pitchFamily="34" charset="0"/>
              </a:rPr>
              <a:t>dist</a:t>
            </a:r>
            <a:r>
              <a:rPr lang="es-ES" sz="2000" dirty="0" smtClean="0">
                <a:latin typeface="+mj-lt"/>
                <a:ea typeface="Calibri" panose="020F0502020204030204" pitchFamily="34" charset="0"/>
              </a:rPr>
              <a:t>/ nombre del proyecto</a:t>
            </a:r>
            <a:endParaRPr lang="es-MX" sz="2000" dirty="0" smtClean="0">
              <a:latin typeface="+mj-lt"/>
              <a:ea typeface="Calibri" panose="020F050202020403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958" y="1211124"/>
            <a:ext cx="404812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04809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Servidores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5823" y="3964312"/>
            <a:ext cx="900693" cy="90069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1801504" y="2022493"/>
            <a:ext cx="9044687" cy="4784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AR" sz="4000" b="1" dirty="0" smtClean="0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Generando </a:t>
            </a:r>
            <a:r>
              <a:rPr lang="es-AR" sz="4000" b="1" dirty="0" err="1" smtClean="0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app</a:t>
            </a:r>
            <a:r>
              <a:rPr lang="es-AR" sz="4000" b="1" dirty="0" smtClean="0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 en servidor FIREBASE</a:t>
            </a:r>
            <a:endParaRPr lang="es-ES" b="1" dirty="0">
              <a:latin typeface="Encode Sans" panose="020B0604020202020204"/>
              <a:ea typeface="Calibri" panose="020F050202020403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958" y="1211124"/>
            <a:ext cx="404812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558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Servidores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sp>
        <p:nvSpPr>
          <p:cNvPr id="18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152124" y="1906074"/>
            <a:ext cx="11541893" cy="231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MX" sz="2400" b="1" dirty="0" smtClean="0">
                <a:latin typeface="Encode Sans" panose="020B0604020202020204"/>
                <a:ea typeface="Calibri" panose="020F0502020204030204" pitchFamily="34" charset="0"/>
              </a:rPr>
              <a:t>Generando APP</a:t>
            </a:r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>
                <a:latin typeface="+mj-lt"/>
                <a:ea typeface="Calibri" panose="020F0502020204030204" pitchFamily="34" charset="0"/>
              </a:rPr>
              <a:t>A continuación </a:t>
            </a:r>
            <a:r>
              <a:rPr lang="es-ES" dirty="0" smtClean="0">
                <a:latin typeface="+mj-lt"/>
                <a:ea typeface="Calibri" panose="020F0502020204030204" pitchFamily="34" charset="0"/>
              </a:rPr>
              <a:t>ingresar a nuestro servidor mediante la siguiente dirección web</a:t>
            </a:r>
            <a:endParaRPr lang="es-ES" dirty="0">
              <a:latin typeface="+mj-lt"/>
              <a:ea typeface="Calibri" panose="020F0502020204030204" pitchFamily="34" charset="0"/>
            </a:endParaRPr>
          </a:p>
          <a:p>
            <a:endParaRPr lang="es-ES" dirty="0" smtClean="0">
              <a:latin typeface="+mj-lt"/>
              <a:ea typeface="Calibri" panose="020F0502020204030204" pitchFamily="34" charset="0"/>
              <a:hlinkClick r:id="rId3"/>
            </a:endParaRPr>
          </a:p>
          <a:p>
            <a:pPr algn="ctr"/>
            <a:r>
              <a:rPr lang="es-ES" dirty="0" smtClean="0">
                <a:latin typeface="+mj-lt"/>
                <a:ea typeface="Calibri" panose="020F0502020204030204" pitchFamily="34" charset="0"/>
                <a:hlinkClick r:id="rId3"/>
              </a:rPr>
              <a:t>https</a:t>
            </a:r>
            <a:r>
              <a:rPr lang="es-ES" dirty="0">
                <a:latin typeface="+mj-lt"/>
                <a:ea typeface="Calibri" panose="020F0502020204030204" pitchFamily="34" charset="0"/>
                <a:hlinkClick r:id="rId3"/>
              </a:rPr>
              <a:t>://firebase.google.com/?</a:t>
            </a:r>
            <a:r>
              <a:rPr lang="es-ES" dirty="0" smtClean="0">
                <a:latin typeface="+mj-lt"/>
                <a:ea typeface="Calibri" panose="020F0502020204030204" pitchFamily="34" charset="0"/>
                <a:hlinkClick r:id="rId3"/>
              </a:rPr>
              <a:t>hl=es</a:t>
            </a:r>
            <a:endParaRPr lang="es-ES" dirty="0" smtClean="0">
              <a:latin typeface="+mj-lt"/>
              <a:ea typeface="Calibri" panose="020F0502020204030204" pitchFamily="34" charset="0"/>
            </a:endParaRPr>
          </a:p>
          <a:p>
            <a:endParaRPr lang="es-ES" dirty="0">
              <a:latin typeface="+mj-lt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>
                <a:latin typeface="+mj-lt"/>
                <a:ea typeface="Calibri" panose="020F0502020204030204" pitchFamily="34" charset="0"/>
              </a:rPr>
              <a:t>Me valido como usuario mediante la cuenta de </a:t>
            </a:r>
            <a:r>
              <a:rPr lang="es-ES" dirty="0" err="1" smtClean="0">
                <a:latin typeface="+mj-lt"/>
                <a:ea typeface="Calibri" panose="020F0502020204030204" pitchFamily="34" charset="0"/>
              </a:rPr>
              <a:t>google</a:t>
            </a:r>
            <a:r>
              <a:rPr lang="es-ES" dirty="0" smtClean="0">
                <a:latin typeface="+mj-lt"/>
                <a:ea typeface="Calibri" panose="020F0502020204030204" pitchFamily="34" charset="0"/>
              </a:rPr>
              <a:t>.</a:t>
            </a:r>
          </a:p>
          <a:p>
            <a:endParaRPr lang="es-ES" dirty="0" err="1" smtClean="0">
              <a:latin typeface="+mj-lt"/>
              <a:ea typeface="Calibri" panose="020F050202020403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958" y="1211124"/>
            <a:ext cx="404812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49408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Servidores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21" y="863864"/>
            <a:ext cx="5829300" cy="527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865" y="2282595"/>
            <a:ext cx="441007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Flecha derecha"/>
          <p:cNvSpPr/>
          <p:nvPr/>
        </p:nvSpPr>
        <p:spPr>
          <a:xfrm>
            <a:off x="3354771" y="5249917"/>
            <a:ext cx="4922126" cy="77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958" y="1211124"/>
            <a:ext cx="404812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792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Servidores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sp>
        <p:nvSpPr>
          <p:cNvPr id="18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562027" y="1906076"/>
            <a:ext cx="11131990" cy="884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MX" sz="2400" b="1" dirty="0" smtClean="0">
                <a:latin typeface="Encode Sans" panose="020B0604020202020204"/>
                <a:ea typeface="Calibri" panose="020F0502020204030204" pitchFamily="34" charset="0"/>
              </a:rPr>
              <a:t>Generando una cuenta en el servidor</a:t>
            </a:r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20" y="2790498"/>
            <a:ext cx="1174432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167" y="1113597"/>
            <a:ext cx="2947778" cy="112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0808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Servidores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sp>
        <p:nvSpPr>
          <p:cNvPr id="18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152124" y="1906075"/>
            <a:ext cx="11541893" cy="96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ES" sz="2400" b="1" dirty="0" smtClean="0">
                <a:latin typeface="Encode Sans" panose="020B0604020202020204"/>
                <a:ea typeface="Calibri" panose="020F0502020204030204" pitchFamily="34" charset="0"/>
              </a:rPr>
              <a:t>Ingresamos los datos referentes a </a:t>
            </a:r>
          </a:p>
          <a:p>
            <a:r>
              <a:rPr lang="es-ES" sz="2400" b="1" dirty="0" smtClean="0">
                <a:latin typeface="Encode Sans" panose="020B0604020202020204"/>
                <a:ea typeface="Calibri" panose="020F0502020204030204" pitchFamily="34" charset="0"/>
              </a:rPr>
              <a:t>nombre de nuestro proyecto</a:t>
            </a:r>
            <a:endParaRPr lang="es-ES" dirty="0" smtClean="0">
              <a:latin typeface="+mj-lt"/>
              <a:ea typeface="Calibri" panose="020F050202020403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958" y="1211124"/>
            <a:ext cx="404812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043" y="356534"/>
            <a:ext cx="6564040" cy="5949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68471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Servidores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18" y="863864"/>
            <a:ext cx="721995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958" y="1211124"/>
            <a:ext cx="404812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025" y="1525142"/>
            <a:ext cx="7781925" cy="521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Flecha derecha"/>
          <p:cNvSpPr/>
          <p:nvPr/>
        </p:nvSpPr>
        <p:spPr>
          <a:xfrm rot="21125421">
            <a:off x="3021724" y="5023661"/>
            <a:ext cx="1765737" cy="614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2 Flecha derecha"/>
          <p:cNvSpPr/>
          <p:nvPr/>
        </p:nvSpPr>
        <p:spPr>
          <a:xfrm>
            <a:off x="7236372" y="5757084"/>
            <a:ext cx="1844566" cy="659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56329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Servidores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281" y="1351722"/>
            <a:ext cx="437197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Flecha derecha"/>
          <p:cNvSpPr/>
          <p:nvPr/>
        </p:nvSpPr>
        <p:spPr>
          <a:xfrm>
            <a:off x="562027" y="4004441"/>
            <a:ext cx="1519021" cy="614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958" y="1199499"/>
            <a:ext cx="404812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617" y="2086632"/>
            <a:ext cx="586740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Flecha derecha"/>
          <p:cNvSpPr/>
          <p:nvPr/>
        </p:nvSpPr>
        <p:spPr>
          <a:xfrm rot="1277582">
            <a:off x="4903076" y="4707918"/>
            <a:ext cx="2648606" cy="638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96914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Servidores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sp>
        <p:nvSpPr>
          <p:cNvPr id="18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152124" y="1906075"/>
            <a:ext cx="11541893" cy="90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ES" sz="2400" b="1" dirty="0" smtClean="0">
                <a:latin typeface="Encode Sans" panose="020B0604020202020204"/>
                <a:ea typeface="Calibri" panose="020F0502020204030204" pitchFamily="34" charset="0"/>
              </a:rPr>
              <a:t>Indicamos nombre de </a:t>
            </a:r>
          </a:p>
          <a:p>
            <a:r>
              <a:rPr lang="es-ES" sz="2400" b="1" dirty="0" smtClean="0">
                <a:latin typeface="Encode Sans" panose="020B0604020202020204"/>
                <a:ea typeface="Calibri" panose="020F0502020204030204" pitchFamily="34" charset="0"/>
              </a:rPr>
              <a:t>nuestra </a:t>
            </a:r>
            <a:r>
              <a:rPr lang="es-ES" sz="2400" b="1" dirty="0" err="1" smtClean="0">
                <a:latin typeface="Encode Sans" panose="020B0604020202020204"/>
                <a:ea typeface="Calibri" panose="020F0502020204030204" pitchFamily="34" charset="0"/>
              </a:rPr>
              <a:t>app</a:t>
            </a:r>
            <a:endParaRPr lang="es-ES" dirty="0" smtClean="0">
              <a:latin typeface="+mj-lt"/>
              <a:ea typeface="Calibri" panose="020F050202020403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141" y="863864"/>
            <a:ext cx="8065876" cy="577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Flecha derecha"/>
          <p:cNvSpPr/>
          <p:nvPr/>
        </p:nvSpPr>
        <p:spPr>
          <a:xfrm>
            <a:off x="2364828" y="3247697"/>
            <a:ext cx="2427889" cy="646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2 Flecha derecha"/>
          <p:cNvSpPr/>
          <p:nvPr/>
        </p:nvSpPr>
        <p:spPr>
          <a:xfrm>
            <a:off x="2238703" y="5486400"/>
            <a:ext cx="2427890" cy="6779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035305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Servidores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958" y="1211124"/>
            <a:ext cx="404812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24" y="863864"/>
            <a:ext cx="7924800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277" y="3797934"/>
            <a:ext cx="485775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Flecha izquierda"/>
          <p:cNvSpPr/>
          <p:nvPr/>
        </p:nvSpPr>
        <p:spPr>
          <a:xfrm>
            <a:off x="1277007" y="4398580"/>
            <a:ext cx="1734206" cy="6436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2 Flecha derecha"/>
          <p:cNvSpPr/>
          <p:nvPr/>
        </p:nvSpPr>
        <p:spPr>
          <a:xfrm>
            <a:off x="5281448" y="5707117"/>
            <a:ext cx="1749973" cy="633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54658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Servidores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sp>
        <p:nvSpPr>
          <p:cNvPr id="18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152124" y="1906074"/>
            <a:ext cx="11541893" cy="2886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ES" sz="2400" b="1" dirty="0" smtClean="0">
                <a:latin typeface="Encode Sans" panose="020B0604020202020204"/>
                <a:ea typeface="Calibri" panose="020F0502020204030204" pitchFamily="34" charset="0"/>
              </a:rPr>
              <a:t>Iniciamos el proceso de </a:t>
            </a:r>
          </a:p>
          <a:p>
            <a:r>
              <a:rPr lang="es-ES" sz="2400" b="1" dirty="0" smtClean="0">
                <a:latin typeface="Encode Sans" panose="020B0604020202020204"/>
                <a:ea typeface="Calibri" panose="020F0502020204030204" pitchFamily="34" charset="0"/>
              </a:rPr>
              <a:t>subir nuestro proyecto a </a:t>
            </a:r>
          </a:p>
          <a:p>
            <a:r>
              <a:rPr lang="es-ES" sz="2400" b="1" dirty="0" smtClean="0">
                <a:latin typeface="Encode Sans" panose="020B0604020202020204"/>
                <a:ea typeface="Calibri" panose="020F0502020204030204" pitchFamily="34" charset="0"/>
              </a:rPr>
              <a:t>dicho servidor, ejecutando</a:t>
            </a:r>
          </a:p>
          <a:p>
            <a:r>
              <a:rPr lang="es-ES" sz="2400" b="1" dirty="0" smtClean="0">
                <a:latin typeface="Encode Sans" panose="020B0604020202020204"/>
                <a:ea typeface="Calibri" panose="020F0502020204030204" pitchFamily="34" charset="0"/>
              </a:rPr>
              <a:t>la siguiente serie de </a:t>
            </a:r>
          </a:p>
          <a:p>
            <a:r>
              <a:rPr lang="es-ES" sz="2400" b="1" dirty="0">
                <a:latin typeface="Encode Sans" panose="020B0604020202020204"/>
                <a:ea typeface="Calibri" panose="020F0502020204030204" pitchFamily="34" charset="0"/>
              </a:rPr>
              <a:t>c</a:t>
            </a:r>
            <a:r>
              <a:rPr lang="es-ES" sz="2400" b="1" dirty="0" smtClean="0">
                <a:latin typeface="Encode Sans" panose="020B0604020202020204"/>
                <a:ea typeface="Calibri" panose="020F0502020204030204" pitchFamily="34" charset="0"/>
              </a:rPr>
              <a:t>omando en una consola</a:t>
            </a:r>
          </a:p>
          <a:p>
            <a:r>
              <a:rPr lang="es-ES" sz="2400" b="1" dirty="0" smtClean="0">
                <a:latin typeface="Encode Sans" panose="020B0604020202020204"/>
                <a:ea typeface="Calibri" panose="020F0502020204030204" pitchFamily="34" charset="0"/>
              </a:rPr>
              <a:t>de </a:t>
            </a:r>
            <a:r>
              <a:rPr lang="es-ES" sz="2400" b="1" dirty="0" err="1" smtClean="0">
                <a:latin typeface="Encode Sans" panose="020B0604020202020204"/>
                <a:ea typeface="Calibri" panose="020F0502020204030204" pitchFamily="34" charset="0"/>
              </a:rPr>
              <a:t>git</a:t>
            </a:r>
            <a:r>
              <a:rPr lang="es-ES" sz="2400" b="1" dirty="0" smtClean="0">
                <a:latin typeface="Encode Sans" panose="020B0604020202020204"/>
                <a:ea typeface="Calibri" panose="020F0502020204030204" pitchFamily="34" charset="0"/>
              </a:rPr>
              <a:t>.</a:t>
            </a:r>
            <a:endParaRPr lang="es-ES" dirty="0" smtClean="0">
              <a:latin typeface="+mj-lt"/>
              <a:ea typeface="Calibri" panose="020F050202020403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788" y="863864"/>
            <a:ext cx="7823407" cy="514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Flecha derecha"/>
          <p:cNvSpPr/>
          <p:nvPr/>
        </p:nvSpPr>
        <p:spPr>
          <a:xfrm>
            <a:off x="3948837" y="3435263"/>
            <a:ext cx="993228" cy="474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Flecha derecha"/>
          <p:cNvSpPr/>
          <p:nvPr/>
        </p:nvSpPr>
        <p:spPr>
          <a:xfrm>
            <a:off x="2617076" y="5179980"/>
            <a:ext cx="2324989" cy="474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81890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Servidores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380" y="863864"/>
            <a:ext cx="8087382" cy="5584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Flecha derecha"/>
          <p:cNvSpPr/>
          <p:nvPr/>
        </p:nvSpPr>
        <p:spPr>
          <a:xfrm>
            <a:off x="1387366" y="2916621"/>
            <a:ext cx="2475186" cy="5044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Flecha derecha"/>
          <p:cNvSpPr/>
          <p:nvPr/>
        </p:nvSpPr>
        <p:spPr>
          <a:xfrm>
            <a:off x="1760483" y="4424855"/>
            <a:ext cx="2475186" cy="5044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7 Flecha derecha"/>
          <p:cNvSpPr/>
          <p:nvPr/>
        </p:nvSpPr>
        <p:spPr>
          <a:xfrm>
            <a:off x="1841938" y="5355021"/>
            <a:ext cx="2475186" cy="5044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986739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Servidores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958" y="1211124"/>
            <a:ext cx="404812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13" y="1241554"/>
            <a:ext cx="9165297" cy="5301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Flecha izquierda"/>
          <p:cNvSpPr/>
          <p:nvPr/>
        </p:nvSpPr>
        <p:spPr>
          <a:xfrm>
            <a:off x="5749159" y="5833601"/>
            <a:ext cx="3831020" cy="7094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92576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Servidores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14" y="2763728"/>
            <a:ext cx="11228309" cy="2848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958" y="1211124"/>
            <a:ext cx="404812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Flecha izquierda"/>
          <p:cNvSpPr/>
          <p:nvPr/>
        </p:nvSpPr>
        <p:spPr>
          <a:xfrm rot="1333391">
            <a:off x="686127" y="4673754"/>
            <a:ext cx="3969033" cy="4942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60464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Servidores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00" y="2398821"/>
            <a:ext cx="10343739" cy="3481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958" y="1211124"/>
            <a:ext cx="404812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Flecha arriba"/>
          <p:cNvSpPr/>
          <p:nvPr/>
        </p:nvSpPr>
        <p:spPr>
          <a:xfrm>
            <a:off x="10137228" y="2752312"/>
            <a:ext cx="583324" cy="141889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2 Flecha izquierda"/>
          <p:cNvSpPr/>
          <p:nvPr/>
        </p:nvSpPr>
        <p:spPr>
          <a:xfrm>
            <a:off x="8686800" y="2695902"/>
            <a:ext cx="1035268" cy="4729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3 Flecha arriba"/>
          <p:cNvSpPr/>
          <p:nvPr/>
        </p:nvSpPr>
        <p:spPr>
          <a:xfrm>
            <a:off x="7394028" y="4139679"/>
            <a:ext cx="646386" cy="174085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7415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Servidores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sp>
        <p:nvSpPr>
          <p:cNvPr id="18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562027" y="1906075"/>
            <a:ext cx="11131990" cy="4650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MX" sz="2400" b="1" dirty="0" smtClean="0">
                <a:latin typeface="Encode Sans" panose="020B0604020202020204"/>
                <a:ea typeface="Calibri" panose="020F0502020204030204" pitchFamily="34" charset="0"/>
              </a:rPr>
              <a:t>Generando una cuenta en el servidor</a:t>
            </a:r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>
                <a:latin typeface="+mj-lt"/>
                <a:ea typeface="Calibri" panose="020F0502020204030204" pitchFamily="34" charset="0"/>
              </a:rPr>
              <a:t>Tenemos dos posibilidades de generar el usuario, una </a:t>
            </a:r>
          </a:p>
          <a:p>
            <a:r>
              <a:rPr lang="es-MX" dirty="0" smtClean="0">
                <a:latin typeface="+mj-lt"/>
                <a:ea typeface="Calibri" panose="020F0502020204030204" pitchFamily="34" charset="0"/>
              </a:rPr>
              <a:t>posibilidad es gestionar una de forma local opción A y otro </a:t>
            </a:r>
          </a:p>
          <a:p>
            <a:r>
              <a:rPr lang="es-MX" dirty="0" smtClean="0">
                <a:latin typeface="+mj-lt"/>
                <a:ea typeface="Calibri" panose="020F0502020204030204" pitchFamily="34" charset="0"/>
              </a:rPr>
              <a:t>Forma es utilizar una validación externa mediante </a:t>
            </a:r>
            <a:r>
              <a:rPr lang="es-MX" dirty="0" err="1" smtClean="0">
                <a:latin typeface="+mj-lt"/>
                <a:ea typeface="Calibri" panose="020F0502020204030204" pitchFamily="34" charset="0"/>
              </a:rPr>
              <a:t>github</a:t>
            </a:r>
            <a:r>
              <a:rPr lang="es-MX" dirty="0" smtClean="0">
                <a:latin typeface="+mj-lt"/>
                <a:ea typeface="Calibri" panose="020F0502020204030204" pitchFamily="34" charset="0"/>
              </a:rPr>
              <a:t> B.</a:t>
            </a:r>
          </a:p>
          <a:p>
            <a:pPr marL="285750" indent="-285750">
              <a:buFont typeface="Arial" pitchFamily="34" charset="0"/>
              <a:buChar char="•"/>
            </a:pPr>
            <a:endParaRPr lang="es-MX" dirty="0">
              <a:latin typeface="+mj-lt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>
                <a:latin typeface="+mj-lt"/>
                <a:ea typeface="Calibri" panose="020F0502020204030204" pitchFamily="34" charset="0"/>
              </a:rPr>
              <a:t>De forma local se nos pide correo y un </a:t>
            </a:r>
            <a:r>
              <a:rPr lang="es-MX" dirty="0" err="1" smtClean="0">
                <a:latin typeface="+mj-lt"/>
                <a:ea typeface="Calibri" panose="020F0502020204030204" pitchFamily="34" charset="0"/>
              </a:rPr>
              <a:t>password</a:t>
            </a:r>
            <a:r>
              <a:rPr lang="es-MX" dirty="0" smtClean="0">
                <a:latin typeface="+mj-lt"/>
                <a:ea typeface="Calibri" panose="020F0502020204030204" pitchFamily="34" charset="0"/>
              </a:rPr>
              <a:t> como </a:t>
            </a:r>
          </a:p>
          <a:p>
            <a:r>
              <a:rPr lang="es-MX" dirty="0" smtClean="0">
                <a:latin typeface="+mj-lt"/>
                <a:ea typeface="Calibri" panose="020F0502020204030204" pitchFamily="34" charset="0"/>
              </a:rPr>
              <a:t>datos iniciales, luego esto deriva en un proceso de validación y </a:t>
            </a:r>
          </a:p>
          <a:p>
            <a:r>
              <a:rPr lang="es-MX" dirty="0">
                <a:latin typeface="+mj-lt"/>
                <a:ea typeface="Calibri" panose="020F0502020204030204" pitchFamily="34" charset="0"/>
              </a:rPr>
              <a:t>c</a:t>
            </a:r>
            <a:r>
              <a:rPr lang="es-MX" dirty="0" smtClean="0">
                <a:latin typeface="+mj-lt"/>
                <a:ea typeface="Calibri" panose="020F0502020204030204" pitchFamily="34" charset="0"/>
              </a:rPr>
              <a:t>orroboración de correo ingresado para dar por valida la cuenta y</a:t>
            </a:r>
          </a:p>
          <a:p>
            <a:r>
              <a:rPr lang="es-MX" dirty="0">
                <a:latin typeface="+mj-lt"/>
                <a:ea typeface="Calibri" panose="020F0502020204030204" pitchFamily="34" charset="0"/>
              </a:rPr>
              <a:t>h</a:t>
            </a:r>
            <a:r>
              <a:rPr lang="es-MX" dirty="0" smtClean="0">
                <a:latin typeface="+mj-lt"/>
                <a:ea typeface="Calibri" panose="020F0502020204030204" pitchFamily="34" charset="0"/>
              </a:rPr>
              <a:t>abilitación de la misma.</a:t>
            </a:r>
          </a:p>
          <a:p>
            <a:endParaRPr lang="es-MX" dirty="0">
              <a:latin typeface="+mj-lt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>
                <a:latin typeface="+mj-lt"/>
                <a:ea typeface="Calibri" panose="020F0502020204030204" pitchFamily="34" charset="0"/>
              </a:rPr>
              <a:t>De seleccionar la opción B se nos pide ingresar los datos</a:t>
            </a:r>
          </a:p>
          <a:p>
            <a:r>
              <a:rPr lang="es-MX" dirty="0" smtClean="0">
                <a:latin typeface="+mj-lt"/>
                <a:ea typeface="Calibri" panose="020F0502020204030204" pitchFamily="34" charset="0"/>
              </a:rPr>
              <a:t>que utilizamos para ingresar al </a:t>
            </a:r>
            <a:r>
              <a:rPr lang="es-MX" dirty="0" err="1" smtClean="0">
                <a:latin typeface="+mj-lt"/>
                <a:ea typeface="Calibri" panose="020F0502020204030204" pitchFamily="34" charset="0"/>
              </a:rPr>
              <a:t>GItHub</a:t>
            </a:r>
            <a:r>
              <a:rPr lang="es-MX" dirty="0" smtClean="0">
                <a:latin typeface="+mj-lt"/>
                <a:ea typeface="Calibri" panose="020F0502020204030204" pitchFamily="34" charset="0"/>
              </a:rPr>
              <a:t> simplemente, se realiza</a:t>
            </a:r>
          </a:p>
          <a:p>
            <a:r>
              <a:rPr lang="es-MX" dirty="0" smtClean="0">
                <a:latin typeface="+mj-lt"/>
                <a:ea typeface="Calibri" panose="020F0502020204030204" pitchFamily="34" charset="0"/>
              </a:rPr>
              <a:t>Una negociación entre estos servidores y si todo esta ok se nos </a:t>
            </a:r>
          </a:p>
          <a:p>
            <a:r>
              <a:rPr lang="es-MX" dirty="0" smtClean="0">
                <a:latin typeface="+mj-lt"/>
                <a:ea typeface="Calibri" panose="020F0502020204030204" pitchFamily="34" charset="0"/>
              </a:rPr>
              <a:t>habilita el acceso al panel de control de  </a:t>
            </a:r>
            <a:r>
              <a:rPr lang="es-MX" dirty="0" err="1" smtClean="0">
                <a:latin typeface="+mj-lt"/>
                <a:ea typeface="Calibri" panose="020F0502020204030204" pitchFamily="34" charset="0"/>
              </a:rPr>
              <a:t>hosting</a:t>
            </a:r>
            <a:r>
              <a:rPr lang="es-MX" dirty="0" smtClean="0">
                <a:latin typeface="+mj-lt"/>
                <a:ea typeface="Calibri" panose="020F0502020204030204" pitchFamily="34" charset="0"/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568" y="1051489"/>
            <a:ext cx="4258870" cy="5505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74812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Servidores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81" y="1932797"/>
            <a:ext cx="10521133" cy="4690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958" y="1211124"/>
            <a:ext cx="404812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Flecha izquierda"/>
          <p:cNvSpPr/>
          <p:nvPr/>
        </p:nvSpPr>
        <p:spPr>
          <a:xfrm>
            <a:off x="4417603" y="3815256"/>
            <a:ext cx="2913362" cy="69368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2 Flecha izquierda"/>
          <p:cNvSpPr/>
          <p:nvPr/>
        </p:nvSpPr>
        <p:spPr>
          <a:xfrm>
            <a:off x="3605048" y="5659821"/>
            <a:ext cx="2490952" cy="7252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538985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Servidores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958" y="1211124"/>
            <a:ext cx="404812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61" y="1544335"/>
            <a:ext cx="8973536" cy="5097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Flecha izquierda"/>
          <p:cNvSpPr/>
          <p:nvPr/>
        </p:nvSpPr>
        <p:spPr>
          <a:xfrm>
            <a:off x="4966137" y="5131676"/>
            <a:ext cx="3610304" cy="8671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67430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Servidores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sp>
        <p:nvSpPr>
          <p:cNvPr id="18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152124" y="1906074"/>
            <a:ext cx="11541893" cy="447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MX" sz="2400" b="1" dirty="0" smtClean="0">
                <a:latin typeface="Encode Sans" panose="020B0604020202020204"/>
                <a:ea typeface="Calibri" panose="020F0502020204030204" pitchFamily="34" charset="0"/>
              </a:rPr>
              <a:t>Generando una cuenta en el servidor</a:t>
            </a:r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>
                <a:latin typeface="+mj-lt"/>
                <a:ea typeface="Calibri" panose="020F0502020204030204" pitchFamily="34" charset="0"/>
              </a:rPr>
              <a:t>A continuación  volvemos a nuestro proyecto </a:t>
            </a:r>
            <a:r>
              <a:rPr lang="es-MX" dirty="0" err="1" smtClean="0">
                <a:latin typeface="+mj-lt"/>
                <a:ea typeface="Calibri" panose="020F0502020204030204" pitchFamily="34" charset="0"/>
              </a:rPr>
              <a:t>spring</a:t>
            </a:r>
            <a:r>
              <a:rPr lang="es-MX" dirty="0" smtClean="0">
                <a:latin typeface="+mj-lt"/>
                <a:ea typeface="Calibri" panose="020F0502020204030204" pitchFamily="34" charset="0"/>
              </a:rPr>
              <a:t> </a:t>
            </a:r>
            <a:r>
              <a:rPr lang="es-MX" dirty="0" err="1" smtClean="0">
                <a:latin typeface="+mj-lt"/>
                <a:ea typeface="Calibri" panose="020F0502020204030204" pitchFamily="34" charset="0"/>
              </a:rPr>
              <a:t>boot</a:t>
            </a:r>
            <a:r>
              <a:rPr lang="es-MX" dirty="0" smtClean="0">
                <a:latin typeface="+mj-lt"/>
                <a:ea typeface="Calibri" panose="020F0502020204030204" pitchFamily="34" charset="0"/>
              </a:rPr>
              <a:t> para indicar dentro de nuestro sitio de confianza la </a:t>
            </a:r>
            <a:r>
              <a:rPr lang="es-MX" dirty="0" err="1" smtClean="0">
                <a:latin typeface="+mj-lt"/>
                <a:ea typeface="Calibri" panose="020F0502020204030204" pitchFamily="34" charset="0"/>
              </a:rPr>
              <a:t>url</a:t>
            </a:r>
            <a:r>
              <a:rPr lang="es-MX" dirty="0" smtClean="0">
                <a:latin typeface="+mj-lt"/>
                <a:ea typeface="Calibri" panose="020F0502020204030204" pitchFamily="34" charset="0"/>
              </a:rPr>
              <a:t> que nos arrojo y esta ubicada nuestra </a:t>
            </a:r>
            <a:r>
              <a:rPr lang="es-MX" dirty="0" err="1" smtClean="0">
                <a:latin typeface="+mj-lt"/>
                <a:ea typeface="Calibri" panose="020F0502020204030204" pitchFamily="34" charset="0"/>
              </a:rPr>
              <a:t>app</a:t>
            </a:r>
            <a:r>
              <a:rPr lang="es-MX" dirty="0" smtClean="0">
                <a:latin typeface="+mj-lt"/>
                <a:ea typeface="Calibri" panose="020F0502020204030204" pitchFamily="34" charset="0"/>
              </a:rPr>
              <a:t> de angular.</a:t>
            </a:r>
          </a:p>
          <a:p>
            <a:pPr marL="285750" indent="-285750">
              <a:buFont typeface="Arial" pitchFamily="34" charset="0"/>
              <a:buChar char="•"/>
            </a:pPr>
            <a:endParaRPr lang="es-MX" dirty="0">
              <a:latin typeface="+mj-lt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>
                <a:latin typeface="+mj-lt"/>
                <a:ea typeface="Calibri" panose="020F0502020204030204" pitchFamily="34" charset="0"/>
              </a:rPr>
              <a:t>Realizado la modificación deberemos de subir nuevamente dichos cambios para que sean reflejados dentro de HEROKU y a su vez puedan ser compilados nuevamente por el servidor, para ello ejecuto los siguientes comando desde dentro de la carpeta de nuestro proyecto de </a:t>
            </a:r>
            <a:r>
              <a:rPr lang="es-MX" dirty="0" err="1" smtClean="0">
                <a:latin typeface="+mj-lt"/>
                <a:ea typeface="Calibri" panose="020F0502020204030204" pitchFamily="34" charset="0"/>
              </a:rPr>
              <a:t>spring</a:t>
            </a:r>
            <a:r>
              <a:rPr lang="es-MX" dirty="0" smtClean="0">
                <a:latin typeface="+mj-lt"/>
                <a:ea typeface="Calibri" panose="020F0502020204030204" pitchFamily="34" charset="0"/>
              </a:rPr>
              <a:t> </a:t>
            </a:r>
            <a:r>
              <a:rPr lang="es-MX" dirty="0" err="1" smtClean="0">
                <a:latin typeface="+mj-lt"/>
                <a:ea typeface="Calibri" panose="020F0502020204030204" pitchFamily="34" charset="0"/>
              </a:rPr>
              <a:t>boot</a:t>
            </a:r>
            <a:r>
              <a:rPr lang="es-MX" dirty="0" smtClean="0">
                <a:latin typeface="+mj-lt"/>
                <a:ea typeface="Calibri" panose="020F0502020204030204" pitchFamily="34" charset="0"/>
              </a:rPr>
              <a:t>.</a:t>
            </a:r>
            <a:endParaRPr lang="es-ES" dirty="0">
              <a:latin typeface="+mj-lt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sz="2000" dirty="0" smtClean="0">
              <a:latin typeface="+mj-lt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sz="2000" dirty="0" smtClean="0">
                <a:latin typeface="+mj-lt"/>
                <a:ea typeface="Calibri" panose="020F0502020204030204" pitchFamily="34" charset="0"/>
              </a:rPr>
              <a:t>Mando a pendiente con un comentario</a:t>
            </a:r>
          </a:p>
          <a:p>
            <a:r>
              <a:rPr lang="es-ES" sz="2000" b="1" dirty="0">
                <a:latin typeface="+mj-lt"/>
              </a:rPr>
              <a:t>	</a:t>
            </a:r>
            <a:r>
              <a:rPr lang="es-ES" sz="2000" b="1" dirty="0" smtClean="0">
                <a:latin typeface="+mj-lt"/>
              </a:rPr>
              <a:t>	</a:t>
            </a:r>
            <a:r>
              <a:rPr lang="es-AR" sz="2400" b="1" dirty="0" err="1"/>
              <a:t>git</a:t>
            </a:r>
            <a:r>
              <a:rPr lang="es-AR" sz="2400" b="1" dirty="0"/>
              <a:t> </a:t>
            </a:r>
            <a:r>
              <a:rPr lang="es-AR" sz="2400" b="1" dirty="0" err="1"/>
              <a:t>add</a:t>
            </a:r>
            <a:r>
              <a:rPr lang="es-AR" sz="2400" b="1" dirty="0"/>
              <a:t> </a:t>
            </a:r>
            <a:r>
              <a:rPr lang="es-AR" sz="2400" b="1" dirty="0" smtClean="0"/>
              <a:t>.</a:t>
            </a:r>
            <a:endParaRPr lang="es-AR" sz="2400" b="1" dirty="0"/>
          </a:p>
          <a:p>
            <a:r>
              <a:rPr lang="es-AR" sz="2400" b="1" dirty="0"/>
              <a:t>	</a:t>
            </a:r>
            <a:r>
              <a:rPr lang="es-AR" sz="2400" b="1" dirty="0" smtClean="0"/>
              <a:t>	</a:t>
            </a:r>
            <a:r>
              <a:rPr lang="en-US" sz="2400" b="1" dirty="0" err="1" smtClean="0"/>
              <a:t>git</a:t>
            </a:r>
            <a:r>
              <a:rPr lang="en-US" sz="2400" b="1" dirty="0" smtClean="0"/>
              <a:t> </a:t>
            </a:r>
            <a:r>
              <a:rPr lang="en-US" sz="2400" b="1" dirty="0"/>
              <a:t>commit -am </a:t>
            </a:r>
            <a:r>
              <a:rPr lang="en-US" sz="2400" b="1" dirty="0" smtClean="0"/>
              <a:t>“</a:t>
            </a:r>
            <a:r>
              <a:rPr lang="en-US" sz="2400" b="1" dirty="0" err="1" smtClean="0"/>
              <a:t>comentario</a:t>
            </a:r>
            <a:r>
              <a:rPr lang="en-US" sz="2400" b="1" dirty="0" smtClean="0"/>
              <a:t>“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/>
              <a:t>Inicio</a:t>
            </a:r>
            <a:r>
              <a:rPr lang="en-US" sz="2000" dirty="0" smtClean="0"/>
              <a:t> </a:t>
            </a:r>
            <a:r>
              <a:rPr lang="en-US" sz="2000" dirty="0" err="1" smtClean="0"/>
              <a:t>proceso</a:t>
            </a:r>
            <a:r>
              <a:rPr lang="en-US" sz="2000" dirty="0" smtClean="0"/>
              <a:t> de </a:t>
            </a:r>
            <a:r>
              <a:rPr lang="en-US" sz="2000" dirty="0" err="1" smtClean="0"/>
              <a:t>subida</a:t>
            </a:r>
            <a:r>
              <a:rPr lang="en-US" sz="2000" dirty="0" smtClean="0"/>
              <a:t> de </a:t>
            </a:r>
            <a:r>
              <a:rPr lang="en-US" sz="2000" dirty="0" err="1" smtClean="0"/>
              <a:t>nuestra</a:t>
            </a:r>
            <a:r>
              <a:rPr lang="en-US" sz="2000" dirty="0" smtClean="0"/>
              <a:t> app local al </a:t>
            </a:r>
            <a:r>
              <a:rPr lang="en-US" sz="2000" dirty="0" err="1" smtClean="0"/>
              <a:t>repositorio</a:t>
            </a:r>
            <a:r>
              <a:rPr lang="en-US" sz="2000" dirty="0" smtClean="0"/>
              <a:t> web de </a:t>
            </a:r>
            <a:r>
              <a:rPr lang="en-US" sz="2000" dirty="0" err="1" smtClean="0"/>
              <a:t>heroku</a:t>
            </a:r>
            <a:endParaRPr lang="en-US" sz="2000" dirty="0" smtClean="0"/>
          </a:p>
          <a:p>
            <a:r>
              <a:rPr lang="en-US" sz="2000" b="1" dirty="0">
                <a:latin typeface="+mj-lt"/>
                <a:ea typeface="Calibri" panose="020F0502020204030204" pitchFamily="34" charset="0"/>
              </a:rPr>
              <a:t>	</a:t>
            </a:r>
            <a:r>
              <a:rPr lang="en-US" sz="2000" b="1" dirty="0" smtClean="0">
                <a:latin typeface="+mj-lt"/>
                <a:ea typeface="Calibri" panose="020F0502020204030204" pitchFamily="34" charset="0"/>
              </a:rPr>
              <a:t>	</a:t>
            </a:r>
            <a:r>
              <a:rPr lang="es-AR" sz="2400" b="1" dirty="0" err="1"/>
              <a:t>git</a:t>
            </a:r>
            <a:r>
              <a:rPr lang="es-AR" sz="2400" b="1" dirty="0"/>
              <a:t> </a:t>
            </a:r>
            <a:r>
              <a:rPr lang="es-AR" sz="2400" b="1" dirty="0" err="1"/>
              <a:t>push</a:t>
            </a:r>
            <a:r>
              <a:rPr lang="es-AR" sz="2400" b="1" dirty="0"/>
              <a:t> </a:t>
            </a:r>
            <a:r>
              <a:rPr lang="es-AR" sz="2400" b="1" dirty="0" err="1"/>
              <a:t>heroku</a:t>
            </a:r>
            <a:r>
              <a:rPr lang="es-AR" sz="2400" b="1" dirty="0"/>
              <a:t> master</a:t>
            </a:r>
            <a:endParaRPr lang="es-MX" sz="2400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614" y="1054919"/>
            <a:ext cx="3428836" cy="996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1220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/>
        </p:nvSpPr>
        <p:spPr>
          <a:xfrm>
            <a:off x="804220" y="2251200"/>
            <a:ext cx="95072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0000" rIns="121900" bIns="0" anchor="t" anchorCtr="0">
            <a:noAutofit/>
          </a:bodyPr>
          <a:lstStyle/>
          <a:p>
            <a:pPr defTabSz="1219170">
              <a:buClr>
                <a:srgbClr val="000000"/>
              </a:buClr>
              <a:buSzPts val="4000"/>
            </a:pPr>
            <a:r>
              <a:rPr lang="es-AR" sz="5333" b="1" kern="0" dirty="0" smtClean="0">
                <a:solidFill>
                  <a:srgbClr val="FADA54"/>
                </a:solidFill>
                <a:latin typeface="Encode Sans"/>
                <a:ea typeface="Encode Sans"/>
                <a:cs typeface="Encode Sans"/>
                <a:sym typeface="Encode Sans"/>
              </a:rPr>
              <a:t>Consultas!!!</a:t>
            </a:r>
            <a:endParaRPr sz="5333" b="1" kern="0" dirty="0">
              <a:solidFill>
                <a:srgbClr val="FADA54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cxnSp>
        <p:nvCxnSpPr>
          <p:cNvPr id="139" name="Google Shape;139;p31"/>
          <p:cNvCxnSpPr/>
          <p:nvPr/>
        </p:nvCxnSpPr>
        <p:spPr>
          <a:xfrm rot="10800000">
            <a:off x="959347" y="4522684"/>
            <a:ext cx="2529200" cy="320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7631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Servidores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sp>
        <p:nvSpPr>
          <p:cNvPr id="18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562027" y="1906075"/>
            <a:ext cx="11131990" cy="58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MX" sz="2400" b="1" dirty="0" smtClean="0">
                <a:latin typeface="Encode Sans" panose="020B0604020202020204"/>
                <a:ea typeface="Calibri" panose="020F0502020204030204" pitchFamily="34" charset="0"/>
              </a:rPr>
              <a:t>Panel de </a:t>
            </a:r>
          </a:p>
          <a:p>
            <a:r>
              <a:rPr lang="es-MX" sz="2400" b="1" dirty="0" smtClean="0">
                <a:latin typeface="Encode Sans" panose="020B0604020202020204"/>
                <a:ea typeface="Calibri" panose="020F0502020204030204" pitchFamily="34" charset="0"/>
              </a:rPr>
              <a:t>control</a:t>
            </a:r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076" y="1004880"/>
            <a:ext cx="9857424" cy="5490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0531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Servidores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sp>
        <p:nvSpPr>
          <p:cNvPr id="18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562027" y="1906076"/>
            <a:ext cx="11131990" cy="3343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MX" sz="2400" b="1" dirty="0" smtClean="0">
                <a:latin typeface="Encode Sans" panose="020B0604020202020204"/>
                <a:ea typeface="Calibri" panose="020F0502020204030204" pitchFamily="34" charset="0"/>
              </a:rPr>
              <a:t>Creando un espacio para nuestra </a:t>
            </a:r>
            <a:r>
              <a:rPr lang="es-MX" sz="2400" b="1" dirty="0" err="1" smtClean="0">
                <a:latin typeface="Encode Sans" panose="020B0604020202020204"/>
                <a:ea typeface="Calibri" panose="020F0502020204030204" pitchFamily="34" charset="0"/>
              </a:rPr>
              <a:t>DBs</a:t>
            </a:r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Desde dentro de nuestro panel de control accedemos a </a:t>
            </a:r>
            <a:r>
              <a:rPr lang="es-ES" b="1" dirty="0" smtClean="0"/>
              <a:t>«Personal </a:t>
            </a:r>
            <a:r>
              <a:rPr lang="es-ES" b="1" dirty="0" err="1"/>
              <a:t>S</a:t>
            </a:r>
            <a:r>
              <a:rPr lang="es-ES" b="1" dirty="0" err="1" smtClean="0"/>
              <a:t>pace</a:t>
            </a:r>
            <a:r>
              <a:rPr lang="es-ES" b="1" dirty="0" smtClean="0"/>
              <a:t>»</a:t>
            </a:r>
            <a:r>
              <a:rPr lang="es-ES" dirty="0" smtClean="0"/>
              <a:t> (A) mediante 1 </a:t>
            </a:r>
            <a:r>
              <a:rPr lang="es-ES" dirty="0" err="1" smtClean="0"/>
              <a:t>click</a:t>
            </a:r>
            <a:r>
              <a:rPr lang="es-ES" dirty="0" smtClean="0"/>
              <a:t> izquierdo.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Esto nos habilitara un menú en </a:t>
            </a:r>
          </a:p>
          <a:p>
            <a:r>
              <a:rPr lang="es-ES" dirty="0" smtClean="0"/>
              <a:t>donde nos muestra un menú donde </a:t>
            </a:r>
          </a:p>
          <a:p>
            <a:r>
              <a:rPr lang="es-ES" dirty="0" smtClean="0"/>
              <a:t>podremos hacer 1 </a:t>
            </a:r>
            <a:r>
              <a:rPr lang="es-ES" dirty="0" err="1" smtClean="0"/>
              <a:t>click</a:t>
            </a:r>
            <a:r>
              <a:rPr lang="es-ES" dirty="0" smtClean="0"/>
              <a:t> izquierdo </a:t>
            </a:r>
          </a:p>
          <a:p>
            <a:r>
              <a:rPr lang="es-ES" dirty="0" smtClean="0"/>
              <a:t>sobre el botón </a:t>
            </a:r>
            <a:r>
              <a:rPr lang="es-ES" b="1" dirty="0" smtClean="0"/>
              <a:t>«</a:t>
            </a:r>
            <a:r>
              <a:rPr lang="es-ES" b="1" dirty="0" err="1" smtClean="0"/>
              <a:t>Create</a:t>
            </a:r>
            <a:r>
              <a:rPr lang="es-ES" b="1" dirty="0" smtClean="0"/>
              <a:t>…»</a:t>
            </a:r>
            <a:r>
              <a:rPr lang="es-ES" dirty="0" smtClean="0"/>
              <a:t> (B). 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167" y="1113597"/>
            <a:ext cx="2947778" cy="112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550" y="3168868"/>
            <a:ext cx="7398241" cy="2999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33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Servidores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sp>
        <p:nvSpPr>
          <p:cNvPr id="18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562027" y="1906076"/>
            <a:ext cx="11131990" cy="3564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MX" sz="2400" b="1" dirty="0" smtClean="0">
                <a:latin typeface="Encode Sans" panose="020B0604020202020204"/>
                <a:ea typeface="Calibri" panose="020F0502020204030204" pitchFamily="34" charset="0"/>
              </a:rPr>
              <a:t>Creando un espacio para nuestra </a:t>
            </a:r>
            <a:r>
              <a:rPr lang="es-MX" sz="2400" b="1" dirty="0" err="1" smtClean="0">
                <a:latin typeface="Encode Sans" panose="020B0604020202020204"/>
                <a:ea typeface="Calibri" panose="020F0502020204030204" pitchFamily="34" charset="0"/>
              </a:rPr>
              <a:t>DBs</a:t>
            </a:r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Del listado que se nos muestra </a:t>
            </a:r>
          </a:p>
          <a:p>
            <a:r>
              <a:rPr lang="es-ES" dirty="0" smtClean="0"/>
              <a:t>seleccionamos la opción </a:t>
            </a:r>
            <a:r>
              <a:rPr lang="es-ES" b="1" dirty="0" smtClean="0"/>
              <a:t>«</a:t>
            </a:r>
            <a:r>
              <a:rPr lang="es-ES" b="1" dirty="0" err="1" smtClean="0"/>
              <a:t>an</a:t>
            </a:r>
            <a:r>
              <a:rPr lang="es-ES" b="1" dirty="0" smtClean="0"/>
              <a:t> </a:t>
            </a:r>
            <a:r>
              <a:rPr lang="es-ES" b="1" dirty="0" err="1" smtClean="0"/>
              <a:t>add</a:t>
            </a:r>
            <a:r>
              <a:rPr lang="es-ES" b="1" dirty="0" smtClean="0"/>
              <a:t> </a:t>
            </a:r>
            <a:r>
              <a:rPr lang="es-ES" b="1" dirty="0" err="1" smtClean="0"/>
              <a:t>on</a:t>
            </a:r>
            <a:r>
              <a:rPr lang="es-ES" b="1" dirty="0" smtClean="0"/>
              <a:t>»</a:t>
            </a:r>
            <a:r>
              <a:rPr lang="es-ES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De esta acción se nos habilita un panel de opciones donde deberemos</a:t>
            </a:r>
          </a:p>
          <a:p>
            <a:r>
              <a:rPr lang="es-ES" dirty="0" smtClean="0"/>
              <a:t>de buscar y elegir la opción </a:t>
            </a:r>
            <a:r>
              <a:rPr lang="es-ES" b="1" dirty="0" err="1" smtClean="0"/>
              <a:t>MySQL</a:t>
            </a:r>
            <a:endParaRPr lang="es-ES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167" y="1113597"/>
            <a:ext cx="2947778" cy="112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060" y="2333299"/>
            <a:ext cx="3175115" cy="228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833" y="2909563"/>
            <a:ext cx="3839137" cy="3826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4551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21558"/>
            <a:ext cx="12192000" cy="17708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62027" y="151413"/>
            <a:ext cx="11021913" cy="120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s-ES" sz="4000" b="1" kern="0" dirty="0" smtClean="0">
                <a:solidFill>
                  <a:srgbClr val="FDE23D"/>
                </a:solidFill>
                <a:latin typeface="Encode Sans"/>
                <a:sym typeface="Encode Sans"/>
              </a:rPr>
              <a:t>Servidores</a:t>
            </a:r>
            <a:endParaRPr sz="4000" b="1" kern="0" dirty="0">
              <a:solidFill>
                <a:srgbClr val="FDE23D"/>
              </a:solidFill>
              <a:latin typeface="Encode Sans"/>
              <a:sym typeface="Encode Sans"/>
            </a:endParaRPr>
          </a:p>
        </p:txBody>
      </p:sp>
      <p:sp>
        <p:nvSpPr>
          <p:cNvPr id="18" name="Google Shape;124;p7">
            <a:extLst>
              <a:ext uri="{FF2B5EF4-FFF2-40B4-BE49-F238E27FC236}">
                <a16:creationId xmlns:a16="http://schemas.microsoft.com/office/drawing/2014/main" xmlns="" id="{42586C2D-89D1-4B8A-9675-E07D4898191B}"/>
              </a:ext>
            </a:extLst>
          </p:cNvPr>
          <p:cNvSpPr txBox="1"/>
          <p:nvPr/>
        </p:nvSpPr>
        <p:spPr>
          <a:xfrm>
            <a:off x="562027" y="1906076"/>
            <a:ext cx="11131990" cy="4620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MX" sz="2400" b="1" dirty="0" smtClean="0">
                <a:latin typeface="Encode Sans" panose="020B0604020202020204"/>
                <a:ea typeface="Calibri" panose="020F0502020204030204" pitchFamily="34" charset="0"/>
              </a:rPr>
              <a:t>Creando un espacio para nuestra </a:t>
            </a:r>
            <a:r>
              <a:rPr lang="es-MX" sz="2400" b="1" dirty="0" err="1" smtClean="0">
                <a:latin typeface="Encode Sans" panose="020B0604020202020204"/>
                <a:ea typeface="Calibri" panose="020F0502020204030204" pitchFamily="34" charset="0"/>
              </a:rPr>
              <a:t>DBs</a:t>
            </a:r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endParaRPr lang="es-MX" sz="2400" b="1" dirty="0" smtClean="0">
              <a:effectLst/>
              <a:latin typeface="Encode Sans" panose="020B0604020202020204"/>
              <a:ea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Del listado elegimos la opción primera ya que no demanda gasto de algún pago.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b="1" dirty="0"/>
          </a:p>
          <a:p>
            <a:pPr marL="285750" indent="-285750">
              <a:buFont typeface="Arial" pitchFamily="34" charset="0"/>
              <a:buChar char="•"/>
            </a:pPr>
            <a:endParaRPr lang="es-ES" b="1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b="1" dirty="0"/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Por </a:t>
            </a:r>
            <a:r>
              <a:rPr lang="es-ES" dirty="0"/>
              <a:t>último presionamos en el  botón </a:t>
            </a:r>
            <a:r>
              <a:rPr lang="es-ES" b="1" dirty="0"/>
              <a:t>«NEXT» </a:t>
            </a:r>
            <a:r>
              <a:rPr lang="es-ES" dirty="0"/>
              <a:t>que se encuentra al final del listado.</a:t>
            </a:r>
            <a:endParaRPr lang="es-ES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167" y="1113597"/>
            <a:ext cx="2947778" cy="112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78" y="3110941"/>
            <a:ext cx="962977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051" y="3105797"/>
            <a:ext cx="185737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567" y="5557509"/>
            <a:ext cx="2448910" cy="1186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3376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16996</TotalTime>
  <Words>1483</Words>
  <Application>Microsoft Office PowerPoint</Application>
  <PresentationFormat>Personalizado</PresentationFormat>
  <Paragraphs>311</Paragraphs>
  <Slides>53</Slides>
  <Notes>53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53</vt:i4>
      </vt:variant>
    </vt:vector>
  </HeadingPairs>
  <TitlesOfParts>
    <vt:vector size="54" baseType="lpstr"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Estrella Noemí Pujol</dc:creator>
  <cp:lastModifiedBy>Jomolca</cp:lastModifiedBy>
  <cp:revision>817</cp:revision>
  <cp:lastPrinted>2021-12-27T10:45:11Z</cp:lastPrinted>
  <dcterms:created xsi:type="dcterms:W3CDTF">2021-07-26T23:29:19Z</dcterms:created>
  <dcterms:modified xsi:type="dcterms:W3CDTF">2022-09-19T05:06:34Z</dcterms:modified>
</cp:coreProperties>
</file>