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2" r:id="rId2"/>
    <p:sldId id="2147309983" r:id="rId3"/>
    <p:sldId id="2147309914" r:id="rId4"/>
    <p:sldId id="265" r:id="rId5"/>
    <p:sldId id="2147309984" r:id="rId6"/>
    <p:sldId id="277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1BD0B-4147-450D-B42F-D36336118AEA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23BF4-9F65-46AA-9453-394B7A1B8F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464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F45B2A-D67D-4619-AD39-431228FB9C55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43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E77EB-2A0F-460A-8A65-2063451B2DA7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390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F45B2A-D67D-4619-AD39-431228FB9C55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P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1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6961A-84D9-D799-64B2-4BB674E61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252EB5-29E9-85C7-B5F1-CEB3E2844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F926F4-08C8-982A-53D1-33FDD8F1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F289F-3236-CE65-656A-CF5D61BE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50D67-183B-C3E3-D393-7FB4FC07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65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54BDF-6DD1-AD3E-7E95-BFA7785C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DF88E5-EDCE-C66A-3724-AAB3E0D6C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F3B75-E329-6F1A-D7AC-A1ABE832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CB8337-B89E-7CF5-05F9-E1AE2CD6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AF5D9-DC87-7460-7AC5-8E565B1F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512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34D5B0-853E-2C96-E554-8C441FBA2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D65B2E-9649-27C7-0808-794986FFC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1DDE6-2F8E-2620-9479-4FF55EE2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7745B-94CE-4204-FE93-F67C0ADF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53BBB-A1AF-1355-3F74-186EBF3E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88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Diapositiva de think-cell" r:id="rId5" imgW="415" imgH="416" progId="TCLayout.ActiveDocument.1">
                  <p:embed/>
                </p:oleObj>
              </mc:Choice>
              <mc:Fallback>
                <p:oleObj name="Diapositiva de think-cell" r:id="rId5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94198" y="317504"/>
            <a:ext cx="1120179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lang="es-ES_tradnl" sz="20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es-ES_tradnl" err="1"/>
              <a:t>Click</a:t>
            </a:r>
            <a:r>
              <a:rPr lang="es-ES_tradnl"/>
              <a:t> to </a:t>
            </a:r>
            <a:r>
              <a:rPr lang="es-ES_tradnl" err="1"/>
              <a:t>add</a:t>
            </a:r>
            <a:r>
              <a:rPr lang="es-ES_tradnl"/>
              <a:t> </a:t>
            </a:r>
            <a:r>
              <a:rPr lang="es-ES_tradnl" err="1"/>
              <a:t>subtitle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8803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1F201-DC51-4CB4-78BF-FBD6D6E3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33A624-0393-9E3D-4D0E-8EE3219D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BDCBB-06F5-6B88-19BF-F310B654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11D09-53DC-B86B-C450-8772C00E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6C137E-B631-9B6A-DB8F-7E89CE54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088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F575E-DF26-48B1-81A3-9286EB9F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F86119-E1C1-5DD0-169D-D9D25439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A26F92-D7E9-CF06-25B7-03EA8E31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504DBE-B4E8-F687-CB0C-0577F9F4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C759C-A5E1-A195-343B-F2017604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66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54D16-EF53-0EE3-58C5-CF328AAC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8B02E-9DCA-D6DC-34CA-78BCE25F4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21CAC7-2F8D-EE65-4982-FE93CF0C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33D2B-88B1-E559-CF0A-000B7DE5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5382E0-D45B-B753-664C-FF8B8E89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85413A-37F7-A0CD-B095-91FEE869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849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0732A-95E6-3F95-853B-E78EDB75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3099E3-9093-479C-6BEE-0A1B6E5B2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D7E3D0-0470-55A9-ABE1-391872D65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D7CEFA-2AA2-5719-172D-19B2B39A7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91D87B-25CB-ADD4-BA34-71D97D164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C311BF-0252-8160-2478-3C80447A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1A9349-B01C-134E-418B-43C5CC20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2614218-B1C8-B767-2F6F-37E2E6E1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10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A03A8-F0B7-0DB6-CCFE-72DE47CE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6ED33F-11E2-CFC2-2175-3793F78D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294331-1037-97D0-047A-0D7A2145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E9A3FA-072C-EBD7-B47D-5A6C2B7E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69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EB145A-378D-9996-512A-500EC295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DC46B2-8E4D-DF77-1C77-FC006322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BC1F78-D203-9335-72E8-D41A5664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435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0FF0B-DBB7-E2A0-C249-6C322133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C9A70-3D89-51E5-1963-F1D231E2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709FC5-1474-ADF0-D2F0-D78A3D7A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83F7F4-5BB7-AAEA-B1F8-11E9AABD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E9075A-75CE-A69F-CDDE-467413B9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874B11-6F7F-D126-B7F6-45F201A9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042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1B43C-1E87-E848-AECB-F770165A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4A8B2E-6151-77F0-0C2F-EC74AC366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99597B-E789-DC92-0485-95825411D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CA40F3-0CF2-187B-2491-0EE1DBC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5CB1BF-73B7-3EAD-77E0-DD3F4DF6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532DF6-A63C-700F-16C4-DB293C5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48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DF5233-B3C7-CE82-7EDE-193A8BB5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3C427A-B8D2-A2AC-DE08-026E6343E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BF904-DC06-C2C6-D240-4A53DEF8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DEDB6-766F-4DF6-9E47-55DCC91BA829}" type="datetimeFigureOut">
              <a:rPr lang="es-PE" smtClean="0"/>
              <a:t>28/08/2024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FA3E9-E9CA-FD59-50A4-F5BFC075D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05786-324C-565C-6323-96CFAE3F1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74121-154E-428C-82B2-F1E8DF85C8F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62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 descr="hoja de palma que cubre la sombra del sol">
            <a:extLst>
              <a:ext uri="{FF2B5EF4-FFF2-40B4-BE49-F238E27FC236}">
                <a16:creationId xmlns:a16="http://schemas.microsoft.com/office/drawing/2014/main" id="{46E3D133-0C9B-4DAA-8B1D-653A1BC1E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56" y="-47421"/>
            <a:ext cx="12200756" cy="690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376A77D-6A9A-4FC4-9576-F36B259B2757}"/>
              </a:ext>
            </a:extLst>
          </p:cNvPr>
          <p:cNvSpPr/>
          <p:nvPr/>
        </p:nvSpPr>
        <p:spPr>
          <a:xfrm>
            <a:off x="8756" y="2483806"/>
            <a:ext cx="9157015" cy="664711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C518A69-8B92-40B8-8179-06F7197CE2EE}"/>
              </a:ext>
            </a:extLst>
          </p:cNvPr>
          <p:cNvSpPr/>
          <p:nvPr/>
        </p:nvSpPr>
        <p:spPr>
          <a:xfrm>
            <a:off x="8755" y="3135086"/>
            <a:ext cx="9476873" cy="444302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3BD1A0-6495-47D6-A37B-D06A8E53A7A2}"/>
              </a:ext>
            </a:extLst>
          </p:cNvPr>
          <p:cNvSpPr/>
          <p:nvPr/>
        </p:nvSpPr>
        <p:spPr>
          <a:xfrm>
            <a:off x="0" y="5870303"/>
            <a:ext cx="12192000" cy="98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E364AA9-C0B1-4457-A402-7F950E69C2B3}"/>
              </a:ext>
            </a:extLst>
          </p:cNvPr>
          <p:cNvSpPr txBox="1">
            <a:spLocks/>
          </p:cNvSpPr>
          <p:nvPr/>
        </p:nvSpPr>
        <p:spPr>
          <a:xfrm>
            <a:off x="352926" y="2483806"/>
            <a:ext cx="9476874" cy="109558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spcBef>
                <a:spcPts val="100"/>
              </a:spcBef>
              <a:defRPr/>
            </a:pPr>
            <a:r>
              <a:rPr lang="es-MX" sz="3200" b="1" dirty="0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Arial"/>
              </a:rPr>
              <a:t>TEA </a:t>
            </a:r>
            <a:r>
              <a:rPr lang="es-MX" sz="3200" b="1" dirty="0" err="1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Arial"/>
              </a:rPr>
              <a:t>Analysis</a:t>
            </a:r>
            <a:r>
              <a:rPr lang="es-MX" sz="3200" b="1" dirty="0"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Arial"/>
              </a:rPr>
              <a:t> </a:t>
            </a:r>
          </a:p>
          <a:p>
            <a:pPr marL="12700" marR="5080">
              <a:spcBef>
                <a:spcPts val="100"/>
              </a:spcBef>
              <a:defRPr/>
            </a:pPr>
            <a:br>
              <a:rPr lang="es-PE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</a:br>
            <a:r>
              <a:rPr lang="es-ES" sz="1400" i="1" dirty="0">
                <a:solidFill>
                  <a:prstClr val="white">
                    <a:lumMod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cs typeface="Arial"/>
              </a:rPr>
              <a:t>12 agosto del 2024</a:t>
            </a:r>
            <a:endParaRPr lang="es-ES" sz="20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Open Sans"/>
              <a:ea typeface="Open Sans"/>
              <a:cs typeface="Arial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7FF61BE-523E-4F7B-A29A-7C31C0BF48E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85898" y="6047780"/>
            <a:ext cx="1677502" cy="632742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1C3BDA6-F148-4974-BA76-529C76DF05CA}"/>
              </a:ext>
            </a:extLst>
          </p:cNvPr>
          <p:cNvSpPr/>
          <p:nvPr/>
        </p:nvSpPr>
        <p:spPr>
          <a:xfrm>
            <a:off x="1" y="2470362"/>
            <a:ext cx="352925" cy="1109026"/>
          </a:xfrm>
          <a:prstGeom prst="rect">
            <a:avLst/>
          </a:prstGeom>
          <a:solidFill>
            <a:srgbClr val="9BAC49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52B9AE2-D2B8-4513-9EC0-33D8F24989B7}"/>
              </a:ext>
            </a:extLst>
          </p:cNvPr>
          <p:cNvSpPr/>
          <p:nvPr/>
        </p:nvSpPr>
        <p:spPr>
          <a:xfrm>
            <a:off x="571264" y="6225651"/>
            <a:ext cx="800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1" u="none" strike="noStrike" kern="1200" cap="none" spc="0" normalizeH="0" baseline="0" noProof="0">
                <a:ln>
                  <a:noFill/>
                </a:ln>
                <a:solidFill>
                  <a:srgbClr val="38562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“Existimos no solo para producir aceite… cultivamos desarrollo sostenible para transformar vidas.”</a:t>
            </a:r>
            <a:endParaRPr kumimoji="0" lang="es-PE" sz="1200" b="1" i="1" u="none" strike="noStrike" kern="1200" cap="none" spc="0" normalizeH="0" baseline="0" noProof="0">
              <a:ln>
                <a:noFill/>
              </a:ln>
              <a:solidFill>
                <a:srgbClr val="38562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7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oja de palma que cubre la sombra del sol">
            <a:extLst>
              <a:ext uri="{FF2B5EF4-FFF2-40B4-BE49-F238E27FC236}">
                <a16:creationId xmlns:a16="http://schemas.microsoft.com/office/drawing/2014/main" id="{B237B882-B24D-4633-AB42-D9661F0EA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563" r="13003"/>
          <a:stretch/>
        </p:blipFill>
        <p:spPr bwMode="auto">
          <a:xfrm>
            <a:off x="0" y="-16763"/>
            <a:ext cx="4086652" cy="68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3080DEC-7E92-4557-A24F-AE2B643E63EA}"/>
              </a:ext>
            </a:extLst>
          </p:cNvPr>
          <p:cNvSpPr/>
          <p:nvPr/>
        </p:nvSpPr>
        <p:spPr>
          <a:xfrm>
            <a:off x="0" y="1064224"/>
            <a:ext cx="3775816" cy="557700"/>
          </a:xfrm>
          <a:prstGeom prst="rect">
            <a:avLst/>
          </a:prstGeom>
          <a:solidFill>
            <a:schemeClr val="tx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Index</a:t>
            </a:r>
            <a:endParaRPr kumimoji="0" lang="es-PE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75F28477-55F2-A417-EBF1-D61943C64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32056"/>
              </p:ext>
            </p:extLst>
          </p:nvPr>
        </p:nvGraphicFramePr>
        <p:xfrm>
          <a:off x="4660751" y="1064224"/>
          <a:ext cx="637997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51">
                  <a:extLst>
                    <a:ext uri="{9D8B030D-6E8A-4147-A177-3AD203B41FA5}">
                      <a16:colId xmlns:a16="http://schemas.microsoft.com/office/drawing/2014/main" val="2070259349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3187608087"/>
                    </a:ext>
                  </a:extLst>
                </a:gridCol>
                <a:gridCol w="1202626">
                  <a:extLst>
                    <a:ext uri="{9D8B030D-6E8A-4147-A177-3AD203B41FA5}">
                      <a16:colId xmlns:a16="http://schemas.microsoft.com/office/drawing/2014/main" val="177199676"/>
                    </a:ext>
                  </a:extLst>
                </a:gridCol>
              </a:tblGrid>
              <a:tr h="248650">
                <a:tc>
                  <a:txBody>
                    <a:bodyPr/>
                    <a:lstStyle/>
                    <a:p>
                      <a:r>
                        <a:rPr lang="es-PE" sz="1400" b="1" dirty="0">
                          <a:solidFill>
                            <a:srgbClr val="74AD2B"/>
                          </a:solidFill>
                          <a:latin typeface="Open Sans" panose="020B0606030504020204"/>
                        </a:rPr>
                        <a:t>01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1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Resultados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 Proyecto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Analítico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Disponibilidad de variables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Validación de supuestos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Asociaciones con respecto a la TEA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latin typeface="Open Sans" panose="020B0606030504020204"/>
                        </a:rPr>
                        <a:t>Hallazgos encontrados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65737"/>
                  </a:ext>
                </a:extLst>
              </a:tr>
              <a:tr h="248650">
                <a:tc>
                  <a:txBody>
                    <a:bodyPr/>
                    <a:lstStyle/>
                    <a:p>
                      <a:endParaRPr lang="es-PE" sz="1400" b="1" dirty="0">
                        <a:solidFill>
                          <a:srgbClr val="74AD2B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69116"/>
                  </a:ext>
                </a:extLst>
              </a:tr>
              <a:tr h="248650">
                <a:tc>
                  <a:txBody>
                    <a:bodyPr/>
                    <a:lstStyle/>
                    <a:p>
                      <a:endParaRPr lang="es-PE" sz="1400" b="1" dirty="0">
                        <a:solidFill>
                          <a:srgbClr val="74AD2B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1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79243"/>
                  </a:ext>
                </a:extLst>
              </a:tr>
              <a:tr h="248650">
                <a:tc>
                  <a:txBody>
                    <a:bodyPr/>
                    <a:lstStyle/>
                    <a:p>
                      <a:endParaRPr lang="es-PE" sz="1400" b="1" dirty="0">
                        <a:solidFill>
                          <a:srgbClr val="74AD2B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1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1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400" b="0" dirty="0">
                        <a:solidFill>
                          <a:schemeClr val="tx1"/>
                        </a:solidFill>
                        <a:latin typeface="Open Sans" panose="020B0606030504020204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81314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9C91419-7A68-5B8E-65D4-BEF49D5548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7" name="Marcador de número de diapositiva 9">
            <a:extLst>
              <a:ext uri="{FF2B5EF4-FFF2-40B4-BE49-F238E27FC236}">
                <a16:creationId xmlns:a16="http://schemas.microsoft.com/office/drawing/2014/main" id="{8235E3C5-FC29-5FD9-4F2D-F1CD8501F04F}"/>
              </a:ext>
            </a:extLst>
          </p:cNvPr>
          <p:cNvSpPr txBox="1">
            <a:spLocks/>
          </p:cNvSpPr>
          <p:nvPr/>
        </p:nvSpPr>
        <p:spPr>
          <a:xfrm>
            <a:off x="11614828" y="6631078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7DB90F02-2A22-D628-76E8-647555C15FEA}"/>
              </a:ext>
            </a:extLst>
          </p:cNvPr>
          <p:cNvSpPr txBox="1">
            <a:spLocks/>
          </p:cNvSpPr>
          <p:nvPr/>
        </p:nvSpPr>
        <p:spPr>
          <a:xfrm>
            <a:off x="117632" y="6673911"/>
            <a:ext cx="4793416" cy="1000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Grupo Palmas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| </a:t>
            </a:r>
            <a:r>
              <a:rPr lang="es-ES" spc="-5">
                <a:solidFill>
                  <a:schemeClr val="bg1"/>
                </a:solidFill>
              </a:rPr>
              <a:t>TMO </a:t>
            </a:r>
            <a:r>
              <a:rPr lang="es-ES" spc="-5" err="1">
                <a:solidFill>
                  <a:schemeClr val="bg1"/>
                </a:solidFill>
              </a:rPr>
              <a:t>Upstream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077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EFDE135-18E7-AB66-0A03-0D335AF569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9" name="Diapositiva de think-cell" r:id="rId4" imgW="395" imgH="396" progId="TCLayout.ActiveDocument.1">
                  <p:embed/>
                </p:oleObj>
              </mc:Choice>
              <mc:Fallback>
                <p:oleObj name="Diapositiva de think-cell" r:id="rId4" imgW="395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EFDE135-18E7-AB66-0A03-0D335AF56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4" name="Picture 4" descr="plantas de hojas verdes">
            <a:extLst>
              <a:ext uri="{FF2B5EF4-FFF2-40B4-BE49-F238E27FC236}">
                <a16:creationId xmlns:a16="http://schemas.microsoft.com/office/drawing/2014/main" id="{BCBFEE64-C4FC-4E5F-AC51-4F639E82E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0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790BCA1-5CA1-4E77-A366-86D242AC26A4}"/>
              </a:ext>
            </a:extLst>
          </p:cNvPr>
          <p:cNvSpPr/>
          <p:nvPr/>
        </p:nvSpPr>
        <p:spPr>
          <a:xfrm>
            <a:off x="1242318" y="2851294"/>
            <a:ext cx="5154967" cy="247888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2DD656-1854-405B-B64B-B3B0D5FA37F6}"/>
              </a:ext>
            </a:extLst>
          </p:cNvPr>
          <p:cNvSpPr/>
          <p:nvPr/>
        </p:nvSpPr>
        <p:spPr>
          <a:xfrm>
            <a:off x="8021053" y="0"/>
            <a:ext cx="4170947" cy="6858000"/>
          </a:xfrm>
          <a:prstGeom prst="rect">
            <a:avLst/>
          </a:prstGeom>
          <a:solidFill>
            <a:srgbClr val="8EB523"/>
          </a:solidFill>
          <a:ln>
            <a:solidFill>
              <a:srgbClr val="86B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DDC521-171C-43DC-9EEE-8C2738BBFFE5}"/>
              </a:ext>
            </a:extLst>
          </p:cNvPr>
          <p:cNvSpPr/>
          <p:nvPr/>
        </p:nvSpPr>
        <p:spPr>
          <a:xfrm>
            <a:off x="1098318" y="0"/>
            <a:ext cx="144000" cy="547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510815-B53A-49F3-B16E-FBCCCEAFD65D}"/>
              </a:ext>
            </a:extLst>
          </p:cNvPr>
          <p:cNvSpPr/>
          <p:nvPr/>
        </p:nvSpPr>
        <p:spPr>
          <a:xfrm>
            <a:off x="6397287" y="2707293"/>
            <a:ext cx="144000" cy="4150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A2B2CBB-8AE5-4F73-BE3E-8483DEF580D4}"/>
              </a:ext>
            </a:extLst>
          </p:cNvPr>
          <p:cNvSpPr/>
          <p:nvPr/>
        </p:nvSpPr>
        <p:spPr>
          <a:xfrm rot="5400000">
            <a:off x="3190623" y="-499372"/>
            <a:ext cx="144000" cy="6557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8588EB-58E5-4099-8499-C3D5B9145103}"/>
              </a:ext>
            </a:extLst>
          </p:cNvPr>
          <p:cNvSpPr/>
          <p:nvPr/>
        </p:nvSpPr>
        <p:spPr>
          <a:xfrm rot="5400000">
            <a:off x="6580991" y="-136830"/>
            <a:ext cx="144000" cy="11078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656B9B7-95EA-4463-BA34-9D6AB6FF4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8604" y="3237974"/>
            <a:ext cx="4700227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lang="es-MX" sz="2400" b="1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Proyecto Analítico</a:t>
            </a:r>
            <a:endParaRPr lang="es-ES" dirty="0">
              <a:solidFill>
                <a:schemeClr val="bg1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14" name="object 5">
            <a:extLst>
              <a:ext uri="{FF2B5EF4-FFF2-40B4-BE49-F238E27FC236}">
                <a16:creationId xmlns:a16="http://schemas.microsoft.com/office/drawing/2014/main" id="{47DE8B9A-38C5-415E-8F5F-FDC43EF440C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147090" y="5849719"/>
            <a:ext cx="1677502" cy="6327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D6F8709-AD8B-ED61-081B-7F660D9C52D1}"/>
              </a:ext>
            </a:extLst>
          </p:cNvPr>
          <p:cNvSpPr txBox="1"/>
          <p:nvPr/>
        </p:nvSpPr>
        <p:spPr>
          <a:xfrm>
            <a:off x="8597599" y="633482"/>
            <a:ext cx="3017854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8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s-PE" sz="28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Marcador de número de diapositiva 9">
            <a:extLst>
              <a:ext uri="{FF2B5EF4-FFF2-40B4-BE49-F238E27FC236}">
                <a16:creationId xmlns:a16="http://schemas.microsoft.com/office/drawing/2014/main" id="{32300C65-2FE7-6430-C2DB-79346412A549}"/>
              </a:ext>
            </a:extLst>
          </p:cNvPr>
          <p:cNvSpPr txBox="1">
            <a:spLocks/>
          </p:cNvSpPr>
          <p:nvPr/>
        </p:nvSpPr>
        <p:spPr>
          <a:xfrm>
            <a:off x="136393" y="6672741"/>
            <a:ext cx="4793416" cy="1000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5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50" b="1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Grupo Palmas </a:t>
            </a:r>
            <a:r>
              <a:rPr kumimoji="0" lang="es-ES" sz="650" b="0" i="0" u="none" strike="noStrike" kern="1200" cap="none" spc="-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| Sesión de Planeamiento </a:t>
            </a:r>
            <a:r>
              <a:rPr kumimoji="0" lang="es-ES" sz="650" b="0" i="0" u="none" strike="noStrike" kern="1200" cap="none" spc="-5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</a:rPr>
              <a:t>Estrat</a:t>
            </a:r>
            <a:r>
              <a:rPr lang="es-ES" spc="-5" err="1">
                <a:solidFill>
                  <a:schemeClr val="bg1"/>
                </a:solidFill>
              </a:rPr>
              <a:t>égico</a:t>
            </a:r>
            <a:r>
              <a:rPr lang="es-ES" spc="-5">
                <a:solidFill>
                  <a:schemeClr val="bg1"/>
                </a:solidFill>
              </a:rPr>
              <a:t> – Septiembre 2023</a:t>
            </a:r>
            <a:endParaRPr kumimoji="0" lang="es-ES" sz="650" b="0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</a:endParaRPr>
          </a:p>
        </p:txBody>
      </p:sp>
      <p:sp>
        <p:nvSpPr>
          <p:cNvPr id="15" name="Marcador de número de diapositiva 9">
            <a:extLst>
              <a:ext uri="{FF2B5EF4-FFF2-40B4-BE49-F238E27FC236}">
                <a16:creationId xmlns:a16="http://schemas.microsoft.com/office/drawing/2014/main" id="{563FC184-2949-F06B-53EE-DAC39949C9BD}"/>
              </a:ext>
            </a:extLst>
          </p:cNvPr>
          <p:cNvSpPr txBox="1">
            <a:spLocks/>
          </p:cNvSpPr>
          <p:nvPr/>
        </p:nvSpPr>
        <p:spPr>
          <a:xfrm>
            <a:off x="11735327" y="6620417"/>
            <a:ext cx="447997" cy="185692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PE" sz="650" b="1" i="0" u="none" strike="noStrike" kern="1200" cap="none" spc="-5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PE" sz="650" b="1" i="0" u="none" strike="noStrike" kern="1200" cap="none" spc="-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1" name="AutoShape 17" descr="https://usc-powerpoint.officeapps.live.com/pods/GetClipboardImage.ashx?Id=62a2427d-3ded-47d3-a21b-105831b9f5a5&amp;DC=PUS4&amp;pkey=a7720937-7cf0-49f2-b9ec-e6aab1872f34&amp;wdwaccluster=PUS4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1" descr="https://usc-powerpoint.officeapps.live.com/pods/GetClipboardImage.ashx?Id=5f82db2d-7ace-4f5d-987b-ea4fbb3bafe4&amp;DC=PUS13&amp;pkey=a1069b05-efc2-44fd-a4fc-5dcd7e625867&amp;wdwaccluster=PUS13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2793934A-ACEE-9D79-9371-4C2B0E14DCC4}"/>
              </a:ext>
            </a:extLst>
          </p:cNvPr>
          <p:cNvSpPr txBox="1">
            <a:spLocks/>
          </p:cNvSpPr>
          <p:nvPr/>
        </p:nvSpPr>
        <p:spPr>
          <a:xfrm>
            <a:off x="1409817" y="3830386"/>
            <a:ext cx="4819968" cy="103682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985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</a:pPr>
            <a:r>
              <a:rPr lang="es-MX" sz="16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Disponibilidad de variables</a:t>
            </a:r>
          </a:p>
          <a:p>
            <a:pPr marL="6985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</a:pPr>
            <a:r>
              <a:rPr lang="es-MX" sz="16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Validación de supuestos</a:t>
            </a:r>
          </a:p>
          <a:p>
            <a:pPr marL="6985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</a:pPr>
            <a:r>
              <a:rPr lang="es-MX" sz="16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Asociaciones con respecto a la TEA</a:t>
            </a:r>
          </a:p>
          <a:p>
            <a:pPr marL="6985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</a:pPr>
            <a:r>
              <a:rPr lang="es-MX" sz="1600" dirty="0">
                <a:solidFill>
                  <a:schemeClr val="bg1"/>
                </a:solidFill>
                <a:latin typeface="Arial"/>
                <a:ea typeface="Open Sans"/>
                <a:cs typeface="Arial"/>
              </a:rPr>
              <a:t>Hallazgos encontrados</a:t>
            </a:r>
          </a:p>
        </p:txBody>
      </p:sp>
    </p:spTree>
    <p:extLst>
      <p:ext uri="{BB962C8B-B14F-4D97-AF65-F5344CB8AC3E}">
        <p14:creationId xmlns:p14="http://schemas.microsoft.com/office/powerpoint/2010/main" val="180428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293BD6-16C6-2097-873C-72E706CF6316}"/>
              </a:ext>
            </a:extLst>
          </p:cNvPr>
          <p:cNvSpPr txBox="1"/>
          <p:nvPr/>
        </p:nvSpPr>
        <p:spPr>
          <a:xfrm>
            <a:off x="242211" y="380870"/>
            <a:ext cx="908944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74AD2B"/>
                </a:solidFill>
                <a:latin typeface="Arial"/>
                <a:cs typeface="Arial"/>
              </a:rPr>
              <a:t>Análisis descriptivo de variables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96E2AD3-0567-D000-28A1-873744705C03}"/>
              </a:ext>
            </a:extLst>
          </p:cNvPr>
          <p:cNvSpPr/>
          <p:nvPr/>
        </p:nvSpPr>
        <p:spPr>
          <a:xfrm>
            <a:off x="455718" y="1683543"/>
            <a:ext cx="2453919" cy="408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Objetivo del proyecto</a:t>
            </a:r>
            <a:endParaRPr lang="es-ES" dirty="0"/>
          </a:p>
        </p:txBody>
      </p:sp>
      <p:sp>
        <p:nvSpPr>
          <p:cNvPr id="8" name="Rectángulo redondeado 67">
            <a:extLst>
              <a:ext uri="{FF2B5EF4-FFF2-40B4-BE49-F238E27FC236}">
                <a16:creationId xmlns:a16="http://schemas.microsoft.com/office/drawing/2014/main" id="{5805BC64-7099-2DC1-9698-E4ACB2364205}"/>
              </a:ext>
            </a:extLst>
          </p:cNvPr>
          <p:cNvSpPr/>
          <p:nvPr/>
        </p:nvSpPr>
        <p:spPr>
          <a:xfrm>
            <a:off x="460303" y="1716936"/>
            <a:ext cx="10890772" cy="2259555"/>
          </a:xfrm>
          <a:prstGeom prst="roundRect">
            <a:avLst>
              <a:gd name="adj" fmla="val 5851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6D41E8-BF84-F2B4-C5FA-2A6423E7651D}"/>
              </a:ext>
            </a:extLst>
          </p:cNvPr>
          <p:cNvSpPr txBox="1"/>
          <p:nvPr/>
        </p:nvSpPr>
        <p:spPr>
          <a:xfrm>
            <a:off x="533631" y="2210117"/>
            <a:ext cx="10744116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PE" sz="1200" dirty="0">
                <a:solidFill>
                  <a:prstClr val="black"/>
                </a:solidFill>
                <a:latin typeface="Arial Narow"/>
                <a:cs typeface="Arial"/>
              </a:rPr>
              <a:t>Se realizó un análisis descriptivo inicial exhaustivo para identificar y revisar: </a:t>
            </a:r>
          </a:p>
          <a:p>
            <a:pPr marL="628650" lvl="1" indent="-171450">
              <a:buFont typeface="Courier New"/>
              <a:buChar char="o"/>
              <a:defRPr/>
            </a:pP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Distribución de variables independientes.</a:t>
            </a:r>
            <a:endParaRPr lang="es-PE" dirty="0">
              <a:solidFill>
                <a:prstClr val="black"/>
              </a:solidFill>
              <a:latin typeface="Calibri" panose="020F0502020204030204"/>
              <a:cs typeface="Calibri" panose="020F0502020204030204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Limpieza de variables. </a:t>
            </a:r>
            <a:endParaRPr lang="es-PE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Incorporación de nuevas variables para análisis. </a:t>
            </a:r>
            <a:endParaRPr lang="es-PE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Disponibilidad de datos temporales. </a:t>
            </a:r>
            <a:endParaRPr lang="es-PE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Validación de supuestos entre variables existentes. </a:t>
            </a:r>
            <a:endParaRPr lang="es-PE" dirty="0">
              <a:solidFill>
                <a:prstClr val="black"/>
              </a:solidFill>
              <a:latin typeface="Calibri" panose="020F0502020204030204"/>
              <a:cs typeface="Calibri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Asociaciones entre variables existentes y la TEA.​</a:t>
            </a:r>
            <a:endParaRPr lang="es-PE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D86E3484-6443-4FD8-EF71-B2DB8E854197}"/>
              </a:ext>
            </a:extLst>
          </p:cNvPr>
          <p:cNvSpPr txBox="1"/>
          <p:nvPr/>
        </p:nvSpPr>
        <p:spPr>
          <a:xfrm>
            <a:off x="561465" y="4794673"/>
            <a:ext cx="1061772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PE" sz="1200" dirty="0">
                <a:solidFill>
                  <a:prstClr val="black"/>
                </a:solidFill>
                <a:latin typeface="Arial Narow"/>
                <a:cs typeface="Arial"/>
              </a:rPr>
              <a:t>Este análisis permitirá detectar patrones, tendencias y relaciones significativas que puedan influir en la variabilidad de la producción de TEA, proporcionando información clave como insumo para consultores externos.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A2B8A4F-DD0A-71AE-CAA2-D8A210D29B61}"/>
              </a:ext>
            </a:extLst>
          </p:cNvPr>
          <p:cNvSpPr/>
          <p:nvPr/>
        </p:nvSpPr>
        <p:spPr>
          <a:xfrm>
            <a:off x="553689" y="4372313"/>
            <a:ext cx="2641795" cy="40884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Beneficios del proyecto</a:t>
            </a:r>
            <a:endParaRPr lang="es-ES" dirty="0"/>
          </a:p>
        </p:txBody>
      </p:sp>
      <p:sp>
        <p:nvSpPr>
          <p:cNvPr id="12" name="Rectángulo redondeado 67">
            <a:extLst>
              <a:ext uri="{FF2B5EF4-FFF2-40B4-BE49-F238E27FC236}">
                <a16:creationId xmlns:a16="http://schemas.microsoft.com/office/drawing/2014/main" id="{E18CD162-8328-81B2-6345-2D6D995F5DE4}"/>
              </a:ext>
            </a:extLst>
          </p:cNvPr>
          <p:cNvSpPr/>
          <p:nvPr/>
        </p:nvSpPr>
        <p:spPr>
          <a:xfrm>
            <a:off x="558274" y="4383935"/>
            <a:ext cx="10792801" cy="1116556"/>
          </a:xfrm>
          <a:prstGeom prst="roundRect">
            <a:avLst>
              <a:gd name="adj" fmla="val 5851"/>
            </a:avLst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56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FCB9FD-05DA-B27E-D040-1D5A42373B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185" y="224283"/>
            <a:ext cx="1213816" cy="56015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A0BC6460-AC6B-45F1-B2CC-027725FBBE05}"/>
              </a:ext>
            </a:extLst>
          </p:cNvPr>
          <p:cNvSpPr/>
          <p:nvPr/>
        </p:nvSpPr>
        <p:spPr>
          <a:xfrm>
            <a:off x="223999" y="224283"/>
            <a:ext cx="10105333" cy="4191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s-MX" sz="1400" b="1" dirty="0">
                <a:solidFill>
                  <a:schemeClr val="bg1"/>
                </a:solidFill>
                <a:latin typeface="Arial"/>
                <a:cs typeface="Arial"/>
              </a:rPr>
              <a:t>PESOS DE VARIABLES INFLUYENTES</a:t>
            </a:r>
            <a:endParaRPr lang="es-PE" sz="1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D463CC5-6313-493F-A88F-7C0BE39EE961}"/>
              </a:ext>
            </a:extLst>
          </p:cNvPr>
          <p:cNvSpPr/>
          <p:nvPr/>
        </p:nvSpPr>
        <p:spPr>
          <a:xfrm>
            <a:off x="223999" y="870162"/>
            <a:ext cx="1766726" cy="327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PE" sz="1050" b="1" dirty="0">
                <a:solidFill>
                  <a:schemeClr val="bg1"/>
                </a:solidFill>
                <a:latin typeface="Arial"/>
                <a:cs typeface="Arial"/>
              </a:rPr>
              <a:t>SHANUSI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3A5103-2181-41B4-9BFA-F3CDD87C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24275"/>
            <a:ext cx="5724525" cy="194384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51C67CA-5F12-436E-8A46-44E0A0AFF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82" y="1383282"/>
            <a:ext cx="5356168" cy="190474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BCBE45F-2250-4AEA-B7F0-CD20F75BB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97654"/>
            <a:ext cx="5724525" cy="184835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5D81397-908A-4B16-BF69-FC7BC9056E41}"/>
              </a:ext>
            </a:extLst>
          </p:cNvPr>
          <p:cNvSpPr txBox="1"/>
          <p:nvPr/>
        </p:nvSpPr>
        <p:spPr>
          <a:xfrm>
            <a:off x="495531" y="4027845"/>
            <a:ext cx="10744116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PE" sz="1200" dirty="0">
                <a:solidFill>
                  <a:prstClr val="black"/>
                </a:solidFill>
                <a:latin typeface="Arial Narow"/>
                <a:cs typeface="Arial"/>
              </a:rPr>
              <a:t>No se consideraron las variables: </a:t>
            </a:r>
          </a:p>
          <a:p>
            <a:pPr marL="628650" lvl="1" indent="-171450">
              <a:buFont typeface="Courier New"/>
              <a:buChar char="o"/>
              <a:defRPr/>
            </a:pPr>
            <a:endParaRPr lang="es-PE" sz="1200" dirty="0">
              <a:solidFill>
                <a:prstClr val="black"/>
              </a:solidFill>
              <a:latin typeface="Arial Narow"/>
              <a:cs typeface="Arial"/>
            </a:endParaRP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TM ACEITE SOLIDO TD</a:t>
            </a:r>
          </a:p>
          <a:p>
            <a:pPr marL="628650" lvl="1" indent="-171450">
              <a:buFont typeface="Courier New"/>
              <a:buChar char="o"/>
              <a:defRPr/>
            </a:pPr>
            <a:r>
              <a:rPr lang="es-PE" sz="1200" dirty="0">
                <a:solidFill>
                  <a:prstClr val="black"/>
                </a:solidFill>
                <a:latin typeface="Arial Narow"/>
                <a:cs typeface="Arial"/>
              </a:rPr>
              <a:t>TM ACEITE EN ARENA</a:t>
            </a:r>
          </a:p>
        </p:txBody>
      </p:sp>
    </p:spTree>
    <p:extLst>
      <p:ext uri="{BB962C8B-B14F-4D97-AF65-F5344CB8AC3E}">
        <p14:creationId xmlns:p14="http://schemas.microsoft.com/office/powerpoint/2010/main" val="2668158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2" name="Picture 6" descr="hoja de palma que cubre la sombra del sol">
            <a:extLst>
              <a:ext uri="{FF2B5EF4-FFF2-40B4-BE49-F238E27FC236}">
                <a16:creationId xmlns:a16="http://schemas.microsoft.com/office/drawing/2014/main" id="{46E3D133-0C9B-4DAA-8B1D-653A1BC1E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0"/>
          <a:stretch/>
        </p:blipFill>
        <p:spPr bwMode="auto">
          <a:xfrm>
            <a:off x="0" y="0"/>
            <a:ext cx="12192000" cy="68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33BD1A0-6495-47D6-A37B-D06A8E53A7A2}"/>
              </a:ext>
            </a:extLst>
          </p:cNvPr>
          <p:cNvSpPr/>
          <p:nvPr/>
        </p:nvSpPr>
        <p:spPr>
          <a:xfrm>
            <a:off x="0" y="5870303"/>
            <a:ext cx="12192000" cy="987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7FF61BE-523E-4F7B-A29A-7C31C0BF48E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85898" y="6047780"/>
            <a:ext cx="1677502" cy="63274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652B9AE2-D2B8-4513-9EC0-33D8F24989B7}"/>
              </a:ext>
            </a:extLst>
          </p:cNvPr>
          <p:cNvSpPr/>
          <p:nvPr/>
        </p:nvSpPr>
        <p:spPr>
          <a:xfrm>
            <a:off x="571264" y="6225651"/>
            <a:ext cx="800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1" u="none" strike="noStrike" kern="1200" cap="none" spc="0" normalizeH="0" baseline="0" noProof="0">
                <a:ln>
                  <a:noFill/>
                </a:ln>
                <a:solidFill>
                  <a:srgbClr val="38562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“Existimos no solo para producir aceite… cultivamos desarrollo sostenible para transformar vidas.”</a:t>
            </a:r>
            <a:endParaRPr kumimoji="0" lang="es-PE" sz="1200" b="1" i="1" u="none" strike="noStrike" kern="1200" cap="none" spc="0" normalizeH="0" baseline="0" noProof="0">
              <a:ln>
                <a:noFill/>
              </a:ln>
              <a:solidFill>
                <a:srgbClr val="38562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21882" y="2581209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>
                <a:solidFill>
                  <a:schemeClr val="bg1"/>
                </a:solidFill>
              </a:rPr>
              <a:t>Gracias.</a:t>
            </a:r>
            <a:endParaRPr lang="es-PE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9126</TotalTime>
  <Words>205</Words>
  <Application>Microsoft Office PowerPoint</Application>
  <PresentationFormat>Panorámica</PresentationFormat>
  <Paragraphs>46</Paragraphs>
  <Slides>6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Aptos</vt:lpstr>
      <vt:lpstr>Aptos Display</vt:lpstr>
      <vt:lpstr>Arial</vt:lpstr>
      <vt:lpstr>Arial Narow</vt:lpstr>
      <vt:lpstr>Calibri</vt:lpstr>
      <vt:lpstr>Calibri Light</vt:lpstr>
      <vt:lpstr>Courier New</vt:lpstr>
      <vt:lpstr>Open Sans</vt:lpstr>
      <vt:lpstr>Open Sans Semibold</vt:lpstr>
      <vt:lpstr>Verdana</vt:lpstr>
      <vt:lpstr>Tema de Office</vt:lpstr>
      <vt:lpstr>Diapositiva de think-cell</vt:lpstr>
      <vt:lpstr>Presentación de PowerPoint</vt:lpstr>
      <vt:lpstr>Presentación de PowerPoint</vt:lpstr>
      <vt:lpstr>Proyecto Analítico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en base de datos</dc:title>
  <dc:creator>Cesar Diaz Huiza</dc:creator>
  <cp:lastModifiedBy>Cesar Manuel Quezada Balcazar</cp:lastModifiedBy>
  <cp:revision>343</cp:revision>
  <dcterms:created xsi:type="dcterms:W3CDTF">2024-07-23T23:07:53Z</dcterms:created>
  <dcterms:modified xsi:type="dcterms:W3CDTF">2024-08-28T22:53:07Z</dcterms:modified>
</cp:coreProperties>
</file>