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2" r:id="rId2"/>
    <p:sldId id="2147310097" r:id="rId3"/>
    <p:sldId id="2147310098" r:id="rId4"/>
    <p:sldId id="2147310099" r:id="rId5"/>
    <p:sldId id="2147310100" r:id="rId6"/>
    <p:sldId id="2147310102" r:id="rId7"/>
    <p:sldId id="2147310103" r:id="rId8"/>
    <p:sldId id="2147310104" r:id="rId9"/>
    <p:sldId id="2147310106" r:id="rId10"/>
    <p:sldId id="2147310107" r:id="rId11"/>
    <p:sldId id="2147309914" r:id="rId12"/>
    <p:sldId id="265" r:id="rId13"/>
    <p:sldId id="2147310084" r:id="rId14"/>
    <p:sldId id="2147310105" r:id="rId15"/>
    <p:sldId id="277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6896" autoAdjust="0"/>
  </p:normalViewPr>
  <p:slideViewPr>
    <p:cSldViewPr snapToGrid="0">
      <p:cViewPr varScale="1">
        <p:scale>
          <a:sx n="73" d="100"/>
          <a:sy n="73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1BD0B-4147-450D-B42F-D36336118AEA}" type="datetimeFigureOut">
              <a:rPr lang="es-PE" smtClean="0"/>
              <a:t>30/09/2024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23BF4-9F65-46AA-9453-394B7A1B8F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464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F45B2A-D67D-4619-AD39-431228FB9C55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431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E77EB-2A0F-460A-8A65-2063451B2DA7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3904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3BF4-9F65-46AA-9453-394B7A1B8FD3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797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F45B2A-D67D-4619-AD39-431228FB9C55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1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961A-84D9-D799-64B2-4BB674E61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252EB5-29E9-85C7-B5F1-CEB3E2844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F926F4-08C8-982A-53D1-33FDD8F1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EDB6-766F-4DF6-9E47-55DCC91BA829}" type="datetimeFigureOut">
              <a:rPr lang="es-PE" smtClean="0"/>
              <a:t>30/09/2024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6F289F-3236-CE65-656A-CF5D61BE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850D67-183B-C3E3-D393-7FB4FC07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121-154E-428C-82B2-F1E8DF85C8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965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54BDF-6DD1-AD3E-7E95-BFA7785C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DF88E5-EDCE-C66A-3724-AAB3E0D6C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7F3B75-E329-6F1A-D7AC-A1ABE832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EDB6-766F-4DF6-9E47-55DCC91BA829}" type="datetimeFigureOut">
              <a:rPr lang="es-PE" smtClean="0"/>
              <a:t>30/09/2024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CB8337-B89E-7CF5-05F9-E1AE2CD6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5AF5D9-DC87-7460-7AC5-8E565B1F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121-154E-428C-82B2-F1E8DF85C8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512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34D5B0-853E-2C96-E554-8C441FBA2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D65B2E-9649-27C7-0808-794986FFC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51DDE6-2F8E-2620-9479-4FF55EE2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EDB6-766F-4DF6-9E47-55DCC91BA829}" type="datetimeFigureOut">
              <a:rPr lang="es-PE" smtClean="0"/>
              <a:t>30/09/2024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B7745B-94CE-4204-FE93-F67C0ADF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853BBB-A1AF-1355-3F74-186EBF3E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121-154E-428C-82B2-F1E8DF85C8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9885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" name="Diapositiva de think-cell" r:id="rId5" imgW="415" imgH="416" progId="TCLayout.ActiveDocument.1">
                  <p:embed/>
                </p:oleObj>
              </mc:Choice>
              <mc:Fallback>
                <p:oleObj name="Diapositiva de think-cell" r:id="rId5" imgW="415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94198" y="317504"/>
            <a:ext cx="1120179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s-ES_tradnl" sz="20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s-ES_tradnl" err="1"/>
              <a:t>Click</a:t>
            </a:r>
            <a:r>
              <a:rPr lang="es-ES_tradnl"/>
              <a:t> to </a:t>
            </a:r>
            <a:r>
              <a:rPr lang="es-ES_tradnl" err="1"/>
              <a:t>add</a:t>
            </a:r>
            <a:r>
              <a:rPr lang="es-ES_tradnl"/>
              <a:t> </a:t>
            </a:r>
            <a:r>
              <a:rPr lang="es-ES_tradnl" err="1"/>
              <a:t>subtitle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8803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1F201-DC51-4CB4-78BF-FBD6D6E3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33A624-0393-9E3D-4D0E-8EE3219DF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1BDCBB-06F5-6B88-19BF-F310B654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EDB6-766F-4DF6-9E47-55DCC91BA829}" type="datetimeFigureOut">
              <a:rPr lang="es-PE" smtClean="0"/>
              <a:t>30/09/2024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711D09-53DC-B86B-C450-8772C00E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6C137E-B631-9B6A-DB8F-7E89CE54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121-154E-428C-82B2-F1E8DF85C8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088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F575E-DF26-48B1-81A3-9286EB9F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F86119-E1C1-5DD0-169D-D9D254391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A26F92-D7E9-CF06-25B7-03EA8E31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EDB6-766F-4DF6-9E47-55DCC91BA829}" type="datetimeFigureOut">
              <a:rPr lang="es-PE" smtClean="0"/>
              <a:t>30/09/2024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504DBE-B4E8-F687-CB0C-0577F9F4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9C759C-A5E1-A195-343B-F2017604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121-154E-428C-82B2-F1E8DF85C8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666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54D16-EF53-0EE3-58C5-CF328AAC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C8B02E-9DCA-D6DC-34CA-78BCE25F4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21CAC7-2F8D-EE65-4982-FE93CF0C6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A33D2B-88B1-E559-CF0A-000B7DE5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EDB6-766F-4DF6-9E47-55DCC91BA829}" type="datetimeFigureOut">
              <a:rPr lang="es-PE" smtClean="0"/>
              <a:t>30/09/2024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5382E0-D45B-B753-664C-FF8B8E89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85413A-37F7-A0CD-B095-91FEE869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121-154E-428C-82B2-F1E8DF85C8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849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0732A-95E6-3F95-853B-E78EDB75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3099E3-9093-479C-6BEE-0A1B6E5B2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D7E3D0-0470-55A9-ABE1-391872D65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D7CEFA-2AA2-5719-172D-19B2B39A7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91D87B-25CB-ADD4-BA34-71D97D164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C311BF-0252-8160-2478-3C80447A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EDB6-766F-4DF6-9E47-55DCC91BA829}" type="datetimeFigureOut">
              <a:rPr lang="es-PE" smtClean="0"/>
              <a:t>30/09/2024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1A9349-B01C-134E-418B-43C5CC20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614218-B1C8-B767-2F6F-37E2E6E1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121-154E-428C-82B2-F1E8DF85C8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10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A03A8-F0B7-0DB6-CCFE-72DE47CE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6ED33F-11E2-CFC2-2175-3793F78D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EDB6-766F-4DF6-9E47-55DCC91BA829}" type="datetimeFigureOut">
              <a:rPr lang="es-PE" smtClean="0"/>
              <a:t>30/09/2024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294331-1037-97D0-047A-0D7A2145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E9A3FA-072C-EBD7-B47D-5A6C2B7E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121-154E-428C-82B2-F1E8DF85C8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69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FEB145A-378D-9996-512A-500EC295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EDB6-766F-4DF6-9E47-55DCC91BA829}" type="datetimeFigureOut">
              <a:rPr lang="es-PE" smtClean="0"/>
              <a:t>30/09/2024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DC46B2-8E4D-DF77-1C77-FC006322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BC1F78-D203-9335-72E8-D41A5664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121-154E-428C-82B2-F1E8DF85C8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435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0FF0B-DBB7-E2A0-C249-6C322133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0C9A70-3D89-51E5-1963-F1D231E2F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709FC5-1474-ADF0-D2F0-D78A3D7A7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83F7F4-5BB7-AAEA-B1F8-11E9AABD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EDB6-766F-4DF6-9E47-55DCC91BA829}" type="datetimeFigureOut">
              <a:rPr lang="es-PE" smtClean="0"/>
              <a:t>30/09/2024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E9075A-75CE-A69F-CDDE-467413B9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874B11-6F7F-D126-B7F6-45F201A9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121-154E-428C-82B2-F1E8DF85C8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042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1B43C-1E87-E848-AECB-F770165A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4A8B2E-6151-77F0-0C2F-EC74AC366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99597B-E789-DC92-0485-95825411D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CA40F3-0CF2-187B-2491-0EE1DBC8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EDB6-766F-4DF6-9E47-55DCC91BA829}" type="datetimeFigureOut">
              <a:rPr lang="es-PE" smtClean="0"/>
              <a:t>30/09/2024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5CB1BF-73B7-3EAD-77E0-DD3F4DF6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532DF6-A63C-700F-16C4-DB293C58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121-154E-428C-82B2-F1E8DF85C8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48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DF5233-B3C7-CE82-7EDE-193A8BB5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3C427A-B8D2-A2AC-DE08-026E6343E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FBF904-DC06-C2C6-D240-4A53DEF8D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ADEDB6-766F-4DF6-9E47-55DCC91BA829}" type="datetimeFigureOut">
              <a:rPr lang="es-PE" smtClean="0"/>
              <a:t>30/09/2024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2FA3E9-E9CA-FD59-50A4-F5BFC075D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C05786-324C-565C-6323-96CFAE3F1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74121-154E-428C-82B2-F1E8DF85C8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62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22" name="Picture 6" descr="hoja de palma que cubre la sombra del sol">
            <a:extLst>
              <a:ext uri="{FF2B5EF4-FFF2-40B4-BE49-F238E27FC236}">
                <a16:creationId xmlns:a16="http://schemas.microsoft.com/office/drawing/2014/main" id="{46E3D133-0C9B-4DAA-8B1D-653A1BC1E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56" y="-47421"/>
            <a:ext cx="12200756" cy="690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376A77D-6A9A-4FC4-9576-F36B259B2757}"/>
              </a:ext>
            </a:extLst>
          </p:cNvPr>
          <p:cNvSpPr/>
          <p:nvPr/>
        </p:nvSpPr>
        <p:spPr>
          <a:xfrm>
            <a:off x="8756" y="2483806"/>
            <a:ext cx="9157015" cy="664711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C518A69-8B92-40B8-8179-06F7197CE2EE}"/>
              </a:ext>
            </a:extLst>
          </p:cNvPr>
          <p:cNvSpPr/>
          <p:nvPr/>
        </p:nvSpPr>
        <p:spPr>
          <a:xfrm>
            <a:off x="8755" y="3135086"/>
            <a:ext cx="9476873" cy="444302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33BD1A0-6495-47D6-A37B-D06A8E53A7A2}"/>
              </a:ext>
            </a:extLst>
          </p:cNvPr>
          <p:cNvSpPr/>
          <p:nvPr/>
        </p:nvSpPr>
        <p:spPr>
          <a:xfrm>
            <a:off x="0" y="5870303"/>
            <a:ext cx="12192000" cy="987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E364AA9-C0B1-4457-A402-7F950E69C2B3}"/>
              </a:ext>
            </a:extLst>
          </p:cNvPr>
          <p:cNvSpPr txBox="1">
            <a:spLocks/>
          </p:cNvSpPr>
          <p:nvPr/>
        </p:nvSpPr>
        <p:spPr>
          <a:xfrm>
            <a:off x="352926" y="2483806"/>
            <a:ext cx="9476874" cy="109558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spcBef>
                <a:spcPts val="100"/>
              </a:spcBef>
              <a:defRPr/>
            </a:pPr>
            <a:r>
              <a:rPr lang="es-MX" sz="3200" b="1" dirty="0">
                <a:solidFill>
                  <a:srgbClr val="E7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Arial"/>
              </a:rPr>
              <a:t>Informe Proyecto Analítico</a:t>
            </a:r>
          </a:p>
          <a:p>
            <a:pPr marL="12700" marR="5080">
              <a:spcBef>
                <a:spcPts val="100"/>
              </a:spcBef>
              <a:defRPr/>
            </a:pPr>
            <a:br>
              <a:rPr lang="es-PE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cs typeface="Arial"/>
              </a:rPr>
            </a:br>
            <a:r>
              <a:rPr lang="es-ES" sz="1400" i="1" dirty="0"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cs typeface="Arial"/>
              </a:rPr>
              <a:t>30 septiembre del 2024</a:t>
            </a:r>
            <a:endParaRPr lang="es-ES" sz="20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Open Sans"/>
              <a:ea typeface="Open Sans"/>
              <a:cs typeface="Arial"/>
            </a:endParaRPr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57FF61BE-523E-4F7B-A29A-7C31C0BF48E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85898" y="6047780"/>
            <a:ext cx="1677502" cy="632742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C1C3BDA6-F148-4974-BA76-529C76DF05CA}"/>
              </a:ext>
            </a:extLst>
          </p:cNvPr>
          <p:cNvSpPr/>
          <p:nvPr/>
        </p:nvSpPr>
        <p:spPr>
          <a:xfrm>
            <a:off x="1" y="2470362"/>
            <a:ext cx="352925" cy="1109026"/>
          </a:xfrm>
          <a:prstGeom prst="rect">
            <a:avLst/>
          </a:prstGeom>
          <a:solidFill>
            <a:srgbClr val="9BAC49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52B9AE2-D2B8-4513-9EC0-33D8F24989B7}"/>
              </a:ext>
            </a:extLst>
          </p:cNvPr>
          <p:cNvSpPr/>
          <p:nvPr/>
        </p:nvSpPr>
        <p:spPr>
          <a:xfrm>
            <a:off x="571264" y="6225651"/>
            <a:ext cx="8001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1" u="none" strike="noStrike" kern="1200" cap="none" spc="0" normalizeH="0" baseline="0" noProof="0">
                <a:ln>
                  <a:noFill/>
                </a:ln>
                <a:solidFill>
                  <a:srgbClr val="38562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“Existimos no solo para producir aceite… cultivamos desarrollo sostenible para transformar vidas.”</a:t>
            </a:r>
            <a:endParaRPr kumimoji="0" lang="es-PE" sz="1200" b="1" i="1" u="none" strike="noStrike" kern="1200" cap="none" spc="0" normalizeH="0" baseline="0" noProof="0">
              <a:ln>
                <a:noFill/>
              </a:ln>
              <a:solidFill>
                <a:srgbClr val="385620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70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4FCB9FD-05DA-B27E-D040-1D5A42373B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5" y="224283"/>
            <a:ext cx="1213816" cy="56015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48EA704-3C03-4FA4-B87A-82B7302551A9}"/>
              </a:ext>
            </a:extLst>
          </p:cNvPr>
          <p:cNvSpPr txBox="1"/>
          <p:nvPr/>
        </p:nvSpPr>
        <p:spPr>
          <a:xfrm>
            <a:off x="242211" y="380870"/>
            <a:ext cx="1002639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2000" b="1" dirty="0">
                <a:solidFill>
                  <a:srgbClr val="74AD2B"/>
                </a:solidFill>
                <a:latin typeface="Arial"/>
                <a:cs typeface="Arial"/>
              </a:rPr>
              <a:t>FASE 02:  Estimación de pesos</a:t>
            </a:r>
            <a:endParaRPr lang="es-ES" dirty="0"/>
          </a:p>
        </p:txBody>
      </p:sp>
      <p:sp>
        <p:nvSpPr>
          <p:cNvPr id="12" name="Rectángulo redondeado 67">
            <a:extLst>
              <a:ext uri="{FF2B5EF4-FFF2-40B4-BE49-F238E27FC236}">
                <a16:creationId xmlns:a16="http://schemas.microsoft.com/office/drawing/2014/main" id="{78868D12-6EFC-496C-871C-FB547EE934B8}"/>
              </a:ext>
            </a:extLst>
          </p:cNvPr>
          <p:cNvSpPr/>
          <p:nvPr/>
        </p:nvSpPr>
        <p:spPr>
          <a:xfrm>
            <a:off x="460303" y="780980"/>
            <a:ext cx="10890772" cy="5696149"/>
          </a:xfrm>
          <a:prstGeom prst="roundRect">
            <a:avLst>
              <a:gd name="adj" fmla="val 5851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38B5BC0-4C3D-48DF-BF9C-03C1B209D5C0}"/>
              </a:ext>
            </a:extLst>
          </p:cNvPr>
          <p:cNvSpPr txBox="1"/>
          <p:nvPr/>
        </p:nvSpPr>
        <p:spPr>
          <a:xfrm>
            <a:off x="460303" y="1243311"/>
            <a:ext cx="10817444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Estimaciones de TEA en base a estimaciones de volúmenes: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B4E1B85-1B4A-4F27-AD79-7D4EFC60D436}"/>
              </a:ext>
            </a:extLst>
          </p:cNvPr>
          <p:cNvSpPr/>
          <p:nvPr/>
        </p:nvSpPr>
        <p:spPr>
          <a:xfrm>
            <a:off x="466228" y="779657"/>
            <a:ext cx="2453919" cy="4088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Hallazgos encontrados</a:t>
            </a:r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0A36374-EC81-4D70-B6F4-E16E23B20792}"/>
              </a:ext>
            </a:extLst>
          </p:cNvPr>
          <p:cNvSpPr txBox="1"/>
          <p:nvPr/>
        </p:nvSpPr>
        <p:spPr>
          <a:xfrm>
            <a:off x="78438" y="6532797"/>
            <a:ext cx="7653928" cy="2616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100" i="1" dirty="0">
                <a:solidFill>
                  <a:prstClr val="black"/>
                </a:solidFill>
                <a:latin typeface="Arial Narow"/>
                <a:cs typeface="Arial"/>
              </a:rPr>
              <a:t>(*) Detalle de hallazgos en informe completo de Proyecto 	 	</a:t>
            </a:r>
            <a:endParaRPr lang="es-PE" sz="1600" i="1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BC59E4D6-F0A3-4017-AA39-344BDCAF698B}"/>
              </a:ext>
            </a:extLst>
          </p:cNvPr>
          <p:cNvSpPr txBox="1"/>
          <p:nvPr/>
        </p:nvSpPr>
        <p:spPr>
          <a:xfrm>
            <a:off x="831379" y="1565778"/>
            <a:ext cx="2088767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Sede Nuevo Horizonte: 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175B2E6-17D4-47F6-B0C2-DB868666C756}"/>
              </a:ext>
            </a:extLst>
          </p:cNvPr>
          <p:cNvSpPr txBox="1"/>
          <p:nvPr/>
        </p:nvSpPr>
        <p:spPr>
          <a:xfrm>
            <a:off x="621155" y="5268363"/>
            <a:ext cx="147055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400" dirty="0">
                <a:solidFill>
                  <a:schemeClr val="bg1"/>
                </a:solidFill>
                <a:latin typeface="Arial Narow"/>
                <a:cs typeface="Arial"/>
              </a:rPr>
              <a:t>TEA = 23.61%</a:t>
            </a:r>
            <a:endParaRPr lang="es-PE" sz="1400" dirty="0">
              <a:solidFill>
                <a:schemeClr val="bg1"/>
              </a:solidFill>
              <a:latin typeface="Arial Narow"/>
              <a:cs typeface="Arial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A0ADA22-6B22-4924-9340-13B9F481489D}"/>
              </a:ext>
            </a:extLst>
          </p:cNvPr>
          <p:cNvSpPr/>
          <p:nvPr/>
        </p:nvSpPr>
        <p:spPr>
          <a:xfrm>
            <a:off x="617860" y="2333398"/>
            <a:ext cx="1473845" cy="323582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4B8B396-AD58-49EE-9E50-F378DBA7B2DC}"/>
              </a:ext>
            </a:extLst>
          </p:cNvPr>
          <p:cNvSpPr/>
          <p:nvPr/>
        </p:nvSpPr>
        <p:spPr>
          <a:xfrm>
            <a:off x="2190313" y="2330936"/>
            <a:ext cx="1473845" cy="323582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3317709-87CC-4372-9078-D65629933A7E}"/>
              </a:ext>
            </a:extLst>
          </p:cNvPr>
          <p:cNvSpPr txBox="1"/>
          <p:nvPr/>
        </p:nvSpPr>
        <p:spPr>
          <a:xfrm>
            <a:off x="2197584" y="5248846"/>
            <a:ext cx="147055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400" dirty="0">
                <a:solidFill>
                  <a:schemeClr val="bg1"/>
                </a:solidFill>
                <a:latin typeface="Arial Narow"/>
                <a:cs typeface="Arial"/>
              </a:rPr>
              <a:t>TEA = 22.87%</a:t>
            </a:r>
            <a:endParaRPr lang="es-PE" sz="1400" dirty="0">
              <a:solidFill>
                <a:schemeClr val="bg1"/>
              </a:solidFill>
              <a:latin typeface="Arial Narow"/>
              <a:cs typeface="Arial"/>
            </a:endParaRP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A642DA9-0E2D-4D6B-98AE-32AB84E65BDC}"/>
              </a:ext>
            </a:extLst>
          </p:cNvPr>
          <p:cNvGrpSpPr/>
          <p:nvPr/>
        </p:nvGrpSpPr>
        <p:grpSpPr>
          <a:xfrm>
            <a:off x="635420" y="5637431"/>
            <a:ext cx="3495165" cy="755988"/>
            <a:chOff x="4616304" y="2314329"/>
            <a:chExt cx="2993186" cy="755988"/>
          </a:xfrm>
        </p:grpSpPr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34F556B0-A850-4172-BC4D-625A804D3222}"/>
                </a:ext>
              </a:extLst>
            </p:cNvPr>
            <p:cNvSpPr txBox="1"/>
            <p:nvPr/>
          </p:nvSpPr>
          <p:spPr>
            <a:xfrm>
              <a:off x="4616304" y="2498297"/>
              <a:ext cx="2978700" cy="40011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MX" sz="1000" dirty="0">
                  <a:solidFill>
                    <a:prstClr val="black"/>
                  </a:solidFill>
                  <a:latin typeface="Arial Narow"/>
                  <a:cs typeface="Arial"/>
                </a:rPr>
                <a:t>Reduciendo el volumen de racimos, perdidas y saldos </a:t>
              </a: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MX" sz="1000" dirty="0">
                  <a:solidFill>
                    <a:prstClr val="black"/>
                  </a:solidFill>
                  <a:latin typeface="Arial Narow"/>
                  <a:cs typeface="Arial"/>
                </a:rPr>
                <a:t>en -5% sobre sus volúmenes actuales</a:t>
              </a:r>
              <a:endParaRPr lang="es-MX" sz="1000" b="1" dirty="0">
                <a:solidFill>
                  <a:prstClr val="black"/>
                </a:solidFill>
                <a:latin typeface="Arial Narow"/>
                <a:cs typeface="Arial"/>
              </a:endParaRPr>
            </a:p>
          </p:txBody>
        </p:sp>
        <p:sp>
          <p:nvSpPr>
            <p:cNvPr id="40" name="Flecha: a la derecha 39">
              <a:extLst>
                <a:ext uri="{FF2B5EF4-FFF2-40B4-BE49-F238E27FC236}">
                  <a16:creationId xmlns:a16="http://schemas.microsoft.com/office/drawing/2014/main" id="{600BE691-777A-40DF-AB60-526592EF4272}"/>
                </a:ext>
              </a:extLst>
            </p:cNvPr>
            <p:cNvSpPr/>
            <p:nvPr/>
          </p:nvSpPr>
          <p:spPr>
            <a:xfrm>
              <a:off x="4630790" y="2314329"/>
              <a:ext cx="2978700" cy="755988"/>
            </a:xfrm>
            <a:prstGeom prst="rightArrow">
              <a:avLst>
                <a:gd name="adj1" fmla="val 71776"/>
                <a:gd name="adj2" fmla="val 50000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C398564-2BAE-4D62-8923-A043BC051DF3}"/>
              </a:ext>
            </a:extLst>
          </p:cNvPr>
          <p:cNvSpPr txBox="1"/>
          <p:nvPr/>
        </p:nvSpPr>
        <p:spPr>
          <a:xfrm>
            <a:off x="644498" y="1871733"/>
            <a:ext cx="1549061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Volúmenes reales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2da sem sep.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114F805F-BAA9-46D9-AC58-41EE3E3EE99A}"/>
              </a:ext>
            </a:extLst>
          </p:cNvPr>
          <p:cNvSpPr txBox="1"/>
          <p:nvPr/>
        </p:nvSpPr>
        <p:spPr>
          <a:xfrm>
            <a:off x="2068495" y="1877813"/>
            <a:ext cx="1717479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Volúmenes reducidos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2da sem sep.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047983F5-A103-4BE2-812A-213C3E1BE83B}"/>
              </a:ext>
            </a:extLst>
          </p:cNvPr>
          <p:cNvSpPr txBox="1"/>
          <p:nvPr/>
        </p:nvSpPr>
        <p:spPr>
          <a:xfrm>
            <a:off x="775663" y="2695547"/>
            <a:ext cx="116109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Racimos terceros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(2,096 TN)</a:t>
            </a:r>
            <a:endParaRPr lang="es-PE" sz="12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A06B9C24-BF3F-494E-B95B-17543D4CBC6B}"/>
              </a:ext>
            </a:extLst>
          </p:cNvPr>
          <p:cNvSpPr txBox="1"/>
          <p:nvPr/>
        </p:nvSpPr>
        <p:spPr>
          <a:xfrm>
            <a:off x="775663" y="4064897"/>
            <a:ext cx="116109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Perdida aceite fábrica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(44.9 TN)</a:t>
            </a:r>
            <a:endParaRPr lang="es-PE" sz="12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CC38DF00-34D3-480F-B079-A0F9981B6150}"/>
              </a:ext>
            </a:extLst>
          </p:cNvPr>
          <p:cNvSpPr txBox="1"/>
          <p:nvPr/>
        </p:nvSpPr>
        <p:spPr>
          <a:xfrm>
            <a:off x="2339597" y="2695593"/>
            <a:ext cx="116109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Racimos terceros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(2,092 TN)</a:t>
            </a:r>
            <a:endParaRPr lang="es-PE" sz="12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8E6977D-6D58-4348-AD71-47FE0684E1C6}"/>
              </a:ext>
            </a:extLst>
          </p:cNvPr>
          <p:cNvSpPr txBox="1"/>
          <p:nvPr/>
        </p:nvSpPr>
        <p:spPr>
          <a:xfrm>
            <a:off x="2339597" y="4064943"/>
            <a:ext cx="116109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Perdida aceite fábrica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(42.6 TN)</a:t>
            </a:r>
            <a:endParaRPr lang="es-PE" sz="12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301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EFDE135-18E7-AB66-0A03-0D335AF5698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" name="Diapositiva de think-cell" r:id="rId4" imgW="395" imgH="396" progId="TCLayout.ActiveDocument.1">
                  <p:embed/>
                </p:oleObj>
              </mc:Choice>
              <mc:Fallback>
                <p:oleObj name="Diapositiva de think-cell" r:id="rId4" imgW="395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EFDE135-18E7-AB66-0A03-0D335AF569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24" name="Picture 4" descr="plantas de hojas verdes">
            <a:extLst>
              <a:ext uri="{FF2B5EF4-FFF2-40B4-BE49-F238E27FC236}">
                <a16:creationId xmlns:a16="http://schemas.microsoft.com/office/drawing/2014/main" id="{BCBFEE64-C4FC-4E5F-AC51-4F639E82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40" y="0"/>
            <a:ext cx="102818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7790BCA1-5CA1-4E77-A366-86D242AC26A4}"/>
              </a:ext>
            </a:extLst>
          </p:cNvPr>
          <p:cNvSpPr/>
          <p:nvPr/>
        </p:nvSpPr>
        <p:spPr>
          <a:xfrm>
            <a:off x="1242318" y="2851294"/>
            <a:ext cx="5154967" cy="247888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2DD656-1854-405B-B64B-B3B0D5FA37F6}"/>
              </a:ext>
            </a:extLst>
          </p:cNvPr>
          <p:cNvSpPr/>
          <p:nvPr/>
        </p:nvSpPr>
        <p:spPr>
          <a:xfrm>
            <a:off x="8021053" y="0"/>
            <a:ext cx="4170947" cy="6858000"/>
          </a:xfrm>
          <a:prstGeom prst="rect">
            <a:avLst/>
          </a:prstGeom>
          <a:solidFill>
            <a:srgbClr val="8EB523"/>
          </a:solidFill>
          <a:ln>
            <a:solidFill>
              <a:srgbClr val="86B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7DDC521-171C-43DC-9EEE-8C2738BBFFE5}"/>
              </a:ext>
            </a:extLst>
          </p:cNvPr>
          <p:cNvSpPr/>
          <p:nvPr/>
        </p:nvSpPr>
        <p:spPr>
          <a:xfrm>
            <a:off x="1098318" y="0"/>
            <a:ext cx="144000" cy="5474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7510815-B53A-49F3-B16E-FBCCCEAFD65D}"/>
              </a:ext>
            </a:extLst>
          </p:cNvPr>
          <p:cNvSpPr/>
          <p:nvPr/>
        </p:nvSpPr>
        <p:spPr>
          <a:xfrm>
            <a:off x="6397287" y="2707293"/>
            <a:ext cx="144000" cy="4150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A2B2CBB-8AE5-4F73-BE3E-8483DEF580D4}"/>
              </a:ext>
            </a:extLst>
          </p:cNvPr>
          <p:cNvSpPr/>
          <p:nvPr/>
        </p:nvSpPr>
        <p:spPr>
          <a:xfrm rot="5400000">
            <a:off x="3190623" y="-499372"/>
            <a:ext cx="144000" cy="6557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88588EB-58E5-4099-8499-C3D5B9145103}"/>
              </a:ext>
            </a:extLst>
          </p:cNvPr>
          <p:cNvSpPr/>
          <p:nvPr/>
        </p:nvSpPr>
        <p:spPr>
          <a:xfrm rot="5400000">
            <a:off x="6580991" y="-136830"/>
            <a:ext cx="144000" cy="11078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5656B9B7-95EA-4463-BA34-9D6AB6FF4E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9688" y="3858456"/>
            <a:ext cx="4700227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lang="es-MX" sz="2400" b="1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Próximos pasos</a:t>
            </a:r>
            <a:endParaRPr lang="es-ES" dirty="0">
              <a:solidFill>
                <a:schemeClr val="bg1"/>
              </a:solidFill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14" name="object 5">
            <a:extLst>
              <a:ext uri="{FF2B5EF4-FFF2-40B4-BE49-F238E27FC236}">
                <a16:creationId xmlns:a16="http://schemas.microsoft.com/office/drawing/2014/main" id="{47DE8B9A-38C5-415E-8F5F-FDC43EF440C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47090" y="5849719"/>
            <a:ext cx="1677502" cy="6327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D6F8709-AD8B-ED61-081B-7F660D9C52D1}"/>
              </a:ext>
            </a:extLst>
          </p:cNvPr>
          <p:cNvSpPr txBox="1"/>
          <p:nvPr/>
        </p:nvSpPr>
        <p:spPr>
          <a:xfrm>
            <a:off x="8597599" y="633482"/>
            <a:ext cx="3017854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87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es-PE" sz="28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Marcador de número de diapositiva 9">
            <a:extLst>
              <a:ext uri="{FF2B5EF4-FFF2-40B4-BE49-F238E27FC236}">
                <a16:creationId xmlns:a16="http://schemas.microsoft.com/office/drawing/2014/main" id="{32300C65-2FE7-6430-C2DB-79346412A549}"/>
              </a:ext>
            </a:extLst>
          </p:cNvPr>
          <p:cNvSpPr txBox="1">
            <a:spLocks/>
          </p:cNvSpPr>
          <p:nvPr/>
        </p:nvSpPr>
        <p:spPr>
          <a:xfrm>
            <a:off x="136393" y="6672741"/>
            <a:ext cx="4793416" cy="10002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5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5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n-ea"/>
              </a:rPr>
              <a:t>Grupo Palmas </a:t>
            </a:r>
            <a:r>
              <a:rPr kumimoji="0" lang="es-ES" sz="650" b="0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n-ea"/>
              </a:rPr>
              <a:t>| Sesión de Planeamiento </a:t>
            </a:r>
            <a:r>
              <a:rPr kumimoji="0" lang="es-ES" sz="650" b="0" i="0" u="none" strike="noStrike" kern="1200" cap="none" spc="-5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n-ea"/>
              </a:rPr>
              <a:t>Estrat</a:t>
            </a:r>
            <a:r>
              <a:rPr lang="es-ES" spc="-5" err="1">
                <a:solidFill>
                  <a:schemeClr val="bg1"/>
                </a:solidFill>
              </a:rPr>
              <a:t>égico</a:t>
            </a:r>
            <a:r>
              <a:rPr lang="es-ES" spc="-5">
                <a:solidFill>
                  <a:schemeClr val="bg1"/>
                </a:solidFill>
              </a:rPr>
              <a:t> – Septiembre 2023</a:t>
            </a:r>
            <a:endParaRPr kumimoji="0" lang="es-ES" sz="650" b="0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+mn-ea"/>
            </a:endParaRPr>
          </a:p>
        </p:txBody>
      </p:sp>
      <p:sp>
        <p:nvSpPr>
          <p:cNvPr id="15" name="Marcador de número de diapositiva 9">
            <a:extLst>
              <a:ext uri="{FF2B5EF4-FFF2-40B4-BE49-F238E27FC236}">
                <a16:creationId xmlns:a16="http://schemas.microsoft.com/office/drawing/2014/main" id="{563FC184-2949-F06B-53EE-DAC39949C9BD}"/>
              </a:ext>
            </a:extLst>
          </p:cNvPr>
          <p:cNvSpPr txBox="1">
            <a:spLocks/>
          </p:cNvSpPr>
          <p:nvPr/>
        </p:nvSpPr>
        <p:spPr>
          <a:xfrm>
            <a:off x="11735327" y="6620417"/>
            <a:ext cx="447997" cy="185692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PE" sz="650" b="1" i="0" u="none" strike="noStrike" kern="1200" cap="none" spc="-5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PE" sz="65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11" name="AutoShape 17" descr="https://usc-powerpoint.officeapps.live.com/pods/GetClipboardImage.ashx?Id=62a2427d-3ded-47d3-a21b-105831b9f5a5&amp;DC=PUS4&amp;pkey=a7720937-7cf0-49f2-b9ec-e6aab1872f34&amp;wdwaccluster=PUS4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21" descr="https://usc-powerpoint.officeapps.live.com/pods/GetClipboardImage.ashx?Id=5f82db2d-7ace-4f5d-987b-ea4fbb3bafe4&amp;DC=PUS13&amp;pkey=a1069b05-efc2-44fd-a4fc-5dcd7e625867&amp;wdwaccluster=PUS13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428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4FCB9FD-05DA-B27E-D040-1D5A42373B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5" y="224283"/>
            <a:ext cx="1213816" cy="56015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3293BD6-16C6-2097-873C-72E706CF6316}"/>
              </a:ext>
            </a:extLst>
          </p:cNvPr>
          <p:cNvSpPr txBox="1"/>
          <p:nvPr/>
        </p:nvSpPr>
        <p:spPr>
          <a:xfrm>
            <a:off x="242211" y="380870"/>
            <a:ext cx="908944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2000" b="1" dirty="0">
                <a:solidFill>
                  <a:srgbClr val="74AD2B"/>
                </a:solidFill>
                <a:latin typeface="Arial"/>
                <a:cs typeface="Arial"/>
              </a:rPr>
              <a:t>Recomendaciones finales - proyecto analítico</a:t>
            </a:r>
            <a:endParaRPr lang="es-ES" dirty="0"/>
          </a:p>
        </p:txBody>
      </p:sp>
      <p:sp>
        <p:nvSpPr>
          <p:cNvPr id="8" name="Rectángulo redondeado 67">
            <a:extLst>
              <a:ext uri="{FF2B5EF4-FFF2-40B4-BE49-F238E27FC236}">
                <a16:creationId xmlns:a16="http://schemas.microsoft.com/office/drawing/2014/main" id="{5805BC64-7099-2DC1-9698-E4ACB2364205}"/>
              </a:ext>
            </a:extLst>
          </p:cNvPr>
          <p:cNvSpPr/>
          <p:nvPr/>
        </p:nvSpPr>
        <p:spPr>
          <a:xfrm>
            <a:off x="460303" y="924910"/>
            <a:ext cx="10890772" cy="5150069"/>
          </a:xfrm>
          <a:prstGeom prst="roundRect">
            <a:avLst>
              <a:gd name="adj" fmla="val 5851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86D41E8-BF84-F2B4-C5FA-2A6423E7651D}"/>
              </a:ext>
            </a:extLst>
          </p:cNvPr>
          <p:cNvSpPr txBox="1"/>
          <p:nvPr/>
        </p:nvSpPr>
        <p:spPr>
          <a:xfrm>
            <a:off x="840925" y="1181090"/>
            <a:ext cx="9598342" cy="389337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sz="1300" b="1" dirty="0">
                <a:solidFill>
                  <a:prstClr val="black"/>
                </a:solidFill>
                <a:latin typeface="Arial Narow"/>
                <a:cs typeface="Arial"/>
              </a:rPr>
              <a:t>Pendientes Proyecto analítico: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MX" altLang="es-PE" sz="1300" b="1" dirty="0">
              <a:solidFill>
                <a:prstClr val="black"/>
              </a:solidFill>
              <a:latin typeface="Arial Narow"/>
              <a:cs typeface="Arial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s-MX" altLang="es-PE" sz="1300" b="1" dirty="0">
                <a:solidFill>
                  <a:prstClr val="black"/>
                </a:solidFill>
                <a:latin typeface="Arial Narow"/>
                <a:cs typeface="Arial"/>
              </a:rPr>
              <a:t>Mejorar los niveles de </a:t>
            </a:r>
            <a:r>
              <a:rPr lang="es-MX" altLang="es-PE" sz="1300" b="1" dirty="0" err="1">
                <a:solidFill>
                  <a:prstClr val="black"/>
                </a:solidFill>
                <a:latin typeface="Arial Narow"/>
                <a:cs typeface="Arial"/>
              </a:rPr>
              <a:t>explicabilidad</a:t>
            </a:r>
            <a:r>
              <a:rPr lang="es-MX" altLang="es-PE" sz="1300" dirty="0">
                <a:solidFill>
                  <a:prstClr val="black"/>
                </a:solidFill>
                <a:latin typeface="Arial Narow"/>
                <a:cs typeface="Arial"/>
              </a:rPr>
              <a:t>: 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altLang="es-PE" sz="1300" dirty="0">
                <a:solidFill>
                  <a:prstClr val="black"/>
                </a:solidFill>
                <a:latin typeface="Arial Narow"/>
                <a:cs typeface="Arial"/>
              </a:rPr>
              <a:t>Incrementar en 20% el volumen de datos (añadir más meses al análisis/ solicitud de data faltante a jefes agrícolas) para pasar de niveles de </a:t>
            </a:r>
            <a:r>
              <a:rPr lang="es-MX" altLang="es-PE" sz="1300" dirty="0" err="1">
                <a:solidFill>
                  <a:prstClr val="black"/>
                </a:solidFill>
                <a:latin typeface="Arial Narow"/>
                <a:cs typeface="Arial"/>
              </a:rPr>
              <a:t>explicabilidad</a:t>
            </a:r>
            <a:r>
              <a:rPr lang="es-MX" altLang="es-PE" sz="1300" dirty="0">
                <a:solidFill>
                  <a:prstClr val="black"/>
                </a:solidFill>
                <a:latin typeface="Arial Narow"/>
                <a:cs typeface="Arial"/>
              </a:rPr>
              <a:t> de 75% a 80% haciendo énfasis en hacer predicciones menos volátiles.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altLang="es-PE" sz="1300" dirty="0">
                <a:solidFill>
                  <a:prstClr val="black"/>
                </a:solidFill>
                <a:latin typeface="Arial Narow"/>
                <a:cs typeface="Arial"/>
              </a:rPr>
              <a:t>incorporar nuevas variables a los modelos ya generados para incrementar los niveles de </a:t>
            </a:r>
            <a:r>
              <a:rPr lang="es-MX" altLang="es-PE" sz="1300" dirty="0" err="1">
                <a:solidFill>
                  <a:prstClr val="black"/>
                </a:solidFill>
                <a:latin typeface="Arial Narow"/>
                <a:cs typeface="Arial"/>
              </a:rPr>
              <a:t>explicablidad</a:t>
            </a:r>
            <a:r>
              <a:rPr lang="es-MX" altLang="es-PE" sz="1300" dirty="0">
                <a:solidFill>
                  <a:prstClr val="black"/>
                </a:solidFill>
                <a:latin typeface="Arial Narow"/>
                <a:cs typeface="Arial"/>
              </a:rPr>
              <a:t> de 80% a 85%.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s-MX" altLang="es-PE" sz="1300" dirty="0">
              <a:solidFill>
                <a:prstClr val="black"/>
              </a:solidFill>
              <a:latin typeface="Arial Narow"/>
              <a:cs typeface="Arial"/>
            </a:endParaRP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altLang="es-PE" sz="1300" dirty="0">
                <a:solidFill>
                  <a:prstClr val="black"/>
                </a:solidFill>
                <a:latin typeface="Arial Narow"/>
                <a:cs typeface="Arial"/>
              </a:rPr>
              <a:t>Analizar las diferentes medidas </a:t>
            </a:r>
            <a:r>
              <a:rPr lang="es-MX" altLang="es-PE" sz="1300" u="sng" dirty="0">
                <a:solidFill>
                  <a:prstClr val="black"/>
                </a:solidFill>
                <a:latin typeface="Arial Narow"/>
                <a:cs typeface="Arial"/>
              </a:rPr>
              <a:t>de potencial de aceite </a:t>
            </a:r>
            <a:r>
              <a:rPr lang="es-MX" altLang="es-PE" sz="1300" dirty="0">
                <a:solidFill>
                  <a:prstClr val="black"/>
                </a:solidFill>
                <a:latin typeface="Arial Narow"/>
                <a:cs typeface="Arial"/>
              </a:rPr>
              <a:t>por variable y validar su nivel de influencia en la TEA.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altLang="es-PE" sz="1300" dirty="0">
                <a:solidFill>
                  <a:prstClr val="black"/>
                </a:solidFill>
                <a:latin typeface="Arial Narow"/>
                <a:cs typeface="Arial"/>
              </a:rPr>
              <a:t>Analizar el nivel de asociación de la TEA con las </a:t>
            </a:r>
            <a:r>
              <a:rPr lang="es-MX" altLang="es-PE" sz="1300" u="sng" dirty="0">
                <a:solidFill>
                  <a:prstClr val="black"/>
                </a:solidFill>
                <a:latin typeface="Arial Narow"/>
                <a:cs typeface="Arial"/>
              </a:rPr>
              <a:t>pérdidas en escobajo </a:t>
            </a:r>
            <a:r>
              <a:rPr lang="es-MX" altLang="es-PE" sz="1300" dirty="0">
                <a:solidFill>
                  <a:prstClr val="black"/>
                </a:solidFill>
                <a:latin typeface="Arial Narow"/>
                <a:cs typeface="Arial"/>
              </a:rPr>
              <a:t>(merma). Validar si las perdidas actuales de merma del 20% influencian niveles bajos de TEA.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altLang="es-PE" sz="1300" dirty="0">
                <a:solidFill>
                  <a:prstClr val="black"/>
                </a:solidFill>
                <a:latin typeface="Arial Narow"/>
                <a:cs typeface="Arial"/>
              </a:rPr>
              <a:t>Analizar la influencia de la edad de plantación y su relación con el potencial de aceite. Validar si los años de crecimiento de plantaciones generan niveles diferentes de potencial.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s-MX" altLang="es-PE" sz="1300" dirty="0">
              <a:solidFill>
                <a:prstClr val="black"/>
              </a:solidFill>
              <a:latin typeface="Arial Narow"/>
              <a:cs typeface="Arial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s-MX" altLang="es-PE" sz="1300" dirty="0">
                <a:solidFill>
                  <a:prstClr val="black"/>
                </a:solidFill>
                <a:latin typeface="Arial Narow"/>
                <a:cs typeface="Arial"/>
              </a:rPr>
              <a:t>Generación de </a:t>
            </a:r>
            <a:r>
              <a:rPr lang="es-MX" altLang="es-PE" sz="1300" b="1" dirty="0">
                <a:solidFill>
                  <a:prstClr val="black"/>
                </a:solidFill>
                <a:latin typeface="Arial Narow"/>
                <a:cs typeface="Arial"/>
              </a:rPr>
              <a:t>simulaciones según variaciones </a:t>
            </a:r>
            <a:r>
              <a:rPr lang="es-MX" altLang="es-PE" sz="1300" dirty="0">
                <a:solidFill>
                  <a:prstClr val="black"/>
                </a:solidFill>
                <a:latin typeface="Arial Narow"/>
                <a:cs typeface="Arial"/>
              </a:rPr>
              <a:t>de volúmenes de variables.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altLang="es-PE" sz="1300" dirty="0">
                <a:solidFill>
                  <a:prstClr val="black"/>
                </a:solidFill>
                <a:latin typeface="Arial Narow"/>
                <a:cs typeface="Arial"/>
              </a:rPr>
              <a:t>Validar con jefes agrícolas los resultados de simulaciones. Reuniones semanales para realizar ajustes a los modelos.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PE" sz="1300" dirty="0">
              <a:solidFill>
                <a:prstClr val="black"/>
              </a:solidFill>
              <a:latin typeface="Arial Narow"/>
              <a:cs typeface="Arial"/>
            </a:endParaRP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s-MX" altLang="es-PE" sz="1300" dirty="0">
              <a:solidFill>
                <a:prstClr val="black"/>
              </a:solidFill>
              <a:latin typeface="Arial Narow"/>
              <a:cs typeface="Arial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s-MX" altLang="es-PE" sz="1300" dirty="0">
                <a:solidFill>
                  <a:prstClr val="black"/>
                </a:solidFill>
                <a:latin typeface="Arial Narow"/>
                <a:cs typeface="Arial"/>
              </a:rPr>
              <a:t>Creación de </a:t>
            </a:r>
            <a:r>
              <a:rPr lang="es-MX" altLang="es-PE" sz="1300" b="1" dirty="0">
                <a:solidFill>
                  <a:prstClr val="black"/>
                </a:solidFill>
                <a:latin typeface="Arial Narow"/>
                <a:cs typeface="Arial"/>
              </a:rPr>
              <a:t>reportería en </a:t>
            </a:r>
            <a:r>
              <a:rPr lang="es-MX" altLang="es-PE" sz="1300" b="1" dirty="0" err="1">
                <a:solidFill>
                  <a:prstClr val="black"/>
                </a:solidFill>
                <a:latin typeface="Arial Narow"/>
                <a:cs typeface="Arial"/>
              </a:rPr>
              <a:t>Power</a:t>
            </a:r>
            <a:r>
              <a:rPr lang="es-MX" altLang="es-PE" sz="1300" b="1" dirty="0">
                <a:solidFill>
                  <a:prstClr val="black"/>
                </a:solidFill>
                <a:latin typeface="Arial Narow"/>
                <a:cs typeface="Arial"/>
              </a:rPr>
              <a:t> BI </a:t>
            </a:r>
            <a:r>
              <a:rPr lang="es-MX" altLang="es-PE" sz="1300" dirty="0">
                <a:solidFill>
                  <a:prstClr val="black"/>
                </a:solidFill>
                <a:latin typeface="Arial Narow"/>
                <a:cs typeface="Arial"/>
              </a:rPr>
              <a:t>mostrando simulaciones de volúmenes e impactos sobre la TEA.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s-MX" altLang="es-PE" sz="13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256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ángulo: esquinas redondeadas 135">
            <a:extLst>
              <a:ext uri="{FF2B5EF4-FFF2-40B4-BE49-F238E27FC236}">
                <a16:creationId xmlns:a16="http://schemas.microsoft.com/office/drawing/2014/main" id="{22C4AD59-D9F7-47B5-8F29-923D4CF52B4A}"/>
              </a:ext>
            </a:extLst>
          </p:cNvPr>
          <p:cNvSpPr/>
          <p:nvPr/>
        </p:nvSpPr>
        <p:spPr>
          <a:xfrm>
            <a:off x="8623233" y="2836327"/>
            <a:ext cx="2762370" cy="3748128"/>
          </a:xfrm>
          <a:prstGeom prst="roundRect">
            <a:avLst>
              <a:gd name="adj" fmla="val 187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5" name="Rectángulo: esquinas redondeadas 134">
            <a:extLst>
              <a:ext uri="{FF2B5EF4-FFF2-40B4-BE49-F238E27FC236}">
                <a16:creationId xmlns:a16="http://schemas.microsoft.com/office/drawing/2014/main" id="{460250B9-E40F-4E45-9004-9AF941DBB9B3}"/>
              </a:ext>
            </a:extLst>
          </p:cNvPr>
          <p:cNvSpPr/>
          <p:nvPr/>
        </p:nvSpPr>
        <p:spPr>
          <a:xfrm>
            <a:off x="5853583" y="2841943"/>
            <a:ext cx="2762370" cy="3748128"/>
          </a:xfrm>
          <a:prstGeom prst="roundRect">
            <a:avLst>
              <a:gd name="adj" fmla="val 187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4" name="Rectángulo: esquinas redondeadas 133">
            <a:extLst>
              <a:ext uri="{FF2B5EF4-FFF2-40B4-BE49-F238E27FC236}">
                <a16:creationId xmlns:a16="http://schemas.microsoft.com/office/drawing/2014/main" id="{E83394C9-11BC-4C05-A0D9-68251B065A25}"/>
              </a:ext>
            </a:extLst>
          </p:cNvPr>
          <p:cNvSpPr/>
          <p:nvPr/>
        </p:nvSpPr>
        <p:spPr>
          <a:xfrm>
            <a:off x="3082775" y="2836659"/>
            <a:ext cx="2762370" cy="3748128"/>
          </a:xfrm>
          <a:prstGeom prst="roundRect">
            <a:avLst>
              <a:gd name="adj" fmla="val 187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3" name="Rectángulo: esquinas redondeadas 132">
            <a:extLst>
              <a:ext uri="{FF2B5EF4-FFF2-40B4-BE49-F238E27FC236}">
                <a16:creationId xmlns:a16="http://schemas.microsoft.com/office/drawing/2014/main" id="{717EF537-F7E6-4D1D-9857-FC46755F39FA}"/>
              </a:ext>
            </a:extLst>
          </p:cNvPr>
          <p:cNvSpPr/>
          <p:nvPr/>
        </p:nvSpPr>
        <p:spPr>
          <a:xfrm>
            <a:off x="320052" y="2852695"/>
            <a:ext cx="2762370" cy="3748128"/>
          </a:xfrm>
          <a:prstGeom prst="roundRect">
            <a:avLst>
              <a:gd name="adj" fmla="val 187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FCB9FD-05DA-B27E-D040-1D5A42373B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5" y="224283"/>
            <a:ext cx="1213816" cy="56015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3DDE1C5-55D5-46DA-B8D2-E8DA053698D5}"/>
              </a:ext>
            </a:extLst>
          </p:cNvPr>
          <p:cNvSpPr txBox="1"/>
          <p:nvPr/>
        </p:nvSpPr>
        <p:spPr>
          <a:xfrm>
            <a:off x="242212" y="143743"/>
            <a:ext cx="220151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2000" b="1" dirty="0">
                <a:solidFill>
                  <a:srgbClr val="74AD2B"/>
                </a:solidFill>
                <a:latin typeface="Arial"/>
                <a:cs typeface="Arial"/>
              </a:rPr>
              <a:t>Cronograma</a:t>
            </a:r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CF3BDF-1729-4A09-B183-063FCD5B3186}"/>
              </a:ext>
            </a:extLst>
          </p:cNvPr>
          <p:cNvGrpSpPr/>
          <p:nvPr/>
        </p:nvGrpSpPr>
        <p:grpSpPr>
          <a:xfrm>
            <a:off x="1417089" y="606571"/>
            <a:ext cx="767631" cy="715228"/>
            <a:chOff x="940931" y="1825917"/>
            <a:chExt cx="1343025" cy="1295400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D964AC5A-1AF7-491E-8A6D-6B5F0F40B3F4}"/>
                </a:ext>
              </a:extLst>
            </p:cNvPr>
            <p:cNvSpPr/>
            <p:nvPr/>
          </p:nvSpPr>
          <p:spPr>
            <a:xfrm>
              <a:off x="940931" y="1825917"/>
              <a:ext cx="1343025" cy="12954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10" name="Google Shape;5659;p47">
              <a:extLst>
                <a:ext uri="{FF2B5EF4-FFF2-40B4-BE49-F238E27FC236}">
                  <a16:creationId xmlns:a16="http://schemas.microsoft.com/office/drawing/2014/main" id="{937B48F9-7345-4AA5-942A-B76309154A95}"/>
                </a:ext>
              </a:extLst>
            </p:cNvPr>
            <p:cNvGrpSpPr/>
            <p:nvPr/>
          </p:nvGrpSpPr>
          <p:grpSpPr>
            <a:xfrm>
              <a:off x="1308966" y="2143552"/>
              <a:ext cx="596034" cy="618698"/>
              <a:chOff x="852385" y="1510916"/>
              <a:chExt cx="353145" cy="351998"/>
            </a:xfrm>
          </p:grpSpPr>
          <p:sp>
            <p:nvSpPr>
              <p:cNvPr id="12" name="Google Shape;5660;p47">
                <a:extLst>
                  <a:ext uri="{FF2B5EF4-FFF2-40B4-BE49-F238E27FC236}">
                    <a16:creationId xmlns:a16="http://schemas.microsoft.com/office/drawing/2014/main" id="{AC88345A-952B-479D-B0C6-219305902E5E}"/>
                  </a:ext>
                </a:extLst>
              </p:cNvPr>
              <p:cNvSpPr/>
              <p:nvPr/>
            </p:nvSpPr>
            <p:spPr>
              <a:xfrm>
                <a:off x="852385" y="1510916"/>
                <a:ext cx="353145" cy="187785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5895" extrusionOk="0">
                    <a:moveTo>
                      <a:pt x="6145" y="334"/>
                    </a:moveTo>
                    <a:lnTo>
                      <a:pt x="6145" y="703"/>
                    </a:lnTo>
                    <a:lnTo>
                      <a:pt x="4942" y="703"/>
                    </a:lnTo>
                    <a:lnTo>
                      <a:pt x="4942" y="334"/>
                    </a:lnTo>
                    <a:close/>
                    <a:moveTo>
                      <a:pt x="10764" y="1025"/>
                    </a:moveTo>
                    <a:lnTo>
                      <a:pt x="10764" y="1596"/>
                    </a:lnTo>
                    <a:lnTo>
                      <a:pt x="346" y="1596"/>
                    </a:lnTo>
                    <a:lnTo>
                      <a:pt x="346" y="1025"/>
                    </a:lnTo>
                    <a:close/>
                    <a:moveTo>
                      <a:pt x="4775" y="1"/>
                    </a:moveTo>
                    <a:cubicBezTo>
                      <a:pt x="4692" y="1"/>
                      <a:pt x="4621" y="84"/>
                      <a:pt x="4621" y="167"/>
                    </a:cubicBezTo>
                    <a:lnTo>
                      <a:pt x="4621" y="703"/>
                    </a:lnTo>
                    <a:lnTo>
                      <a:pt x="168" y="703"/>
                    </a:lnTo>
                    <a:cubicBezTo>
                      <a:pt x="72" y="703"/>
                      <a:pt x="1" y="775"/>
                      <a:pt x="1" y="870"/>
                    </a:cubicBezTo>
                    <a:lnTo>
                      <a:pt x="1" y="1751"/>
                    </a:lnTo>
                    <a:cubicBezTo>
                      <a:pt x="1" y="1834"/>
                      <a:pt x="72" y="1906"/>
                      <a:pt x="168" y="1906"/>
                    </a:cubicBezTo>
                    <a:lnTo>
                      <a:pt x="656" y="1906"/>
                    </a:lnTo>
                    <a:lnTo>
                      <a:pt x="656" y="2620"/>
                    </a:lnTo>
                    <a:cubicBezTo>
                      <a:pt x="656" y="2715"/>
                      <a:pt x="727" y="2787"/>
                      <a:pt x="822" y="2787"/>
                    </a:cubicBezTo>
                    <a:cubicBezTo>
                      <a:pt x="906" y="2787"/>
                      <a:pt x="989" y="2715"/>
                      <a:pt x="989" y="2620"/>
                    </a:cubicBezTo>
                    <a:lnTo>
                      <a:pt x="989" y="1906"/>
                    </a:lnTo>
                    <a:lnTo>
                      <a:pt x="10109" y="1906"/>
                    </a:lnTo>
                    <a:lnTo>
                      <a:pt x="10109" y="5740"/>
                    </a:lnTo>
                    <a:cubicBezTo>
                      <a:pt x="10109" y="5823"/>
                      <a:pt x="10181" y="5894"/>
                      <a:pt x="10276" y="5894"/>
                    </a:cubicBezTo>
                    <a:cubicBezTo>
                      <a:pt x="10359" y="5894"/>
                      <a:pt x="10431" y="5823"/>
                      <a:pt x="10431" y="5740"/>
                    </a:cubicBezTo>
                    <a:lnTo>
                      <a:pt x="10431" y="1918"/>
                    </a:lnTo>
                    <a:lnTo>
                      <a:pt x="10931" y="1918"/>
                    </a:lnTo>
                    <a:cubicBezTo>
                      <a:pt x="11014" y="1918"/>
                      <a:pt x="11086" y="1846"/>
                      <a:pt x="11086" y="1763"/>
                    </a:cubicBezTo>
                    <a:lnTo>
                      <a:pt x="11086" y="882"/>
                    </a:lnTo>
                    <a:cubicBezTo>
                      <a:pt x="11086" y="775"/>
                      <a:pt x="11014" y="703"/>
                      <a:pt x="10931" y="703"/>
                    </a:cubicBezTo>
                    <a:lnTo>
                      <a:pt x="6478" y="703"/>
                    </a:lnTo>
                    <a:lnTo>
                      <a:pt x="6478" y="167"/>
                    </a:lnTo>
                    <a:cubicBezTo>
                      <a:pt x="6478" y="84"/>
                      <a:pt x="6406" y="1"/>
                      <a:pt x="6311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5661;p47">
                <a:extLst>
                  <a:ext uri="{FF2B5EF4-FFF2-40B4-BE49-F238E27FC236}">
                    <a16:creationId xmlns:a16="http://schemas.microsoft.com/office/drawing/2014/main" id="{B5FC6BE9-3782-448A-8025-65C2619961B6}"/>
                  </a:ext>
                </a:extLst>
              </p:cNvPr>
              <p:cNvSpPr/>
              <p:nvPr/>
            </p:nvSpPr>
            <p:spPr>
              <a:xfrm>
                <a:off x="852385" y="1609921"/>
                <a:ext cx="353145" cy="252992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7942" extrusionOk="0">
                    <a:moveTo>
                      <a:pt x="10764" y="4382"/>
                    </a:moveTo>
                    <a:lnTo>
                      <a:pt x="10764" y="4953"/>
                    </a:lnTo>
                    <a:lnTo>
                      <a:pt x="346" y="4953"/>
                    </a:lnTo>
                    <a:lnTo>
                      <a:pt x="346" y="4382"/>
                    </a:lnTo>
                    <a:close/>
                    <a:moveTo>
                      <a:pt x="6406" y="5275"/>
                    </a:moveTo>
                    <a:lnTo>
                      <a:pt x="6895" y="6168"/>
                    </a:lnTo>
                    <a:lnTo>
                      <a:pt x="4228" y="6168"/>
                    </a:lnTo>
                    <a:lnTo>
                      <a:pt x="4716" y="5275"/>
                    </a:lnTo>
                    <a:close/>
                    <a:moveTo>
                      <a:pt x="4335" y="5275"/>
                    </a:moveTo>
                    <a:lnTo>
                      <a:pt x="3049" y="7608"/>
                    </a:lnTo>
                    <a:lnTo>
                      <a:pt x="2573" y="7608"/>
                    </a:lnTo>
                    <a:lnTo>
                      <a:pt x="3859" y="5275"/>
                    </a:lnTo>
                    <a:close/>
                    <a:moveTo>
                      <a:pt x="7240" y="5275"/>
                    </a:moveTo>
                    <a:lnTo>
                      <a:pt x="8514" y="7608"/>
                    </a:lnTo>
                    <a:lnTo>
                      <a:pt x="8038" y="7608"/>
                    </a:lnTo>
                    <a:lnTo>
                      <a:pt x="6764" y="5275"/>
                    </a:lnTo>
                    <a:close/>
                    <a:moveTo>
                      <a:pt x="822" y="0"/>
                    </a:moveTo>
                    <a:cubicBezTo>
                      <a:pt x="727" y="0"/>
                      <a:pt x="656" y="84"/>
                      <a:pt x="656" y="167"/>
                    </a:cubicBezTo>
                    <a:lnTo>
                      <a:pt x="656" y="4072"/>
                    </a:lnTo>
                    <a:lnTo>
                      <a:pt x="168" y="4072"/>
                    </a:lnTo>
                    <a:cubicBezTo>
                      <a:pt x="72" y="4072"/>
                      <a:pt x="1" y="4144"/>
                      <a:pt x="1" y="4239"/>
                    </a:cubicBezTo>
                    <a:lnTo>
                      <a:pt x="1" y="5108"/>
                    </a:lnTo>
                    <a:cubicBezTo>
                      <a:pt x="1" y="5203"/>
                      <a:pt x="72" y="5275"/>
                      <a:pt x="168" y="5275"/>
                    </a:cubicBezTo>
                    <a:lnTo>
                      <a:pt x="3489" y="5275"/>
                    </a:lnTo>
                    <a:lnTo>
                      <a:pt x="2144" y="7704"/>
                    </a:lnTo>
                    <a:cubicBezTo>
                      <a:pt x="2120" y="7751"/>
                      <a:pt x="2120" y="7811"/>
                      <a:pt x="2144" y="7870"/>
                    </a:cubicBezTo>
                    <a:cubicBezTo>
                      <a:pt x="2180" y="7906"/>
                      <a:pt x="2239" y="7942"/>
                      <a:pt x="2275" y="7942"/>
                    </a:cubicBezTo>
                    <a:lnTo>
                      <a:pt x="3132" y="7942"/>
                    </a:lnTo>
                    <a:cubicBezTo>
                      <a:pt x="3192" y="7942"/>
                      <a:pt x="3251" y="7906"/>
                      <a:pt x="3275" y="7846"/>
                    </a:cubicBezTo>
                    <a:lnTo>
                      <a:pt x="3644" y="7168"/>
                    </a:lnTo>
                    <a:lnTo>
                      <a:pt x="4644" y="7168"/>
                    </a:lnTo>
                    <a:cubicBezTo>
                      <a:pt x="4728" y="7168"/>
                      <a:pt x="4811" y="7096"/>
                      <a:pt x="4811" y="7001"/>
                    </a:cubicBezTo>
                    <a:cubicBezTo>
                      <a:pt x="4811" y="6906"/>
                      <a:pt x="4728" y="6834"/>
                      <a:pt x="4644" y="6834"/>
                    </a:cubicBezTo>
                    <a:lnTo>
                      <a:pt x="3823" y="6834"/>
                    </a:lnTo>
                    <a:lnTo>
                      <a:pt x="4037" y="6465"/>
                    </a:lnTo>
                    <a:lnTo>
                      <a:pt x="7061" y="6465"/>
                    </a:lnTo>
                    <a:lnTo>
                      <a:pt x="7252" y="6834"/>
                    </a:lnTo>
                    <a:lnTo>
                      <a:pt x="5299" y="6834"/>
                    </a:lnTo>
                    <a:cubicBezTo>
                      <a:pt x="5216" y="6834"/>
                      <a:pt x="5133" y="6906"/>
                      <a:pt x="5133" y="7001"/>
                    </a:cubicBezTo>
                    <a:cubicBezTo>
                      <a:pt x="5133" y="7096"/>
                      <a:pt x="5216" y="7168"/>
                      <a:pt x="5299" y="7168"/>
                    </a:cubicBezTo>
                    <a:lnTo>
                      <a:pt x="7430" y="7168"/>
                    </a:lnTo>
                    <a:lnTo>
                      <a:pt x="7800" y="7846"/>
                    </a:lnTo>
                    <a:cubicBezTo>
                      <a:pt x="7835" y="7894"/>
                      <a:pt x="7895" y="7942"/>
                      <a:pt x="7954" y="7942"/>
                    </a:cubicBezTo>
                    <a:lnTo>
                      <a:pt x="8800" y="7942"/>
                    </a:lnTo>
                    <a:cubicBezTo>
                      <a:pt x="8859" y="7942"/>
                      <a:pt x="8907" y="7906"/>
                      <a:pt x="8931" y="7870"/>
                    </a:cubicBezTo>
                    <a:cubicBezTo>
                      <a:pt x="8966" y="7823"/>
                      <a:pt x="8966" y="7763"/>
                      <a:pt x="8931" y="7704"/>
                    </a:cubicBezTo>
                    <a:lnTo>
                      <a:pt x="7597" y="5275"/>
                    </a:lnTo>
                    <a:lnTo>
                      <a:pt x="10931" y="5275"/>
                    </a:lnTo>
                    <a:cubicBezTo>
                      <a:pt x="11014" y="5275"/>
                      <a:pt x="11086" y="5203"/>
                      <a:pt x="11086" y="5108"/>
                    </a:cubicBezTo>
                    <a:lnTo>
                      <a:pt x="11086" y="4239"/>
                    </a:lnTo>
                    <a:cubicBezTo>
                      <a:pt x="11086" y="4144"/>
                      <a:pt x="11014" y="4072"/>
                      <a:pt x="10931" y="4072"/>
                    </a:cubicBezTo>
                    <a:lnTo>
                      <a:pt x="10431" y="4072"/>
                    </a:lnTo>
                    <a:lnTo>
                      <a:pt x="10431" y="3263"/>
                    </a:lnTo>
                    <a:cubicBezTo>
                      <a:pt x="10431" y="3179"/>
                      <a:pt x="10359" y="3108"/>
                      <a:pt x="10276" y="3108"/>
                    </a:cubicBezTo>
                    <a:cubicBezTo>
                      <a:pt x="10181" y="3108"/>
                      <a:pt x="10109" y="3179"/>
                      <a:pt x="10109" y="3263"/>
                    </a:cubicBezTo>
                    <a:lnTo>
                      <a:pt x="10109" y="4072"/>
                    </a:lnTo>
                    <a:lnTo>
                      <a:pt x="989" y="4072"/>
                    </a:lnTo>
                    <a:lnTo>
                      <a:pt x="989" y="167"/>
                    </a:lnTo>
                    <a:cubicBezTo>
                      <a:pt x="989" y="84"/>
                      <a:pt x="906" y="0"/>
                      <a:pt x="822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662;p47">
                <a:extLst>
                  <a:ext uri="{FF2B5EF4-FFF2-40B4-BE49-F238E27FC236}">
                    <a16:creationId xmlns:a16="http://schemas.microsoft.com/office/drawing/2014/main" id="{EB1E698D-AF4E-447E-81B6-F29DC65E6759}"/>
                  </a:ext>
                </a:extLst>
              </p:cNvPr>
              <p:cNvSpPr/>
              <p:nvPr/>
            </p:nvSpPr>
            <p:spPr>
              <a:xfrm>
                <a:off x="928264" y="1584501"/>
                <a:ext cx="198775" cy="140735"/>
              </a:xfrm>
              <a:custGeom>
                <a:avLst/>
                <a:gdLst/>
                <a:ahLst/>
                <a:cxnLst/>
                <a:rect l="l" t="t" r="r" b="b"/>
                <a:pathLst>
                  <a:path w="6240" h="4418" extrusionOk="0">
                    <a:moveTo>
                      <a:pt x="5608" y="322"/>
                    </a:moveTo>
                    <a:cubicBezTo>
                      <a:pt x="5787" y="322"/>
                      <a:pt x="5929" y="465"/>
                      <a:pt x="5929" y="643"/>
                    </a:cubicBezTo>
                    <a:cubicBezTo>
                      <a:pt x="5929" y="798"/>
                      <a:pt x="5775" y="953"/>
                      <a:pt x="5608" y="953"/>
                    </a:cubicBezTo>
                    <a:cubicBezTo>
                      <a:pt x="5453" y="953"/>
                      <a:pt x="5298" y="822"/>
                      <a:pt x="5298" y="643"/>
                    </a:cubicBezTo>
                    <a:cubicBezTo>
                      <a:pt x="5298" y="477"/>
                      <a:pt x="5429" y="322"/>
                      <a:pt x="5608" y="322"/>
                    </a:cubicBezTo>
                    <a:close/>
                    <a:moveTo>
                      <a:pt x="2131" y="1334"/>
                    </a:moveTo>
                    <a:cubicBezTo>
                      <a:pt x="2310" y="1334"/>
                      <a:pt x="2441" y="1477"/>
                      <a:pt x="2441" y="1656"/>
                    </a:cubicBezTo>
                    <a:cubicBezTo>
                      <a:pt x="2441" y="1834"/>
                      <a:pt x="2310" y="1965"/>
                      <a:pt x="2131" y="1965"/>
                    </a:cubicBezTo>
                    <a:cubicBezTo>
                      <a:pt x="1965" y="1965"/>
                      <a:pt x="1822" y="1834"/>
                      <a:pt x="1822" y="1656"/>
                    </a:cubicBezTo>
                    <a:cubicBezTo>
                      <a:pt x="1822" y="1489"/>
                      <a:pt x="1953" y="1334"/>
                      <a:pt x="2131" y="1334"/>
                    </a:cubicBezTo>
                    <a:close/>
                    <a:moveTo>
                      <a:pt x="4036" y="2429"/>
                    </a:moveTo>
                    <a:cubicBezTo>
                      <a:pt x="4215" y="2429"/>
                      <a:pt x="4346" y="2560"/>
                      <a:pt x="4346" y="2739"/>
                    </a:cubicBezTo>
                    <a:cubicBezTo>
                      <a:pt x="4346" y="2918"/>
                      <a:pt x="4203" y="3049"/>
                      <a:pt x="4036" y="3049"/>
                    </a:cubicBezTo>
                    <a:cubicBezTo>
                      <a:pt x="3870" y="3049"/>
                      <a:pt x="3727" y="2918"/>
                      <a:pt x="3727" y="2739"/>
                    </a:cubicBezTo>
                    <a:cubicBezTo>
                      <a:pt x="3727" y="2572"/>
                      <a:pt x="3858" y="2429"/>
                      <a:pt x="4036" y="2429"/>
                    </a:cubicBezTo>
                    <a:close/>
                    <a:moveTo>
                      <a:pt x="595" y="3501"/>
                    </a:moveTo>
                    <a:cubicBezTo>
                      <a:pt x="774" y="3501"/>
                      <a:pt x="905" y="3632"/>
                      <a:pt x="905" y="3811"/>
                    </a:cubicBezTo>
                    <a:cubicBezTo>
                      <a:pt x="905" y="3989"/>
                      <a:pt x="762" y="4120"/>
                      <a:pt x="595" y="4120"/>
                    </a:cubicBezTo>
                    <a:cubicBezTo>
                      <a:pt x="429" y="4120"/>
                      <a:pt x="286" y="3989"/>
                      <a:pt x="286" y="3811"/>
                    </a:cubicBezTo>
                    <a:cubicBezTo>
                      <a:pt x="286" y="3644"/>
                      <a:pt x="417" y="3501"/>
                      <a:pt x="595" y="3501"/>
                    </a:cubicBezTo>
                    <a:close/>
                    <a:moveTo>
                      <a:pt x="5608" y="1"/>
                    </a:moveTo>
                    <a:cubicBezTo>
                      <a:pt x="5275" y="1"/>
                      <a:pt x="4989" y="286"/>
                      <a:pt x="4989" y="632"/>
                    </a:cubicBezTo>
                    <a:cubicBezTo>
                      <a:pt x="4989" y="786"/>
                      <a:pt x="5048" y="941"/>
                      <a:pt x="5156" y="1048"/>
                    </a:cubicBezTo>
                    <a:lnTo>
                      <a:pt x="4239" y="2132"/>
                    </a:lnTo>
                    <a:cubicBezTo>
                      <a:pt x="4179" y="2120"/>
                      <a:pt x="4108" y="2096"/>
                      <a:pt x="4048" y="2096"/>
                    </a:cubicBezTo>
                    <a:cubicBezTo>
                      <a:pt x="3858" y="2096"/>
                      <a:pt x="3679" y="2191"/>
                      <a:pt x="3560" y="2334"/>
                    </a:cubicBezTo>
                    <a:lnTo>
                      <a:pt x="2739" y="1882"/>
                    </a:lnTo>
                    <a:cubicBezTo>
                      <a:pt x="2774" y="1798"/>
                      <a:pt x="2786" y="1727"/>
                      <a:pt x="2786" y="1656"/>
                    </a:cubicBezTo>
                    <a:cubicBezTo>
                      <a:pt x="2786" y="1310"/>
                      <a:pt x="2500" y="1024"/>
                      <a:pt x="2155" y="1024"/>
                    </a:cubicBezTo>
                    <a:cubicBezTo>
                      <a:pt x="1822" y="1024"/>
                      <a:pt x="1536" y="1310"/>
                      <a:pt x="1536" y="1656"/>
                    </a:cubicBezTo>
                    <a:cubicBezTo>
                      <a:pt x="1536" y="1822"/>
                      <a:pt x="1596" y="1953"/>
                      <a:pt x="1703" y="2072"/>
                    </a:cubicBezTo>
                    <a:lnTo>
                      <a:pt x="834" y="3203"/>
                    </a:lnTo>
                    <a:cubicBezTo>
                      <a:pt x="774" y="3191"/>
                      <a:pt x="703" y="3168"/>
                      <a:pt x="631" y="3168"/>
                    </a:cubicBezTo>
                    <a:cubicBezTo>
                      <a:pt x="286" y="3168"/>
                      <a:pt x="0" y="3453"/>
                      <a:pt x="0" y="3799"/>
                    </a:cubicBezTo>
                    <a:cubicBezTo>
                      <a:pt x="0" y="4144"/>
                      <a:pt x="286" y="4418"/>
                      <a:pt x="631" y="4418"/>
                    </a:cubicBezTo>
                    <a:cubicBezTo>
                      <a:pt x="965" y="4418"/>
                      <a:pt x="1250" y="4144"/>
                      <a:pt x="1250" y="3799"/>
                    </a:cubicBezTo>
                    <a:cubicBezTo>
                      <a:pt x="1250" y="3632"/>
                      <a:pt x="1191" y="3501"/>
                      <a:pt x="1084" y="3382"/>
                    </a:cubicBezTo>
                    <a:lnTo>
                      <a:pt x="1953" y="2251"/>
                    </a:lnTo>
                    <a:cubicBezTo>
                      <a:pt x="2012" y="2263"/>
                      <a:pt x="2084" y="2275"/>
                      <a:pt x="2155" y="2275"/>
                    </a:cubicBezTo>
                    <a:cubicBezTo>
                      <a:pt x="2310" y="2275"/>
                      <a:pt x="2441" y="2215"/>
                      <a:pt x="2560" y="2144"/>
                    </a:cubicBezTo>
                    <a:lnTo>
                      <a:pt x="3441" y="2632"/>
                    </a:lnTo>
                    <a:cubicBezTo>
                      <a:pt x="3441" y="2668"/>
                      <a:pt x="3429" y="2691"/>
                      <a:pt x="3429" y="2739"/>
                    </a:cubicBezTo>
                    <a:cubicBezTo>
                      <a:pt x="3429" y="3084"/>
                      <a:pt x="3703" y="3370"/>
                      <a:pt x="4048" y="3370"/>
                    </a:cubicBezTo>
                    <a:cubicBezTo>
                      <a:pt x="4394" y="3370"/>
                      <a:pt x="4679" y="3084"/>
                      <a:pt x="4679" y="2739"/>
                    </a:cubicBezTo>
                    <a:cubicBezTo>
                      <a:pt x="4679" y="2572"/>
                      <a:pt x="4620" y="2429"/>
                      <a:pt x="4513" y="2322"/>
                    </a:cubicBezTo>
                    <a:lnTo>
                      <a:pt x="5418" y="1239"/>
                    </a:lnTo>
                    <a:cubicBezTo>
                      <a:pt x="5477" y="1251"/>
                      <a:pt x="5548" y="1263"/>
                      <a:pt x="5608" y="1263"/>
                    </a:cubicBezTo>
                    <a:cubicBezTo>
                      <a:pt x="5953" y="1263"/>
                      <a:pt x="6239" y="989"/>
                      <a:pt x="6239" y="643"/>
                    </a:cubicBezTo>
                    <a:cubicBezTo>
                      <a:pt x="6239" y="286"/>
                      <a:pt x="5953" y="1"/>
                      <a:pt x="5608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ABEA547-F5C7-4A2C-B5E4-44EDAEA64C9D}"/>
              </a:ext>
            </a:extLst>
          </p:cNvPr>
          <p:cNvSpPr/>
          <p:nvPr/>
        </p:nvSpPr>
        <p:spPr>
          <a:xfrm>
            <a:off x="326571" y="1613666"/>
            <a:ext cx="11070561" cy="66649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FF597FAE-3A68-44F6-8EE5-487308284127}"/>
              </a:ext>
            </a:extLst>
          </p:cNvPr>
          <p:cNvGrpSpPr/>
          <p:nvPr/>
        </p:nvGrpSpPr>
        <p:grpSpPr>
          <a:xfrm>
            <a:off x="5517814" y="644035"/>
            <a:ext cx="687044" cy="677764"/>
            <a:chOff x="5419841" y="1380187"/>
            <a:chExt cx="1343025" cy="129540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6DB13F7F-D7A5-4C74-BECA-6893182E469B}"/>
                </a:ext>
              </a:extLst>
            </p:cNvPr>
            <p:cNvSpPr/>
            <p:nvPr/>
          </p:nvSpPr>
          <p:spPr>
            <a:xfrm>
              <a:off x="5419841" y="1380187"/>
              <a:ext cx="1343025" cy="12954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19" name="Google Shape;5526;p47">
              <a:extLst>
                <a:ext uri="{FF2B5EF4-FFF2-40B4-BE49-F238E27FC236}">
                  <a16:creationId xmlns:a16="http://schemas.microsoft.com/office/drawing/2014/main" id="{44E17788-8D15-487F-9629-37F78BADAF24}"/>
                </a:ext>
              </a:extLst>
            </p:cNvPr>
            <p:cNvGrpSpPr/>
            <p:nvPr/>
          </p:nvGrpSpPr>
          <p:grpSpPr>
            <a:xfrm>
              <a:off x="5724615" y="1690747"/>
              <a:ext cx="742768" cy="675325"/>
              <a:chOff x="1284212" y="1963766"/>
              <a:chExt cx="379489" cy="366046"/>
            </a:xfrm>
          </p:grpSpPr>
          <p:sp>
            <p:nvSpPr>
              <p:cNvPr id="20" name="Google Shape;5527;p47">
                <a:extLst>
                  <a:ext uri="{FF2B5EF4-FFF2-40B4-BE49-F238E27FC236}">
                    <a16:creationId xmlns:a16="http://schemas.microsoft.com/office/drawing/2014/main" id="{46E7143B-6F90-43DB-9614-6AEA280CAE4F}"/>
                  </a:ext>
                </a:extLst>
              </p:cNvPr>
              <p:cNvSpPr/>
              <p:nvPr/>
            </p:nvSpPr>
            <p:spPr>
              <a:xfrm>
                <a:off x="1436861" y="2112975"/>
                <a:ext cx="69444" cy="68902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2163" extrusionOk="0">
                    <a:moveTo>
                      <a:pt x="1086" y="1"/>
                    </a:moveTo>
                    <a:cubicBezTo>
                      <a:pt x="526" y="1"/>
                      <a:pt x="0" y="443"/>
                      <a:pt x="0" y="1079"/>
                    </a:cubicBezTo>
                    <a:cubicBezTo>
                      <a:pt x="0" y="1675"/>
                      <a:pt x="501" y="2163"/>
                      <a:pt x="1096" y="2163"/>
                    </a:cubicBezTo>
                    <a:cubicBezTo>
                      <a:pt x="1703" y="2163"/>
                      <a:pt x="2179" y="1675"/>
                      <a:pt x="2179" y="1079"/>
                    </a:cubicBezTo>
                    <a:cubicBezTo>
                      <a:pt x="2144" y="1020"/>
                      <a:pt x="2144" y="960"/>
                      <a:pt x="2132" y="889"/>
                    </a:cubicBezTo>
                    <a:cubicBezTo>
                      <a:pt x="2121" y="802"/>
                      <a:pt x="2040" y="744"/>
                      <a:pt x="1963" y="744"/>
                    </a:cubicBezTo>
                    <a:cubicBezTo>
                      <a:pt x="1955" y="744"/>
                      <a:pt x="1948" y="745"/>
                      <a:pt x="1941" y="746"/>
                    </a:cubicBezTo>
                    <a:cubicBezTo>
                      <a:pt x="1846" y="770"/>
                      <a:pt x="1786" y="853"/>
                      <a:pt x="1810" y="948"/>
                    </a:cubicBezTo>
                    <a:cubicBezTo>
                      <a:pt x="1883" y="1428"/>
                      <a:pt x="1488" y="1811"/>
                      <a:pt x="1059" y="1811"/>
                    </a:cubicBezTo>
                    <a:cubicBezTo>
                      <a:pt x="923" y="1811"/>
                      <a:pt x="784" y="1772"/>
                      <a:pt x="655" y="1687"/>
                    </a:cubicBezTo>
                    <a:cubicBezTo>
                      <a:pt x="48" y="1282"/>
                      <a:pt x="346" y="329"/>
                      <a:pt x="1072" y="329"/>
                    </a:cubicBezTo>
                    <a:cubicBezTo>
                      <a:pt x="1239" y="329"/>
                      <a:pt x="1405" y="389"/>
                      <a:pt x="1536" y="496"/>
                    </a:cubicBezTo>
                    <a:cubicBezTo>
                      <a:pt x="1567" y="522"/>
                      <a:pt x="1605" y="534"/>
                      <a:pt x="1642" y="534"/>
                    </a:cubicBezTo>
                    <a:cubicBezTo>
                      <a:pt x="1692" y="534"/>
                      <a:pt x="1741" y="513"/>
                      <a:pt x="1774" y="472"/>
                    </a:cubicBezTo>
                    <a:cubicBezTo>
                      <a:pt x="1834" y="389"/>
                      <a:pt x="1822" y="294"/>
                      <a:pt x="1751" y="234"/>
                    </a:cubicBezTo>
                    <a:cubicBezTo>
                      <a:pt x="1545" y="73"/>
                      <a:pt x="1313" y="1"/>
                      <a:pt x="1086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528;p47">
                <a:extLst>
                  <a:ext uri="{FF2B5EF4-FFF2-40B4-BE49-F238E27FC236}">
                    <a16:creationId xmlns:a16="http://schemas.microsoft.com/office/drawing/2014/main" id="{24706CB9-317C-4507-8DC9-8344AE6685E6}"/>
                  </a:ext>
                </a:extLst>
              </p:cNvPr>
              <p:cNvSpPr/>
              <p:nvPr/>
            </p:nvSpPr>
            <p:spPr>
              <a:xfrm>
                <a:off x="1284212" y="1963766"/>
                <a:ext cx="379489" cy="366046"/>
              </a:xfrm>
              <a:custGeom>
                <a:avLst/>
                <a:gdLst/>
                <a:ahLst/>
                <a:cxnLst/>
                <a:rect l="l" t="t" r="r" b="b"/>
                <a:pathLst>
                  <a:path w="11913" h="11491" extrusionOk="0">
                    <a:moveTo>
                      <a:pt x="1031" y="2185"/>
                    </a:moveTo>
                    <a:cubicBezTo>
                      <a:pt x="1151" y="2185"/>
                      <a:pt x="1275" y="2224"/>
                      <a:pt x="1387" y="2311"/>
                    </a:cubicBezTo>
                    <a:cubicBezTo>
                      <a:pt x="1625" y="2489"/>
                      <a:pt x="1673" y="2834"/>
                      <a:pt x="1506" y="3084"/>
                    </a:cubicBezTo>
                    <a:cubicBezTo>
                      <a:pt x="1389" y="3256"/>
                      <a:pt x="1207" y="3337"/>
                      <a:pt x="1026" y="3337"/>
                    </a:cubicBezTo>
                    <a:cubicBezTo>
                      <a:pt x="767" y="3337"/>
                      <a:pt x="510" y="3171"/>
                      <a:pt x="447" y="2870"/>
                    </a:cubicBezTo>
                    <a:cubicBezTo>
                      <a:pt x="376" y="2492"/>
                      <a:pt x="689" y="2185"/>
                      <a:pt x="1031" y="2185"/>
                    </a:cubicBezTo>
                    <a:close/>
                    <a:moveTo>
                      <a:pt x="4269" y="3025"/>
                    </a:moveTo>
                    <a:cubicBezTo>
                      <a:pt x="4364" y="3073"/>
                      <a:pt x="5435" y="3680"/>
                      <a:pt x="5519" y="3739"/>
                    </a:cubicBezTo>
                    <a:lnTo>
                      <a:pt x="4269" y="4454"/>
                    </a:lnTo>
                    <a:lnTo>
                      <a:pt x="4269" y="3025"/>
                    </a:lnTo>
                    <a:close/>
                    <a:moveTo>
                      <a:pt x="7448" y="3025"/>
                    </a:moveTo>
                    <a:lnTo>
                      <a:pt x="7448" y="4454"/>
                    </a:lnTo>
                    <a:lnTo>
                      <a:pt x="6197" y="3739"/>
                    </a:lnTo>
                    <a:lnTo>
                      <a:pt x="7448" y="3025"/>
                    </a:lnTo>
                    <a:close/>
                    <a:moveTo>
                      <a:pt x="2550" y="2268"/>
                    </a:moveTo>
                    <a:cubicBezTo>
                      <a:pt x="2817" y="2268"/>
                      <a:pt x="3085" y="2336"/>
                      <a:pt x="3328" y="2477"/>
                    </a:cubicBezTo>
                    <a:cubicBezTo>
                      <a:pt x="3697" y="2692"/>
                      <a:pt x="3566" y="2608"/>
                      <a:pt x="3935" y="2811"/>
                    </a:cubicBezTo>
                    <a:lnTo>
                      <a:pt x="3935" y="4644"/>
                    </a:lnTo>
                    <a:lnTo>
                      <a:pt x="2328" y="5573"/>
                    </a:lnTo>
                    <a:lnTo>
                      <a:pt x="1744" y="5240"/>
                    </a:lnTo>
                    <a:cubicBezTo>
                      <a:pt x="1375" y="5037"/>
                      <a:pt x="1125" y="4692"/>
                      <a:pt x="1006" y="4275"/>
                    </a:cubicBezTo>
                    <a:cubicBezTo>
                      <a:pt x="947" y="4085"/>
                      <a:pt x="923" y="3870"/>
                      <a:pt x="959" y="3680"/>
                    </a:cubicBezTo>
                    <a:lnTo>
                      <a:pt x="959" y="3680"/>
                    </a:lnTo>
                    <a:cubicBezTo>
                      <a:pt x="981" y="3681"/>
                      <a:pt x="1003" y="3682"/>
                      <a:pt x="1025" y="3682"/>
                    </a:cubicBezTo>
                    <a:cubicBezTo>
                      <a:pt x="1659" y="3682"/>
                      <a:pt x="2129" y="3028"/>
                      <a:pt x="1875" y="2418"/>
                    </a:cubicBezTo>
                    <a:cubicBezTo>
                      <a:pt x="2090" y="2319"/>
                      <a:pt x="2320" y="2268"/>
                      <a:pt x="2550" y="2268"/>
                    </a:cubicBezTo>
                    <a:close/>
                    <a:moveTo>
                      <a:pt x="9186" y="2275"/>
                    </a:moveTo>
                    <a:cubicBezTo>
                      <a:pt x="10067" y="2275"/>
                      <a:pt x="10781" y="2977"/>
                      <a:pt x="10781" y="3858"/>
                    </a:cubicBezTo>
                    <a:cubicBezTo>
                      <a:pt x="10781" y="4418"/>
                      <a:pt x="10460" y="4954"/>
                      <a:pt x="9972" y="5240"/>
                    </a:cubicBezTo>
                    <a:lnTo>
                      <a:pt x="9400" y="5573"/>
                    </a:lnTo>
                    <a:cubicBezTo>
                      <a:pt x="9186" y="5454"/>
                      <a:pt x="7983" y="4751"/>
                      <a:pt x="7793" y="4644"/>
                    </a:cubicBezTo>
                    <a:lnTo>
                      <a:pt x="7793" y="2834"/>
                    </a:lnTo>
                    <a:cubicBezTo>
                      <a:pt x="8245" y="2596"/>
                      <a:pt x="8567" y="2275"/>
                      <a:pt x="9186" y="2275"/>
                    </a:cubicBezTo>
                    <a:close/>
                    <a:moveTo>
                      <a:pt x="3935" y="5013"/>
                    </a:moveTo>
                    <a:lnTo>
                      <a:pt x="3935" y="6478"/>
                    </a:lnTo>
                    <a:lnTo>
                      <a:pt x="2673" y="5751"/>
                    </a:lnTo>
                    <a:lnTo>
                      <a:pt x="3935" y="5013"/>
                    </a:lnTo>
                    <a:close/>
                    <a:moveTo>
                      <a:pt x="7793" y="5037"/>
                    </a:moveTo>
                    <a:cubicBezTo>
                      <a:pt x="7948" y="5120"/>
                      <a:pt x="8900" y="5668"/>
                      <a:pt x="9055" y="5763"/>
                    </a:cubicBezTo>
                    <a:lnTo>
                      <a:pt x="7793" y="6490"/>
                    </a:lnTo>
                    <a:lnTo>
                      <a:pt x="7793" y="5037"/>
                    </a:lnTo>
                    <a:close/>
                    <a:moveTo>
                      <a:pt x="5852" y="3918"/>
                    </a:moveTo>
                    <a:lnTo>
                      <a:pt x="7448" y="4823"/>
                    </a:lnTo>
                    <a:lnTo>
                      <a:pt x="7448" y="6668"/>
                    </a:lnTo>
                    <a:lnTo>
                      <a:pt x="5852" y="7573"/>
                    </a:lnTo>
                    <a:lnTo>
                      <a:pt x="4257" y="6668"/>
                    </a:lnTo>
                    <a:lnTo>
                      <a:pt x="4257" y="4823"/>
                    </a:lnTo>
                    <a:lnTo>
                      <a:pt x="5852" y="3918"/>
                    </a:lnTo>
                    <a:close/>
                    <a:moveTo>
                      <a:pt x="7448" y="7061"/>
                    </a:moveTo>
                    <a:lnTo>
                      <a:pt x="7448" y="8490"/>
                    </a:lnTo>
                    <a:cubicBezTo>
                      <a:pt x="7352" y="8442"/>
                      <a:pt x="6281" y="7835"/>
                      <a:pt x="6197" y="7776"/>
                    </a:cubicBezTo>
                    <a:lnTo>
                      <a:pt x="7448" y="7061"/>
                    </a:lnTo>
                    <a:close/>
                    <a:moveTo>
                      <a:pt x="4269" y="7073"/>
                    </a:moveTo>
                    <a:lnTo>
                      <a:pt x="5519" y="7787"/>
                    </a:lnTo>
                    <a:lnTo>
                      <a:pt x="4269" y="8502"/>
                    </a:lnTo>
                    <a:lnTo>
                      <a:pt x="4269" y="7073"/>
                    </a:lnTo>
                    <a:close/>
                    <a:moveTo>
                      <a:pt x="9376" y="5954"/>
                    </a:moveTo>
                    <a:lnTo>
                      <a:pt x="9960" y="6287"/>
                    </a:lnTo>
                    <a:cubicBezTo>
                      <a:pt x="10329" y="6490"/>
                      <a:pt x="10579" y="6835"/>
                      <a:pt x="10710" y="7252"/>
                    </a:cubicBezTo>
                    <a:cubicBezTo>
                      <a:pt x="10746" y="7430"/>
                      <a:pt x="10757" y="7609"/>
                      <a:pt x="10757" y="7787"/>
                    </a:cubicBezTo>
                    <a:cubicBezTo>
                      <a:pt x="10736" y="7786"/>
                      <a:pt x="10714" y="7785"/>
                      <a:pt x="10693" y="7785"/>
                    </a:cubicBezTo>
                    <a:cubicBezTo>
                      <a:pt x="10049" y="7785"/>
                      <a:pt x="9612" y="8474"/>
                      <a:pt x="9888" y="9085"/>
                    </a:cubicBezTo>
                    <a:cubicBezTo>
                      <a:pt x="9662" y="9190"/>
                      <a:pt x="9412" y="9249"/>
                      <a:pt x="9161" y="9249"/>
                    </a:cubicBezTo>
                    <a:cubicBezTo>
                      <a:pt x="8898" y="9249"/>
                      <a:pt x="8632" y="9184"/>
                      <a:pt x="8388" y="9038"/>
                    </a:cubicBezTo>
                    <a:cubicBezTo>
                      <a:pt x="8007" y="8811"/>
                      <a:pt x="8138" y="8907"/>
                      <a:pt x="7769" y="8692"/>
                    </a:cubicBezTo>
                    <a:lnTo>
                      <a:pt x="7769" y="6883"/>
                    </a:lnTo>
                    <a:lnTo>
                      <a:pt x="9376" y="5954"/>
                    </a:lnTo>
                    <a:close/>
                    <a:moveTo>
                      <a:pt x="10731" y="8111"/>
                    </a:moveTo>
                    <a:cubicBezTo>
                      <a:pt x="10841" y="8111"/>
                      <a:pt x="10950" y="8142"/>
                      <a:pt x="11043" y="8204"/>
                    </a:cubicBezTo>
                    <a:cubicBezTo>
                      <a:pt x="11484" y="8502"/>
                      <a:pt x="11329" y="9157"/>
                      <a:pt x="10841" y="9264"/>
                    </a:cubicBezTo>
                    <a:cubicBezTo>
                      <a:pt x="10802" y="9271"/>
                      <a:pt x="10764" y="9275"/>
                      <a:pt x="10726" y="9275"/>
                    </a:cubicBezTo>
                    <a:cubicBezTo>
                      <a:pt x="10276" y="9275"/>
                      <a:pt x="9982" y="8767"/>
                      <a:pt x="10246" y="8371"/>
                    </a:cubicBezTo>
                    <a:cubicBezTo>
                      <a:pt x="10358" y="8199"/>
                      <a:pt x="10545" y="8111"/>
                      <a:pt x="10731" y="8111"/>
                    </a:cubicBezTo>
                    <a:close/>
                    <a:moveTo>
                      <a:pt x="5852" y="7978"/>
                    </a:moveTo>
                    <a:cubicBezTo>
                      <a:pt x="6043" y="8097"/>
                      <a:pt x="7233" y="8764"/>
                      <a:pt x="7448" y="8883"/>
                    </a:cubicBezTo>
                    <a:lnTo>
                      <a:pt x="7448" y="9585"/>
                    </a:lnTo>
                    <a:cubicBezTo>
                      <a:pt x="7448" y="10466"/>
                      <a:pt x="6733" y="11181"/>
                      <a:pt x="5852" y="11181"/>
                    </a:cubicBezTo>
                    <a:cubicBezTo>
                      <a:pt x="4971" y="11181"/>
                      <a:pt x="4257" y="10466"/>
                      <a:pt x="4257" y="9585"/>
                    </a:cubicBezTo>
                    <a:lnTo>
                      <a:pt x="4257" y="8883"/>
                    </a:lnTo>
                    <a:lnTo>
                      <a:pt x="5852" y="7978"/>
                    </a:lnTo>
                    <a:close/>
                    <a:moveTo>
                      <a:pt x="5852" y="1"/>
                    </a:moveTo>
                    <a:cubicBezTo>
                      <a:pt x="4792" y="1"/>
                      <a:pt x="3935" y="870"/>
                      <a:pt x="3935" y="1918"/>
                    </a:cubicBezTo>
                    <a:lnTo>
                      <a:pt x="3935" y="2430"/>
                    </a:lnTo>
                    <a:cubicBezTo>
                      <a:pt x="3649" y="2263"/>
                      <a:pt x="3757" y="2322"/>
                      <a:pt x="3483" y="2180"/>
                    </a:cubicBezTo>
                    <a:cubicBezTo>
                      <a:pt x="3183" y="2005"/>
                      <a:pt x="2854" y="1922"/>
                      <a:pt x="2529" y="1922"/>
                    </a:cubicBezTo>
                    <a:cubicBezTo>
                      <a:pt x="2235" y="1922"/>
                      <a:pt x="1945" y="1990"/>
                      <a:pt x="1685" y="2120"/>
                    </a:cubicBezTo>
                    <a:cubicBezTo>
                      <a:pt x="1491" y="1915"/>
                      <a:pt x="1256" y="1827"/>
                      <a:pt x="1027" y="1827"/>
                    </a:cubicBezTo>
                    <a:cubicBezTo>
                      <a:pt x="497" y="1827"/>
                      <a:pt x="0" y="2303"/>
                      <a:pt x="125" y="2918"/>
                    </a:cubicBezTo>
                    <a:cubicBezTo>
                      <a:pt x="185" y="3215"/>
                      <a:pt x="375" y="3454"/>
                      <a:pt x="625" y="3573"/>
                    </a:cubicBezTo>
                    <a:cubicBezTo>
                      <a:pt x="530" y="4335"/>
                      <a:pt x="887" y="5109"/>
                      <a:pt x="1578" y="5501"/>
                    </a:cubicBezTo>
                    <a:cubicBezTo>
                      <a:pt x="1816" y="5644"/>
                      <a:pt x="1744" y="5597"/>
                      <a:pt x="1983" y="5728"/>
                    </a:cubicBezTo>
                    <a:lnTo>
                      <a:pt x="1578" y="5954"/>
                    </a:lnTo>
                    <a:cubicBezTo>
                      <a:pt x="982" y="6299"/>
                      <a:pt x="613" y="6942"/>
                      <a:pt x="613" y="7633"/>
                    </a:cubicBezTo>
                    <a:cubicBezTo>
                      <a:pt x="613" y="8633"/>
                      <a:pt x="1375" y="9466"/>
                      <a:pt x="2375" y="9538"/>
                    </a:cubicBezTo>
                    <a:lnTo>
                      <a:pt x="2387" y="9538"/>
                    </a:lnTo>
                    <a:cubicBezTo>
                      <a:pt x="2471" y="9538"/>
                      <a:pt x="2554" y="9478"/>
                      <a:pt x="2554" y="9395"/>
                    </a:cubicBezTo>
                    <a:cubicBezTo>
                      <a:pt x="2566" y="9300"/>
                      <a:pt x="2495" y="9216"/>
                      <a:pt x="2399" y="9216"/>
                    </a:cubicBezTo>
                    <a:cubicBezTo>
                      <a:pt x="1578" y="9145"/>
                      <a:pt x="959" y="8454"/>
                      <a:pt x="959" y="7633"/>
                    </a:cubicBezTo>
                    <a:cubicBezTo>
                      <a:pt x="959" y="7073"/>
                      <a:pt x="1268" y="6537"/>
                      <a:pt x="1756" y="6252"/>
                    </a:cubicBezTo>
                    <a:lnTo>
                      <a:pt x="2340" y="5918"/>
                    </a:lnTo>
                    <a:lnTo>
                      <a:pt x="3947" y="6847"/>
                    </a:lnTo>
                    <a:lnTo>
                      <a:pt x="3947" y="8657"/>
                    </a:lnTo>
                    <a:cubicBezTo>
                      <a:pt x="3411" y="8954"/>
                      <a:pt x="3280" y="9061"/>
                      <a:pt x="3030" y="9157"/>
                    </a:cubicBezTo>
                    <a:cubicBezTo>
                      <a:pt x="2935" y="9180"/>
                      <a:pt x="2887" y="9276"/>
                      <a:pt x="2911" y="9359"/>
                    </a:cubicBezTo>
                    <a:cubicBezTo>
                      <a:pt x="2932" y="9443"/>
                      <a:pt x="3008" y="9480"/>
                      <a:pt x="3082" y="9480"/>
                    </a:cubicBezTo>
                    <a:cubicBezTo>
                      <a:pt x="3093" y="9480"/>
                      <a:pt x="3103" y="9480"/>
                      <a:pt x="3114" y="9478"/>
                    </a:cubicBezTo>
                    <a:cubicBezTo>
                      <a:pt x="3423" y="9395"/>
                      <a:pt x="3578" y="9252"/>
                      <a:pt x="3947" y="9061"/>
                    </a:cubicBezTo>
                    <a:lnTo>
                      <a:pt x="3947" y="9573"/>
                    </a:lnTo>
                    <a:cubicBezTo>
                      <a:pt x="3947" y="10621"/>
                      <a:pt x="4816" y="11490"/>
                      <a:pt x="5864" y="11490"/>
                    </a:cubicBezTo>
                    <a:cubicBezTo>
                      <a:pt x="6924" y="11490"/>
                      <a:pt x="7793" y="10621"/>
                      <a:pt x="7793" y="9573"/>
                    </a:cubicBezTo>
                    <a:lnTo>
                      <a:pt x="7793" y="9085"/>
                    </a:lnTo>
                    <a:cubicBezTo>
                      <a:pt x="8269" y="9347"/>
                      <a:pt x="8591" y="9585"/>
                      <a:pt x="9186" y="9585"/>
                    </a:cubicBezTo>
                    <a:cubicBezTo>
                      <a:pt x="9495" y="9585"/>
                      <a:pt x="9829" y="9514"/>
                      <a:pt x="10115" y="9359"/>
                    </a:cubicBezTo>
                    <a:cubicBezTo>
                      <a:pt x="10277" y="9521"/>
                      <a:pt x="10500" y="9615"/>
                      <a:pt x="10736" y="9615"/>
                    </a:cubicBezTo>
                    <a:cubicBezTo>
                      <a:pt x="10794" y="9615"/>
                      <a:pt x="10853" y="9609"/>
                      <a:pt x="10912" y="9597"/>
                    </a:cubicBezTo>
                    <a:cubicBezTo>
                      <a:pt x="11781" y="9419"/>
                      <a:pt x="11912" y="8216"/>
                      <a:pt x="11091" y="7847"/>
                    </a:cubicBezTo>
                    <a:cubicBezTo>
                      <a:pt x="11162" y="7121"/>
                      <a:pt x="10805" y="6371"/>
                      <a:pt x="10138" y="5990"/>
                    </a:cubicBezTo>
                    <a:cubicBezTo>
                      <a:pt x="9900" y="5847"/>
                      <a:pt x="9972" y="5894"/>
                      <a:pt x="9734" y="5763"/>
                    </a:cubicBezTo>
                    <a:lnTo>
                      <a:pt x="10138" y="5537"/>
                    </a:lnTo>
                    <a:cubicBezTo>
                      <a:pt x="11067" y="5013"/>
                      <a:pt x="11377" y="3823"/>
                      <a:pt x="10853" y="2906"/>
                    </a:cubicBezTo>
                    <a:cubicBezTo>
                      <a:pt x="10507" y="2311"/>
                      <a:pt x="9876" y="1941"/>
                      <a:pt x="9174" y="1941"/>
                    </a:cubicBezTo>
                    <a:cubicBezTo>
                      <a:pt x="8471" y="1941"/>
                      <a:pt x="8067" y="2311"/>
                      <a:pt x="7769" y="2442"/>
                    </a:cubicBezTo>
                    <a:cubicBezTo>
                      <a:pt x="7757" y="2025"/>
                      <a:pt x="7805" y="1834"/>
                      <a:pt x="7733" y="1525"/>
                    </a:cubicBezTo>
                    <a:cubicBezTo>
                      <a:pt x="7711" y="1438"/>
                      <a:pt x="7640" y="1380"/>
                      <a:pt x="7546" y="1380"/>
                    </a:cubicBezTo>
                    <a:cubicBezTo>
                      <a:pt x="7537" y="1380"/>
                      <a:pt x="7528" y="1381"/>
                      <a:pt x="7519" y="1382"/>
                    </a:cubicBezTo>
                    <a:cubicBezTo>
                      <a:pt x="7436" y="1406"/>
                      <a:pt x="7376" y="1489"/>
                      <a:pt x="7388" y="1596"/>
                    </a:cubicBezTo>
                    <a:cubicBezTo>
                      <a:pt x="7448" y="1858"/>
                      <a:pt x="7412" y="2013"/>
                      <a:pt x="7436" y="2632"/>
                    </a:cubicBezTo>
                    <a:lnTo>
                      <a:pt x="5840" y="3549"/>
                    </a:lnTo>
                    <a:lnTo>
                      <a:pt x="4245" y="2632"/>
                    </a:lnTo>
                    <a:lnTo>
                      <a:pt x="4245" y="1941"/>
                    </a:lnTo>
                    <a:cubicBezTo>
                      <a:pt x="4245" y="1060"/>
                      <a:pt x="4959" y="346"/>
                      <a:pt x="5840" y="346"/>
                    </a:cubicBezTo>
                    <a:cubicBezTo>
                      <a:pt x="6364" y="346"/>
                      <a:pt x="6840" y="596"/>
                      <a:pt x="7150" y="1025"/>
                    </a:cubicBezTo>
                    <a:cubicBezTo>
                      <a:pt x="7186" y="1076"/>
                      <a:pt x="7241" y="1100"/>
                      <a:pt x="7294" y="1100"/>
                    </a:cubicBezTo>
                    <a:cubicBezTo>
                      <a:pt x="7328" y="1100"/>
                      <a:pt x="7360" y="1091"/>
                      <a:pt x="7388" y="1072"/>
                    </a:cubicBezTo>
                    <a:cubicBezTo>
                      <a:pt x="7459" y="1013"/>
                      <a:pt x="7471" y="906"/>
                      <a:pt x="7436" y="834"/>
                    </a:cubicBezTo>
                    <a:cubicBezTo>
                      <a:pt x="7078" y="310"/>
                      <a:pt x="6483" y="1"/>
                      <a:pt x="585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538F52DD-0E5C-4A4A-99AD-9D7B44462288}"/>
              </a:ext>
            </a:extLst>
          </p:cNvPr>
          <p:cNvGrpSpPr/>
          <p:nvPr/>
        </p:nvGrpSpPr>
        <p:grpSpPr>
          <a:xfrm>
            <a:off x="9660183" y="688025"/>
            <a:ext cx="758829" cy="658970"/>
            <a:chOff x="9896273" y="1400364"/>
            <a:chExt cx="1343025" cy="1295400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4CF5CCD-3547-449A-8B72-82F1CED79153}"/>
                </a:ext>
              </a:extLst>
            </p:cNvPr>
            <p:cNvSpPr/>
            <p:nvPr/>
          </p:nvSpPr>
          <p:spPr>
            <a:xfrm>
              <a:off x="9896273" y="1400364"/>
              <a:ext cx="1343025" cy="12954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27" name="Google Shape;6465;p48">
              <a:extLst>
                <a:ext uri="{FF2B5EF4-FFF2-40B4-BE49-F238E27FC236}">
                  <a16:creationId xmlns:a16="http://schemas.microsoft.com/office/drawing/2014/main" id="{8D647D92-D69A-42FB-A774-613759D87016}"/>
                </a:ext>
              </a:extLst>
            </p:cNvPr>
            <p:cNvGrpSpPr/>
            <p:nvPr/>
          </p:nvGrpSpPr>
          <p:grpSpPr>
            <a:xfrm>
              <a:off x="10216552" y="1717590"/>
              <a:ext cx="702466" cy="660948"/>
              <a:chOff x="5774124" y="4294550"/>
              <a:chExt cx="331611" cy="331674"/>
            </a:xfrm>
          </p:grpSpPr>
          <p:sp>
            <p:nvSpPr>
              <p:cNvPr id="28" name="Google Shape;6466;p48">
                <a:extLst>
                  <a:ext uri="{FF2B5EF4-FFF2-40B4-BE49-F238E27FC236}">
                    <a16:creationId xmlns:a16="http://schemas.microsoft.com/office/drawing/2014/main" id="{C78FCD3E-B977-4F9F-9606-352697EF1717}"/>
                  </a:ext>
                </a:extLst>
              </p:cNvPr>
              <p:cNvSpPr/>
              <p:nvPr/>
            </p:nvSpPr>
            <p:spPr>
              <a:xfrm>
                <a:off x="5774124" y="4419664"/>
                <a:ext cx="331611" cy="206560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6490" extrusionOk="0">
                    <a:moveTo>
                      <a:pt x="2751" y="2905"/>
                    </a:moveTo>
                    <a:lnTo>
                      <a:pt x="2751" y="6191"/>
                    </a:lnTo>
                    <a:lnTo>
                      <a:pt x="1429" y="6191"/>
                    </a:lnTo>
                    <a:lnTo>
                      <a:pt x="1429" y="2905"/>
                    </a:lnTo>
                    <a:close/>
                    <a:moveTo>
                      <a:pt x="5847" y="2084"/>
                    </a:moveTo>
                    <a:lnTo>
                      <a:pt x="5847" y="6191"/>
                    </a:lnTo>
                    <a:lnTo>
                      <a:pt x="4525" y="6191"/>
                    </a:lnTo>
                    <a:lnTo>
                      <a:pt x="4525" y="2084"/>
                    </a:lnTo>
                    <a:close/>
                    <a:moveTo>
                      <a:pt x="8942" y="298"/>
                    </a:moveTo>
                    <a:lnTo>
                      <a:pt x="8942" y="6191"/>
                    </a:lnTo>
                    <a:lnTo>
                      <a:pt x="7609" y="6191"/>
                    </a:lnTo>
                    <a:lnTo>
                      <a:pt x="7609" y="298"/>
                    </a:lnTo>
                    <a:close/>
                    <a:moveTo>
                      <a:pt x="7466" y="0"/>
                    </a:moveTo>
                    <a:cubicBezTo>
                      <a:pt x="7383" y="0"/>
                      <a:pt x="7323" y="72"/>
                      <a:pt x="7323" y="155"/>
                    </a:cubicBezTo>
                    <a:lnTo>
                      <a:pt x="7323" y="6191"/>
                    </a:lnTo>
                    <a:lnTo>
                      <a:pt x="6156" y="6191"/>
                    </a:lnTo>
                    <a:lnTo>
                      <a:pt x="6156" y="1941"/>
                    </a:lnTo>
                    <a:cubicBezTo>
                      <a:pt x="6156" y="1846"/>
                      <a:pt x="6085" y="1786"/>
                      <a:pt x="6013" y="1786"/>
                    </a:cubicBezTo>
                    <a:lnTo>
                      <a:pt x="4370" y="1786"/>
                    </a:lnTo>
                    <a:cubicBezTo>
                      <a:pt x="4287" y="1786"/>
                      <a:pt x="4227" y="1858"/>
                      <a:pt x="4227" y="1941"/>
                    </a:cubicBezTo>
                    <a:lnTo>
                      <a:pt x="4227" y="6191"/>
                    </a:lnTo>
                    <a:lnTo>
                      <a:pt x="3061" y="6191"/>
                    </a:lnTo>
                    <a:lnTo>
                      <a:pt x="3061" y="2751"/>
                    </a:lnTo>
                    <a:cubicBezTo>
                      <a:pt x="3061" y="2667"/>
                      <a:pt x="2989" y="2608"/>
                      <a:pt x="2918" y="2608"/>
                    </a:cubicBezTo>
                    <a:lnTo>
                      <a:pt x="1275" y="2608"/>
                    </a:lnTo>
                    <a:cubicBezTo>
                      <a:pt x="1191" y="2608"/>
                      <a:pt x="1132" y="2679"/>
                      <a:pt x="1132" y="2751"/>
                    </a:cubicBezTo>
                    <a:lnTo>
                      <a:pt x="1132" y="6191"/>
                    </a:lnTo>
                    <a:lnTo>
                      <a:pt x="144" y="6191"/>
                    </a:lnTo>
                    <a:cubicBezTo>
                      <a:pt x="60" y="6191"/>
                      <a:pt x="1" y="6263"/>
                      <a:pt x="1" y="6346"/>
                    </a:cubicBezTo>
                    <a:cubicBezTo>
                      <a:pt x="1" y="6430"/>
                      <a:pt x="72" y="6489"/>
                      <a:pt x="144" y="6489"/>
                    </a:cubicBezTo>
                    <a:lnTo>
                      <a:pt x="10264" y="6489"/>
                    </a:lnTo>
                    <a:cubicBezTo>
                      <a:pt x="10359" y="6489"/>
                      <a:pt x="10419" y="6418"/>
                      <a:pt x="10419" y="6346"/>
                    </a:cubicBezTo>
                    <a:cubicBezTo>
                      <a:pt x="10395" y="6251"/>
                      <a:pt x="10323" y="6191"/>
                      <a:pt x="10240" y="6191"/>
                    </a:cubicBezTo>
                    <a:lnTo>
                      <a:pt x="9252" y="6191"/>
                    </a:lnTo>
                    <a:lnTo>
                      <a:pt x="9252" y="155"/>
                    </a:lnTo>
                    <a:cubicBezTo>
                      <a:pt x="9252" y="60"/>
                      <a:pt x="9180" y="0"/>
                      <a:pt x="910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467;p48">
                <a:extLst>
                  <a:ext uri="{FF2B5EF4-FFF2-40B4-BE49-F238E27FC236}">
                    <a16:creationId xmlns:a16="http://schemas.microsoft.com/office/drawing/2014/main" id="{54580ED3-FC0D-442D-ADD0-D8116D4F6398}"/>
                  </a:ext>
                </a:extLst>
              </p:cNvPr>
              <p:cNvSpPr/>
              <p:nvPr/>
            </p:nvSpPr>
            <p:spPr>
              <a:xfrm>
                <a:off x="5778294" y="4294550"/>
                <a:ext cx="316461" cy="191442"/>
              </a:xfrm>
              <a:custGeom>
                <a:avLst/>
                <a:gdLst/>
                <a:ahLst/>
                <a:cxnLst/>
                <a:rect l="l" t="t" r="r" b="b"/>
                <a:pathLst>
                  <a:path w="9943" h="6015" extrusionOk="0">
                    <a:moveTo>
                      <a:pt x="9447" y="0"/>
                    </a:moveTo>
                    <a:cubicBezTo>
                      <a:pt x="9433" y="0"/>
                      <a:pt x="9420" y="1"/>
                      <a:pt x="9407" y="2"/>
                    </a:cubicBezTo>
                    <a:lnTo>
                      <a:pt x="8097" y="169"/>
                    </a:lnTo>
                    <a:cubicBezTo>
                      <a:pt x="7847" y="193"/>
                      <a:pt x="7644" y="455"/>
                      <a:pt x="7680" y="705"/>
                    </a:cubicBezTo>
                    <a:cubicBezTo>
                      <a:pt x="7703" y="951"/>
                      <a:pt x="7914" y="1123"/>
                      <a:pt x="8167" y="1123"/>
                    </a:cubicBezTo>
                    <a:cubicBezTo>
                      <a:pt x="8183" y="1123"/>
                      <a:pt x="8200" y="1123"/>
                      <a:pt x="8216" y="1121"/>
                    </a:cubicBezTo>
                    <a:lnTo>
                      <a:pt x="8323" y="1109"/>
                    </a:lnTo>
                    <a:lnTo>
                      <a:pt x="8323" y="1109"/>
                    </a:lnTo>
                    <a:cubicBezTo>
                      <a:pt x="6716" y="2967"/>
                      <a:pt x="4811" y="3919"/>
                      <a:pt x="3465" y="4407"/>
                    </a:cubicBezTo>
                    <a:cubicBezTo>
                      <a:pt x="1787" y="5003"/>
                      <a:pt x="477" y="5062"/>
                      <a:pt x="477" y="5062"/>
                    </a:cubicBezTo>
                    <a:cubicBezTo>
                      <a:pt x="203" y="5074"/>
                      <a:pt x="1" y="5288"/>
                      <a:pt x="13" y="5550"/>
                    </a:cubicBezTo>
                    <a:cubicBezTo>
                      <a:pt x="24" y="5824"/>
                      <a:pt x="239" y="6015"/>
                      <a:pt x="489" y="6015"/>
                    </a:cubicBezTo>
                    <a:lnTo>
                      <a:pt x="501" y="6015"/>
                    </a:lnTo>
                    <a:cubicBezTo>
                      <a:pt x="560" y="6015"/>
                      <a:pt x="1953" y="5967"/>
                      <a:pt x="3775" y="5312"/>
                    </a:cubicBezTo>
                    <a:cubicBezTo>
                      <a:pt x="4811" y="4943"/>
                      <a:pt x="5775" y="4467"/>
                      <a:pt x="6656" y="3872"/>
                    </a:cubicBezTo>
                    <a:cubicBezTo>
                      <a:pt x="6728" y="3824"/>
                      <a:pt x="6740" y="3729"/>
                      <a:pt x="6692" y="3669"/>
                    </a:cubicBezTo>
                    <a:cubicBezTo>
                      <a:pt x="6670" y="3618"/>
                      <a:pt x="6621" y="3594"/>
                      <a:pt x="6573" y="3594"/>
                    </a:cubicBezTo>
                    <a:cubicBezTo>
                      <a:pt x="6542" y="3594"/>
                      <a:pt x="6512" y="3603"/>
                      <a:pt x="6490" y="3622"/>
                    </a:cubicBezTo>
                    <a:cubicBezTo>
                      <a:pt x="5620" y="4205"/>
                      <a:pt x="4692" y="4681"/>
                      <a:pt x="3692" y="5038"/>
                    </a:cubicBezTo>
                    <a:cubicBezTo>
                      <a:pt x="1906" y="5669"/>
                      <a:pt x="560" y="5717"/>
                      <a:pt x="525" y="5717"/>
                    </a:cubicBezTo>
                    <a:cubicBezTo>
                      <a:pt x="429" y="5717"/>
                      <a:pt x="358" y="5646"/>
                      <a:pt x="346" y="5550"/>
                    </a:cubicBezTo>
                    <a:cubicBezTo>
                      <a:pt x="346" y="5467"/>
                      <a:pt x="417" y="5372"/>
                      <a:pt x="501" y="5372"/>
                    </a:cubicBezTo>
                    <a:cubicBezTo>
                      <a:pt x="525" y="5372"/>
                      <a:pt x="1858" y="5336"/>
                      <a:pt x="3596" y="4705"/>
                    </a:cubicBezTo>
                    <a:cubicBezTo>
                      <a:pt x="5061" y="4181"/>
                      <a:pt x="7144" y="3133"/>
                      <a:pt x="8835" y="1014"/>
                    </a:cubicBezTo>
                    <a:cubicBezTo>
                      <a:pt x="8927" y="911"/>
                      <a:pt x="8842" y="763"/>
                      <a:pt x="8718" y="763"/>
                    </a:cubicBezTo>
                    <a:cubicBezTo>
                      <a:pt x="8714" y="763"/>
                      <a:pt x="8709" y="764"/>
                      <a:pt x="8704" y="764"/>
                    </a:cubicBezTo>
                    <a:lnTo>
                      <a:pt x="8216" y="824"/>
                    </a:lnTo>
                    <a:cubicBezTo>
                      <a:pt x="8208" y="825"/>
                      <a:pt x="8200" y="825"/>
                      <a:pt x="8192" y="825"/>
                    </a:cubicBezTo>
                    <a:cubicBezTo>
                      <a:pt x="8109" y="825"/>
                      <a:pt x="8047" y="769"/>
                      <a:pt x="8025" y="693"/>
                    </a:cubicBezTo>
                    <a:cubicBezTo>
                      <a:pt x="7990" y="586"/>
                      <a:pt x="8061" y="478"/>
                      <a:pt x="8168" y="478"/>
                    </a:cubicBezTo>
                    <a:lnTo>
                      <a:pt x="9478" y="312"/>
                    </a:lnTo>
                    <a:cubicBezTo>
                      <a:pt x="9484" y="311"/>
                      <a:pt x="9490" y="311"/>
                      <a:pt x="9496" y="311"/>
                    </a:cubicBezTo>
                    <a:cubicBezTo>
                      <a:pt x="9594" y="311"/>
                      <a:pt x="9669" y="400"/>
                      <a:pt x="9669" y="490"/>
                    </a:cubicBezTo>
                    <a:lnTo>
                      <a:pt x="9669" y="1800"/>
                    </a:lnTo>
                    <a:cubicBezTo>
                      <a:pt x="9669" y="1895"/>
                      <a:pt x="9597" y="1979"/>
                      <a:pt x="9490" y="1979"/>
                    </a:cubicBezTo>
                    <a:cubicBezTo>
                      <a:pt x="9407" y="1979"/>
                      <a:pt x="9311" y="1907"/>
                      <a:pt x="9311" y="1800"/>
                    </a:cubicBezTo>
                    <a:lnTo>
                      <a:pt x="9311" y="1407"/>
                    </a:lnTo>
                    <a:cubicBezTo>
                      <a:pt x="9311" y="1348"/>
                      <a:pt x="9264" y="1288"/>
                      <a:pt x="9204" y="1252"/>
                    </a:cubicBezTo>
                    <a:cubicBezTo>
                      <a:pt x="9187" y="1242"/>
                      <a:pt x="9169" y="1238"/>
                      <a:pt x="9152" y="1238"/>
                    </a:cubicBezTo>
                    <a:cubicBezTo>
                      <a:pt x="9106" y="1238"/>
                      <a:pt x="9060" y="1266"/>
                      <a:pt x="9026" y="1300"/>
                    </a:cubicBezTo>
                    <a:cubicBezTo>
                      <a:pt x="8466" y="2002"/>
                      <a:pt x="7811" y="2633"/>
                      <a:pt x="7097" y="3193"/>
                    </a:cubicBezTo>
                    <a:cubicBezTo>
                      <a:pt x="7037" y="3229"/>
                      <a:pt x="7025" y="3336"/>
                      <a:pt x="7061" y="3395"/>
                    </a:cubicBezTo>
                    <a:cubicBezTo>
                      <a:pt x="7091" y="3433"/>
                      <a:pt x="7144" y="3451"/>
                      <a:pt x="7194" y="3451"/>
                    </a:cubicBezTo>
                    <a:cubicBezTo>
                      <a:pt x="7224" y="3451"/>
                      <a:pt x="7253" y="3445"/>
                      <a:pt x="7275" y="3431"/>
                    </a:cubicBezTo>
                    <a:cubicBezTo>
                      <a:pt x="7895" y="2943"/>
                      <a:pt x="8466" y="2419"/>
                      <a:pt x="8990" y="1824"/>
                    </a:cubicBezTo>
                    <a:cubicBezTo>
                      <a:pt x="9002" y="2074"/>
                      <a:pt x="9204" y="2276"/>
                      <a:pt x="9466" y="2276"/>
                    </a:cubicBezTo>
                    <a:cubicBezTo>
                      <a:pt x="9728" y="2276"/>
                      <a:pt x="9942" y="2074"/>
                      <a:pt x="9942" y="1800"/>
                    </a:cubicBezTo>
                    <a:lnTo>
                      <a:pt x="9942" y="478"/>
                    </a:lnTo>
                    <a:cubicBezTo>
                      <a:pt x="9942" y="347"/>
                      <a:pt x="9883" y="216"/>
                      <a:pt x="9776" y="121"/>
                    </a:cubicBezTo>
                    <a:cubicBezTo>
                      <a:pt x="9679" y="46"/>
                      <a:pt x="9564" y="0"/>
                      <a:pt x="944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35A8FBE-29DD-4FE5-9818-09EB9939961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443724" y="343798"/>
            <a:ext cx="72454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1482A34F-BEB5-4E39-A786-AC87436C82F4}"/>
              </a:ext>
            </a:extLst>
          </p:cNvPr>
          <p:cNvSpPr txBox="1"/>
          <p:nvPr/>
        </p:nvSpPr>
        <p:spPr>
          <a:xfrm>
            <a:off x="1501161" y="1631227"/>
            <a:ext cx="234899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1600" b="1" dirty="0">
                <a:latin typeface="Arial"/>
                <a:cs typeface="Arial"/>
              </a:rPr>
              <a:t>Mejorar niveles de </a:t>
            </a:r>
            <a:r>
              <a:rPr lang="es-ES" sz="1600" b="1" dirty="0" err="1">
                <a:latin typeface="Arial"/>
                <a:cs typeface="Arial"/>
              </a:rPr>
              <a:t>explicabilidad</a:t>
            </a:r>
            <a:endParaRPr lang="es-ES" sz="1400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C7495D33-01D7-47C6-ADEE-706B8DECCF25}"/>
              </a:ext>
            </a:extLst>
          </p:cNvPr>
          <p:cNvSpPr txBox="1"/>
          <p:nvPr/>
        </p:nvSpPr>
        <p:spPr>
          <a:xfrm>
            <a:off x="5052838" y="1610807"/>
            <a:ext cx="208632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1600" b="1" dirty="0">
                <a:latin typeface="Arial"/>
                <a:cs typeface="Arial"/>
              </a:rPr>
              <a:t>Generación de </a:t>
            </a:r>
            <a:r>
              <a:rPr lang="es-ES" sz="1600" b="1" dirty="0" err="1">
                <a:latin typeface="Arial"/>
                <a:cs typeface="Arial"/>
              </a:rPr>
              <a:t>simulciones</a:t>
            </a:r>
            <a:endParaRPr lang="es-ES" sz="1400" dirty="0"/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F2F6B8E9-1D55-4EEC-9AC4-8299404D015C}"/>
              </a:ext>
            </a:extLst>
          </p:cNvPr>
          <p:cNvSpPr txBox="1"/>
          <p:nvPr/>
        </p:nvSpPr>
        <p:spPr>
          <a:xfrm>
            <a:off x="8825718" y="1654524"/>
            <a:ext cx="224419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1600" b="1" dirty="0">
                <a:latin typeface="Arial"/>
                <a:cs typeface="Arial"/>
              </a:rPr>
              <a:t>Construcción de reporte en </a:t>
            </a:r>
            <a:r>
              <a:rPr lang="es-ES" sz="1600" b="1" dirty="0" err="1">
                <a:latin typeface="Arial"/>
                <a:cs typeface="Arial"/>
              </a:rPr>
              <a:t>Power</a:t>
            </a:r>
            <a:r>
              <a:rPr lang="es-ES" sz="1600" b="1" dirty="0">
                <a:latin typeface="Arial"/>
                <a:cs typeface="Arial"/>
              </a:rPr>
              <a:t> BI</a:t>
            </a:r>
            <a:endParaRPr lang="es-ES" sz="1400" dirty="0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3DCE0F9F-4F87-4CA3-B59B-EE61C1B78C20}"/>
              </a:ext>
            </a:extLst>
          </p:cNvPr>
          <p:cNvSpPr/>
          <p:nvPr/>
        </p:nvSpPr>
        <p:spPr>
          <a:xfrm>
            <a:off x="654617" y="3039767"/>
            <a:ext cx="2814447" cy="279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800" b="1" dirty="0">
                <a:solidFill>
                  <a:schemeClr val="bg1"/>
                </a:solidFill>
              </a:rPr>
              <a:t>    MEJORA DE MODELOS CON AJUSTE DE DATOS 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2F82BF7E-583B-4ED5-900F-F27599FBB13C}"/>
              </a:ext>
            </a:extLst>
          </p:cNvPr>
          <p:cNvSpPr/>
          <p:nvPr/>
        </p:nvSpPr>
        <p:spPr>
          <a:xfrm>
            <a:off x="537912" y="3037793"/>
            <a:ext cx="259194" cy="261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1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B2087F83-38E8-420A-8720-792912830B0A}"/>
              </a:ext>
            </a:extLst>
          </p:cNvPr>
          <p:cNvSpPr/>
          <p:nvPr/>
        </p:nvSpPr>
        <p:spPr>
          <a:xfrm>
            <a:off x="3234741" y="3701988"/>
            <a:ext cx="5386221" cy="279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800" b="1" dirty="0">
                <a:solidFill>
                  <a:schemeClr val="bg1"/>
                </a:solidFill>
              </a:rPr>
              <a:t>    MEJORA DE MODELOS INCORPORANDO NUEVAS VARIABLES</a:t>
            </a: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882027E8-D208-49D4-8931-2E6067B18E33}"/>
              </a:ext>
            </a:extLst>
          </p:cNvPr>
          <p:cNvSpPr/>
          <p:nvPr/>
        </p:nvSpPr>
        <p:spPr>
          <a:xfrm>
            <a:off x="3118036" y="3700014"/>
            <a:ext cx="259194" cy="261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2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210A763D-D4EE-4E80-AF14-4A79E3377681}"/>
              </a:ext>
            </a:extLst>
          </p:cNvPr>
          <p:cNvSpPr/>
          <p:nvPr/>
        </p:nvSpPr>
        <p:spPr>
          <a:xfrm>
            <a:off x="3497912" y="4082239"/>
            <a:ext cx="2117550" cy="2699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800" b="1" dirty="0">
                <a:solidFill>
                  <a:schemeClr val="bg1"/>
                </a:solidFill>
              </a:rPr>
              <a:t>    ANALISIS POTENCIAL DE ACEITE</a:t>
            </a:r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CD26F44D-5AC3-4544-BDD3-1F3279DC1899}"/>
              </a:ext>
            </a:extLst>
          </p:cNvPr>
          <p:cNvSpPr/>
          <p:nvPr/>
        </p:nvSpPr>
        <p:spPr>
          <a:xfrm>
            <a:off x="3381206" y="4080265"/>
            <a:ext cx="259194" cy="261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3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6E1F3530-DF52-45D7-AD64-6708BABB1DAE}"/>
              </a:ext>
            </a:extLst>
          </p:cNvPr>
          <p:cNvSpPr/>
          <p:nvPr/>
        </p:nvSpPr>
        <p:spPr>
          <a:xfrm>
            <a:off x="4328099" y="4424839"/>
            <a:ext cx="2117550" cy="2699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800" b="1" dirty="0">
                <a:solidFill>
                  <a:schemeClr val="bg1"/>
                </a:solidFill>
              </a:rPr>
              <a:t>    ANALISIS MERMA ESCOBAJO</a:t>
            </a:r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AE592925-E684-4C46-817F-642375FA1AD7}"/>
              </a:ext>
            </a:extLst>
          </p:cNvPr>
          <p:cNvSpPr/>
          <p:nvPr/>
        </p:nvSpPr>
        <p:spPr>
          <a:xfrm>
            <a:off x="4211393" y="4422865"/>
            <a:ext cx="259194" cy="261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4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9B02949B-04F2-480E-8B40-2C251D0E4996}"/>
              </a:ext>
            </a:extLst>
          </p:cNvPr>
          <p:cNvSpPr/>
          <p:nvPr/>
        </p:nvSpPr>
        <p:spPr>
          <a:xfrm>
            <a:off x="5329949" y="4783593"/>
            <a:ext cx="2117550" cy="2699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800" b="1" dirty="0">
                <a:solidFill>
                  <a:schemeClr val="bg1"/>
                </a:solidFill>
              </a:rPr>
              <a:t>    ANALISIS EDAD PLANTACION</a:t>
            </a:r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934F87C1-A75C-4BFC-BD83-079098A3443F}"/>
              </a:ext>
            </a:extLst>
          </p:cNvPr>
          <p:cNvSpPr/>
          <p:nvPr/>
        </p:nvSpPr>
        <p:spPr>
          <a:xfrm>
            <a:off x="5213243" y="4781619"/>
            <a:ext cx="259194" cy="261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5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1702F1FE-366F-4A09-9EBC-70E085318EBD}"/>
              </a:ext>
            </a:extLst>
          </p:cNvPr>
          <p:cNvSpPr/>
          <p:nvPr/>
        </p:nvSpPr>
        <p:spPr>
          <a:xfrm>
            <a:off x="4942553" y="5383139"/>
            <a:ext cx="4169911" cy="2305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800" b="1" dirty="0">
                <a:solidFill>
                  <a:schemeClr val="bg1"/>
                </a:solidFill>
              </a:rPr>
              <a:t>VVALIDACION DE SIMULACIONES CON JEFES AGRICOLAS</a:t>
            </a:r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5127CF25-6C81-4881-8F4C-C62A1E598F17}"/>
              </a:ext>
            </a:extLst>
          </p:cNvPr>
          <p:cNvSpPr/>
          <p:nvPr/>
        </p:nvSpPr>
        <p:spPr>
          <a:xfrm>
            <a:off x="4825848" y="5360144"/>
            <a:ext cx="259194" cy="261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6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2CB04EB6-F61D-4A93-893A-CC5BABF35235}"/>
              </a:ext>
            </a:extLst>
          </p:cNvPr>
          <p:cNvSpPr/>
          <p:nvPr/>
        </p:nvSpPr>
        <p:spPr>
          <a:xfrm>
            <a:off x="6869873" y="5958567"/>
            <a:ext cx="4321742" cy="259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800" b="1" dirty="0">
                <a:solidFill>
                  <a:schemeClr val="bg1"/>
                </a:solidFill>
              </a:rPr>
              <a:t>    CREACIÓN DE REPORTE EN POWER BI</a:t>
            </a: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FB6EADFC-1063-4D3F-B046-7438009660CE}"/>
              </a:ext>
            </a:extLst>
          </p:cNvPr>
          <p:cNvSpPr/>
          <p:nvPr/>
        </p:nvSpPr>
        <p:spPr>
          <a:xfrm>
            <a:off x="6753168" y="5956593"/>
            <a:ext cx="259194" cy="261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7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25" name="Rectángulo: esquinas redondeadas 124">
            <a:extLst>
              <a:ext uri="{FF2B5EF4-FFF2-40B4-BE49-F238E27FC236}">
                <a16:creationId xmlns:a16="http://schemas.microsoft.com/office/drawing/2014/main" id="{68D380ED-8073-4E4C-9CE8-64E38C4A96CB}"/>
              </a:ext>
            </a:extLst>
          </p:cNvPr>
          <p:cNvSpPr/>
          <p:nvPr/>
        </p:nvSpPr>
        <p:spPr>
          <a:xfrm>
            <a:off x="326572" y="2271966"/>
            <a:ext cx="2762370" cy="557976"/>
          </a:xfrm>
          <a:prstGeom prst="roundRect">
            <a:avLst>
              <a:gd name="adj" fmla="val 187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1542C49C-4684-43F3-B46B-BF933EA3503A}"/>
              </a:ext>
            </a:extLst>
          </p:cNvPr>
          <p:cNvSpPr txBox="1"/>
          <p:nvPr/>
        </p:nvSpPr>
        <p:spPr>
          <a:xfrm>
            <a:off x="667509" y="2387960"/>
            <a:ext cx="194612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400" dirty="0">
                <a:solidFill>
                  <a:prstClr val="black"/>
                </a:solidFill>
                <a:latin typeface="Arial Narow"/>
                <a:cs typeface="Arial"/>
              </a:rPr>
              <a:t>SEMANA 01</a:t>
            </a:r>
            <a:endParaRPr lang="es-PE" sz="14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127" name="Rectángulo: esquinas redondeadas 126">
            <a:extLst>
              <a:ext uri="{FF2B5EF4-FFF2-40B4-BE49-F238E27FC236}">
                <a16:creationId xmlns:a16="http://schemas.microsoft.com/office/drawing/2014/main" id="{3A8DDB3B-B877-4093-90C8-E2DBA90E3074}"/>
              </a:ext>
            </a:extLst>
          </p:cNvPr>
          <p:cNvSpPr/>
          <p:nvPr/>
        </p:nvSpPr>
        <p:spPr>
          <a:xfrm>
            <a:off x="3096222" y="2274558"/>
            <a:ext cx="2762370" cy="557976"/>
          </a:xfrm>
          <a:prstGeom prst="roundRect">
            <a:avLst>
              <a:gd name="adj" fmla="val 187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2BAF2D75-9064-469C-BD4D-637EC1F8ED8C}"/>
              </a:ext>
            </a:extLst>
          </p:cNvPr>
          <p:cNvSpPr txBox="1"/>
          <p:nvPr/>
        </p:nvSpPr>
        <p:spPr>
          <a:xfrm>
            <a:off x="3510803" y="2375600"/>
            <a:ext cx="1771746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400" dirty="0">
                <a:solidFill>
                  <a:prstClr val="black"/>
                </a:solidFill>
                <a:latin typeface="Arial Narow"/>
                <a:cs typeface="Arial"/>
              </a:rPr>
              <a:t>SEMANA 02</a:t>
            </a:r>
            <a:endParaRPr lang="es-PE" sz="14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AFBBCEAC-567C-4CC3-A1A1-9BF93B6FBC4E}"/>
              </a:ext>
            </a:extLst>
          </p:cNvPr>
          <p:cNvSpPr/>
          <p:nvPr/>
        </p:nvSpPr>
        <p:spPr>
          <a:xfrm>
            <a:off x="5858592" y="2267841"/>
            <a:ext cx="2762370" cy="557976"/>
          </a:xfrm>
          <a:prstGeom prst="roundRect">
            <a:avLst>
              <a:gd name="adj" fmla="val 187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280A9D5F-29C5-40C8-A63A-FEBBCA5E8A0C}"/>
              </a:ext>
            </a:extLst>
          </p:cNvPr>
          <p:cNvSpPr txBox="1"/>
          <p:nvPr/>
        </p:nvSpPr>
        <p:spPr>
          <a:xfrm>
            <a:off x="6363025" y="2399099"/>
            <a:ext cx="1676077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400" dirty="0">
                <a:solidFill>
                  <a:prstClr val="black"/>
                </a:solidFill>
                <a:latin typeface="Arial Narow"/>
                <a:cs typeface="Arial"/>
              </a:rPr>
              <a:t>SEMANA 03</a:t>
            </a:r>
            <a:endParaRPr lang="es-PE" sz="14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131" name="Rectángulo: esquinas redondeadas 130">
            <a:extLst>
              <a:ext uri="{FF2B5EF4-FFF2-40B4-BE49-F238E27FC236}">
                <a16:creationId xmlns:a16="http://schemas.microsoft.com/office/drawing/2014/main" id="{F3BFF8A0-902F-46E1-B759-D0EBD50286AB}"/>
              </a:ext>
            </a:extLst>
          </p:cNvPr>
          <p:cNvSpPr/>
          <p:nvPr/>
        </p:nvSpPr>
        <p:spPr>
          <a:xfrm>
            <a:off x="8620962" y="2274558"/>
            <a:ext cx="2762370" cy="557976"/>
          </a:xfrm>
          <a:prstGeom prst="roundRect">
            <a:avLst>
              <a:gd name="adj" fmla="val 187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530C24EC-6D04-433B-B120-968D417D59B9}"/>
              </a:ext>
            </a:extLst>
          </p:cNvPr>
          <p:cNvSpPr txBox="1"/>
          <p:nvPr/>
        </p:nvSpPr>
        <p:spPr>
          <a:xfrm>
            <a:off x="9125395" y="2416808"/>
            <a:ext cx="1879449" cy="3091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400" dirty="0">
                <a:solidFill>
                  <a:prstClr val="black"/>
                </a:solidFill>
                <a:latin typeface="Arial Narow"/>
                <a:cs typeface="Arial"/>
              </a:rPr>
              <a:t>SEMANA 04</a:t>
            </a:r>
            <a:endParaRPr lang="es-PE" sz="14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418637D3-3E47-4B68-BD71-BA873AB1100F}"/>
              </a:ext>
            </a:extLst>
          </p:cNvPr>
          <p:cNvSpPr txBox="1"/>
          <p:nvPr/>
        </p:nvSpPr>
        <p:spPr>
          <a:xfrm>
            <a:off x="2794393" y="169029"/>
            <a:ext cx="1232072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400" dirty="0">
                <a:solidFill>
                  <a:prstClr val="black"/>
                </a:solidFill>
                <a:latin typeface="Arial Narow"/>
                <a:cs typeface="Arial"/>
              </a:rPr>
              <a:t>4 semanas</a:t>
            </a:r>
            <a:endParaRPr lang="es-PE" sz="14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92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4FCB9FD-05DA-B27E-D040-1D5A42373B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5" y="224283"/>
            <a:ext cx="1213816" cy="56015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3293BD6-16C6-2097-873C-72E706CF6316}"/>
              </a:ext>
            </a:extLst>
          </p:cNvPr>
          <p:cNvSpPr txBox="1"/>
          <p:nvPr/>
        </p:nvSpPr>
        <p:spPr>
          <a:xfrm>
            <a:off x="242211" y="380870"/>
            <a:ext cx="908944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2000" b="1" dirty="0">
                <a:solidFill>
                  <a:srgbClr val="74AD2B"/>
                </a:solidFill>
                <a:latin typeface="Arial"/>
                <a:cs typeface="Arial"/>
              </a:rPr>
              <a:t>Pendientes requerimientos </a:t>
            </a:r>
            <a:r>
              <a:rPr lang="es-ES" sz="2000" b="1" dirty="0" err="1">
                <a:solidFill>
                  <a:srgbClr val="74AD2B"/>
                </a:solidFill>
                <a:latin typeface="Arial"/>
                <a:cs typeface="Arial"/>
              </a:rPr>
              <a:t>UpStream</a:t>
            </a:r>
            <a:r>
              <a:rPr lang="es-ES" sz="2000" b="1" dirty="0">
                <a:solidFill>
                  <a:srgbClr val="74AD2B"/>
                </a:solidFill>
                <a:latin typeface="Arial"/>
                <a:cs typeface="Arial"/>
              </a:rPr>
              <a:t>/ </a:t>
            </a:r>
            <a:r>
              <a:rPr lang="es-ES" sz="2000" b="1" dirty="0" err="1">
                <a:solidFill>
                  <a:srgbClr val="74AD2B"/>
                </a:solidFill>
                <a:latin typeface="Arial"/>
                <a:cs typeface="Arial"/>
              </a:rPr>
              <a:t>DownStream</a:t>
            </a:r>
            <a:endParaRPr lang="es-ES" dirty="0"/>
          </a:p>
        </p:txBody>
      </p:sp>
      <p:sp>
        <p:nvSpPr>
          <p:cNvPr id="8" name="Rectángulo redondeado 67">
            <a:extLst>
              <a:ext uri="{FF2B5EF4-FFF2-40B4-BE49-F238E27FC236}">
                <a16:creationId xmlns:a16="http://schemas.microsoft.com/office/drawing/2014/main" id="{5805BC64-7099-2DC1-9698-E4ACB2364205}"/>
              </a:ext>
            </a:extLst>
          </p:cNvPr>
          <p:cNvSpPr/>
          <p:nvPr/>
        </p:nvSpPr>
        <p:spPr>
          <a:xfrm>
            <a:off x="460303" y="924910"/>
            <a:ext cx="10890772" cy="5150069"/>
          </a:xfrm>
          <a:prstGeom prst="roundRect">
            <a:avLst>
              <a:gd name="adj" fmla="val 5851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86D41E8-BF84-F2B4-C5FA-2A6423E7651D}"/>
              </a:ext>
            </a:extLst>
          </p:cNvPr>
          <p:cNvSpPr txBox="1"/>
          <p:nvPr/>
        </p:nvSpPr>
        <p:spPr>
          <a:xfrm>
            <a:off x="840925" y="1443849"/>
            <a:ext cx="9598342" cy="33821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s-MX" altLang="es-PE" sz="1200" dirty="0">
                <a:solidFill>
                  <a:prstClr val="black"/>
                </a:solidFill>
                <a:latin typeface="Arial Narow"/>
                <a:cs typeface="Arial"/>
              </a:rPr>
              <a:t>Cambio de </a:t>
            </a:r>
            <a:r>
              <a:rPr lang="es-MX" altLang="es-PE" sz="1200" dirty="0" err="1">
                <a:solidFill>
                  <a:prstClr val="black"/>
                </a:solidFill>
                <a:latin typeface="Arial Narow"/>
                <a:cs typeface="Arial"/>
              </a:rPr>
              <a:t>Standares</a:t>
            </a:r>
            <a:r>
              <a:rPr lang="es-MX" altLang="es-PE" sz="1200" dirty="0">
                <a:solidFill>
                  <a:prstClr val="black"/>
                </a:solidFill>
                <a:latin typeface="Arial Narow"/>
                <a:cs typeface="Arial"/>
              </a:rPr>
              <a:t> de </a:t>
            </a:r>
            <a:r>
              <a:rPr lang="es-MX" altLang="es-PE" sz="1200" dirty="0" err="1">
                <a:solidFill>
                  <a:prstClr val="black"/>
                </a:solidFill>
                <a:latin typeface="Arial Narow"/>
                <a:cs typeface="Arial"/>
              </a:rPr>
              <a:t>tricanter</a:t>
            </a:r>
            <a:r>
              <a:rPr lang="es-MX" altLang="es-PE" sz="1200" dirty="0">
                <a:solidFill>
                  <a:prstClr val="black"/>
                </a:solidFill>
                <a:latin typeface="Arial Narow"/>
                <a:cs typeface="Arial"/>
              </a:rPr>
              <a:t>			(solicitado: 1 sola vez)		(Negocio: </a:t>
            </a:r>
            <a:r>
              <a:rPr lang="es-MX" altLang="es-PE" sz="1200" dirty="0" err="1">
                <a:solidFill>
                  <a:prstClr val="black"/>
                </a:solidFill>
                <a:latin typeface="Arial Narow"/>
                <a:cs typeface="Arial"/>
              </a:rPr>
              <a:t>UpStream</a:t>
            </a:r>
            <a:r>
              <a:rPr lang="es-MX" altLang="es-PE" sz="1200" dirty="0">
                <a:solidFill>
                  <a:prstClr val="black"/>
                </a:solidFill>
                <a:latin typeface="Arial Narow"/>
                <a:cs typeface="Arial"/>
              </a:rPr>
              <a:t>)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s-MX" altLang="es-PE" sz="1200" dirty="0">
                <a:solidFill>
                  <a:prstClr val="black"/>
                </a:solidFill>
                <a:latin typeface="Arial Narow"/>
                <a:cs typeface="Arial"/>
              </a:rPr>
              <a:t>Cambio de </a:t>
            </a:r>
            <a:r>
              <a:rPr lang="es-MX" altLang="es-PE" sz="1200" dirty="0" err="1">
                <a:solidFill>
                  <a:prstClr val="black"/>
                </a:solidFill>
                <a:latin typeface="Arial Narow"/>
                <a:cs typeface="Arial"/>
              </a:rPr>
              <a:t>Standares</a:t>
            </a:r>
            <a:r>
              <a:rPr lang="es-MX" altLang="es-PE" sz="1200" dirty="0">
                <a:solidFill>
                  <a:prstClr val="black"/>
                </a:solidFill>
                <a:latin typeface="Arial Narow"/>
                <a:cs typeface="Arial"/>
              </a:rPr>
              <a:t> en malformados		(solicitado: 1 sola vez)		 (Negocio: </a:t>
            </a:r>
            <a:r>
              <a:rPr lang="es-MX" altLang="es-PE" sz="1200" dirty="0" err="1">
                <a:solidFill>
                  <a:prstClr val="black"/>
                </a:solidFill>
                <a:latin typeface="Arial Narow"/>
                <a:cs typeface="Arial"/>
              </a:rPr>
              <a:t>UpStream</a:t>
            </a:r>
            <a:r>
              <a:rPr lang="es-MX" altLang="es-PE" sz="1200" dirty="0">
                <a:solidFill>
                  <a:prstClr val="black"/>
                </a:solidFill>
                <a:latin typeface="Arial Narow"/>
                <a:cs typeface="Arial"/>
              </a:rPr>
              <a:t>)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s-MX" altLang="es-PE" sz="1200" dirty="0">
                <a:solidFill>
                  <a:prstClr val="black"/>
                </a:solidFill>
                <a:latin typeface="Arial Narow"/>
                <a:cs typeface="Arial"/>
              </a:rPr>
              <a:t>Cambio de pérdidas en transporte			(solicitado: 1 sola vez)		 (Negocio: </a:t>
            </a:r>
            <a:r>
              <a:rPr lang="es-MX" altLang="es-PE" sz="1200" dirty="0" err="1">
                <a:solidFill>
                  <a:prstClr val="black"/>
                </a:solidFill>
                <a:latin typeface="Arial Narow"/>
                <a:cs typeface="Arial"/>
              </a:rPr>
              <a:t>UpStream</a:t>
            </a:r>
            <a:r>
              <a:rPr lang="es-MX" altLang="es-PE" sz="1200" dirty="0">
                <a:solidFill>
                  <a:prstClr val="black"/>
                </a:solidFill>
                <a:latin typeface="Arial Narow"/>
                <a:cs typeface="Arial"/>
              </a:rPr>
              <a:t>)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s-MX" altLang="es-PE" sz="1200" dirty="0">
                <a:solidFill>
                  <a:prstClr val="black"/>
                </a:solidFill>
                <a:latin typeface="Arial Narow"/>
                <a:cs typeface="Arial"/>
              </a:rPr>
              <a:t>Plan de muestreo				(solicitado: 1 sola vez)		 (Negocio: </a:t>
            </a:r>
            <a:r>
              <a:rPr lang="es-MX" altLang="es-PE" sz="1200" dirty="0" err="1">
                <a:solidFill>
                  <a:prstClr val="black"/>
                </a:solidFill>
                <a:latin typeface="Arial Narow"/>
                <a:cs typeface="Arial"/>
              </a:rPr>
              <a:t>UpStream</a:t>
            </a:r>
            <a:r>
              <a:rPr lang="es-MX" altLang="es-PE" sz="1200" dirty="0">
                <a:solidFill>
                  <a:prstClr val="black"/>
                </a:solidFill>
                <a:latin typeface="Arial Narow"/>
                <a:cs typeface="Arial"/>
              </a:rPr>
              <a:t>)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s-MX" altLang="es-PE" sz="1200" dirty="0">
                <a:solidFill>
                  <a:prstClr val="black"/>
                </a:solidFill>
                <a:latin typeface="Arial Narow"/>
                <a:cs typeface="Arial"/>
              </a:rPr>
              <a:t>Análisis de color de aceite			(solicitado: 1 sola vez)		 (Negocio: </a:t>
            </a:r>
            <a:r>
              <a:rPr lang="es-MX" altLang="es-PE" sz="1200" dirty="0" err="1">
                <a:solidFill>
                  <a:prstClr val="black"/>
                </a:solidFill>
                <a:latin typeface="Arial Narow"/>
                <a:cs typeface="Arial"/>
              </a:rPr>
              <a:t>DownStream</a:t>
            </a:r>
            <a:r>
              <a:rPr lang="es-MX" altLang="es-PE" sz="1200" dirty="0">
                <a:solidFill>
                  <a:prstClr val="black"/>
                </a:solidFill>
                <a:latin typeface="Arial Narow"/>
                <a:cs typeface="Arial"/>
              </a:rPr>
              <a:t>)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s-MX" altLang="es-PE" sz="1200" dirty="0">
                <a:solidFill>
                  <a:prstClr val="black"/>
                </a:solidFill>
                <a:latin typeface="Arial Narow"/>
                <a:cs typeface="Arial"/>
              </a:rPr>
              <a:t>Reporte de evaluación de RFF			(solicitado: cada semana)		 (Negocio: </a:t>
            </a:r>
            <a:r>
              <a:rPr lang="es-MX" altLang="es-PE" sz="1200" dirty="0" err="1">
                <a:solidFill>
                  <a:prstClr val="black"/>
                </a:solidFill>
                <a:latin typeface="Arial Narow"/>
                <a:cs typeface="Arial"/>
              </a:rPr>
              <a:t>UpStream</a:t>
            </a:r>
            <a:r>
              <a:rPr lang="es-MX" altLang="es-PE" sz="1200" dirty="0">
                <a:solidFill>
                  <a:prstClr val="black"/>
                </a:solidFill>
                <a:latin typeface="Arial Narow"/>
                <a:cs typeface="Arial"/>
              </a:rPr>
              <a:t>)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s-MX" altLang="es-PE" sz="1200" dirty="0">
                <a:solidFill>
                  <a:prstClr val="black"/>
                </a:solidFill>
                <a:latin typeface="Arial Narow"/>
                <a:cs typeface="Arial"/>
              </a:rPr>
              <a:t>Cálculo de potencial de aceite ponderado		(solicitado: cada mes)		 (Negocio: </a:t>
            </a:r>
            <a:r>
              <a:rPr lang="es-MX" altLang="es-PE" sz="1200" dirty="0" err="1">
                <a:solidFill>
                  <a:prstClr val="black"/>
                </a:solidFill>
                <a:latin typeface="Arial Narow"/>
                <a:cs typeface="Arial"/>
              </a:rPr>
              <a:t>UpStream</a:t>
            </a:r>
            <a:r>
              <a:rPr lang="es-MX" altLang="es-PE" sz="1200" dirty="0">
                <a:solidFill>
                  <a:prstClr val="black"/>
                </a:solidFill>
                <a:latin typeface="Arial Narow"/>
                <a:cs typeface="Arial"/>
              </a:rPr>
              <a:t>)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s-MX" altLang="es-PE" sz="1200" dirty="0">
                <a:solidFill>
                  <a:prstClr val="black"/>
                </a:solidFill>
                <a:latin typeface="Arial Narow"/>
                <a:cs typeface="Arial"/>
              </a:rPr>
              <a:t>Pruebas de hipótesis para pérdidas (base seca) 		(solicitado: 1 sola vez)		 (Negocio: </a:t>
            </a:r>
            <a:r>
              <a:rPr lang="es-MX" altLang="es-PE" sz="1200" dirty="0" err="1">
                <a:solidFill>
                  <a:prstClr val="black"/>
                </a:solidFill>
                <a:latin typeface="Arial Narow"/>
                <a:cs typeface="Arial"/>
              </a:rPr>
              <a:t>UpStream</a:t>
            </a:r>
            <a:r>
              <a:rPr lang="es-MX" altLang="es-PE" sz="1200" dirty="0">
                <a:solidFill>
                  <a:prstClr val="black"/>
                </a:solidFill>
                <a:latin typeface="Arial Narow"/>
                <a:cs typeface="Arial"/>
              </a:rPr>
              <a:t>)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s-MX" altLang="es-PE" sz="1200" dirty="0">
                <a:solidFill>
                  <a:prstClr val="black"/>
                </a:solidFill>
                <a:latin typeface="Arial Narow"/>
                <a:cs typeface="Arial"/>
              </a:rPr>
              <a:t>Prueba de hipótesis para pérdidas (base única)		(solicitado: 1 sola vez)		 (Negocio: </a:t>
            </a:r>
            <a:r>
              <a:rPr lang="es-MX" altLang="es-PE" sz="1200" dirty="0" err="1">
                <a:solidFill>
                  <a:prstClr val="black"/>
                </a:solidFill>
                <a:latin typeface="Arial Narow"/>
                <a:cs typeface="Arial"/>
              </a:rPr>
              <a:t>UpStream</a:t>
            </a:r>
            <a:r>
              <a:rPr lang="es-MX" altLang="es-PE" sz="1200" dirty="0">
                <a:solidFill>
                  <a:prstClr val="black"/>
                </a:solidFill>
                <a:latin typeface="Arial Narow"/>
                <a:cs typeface="Arial"/>
              </a:rPr>
              <a:t>)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s-MX" altLang="es-PE" sz="1200" dirty="0">
                <a:solidFill>
                  <a:prstClr val="black"/>
                </a:solidFill>
                <a:latin typeface="Arial Narow"/>
                <a:cs typeface="Arial"/>
              </a:rPr>
              <a:t>Correlaciones entre %POP vs SFC 0° Índice de refracción	(solicitado: 1 sola vez)		 (Negocio: </a:t>
            </a:r>
            <a:r>
              <a:rPr lang="es-MX" altLang="es-PE" sz="1200" dirty="0" err="1">
                <a:solidFill>
                  <a:prstClr val="black"/>
                </a:solidFill>
                <a:latin typeface="Arial Narow"/>
                <a:cs typeface="Arial"/>
              </a:rPr>
              <a:t>DownStream</a:t>
            </a:r>
            <a:r>
              <a:rPr lang="es-MX" altLang="es-PE" sz="1200" dirty="0">
                <a:solidFill>
                  <a:prstClr val="black"/>
                </a:solidFill>
                <a:latin typeface="Arial Narow"/>
                <a:cs typeface="Arial"/>
              </a:rPr>
              <a:t>)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s-MX" altLang="es-PE" sz="1200" dirty="0">
                <a:solidFill>
                  <a:prstClr val="black"/>
                </a:solidFill>
                <a:latin typeface="Arial Narow"/>
                <a:cs typeface="Arial"/>
              </a:rPr>
              <a:t>Optimización y presentación de desviaciones 		(solicitado: 1 sola vez)		 (Negocio: </a:t>
            </a:r>
            <a:r>
              <a:rPr lang="es-MX" altLang="es-PE" sz="1200" dirty="0" err="1">
                <a:solidFill>
                  <a:prstClr val="black"/>
                </a:solidFill>
                <a:latin typeface="Arial Narow"/>
                <a:cs typeface="Arial"/>
              </a:rPr>
              <a:t>DownStream</a:t>
            </a:r>
            <a:r>
              <a:rPr lang="es-MX" altLang="es-PE" sz="1200" dirty="0">
                <a:solidFill>
                  <a:prstClr val="black"/>
                </a:solidFill>
                <a:latin typeface="Arial Narow"/>
                <a:cs typeface="Arial"/>
              </a:rPr>
              <a:t>)</a:t>
            </a:r>
          </a:p>
          <a:p>
            <a:pPr marL="628650" lvl="1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s-MX" altLang="es-PE" sz="12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354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22" name="Picture 6" descr="hoja de palma que cubre la sombra del sol">
            <a:extLst>
              <a:ext uri="{FF2B5EF4-FFF2-40B4-BE49-F238E27FC236}">
                <a16:creationId xmlns:a16="http://schemas.microsoft.com/office/drawing/2014/main" id="{46E3D133-0C9B-4DAA-8B1D-653A1BC1E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0"/>
          <a:stretch/>
        </p:blipFill>
        <p:spPr bwMode="auto">
          <a:xfrm>
            <a:off x="0" y="0"/>
            <a:ext cx="12192000" cy="684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33BD1A0-6495-47D6-A37B-D06A8E53A7A2}"/>
              </a:ext>
            </a:extLst>
          </p:cNvPr>
          <p:cNvSpPr/>
          <p:nvPr/>
        </p:nvSpPr>
        <p:spPr>
          <a:xfrm>
            <a:off x="0" y="5870303"/>
            <a:ext cx="12192000" cy="987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57FF61BE-523E-4F7B-A29A-7C31C0BF48E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85898" y="6047780"/>
            <a:ext cx="1677502" cy="63274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52B9AE2-D2B8-4513-9EC0-33D8F24989B7}"/>
              </a:ext>
            </a:extLst>
          </p:cNvPr>
          <p:cNvSpPr/>
          <p:nvPr/>
        </p:nvSpPr>
        <p:spPr>
          <a:xfrm>
            <a:off x="571264" y="6225651"/>
            <a:ext cx="8001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1" u="none" strike="noStrike" kern="1200" cap="none" spc="0" normalizeH="0" baseline="0" noProof="0">
                <a:ln>
                  <a:noFill/>
                </a:ln>
                <a:solidFill>
                  <a:srgbClr val="38562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“Existimos no solo para producir aceite… cultivamos desarrollo sostenible para transformar vidas.”</a:t>
            </a:r>
            <a:endParaRPr kumimoji="0" lang="es-PE" sz="1200" b="1" i="1" u="none" strike="noStrike" kern="1200" cap="none" spc="0" normalizeH="0" baseline="0" noProof="0">
              <a:ln>
                <a:noFill/>
              </a:ln>
              <a:solidFill>
                <a:srgbClr val="385620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21882" y="2581209"/>
            <a:ext cx="2095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>
                <a:solidFill>
                  <a:schemeClr val="bg1"/>
                </a:solidFill>
              </a:rPr>
              <a:t>Gracias.</a:t>
            </a:r>
            <a:endParaRPr lang="es-PE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oja de palma que cubre la sombra del sol">
            <a:extLst>
              <a:ext uri="{FF2B5EF4-FFF2-40B4-BE49-F238E27FC236}">
                <a16:creationId xmlns:a16="http://schemas.microsoft.com/office/drawing/2014/main" id="{B237B882-B24D-4633-AB42-D9661F0EA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563" r="13003"/>
          <a:stretch/>
        </p:blipFill>
        <p:spPr bwMode="auto">
          <a:xfrm>
            <a:off x="0" y="-16763"/>
            <a:ext cx="4086652" cy="689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23080DEC-7E92-4557-A24F-AE2B643E63EA}"/>
              </a:ext>
            </a:extLst>
          </p:cNvPr>
          <p:cNvSpPr/>
          <p:nvPr/>
        </p:nvSpPr>
        <p:spPr>
          <a:xfrm>
            <a:off x="0" y="1064224"/>
            <a:ext cx="3775816" cy="5577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Index</a:t>
            </a:r>
            <a:endParaRPr kumimoji="0" lang="es-PE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</p:txBody>
      </p:sp>
      <p:graphicFrame>
        <p:nvGraphicFramePr>
          <p:cNvPr id="2" name="Tabla 5">
            <a:extLst>
              <a:ext uri="{FF2B5EF4-FFF2-40B4-BE49-F238E27FC236}">
                <a16:creationId xmlns:a16="http://schemas.microsoft.com/office/drawing/2014/main" id="{75F28477-55F2-A417-EBF1-D61943C64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601402"/>
              </p:ext>
            </p:extLst>
          </p:nvPr>
        </p:nvGraphicFramePr>
        <p:xfrm>
          <a:off x="4660751" y="1064224"/>
          <a:ext cx="637997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51">
                  <a:extLst>
                    <a:ext uri="{9D8B030D-6E8A-4147-A177-3AD203B41FA5}">
                      <a16:colId xmlns:a16="http://schemas.microsoft.com/office/drawing/2014/main" val="2070259349"/>
                    </a:ext>
                  </a:extLst>
                </a:gridCol>
                <a:gridCol w="4533900">
                  <a:extLst>
                    <a:ext uri="{9D8B030D-6E8A-4147-A177-3AD203B41FA5}">
                      <a16:colId xmlns:a16="http://schemas.microsoft.com/office/drawing/2014/main" val="3187608087"/>
                    </a:ext>
                  </a:extLst>
                </a:gridCol>
                <a:gridCol w="1202626">
                  <a:extLst>
                    <a:ext uri="{9D8B030D-6E8A-4147-A177-3AD203B41FA5}">
                      <a16:colId xmlns:a16="http://schemas.microsoft.com/office/drawing/2014/main" val="177199676"/>
                    </a:ext>
                  </a:extLst>
                </a:gridCol>
              </a:tblGrid>
              <a:tr h="248650">
                <a:tc>
                  <a:txBody>
                    <a:bodyPr/>
                    <a:lstStyle/>
                    <a:p>
                      <a:r>
                        <a:rPr lang="es-PE" sz="1400" b="1" dirty="0">
                          <a:solidFill>
                            <a:srgbClr val="74AD2B"/>
                          </a:solidFill>
                          <a:latin typeface="Open Sans" panose="020B0606030504020204"/>
                        </a:rPr>
                        <a:t>01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  <a:latin typeface="Open Sans" panose="020B060603050402020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latin typeface="Open Sans" panose="020B0606030504020204"/>
                        </a:rPr>
                        <a:t>Fase 01: </a:t>
                      </a:r>
                      <a:r>
                        <a:rPr lang="es-MX" sz="1400" b="0" dirty="0">
                          <a:solidFill>
                            <a:schemeClr val="tx1"/>
                          </a:solidFill>
                          <a:latin typeface="Open Sans" panose="020B0606030504020204"/>
                        </a:rPr>
                        <a:t>Analítica descriptiva de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b="0" dirty="0">
                        <a:solidFill>
                          <a:schemeClr val="tx1"/>
                        </a:solidFill>
                        <a:latin typeface="Open Sans" panose="020B0606030504020204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b="0">
                        <a:solidFill>
                          <a:schemeClr val="tx1"/>
                        </a:solidFill>
                        <a:latin typeface="Open Sans" panose="020B0606030504020204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765737"/>
                  </a:ext>
                </a:extLst>
              </a:tr>
              <a:tr h="248650">
                <a:tc>
                  <a:txBody>
                    <a:bodyPr/>
                    <a:lstStyle/>
                    <a:p>
                      <a:r>
                        <a:rPr lang="es-PE" sz="1400" b="1" dirty="0">
                          <a:solidFill>
                            <a:srgbClr val="74AD2B"/>
                          </a:solidFill>
                          <a:latin typeface="Open Sans" panose="020B0606030504020204"/>
                        </a:rPr>
                        <a:t>02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b="1" dirty="0">
                        <a:solidFill>
                          <a:schemeClr val="tx1"/>
                        </a:solidFill>
                        <a:latin typeface="Open Sans" panose="020B060603050402020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latin typeface="Open Sans" panose="020B0606030504020204"/>
                        </a:rPr>
                        <a:t>Fase 02: </a:t>
                      </a:r>
                      <a:r>
                        <a:rPr lang="es-MX" sz="1400" b="0" dirty="0">
                          <a:solidFill>
                            <a:schemeClr val="tx1"/>
                          </a:solidFill>
                          <a:latin typeface="Open Sans" panose="020B0606030504020204"/>
                        </a:rPr>
                        <a:t>Estimación de Pesos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  <a:latin typeface="Open Sans" panose="020B0606030504020204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b="0" dirty="0">
                        <a:solidFill>
                          <a:schemeClr val="tx1"/>
                        </a:solidFill>
                        <a:latin typeface="Open Sans" panose="020B0606030504020204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79243"/>
                  </a:ext>
                </a:extLst>
              </a:tr>
              <a:tr h="248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b="1" dirty="0">
                          <a:solidFill>
                            <a:srgbClr val="74AD2B"/>
                          </a:solidFill>
                          <a:latin typeface="Open Sans" panose="020B0606030504020204"/>
                        </a:rPr>
                        <a:t>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Open Sans" panose="020B060603050402020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Open Sans" panose="020B0606030504020204"/>
                        </a:rPr>
                        <a:t>Proximos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Open Sans" panose="020B0606030504020204"/>
                        </a:rPr>
                        <a:t> pasos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Open Sans" panose="020B0606030504020204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b="0" dirty="0">
                        <a:solidFill>
                          <a:schemeClr val="tx1"/>
                        </a:solidFill>
                        <a:latin typeface="Open Sans" panose="020B0606030504020204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993315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D9C91419-7A68-5B8E-65D4-BEF49D5548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5" y="224283"/>
            <a:ext cx="1213816" cy="560154"/>
          </a:xfrm>
          <a:prstGeom prst="rect">
            <a:avLst/>
          </a:prstGeom>
        </p:spPr>
      </p:pic>
      <p:sp>
        <p:nvSpPr>
          <p:cNvPr id="7" name="Marcador de número de diapositiva 9">
            <a:extLst>
              <a:ext uri="{FF2B5EF4-FFF2-40B4-BE49-F238E27FC236}">
                <a16:creationId xmlns:a16="http://schemas.microsoft.com/office/drawing/2014/main" id="{8235E3C5-FC29-5FD9-4F2D-F1CD8501F04F}"/>
              </a:ext>
            </a:extLst>
          </p:cNvPr>
          <p:cNvSpPr txBox="1">
            <a:spLocks/>
          </p:cNvSpPr>
          <p:nvPr/>
        </p:nvSpPr>
        <p:spPr>
          <a:xfrm>
            <a:off x="11614828" y="6631078"/>
            <a:ext cx="447997" cy="185692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PE" sz="650" b="1" i="0" u="none" strike="noStrike" kern="1200" cap="none" spc="-5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PE" sz="650" b="1" i="0" u="none" strike="noStrike" kern="1200" cap="none" spc="-5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5" name="Marcador de número de diapositiva 9">
            <a:extLst>
              <a:ext uri="{FF2B5EF4-FFF2-40B4-BE49-F238E27FC236}">
                <a16:creationId xmlns:a16="http://schemas.microsoft.com/office/drawing/2014/main" id="{7DB90F02-2A22-D628-76E8-647555C15FEA}"/>
              </a:ext>
            </a:extLst>
          </p:cNvPr>
          <p:cNvSpPr txBox="1">
            <a:spLocks/>
          </p:cNvSpPr>
          <p:nvPr/>
        </p:nvSpPr>
        <p:spPr>
          <a:xfrm>
            <a:off x="117632" y="6673911"/>
            <a:ext cx="4793416" cy="10002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5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5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n-ea"/>
              </a:rPr>
              <a:t>Grupo Palmas </a:t>
            </a:r>
            <a:r>
              <a:rPr kumimoji="0" lang="es-ES" sz="650" b="0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n-ea"/>
              </a:rPr>
              <a:t>| </a:t>
            </a:r>
            <a:r>
              <a:rPr lang="es-ES" spc="-5">
                <a:solidFill>
                  <a:schemeClr val="bg1"/>
                </a:solidFill>
              </a:rPr>
              <a:t>TMO </a:t>
            </a:r>
            <a:r>
              <a:rPr lang="es-ES" spc="-5" err="1">
                <a:solidFill>
                  <a:schemeClr val="bg1"/>
                </a:solidFill>
              </a:rPr>
              <a:t>Upstream</a:t>
            </a:r>
            <a:endParaRPr kumimoji="0" lang="es-ES" sz="650" b="0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605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EFDE135-18E7-AB66-0A03-0D335AF5698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Diapositiva de think-cell" r:id="rId4" imgW="395" imgH="396" progId="TCLayout.ActiveDocument.1">
                  <p:embed/>
                </p:oleObj>
              </mc:Choice>
              <mc:Fallback>
                <p:oleObj name="Diapositiva de think-cell" r:id="rId4" imgW="395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EFDE135-18E7-AB66-0A03-0D335AF569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24" name="Picture 4" descr="plantas de hojas verdes">
            <a:extLst>
              <a:ext uri="{FF2B5EF4-FFF2-40B4-BE49-F238E27FC236}">
                <a16:creationId xmlns:a16="http://schemas.microsoft.com/office/drawing/2014/main" id="{BCBFEE64-C4FC-4E5F-AC51-4F639E82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40" y="0"/>
            <a:ext cx="102818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7790BCA1-5CA1-4E77-A366-86D242AC26A4}"/>
              </a:ext>
            </a:extLst>
          </p:cNvPr>
          <p:cNvSpPr/>
          <p:nvPr/>
        </p:nvSpPr>
        <p:spPr>
          <a:xfrm>
            <a:off x="1242318" y="2851294"/>
            <a:ext cx="5154967" cy="247888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2DD656-1854-405B-B64B-B3B0D5FA37F6}"/>
              </a:ext>
            </a:extLst>
          </p:cNvPr>
          <p:cNvSpPr/>
          <p:nvPr/>
        </p:nvSpPr>
        <p:spPr>
          <a:xfrm>
            <a:off x="8021053" y="0"/>
            <a:ext cx="4170947" cy="6858000"/>
          </a:xfrm>
          <a:prstGeom prst="rect">
            <a:avLst/>
          </a:prstGeom>
          <a:solidFill>
            <a:srgbClr val="8EB523"/>
          </a:solidFill>
          <a:ln>
            <a:solidFill>
              <a:srgbClr val="86B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7DDC521-171C-43DC-9EEE-8C2738BBFFE5}"/>
              </a:ext>
            </a:extLst>
          </p:cNvPr>
          <p:cNvSpPr/>
          <p:nvPr/>
        </p:nvSpPr>
        <p:spPr>
          <a:xfrm>
            <a:off x="1098318" y="0"/>
            <a:ext cx="144000" cy="5474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7510815-B53A-49F3-B16E-FBCCCEAFD65D}"/>
              </a:ext>
            </a:extLst>
          </p:cNvPr>
          <p:cNvSpPr/>
          <p:nvPr/>
        </p:nvSpPr>
        <p:spPr>
          <a:xfrm>
            <a:off x="6397287" y="2707293"/>
            <a:ext cx="144000" cy="4150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A2B2CBB-8AE5-4F73-BE3E-8483DEF580D4}"/>
              </a:ext>
            </a:extLst>
          </p:cNvPr>
          <p:cNvSpPr/>
          <p:nvPr/>
        </p:nvSpPr>
        <p:spPr>
          <a:xfrm rot="5400000">
            <a:off x="3190623" y="-499372"/>
            <a:ext cx="144000" cy="6557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88588EB-58E5-4099-8499-C3D5B9145103}"/>
              </a:ext>
            </a:extLst>
          </p:cNvPr>
          <p:cNvSpPr/>
          <p:nvPr/>
        </p:nvSpPr>
        <p:spPr>
          <a:xfrm rot="5400000">
            <a:off x="6580991" y="-136830"/>
            <a:ext cx="144000" cy="11078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5656B9B7-95EA-4463-BA34-9D6AB6FF4E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8604" y="3237974"/>
            <a:ext cx="4700227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lang="es-MX" sz="2400" b="1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Fase 01</a:t>
            </a:r>
            <a:endParaRPr lang="es-ES" dirty="0">
              <a:solidFill>
                <a:schemeClr val="bg1"/>
              </a:solidFill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14" name="object 5">
            <a:extLst>
              <a:ext uri="{FF2B5EF4-FFF2-40B4-BE49-F238E27FC236}">
                <a16:creationId xmlns:a16="http://schemas.microsoft.com/office/drawing/2014/main" id="{47DE8B9A-38C5-415E-8F5F-FDC43EF440C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47090" y="5849719"/>
            <a:ext cx="1677502" cy="6327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D6F8709-AD8B-ED61-081B-7F660D9C52D1}"/>
              </a:ext>
            </a:extLst>
          </p:cNvPr>
          <p:cNvSpPr txBox="1"/>
          <p:nvPr/>
        </p:nvSpPr>
        <p:spPr>
          <a:xfrm>
            <a:off x="8597599" y="633482"/>
            <a:ext cx="3017854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8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s-PE" sz="28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Marcador de número de diapositiva 9">
            <a:extLst>
              <a:ext uri="{FF2B5EF4-FFF2-40B4-BE49-F238E27FC236}">
                <a16:creationId xmlns:a16="http://schemas.microsoft.com/office/drawing/2014/main" id="{32300C65-2FE7-6430-C2DB-79346412A549}"/>
              </a:ext>
            </a:extLst>
          </p:cNvPr>
          <p:cNvSpPr txBox="1">
            <a:spLocks/>
          </p:cNvSpPr>
          <p:nvPr/>
        </p:nvSpPr>
        <p:spPr>
          <a:xfrm>
            <a:off x="136393" y="6672741"/>
            <a:ext cx="4793416" cy="10002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5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5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n-ea"/>
              </a:rPr>
              <a:t>Grupo Palmas </a:t>
            </a:r>
            <a:r>
              <a:rPr kumimoji="0" lang="es-ES" sz="650" b="0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n-ea"/>
              </a:rPr>
              <a:t>| Sesión de Planeamiento </a:t>
            </a:r>
            <a:r>
              <a:rPr kumimoji="0" lang="es-ES" sz="650" b="0" i="0" u="none" strike="noStrike" kern="1200" cap="none" spc="-5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n-ea"/>
              </a:rPr>
              <a:t>Estrat</a:t>
            </a:r>
            <a:r>
              <a:rPr lang="es-ES" spc="-5" err="1">
                <a:solidFill>
                  <a:schemeClr val="bg1"/>
                </a:solidFill>
              </a:rPr>
              <a:t>égico</a:t>
            </a:r>
            <a:r>
              <a:rPr lang="es-ES" spc="-5">
                <a:solidFill>
                  <a:schemeClr val="bg1"/>
                </a:solidFill>
              </a:rPr>
              <a:t> – Septiembre 2023</a:t>
            </a:r>
            <a:endParaRPr kumimoji="0" lang="es-ES" sz="650" b="0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+mn-ea"/>
            </a:endParaRPr>
          </a:p>
        </p:txBody>
      </p:sp>
      <p:sp>
        <p:nvSpPr>
          <p:cNvPr id="15" name="Marcador de número de diapositiva 9">
            <a:extLst>
              <a:ext uri="{FF2B5EF4-FFF2-40B4-BE49-F238E27FC236}">
                <a16:creationId xmlns:a16="http://schemas.microsoft.com/office/drawing/2014/main" id="{563FC184-2949-F06B-53EE-DAC39949C9BD}"/>
              </a:ext>
            </a:extLst>
          </p:cNvPr>
          <p:cNvSpPr txBox="1">
            <a:spLocks/>
          </p:cNvSpPr>
          <p:nvPr/>
        </p:nvSpPr>
        <p:spPr>
          <a:xfrm>
            <a:off x="11735327" y="6620417"/>
            <a:ext cx="447997" cy="185692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PE" sz="650" b="1" i="0" u="none" strike="noStrike" kern="1200" cap="none" spc="-5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PE" sz="65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11" name="AutoShape 17" descr="https://usc-powerpoint.officeapps.live.com/pods/GetClipboardImage.ashx?Id=62a2427d-3ded-47d3-a21b-105831b9f5a5&amp;DC=PUS4&amp;pkey=a7720937-7cf0-49f2-b9ec-e6aab1872f34&amp;wdwaccluster=PUS4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21" descr="https://usc-powerpoint.officeapps.live.com/pods/GetClipboardImage.ashx?Id=5f82db2d-7ace-4f5d-987b-ea4fbb3bafe4&amp;DC=PUS13&amp;pkey=a1069b05-efc2-44fd-a4fc-5dcd7e625867&amp;wdwaccluster=PUS13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 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2793934A-ACEE-9D79-9371-4C2B0E14DCC4}"/>
              </a:ext>
            </a:extLst>
          </p:cNvPr>
          <p:cNvSpPr txBox="1">
            <a:spLocks/>
          </p:cNvSpPr>
          <p:nvPr/>
        </p:nvSpPr>
        <p:spPr>
          <a:xfrm>
            <a:off x="1409817" y="4218954"/>
            <a:ext cx="4819968" cy="259686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985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</a:pPr>
            <a:r>
              <a:rPr lang="es-MX" sz="16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Analítica descriptiva</a:t>
            </a:r>
          </a:p>
        </p:txBody>
      </p:sp>
    </p:spTree>
    <p:extLst>
      <p:ext uri="{BB962C8B-B14F-4D97-AF65-F5344CB8AC3E}">
        <p14:creationId xmlns:p14="http://schemas.microsoft.com/office/powerpoint/2010/main" val="1616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4FCB9FD-05DA-B27E-D040-1D5A42373B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5" y="224283"/>
            <a:ext cx="1213816" cy="56015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3293BD6-16C6-2097-873C-72E706CF6316}"/>
              </a:ext>
            </a:extLst>
          </p:cNvPr>
          <p:cNvSpPr txBox="1"/>
          <p:nvPr/>
        </p:nvSpPr>
        <p:spPr>
          <a:xfrm>
            <a:off x="242211" y="380870"/>
            <a:ext cx="1002639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2000" b="1" dirty="0">
                <a:solidFill>
                  <a:srgbClr val="74AD2B"/>
                </a:solidFill>
                <a:latin typeface="Arial"/>
                <a:cs typeface="Arial"/>
              </a:rPr>
              <a:t>FASE 01:  Análisis descriptivo de variables</a:t>
            </a:r>
            <a:endParaRPr lang="es-ES" dirty="0"/>
          </a:p>
        </p:txBody>
      </p:sp>
      <p:sp>
        <p:nvSpPr>
          <p:cNvPr id="8" name="Rectángulo redondeado 67">
            <a:extLst>
              <a:ext uri="{FF2B5EF4-FFF2-40B4-BE49-F238E27FC236}">
                <a16:creationId xmlns:a16="http://schemas.microsoft.com/office/drawing/2014/main" id="{5805BC64-7099-2DC1-9698-E4ACB2364205}"/>
              </a:ext>
            </a:extLst>
          </p:cNvPr>
          <p:cNvSpPr/>
          <p:nvPr/>
        </p:nvSpPr>
        <p:spPr>
          <a:xfrm>
            <a:off x="460303" y="918153"/>
            <a:ext cx="10890772" cy="2259555"/>
          </a:xfrm>
          <a:prstGeom prst="roundRect">
            <a:avLst>
              <a:gd name="adj" fmla="val 5851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86D41E8-BF84-F2B4-C5FA-2A6423E7651D}"/>
              </a:ext>
            </a:extLst>
          </p:cNvPr>
          <p:cNvSpPr txBox="1"/>
          <p:nvPr/>
        </p:nvSpPr>
        <p:spPr>
          <a:xfrm>
            <a:off x="533631" y="1411334"/>
            <a:ext cx="10744116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PE" sz="1200" dirty="0">
                <a:solidFill>
                  <a:prstClr val="black"/>
                </a:solidFill>
                <a:latin typeface="Arial Narow"/>
                <a:cs typeface="Arial"/>
              </a:rPr>
              <a:t>Se realizó un análisis descriptivo exhaustivo para identificar y revisar: </a:t>
            </a:r>
          </a:p>
          <a:p>
            <a:pPr marL="628650" lvl="1" indent="-171450">
              <a:buFont typeface="Courier New"/>
              <a:buChar char="o"/>
              <a:defRPr/>
            </a:pPr>
            <a:endParaRPr lang="es-PE" sz="1200" dirty="0">
              <a:solidFill>
                <a:prstClr val="black"/>
              </a:solidFill>
              <a:latin typeface="Arial Narow"/>
              <a:cs typeface="Arial"/>
            </a:endParaRPr>
          </a:p>
          <a:p>
            <a:pPr marL="628650" lvl="1" indent="-171450">
              <a:buFont typeface="Courier New"/>
              <a:buChar char="o"/>
              <a:defRPr/>
            </a:pPr>
            <a:r>
              <a:rPr lang="es-PE" sz="1200" dirty="0">
                <a:solidFill>
                  <a:prstClr val="black"/>
                </a:solidFill>
                <a:latin typeface="Arial Narow"/>
                <a:cs typeface="Arial"/>
              </a:rPr>
              <a:t>Distribución de variables independientes.</a:t>
            </a:r>
            <a:endParaRPr lang="es-PE" dirty="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  <a:p>
            <a:pPr marL="628650" lvl="1" indent="-171450">
              <a:buFont typeface="Courier New"/>
              <a:buChar char="o"/>
              <a:defRPr/>
            </a:pPr>
            <a:r>
              <a:rPr lang="es-PE" sz="1200" dirty="0">
                <a:solidFill>
                  <a:prstClr val="black"/>
                </a:solidFill>
                <a:latin typeface="Arial Narow"/>
                <a:cs typeface="Arial"/>
              </a:rPr>
              <a:t>Limpieza de variables. </a:t>
            </a:r>
            <a:endParaRPr lang="es-PE" dirty="0">
              <a:solidFill>
                <a:prstClr val="black"/>
              </a:solidFill>
              <a:latin typeface="Calibri" panose="020F0502020204030204"/>
              <a:cs typeface="Calibri"/>
            </a:endParaRPr>
          </a:p>
          <a:p>
            <a:pPr marL="628650" lvl="1" indent="-171450">
              <a:buFont typeface="Courier New"/>
              <a:buChar char="o"/>
              <a:defRPr/>
            </a:pPr>
            <a:r>
              <a:rPr lang="es-PE" sz="1200" dirty="0">
                <a:solidFill>
                  <a:prstClr val="black"/>
                </a:solidFill>
                <a:latin typeface="Arial Narow"/>
                <a:cs typeface="Arial"/>
              </a:rPr>
              <a:t>Incorporación de nuevas variables para análisis. </a:t>
            </a:r>
            <a:endParaRPr lang="es-PE" dirty="0">
              <a:solidFill>
                <a:prstClr val="black"/>
              </a:solidFill>
              <a:latin typeface="Calibri" panose="020F0502020204030204"/>
              <a:cs typeface="Calibri"/>
            </a:endParaRPr>
          </a:p>
          <a:p>
            <a:pPr marL="628650" lvl="1" indent="-171450">
              <a:buFont typeface="Courier New"/>
              <a:buChar char="o"/>
              <a:defRPr/>
            </a:pPr>
            <a:r>
              <a:rPr lang="es-PE" sz="1200" dirty="0">
                <a:solidFill>
                  <a:prstClr val="black"/>
                </a:solidFill>
                <a:latin typeface="Arial Narow"/>
                <a:cs typeface="Arial"/>
              </a:rPr>
              <a:t>Disponibilidad de datos temporales. </a:t>
            </a:r>
            <a:endParaRPr lang="es-PE" dirty="0">
              <a:solidFill>
                <a:prstClr val="black"/>
              </a:solidFill>
              <a:latin typeface="Calibri" panose="020F0502020204030204"/>
              <a:cs typeface="Calibri"/>
            </a:endParaRPr>
          </a:p>
          <a:p>
            <a:pPr marL="628650" lvl="1" indent="-171450">
              <a:buFont typeface="Courier New"/>
              <a:buChar char="o"/>
              <a:defRPr/>
            </a:pPr>
            <a:r>
              <a:rPr lang="es-PE" sz="1200" dirty="0">
                <a:solidFill>
                  <a:prstClr val="black"/>
                </a:solidFill>
                <a:latin typeface="Arial Narow"/>
                <a:cs typeface="Arial"/>
              </a:rPr>
              <a:t>Validación de supuestos entre variables existentes. </a:t>
            </a:r>
            <a:endParaRPr lang="es-PE" dirty="0">
              <a:solidFill>
                <a:prstClr val="black"/>
              </a:solidFill>
              <a:latin typeface="Calibri" panose="020F0502020204030204"/>
              <a:cs typeface="Calibri"/>
            </a:endParaRPr>
          </a:p>
          <a:p>
            <a:pPr marL="628650" lvl="1" indent="-171450">
              <a:buFont typeface="Courier New"/>
              <a:buChar char="o"/>
              <a:defRPr/>
            </a:pPr>
            <a:r>
              <a:rPr lang="es-PE" sz="1200" dirty="0">
                <a:solidFill>
                  <a:prstClr val="black"/>
                </a:solidFill>
                <a:latin typeface="Arial Narow"/>
                <a:cs typeface="Arial"/>
              </a:rPr>
              <a:t>Asociaciones entre variables existentes y la TEA.​</a:t>
            </a:r>
            <a:endParaRPr lang="es-PE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0B9DB1-524B-49D7-B932-DEEEE9A9DA45}"/>
              </a:ext>
            </a:extLst>
          </p:cNvPr>
          <p:cNvSpPr/>
          <p:nvPr/>
        </p:nvSpPr>
        <p:spPr>
          <a:xfrm>
            <a:off x="466228" y="905780"/>
            <a:ext cx="2453919" cy="4088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Objetivo del proyecto</a:t>
            </a:r>
            <a:endParaRPr lang="es-ES" dirty="0"/>
          </a:p>
        </p:txBody>
      </p:sp>
      <p:sp>
        <p:nvSpPr>
          <p:cNvPr id="14" name="Rectángulo redondeado 67">
            <a:extLst>
              <a:ext uri="{FF2B5EF4-FFF2-40B4-BE49-F238E27FC236}">
                <a16:creationId xmlns:a16="http://schemas.microsoft.com/office/drawing/2014/main" id="{B3E9D719-B80F-4E44-9123-5C46B9E9CAA2}"/>
              </a:ext>
            </a:extLst>
          </p:cNvPr>
          <p:cNvSpPr/>
          <p:nvPr/>
        </p:nvSpPr>
        <p:spPr>
          <a:xfrm>
            <a:off x="533631" y="3428999"/>
            <a:ext cx="10890772" cy="3129455"/>
          </a:xfrm>
          <a:prstGeom prst="roundRect">
            <a:avLst>
              <a:gd name="adj" fmla="val 5851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F280EF6-CFDF-4DEF-8DBF-6973A2D449F7}"/>
              </a:ext>
            </a:extLst>
          </p:cNvPr>
          <p:cNvSpPr/>
          <p:nvPr/>
        </p:nvSpPr>
        <p:spPr>
          <a:xfrm>
            <a:off x="539556" y="3416627"/>
            <a:ext cx="2453919" cy="4088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Puntos revisados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6C7BECA-5CE9-475A-9A23-0A58BFD2E7A4}"/>
              </a:ext>
            </a:extLst>
          </p:cNvPr>
          <p:cNvSpPr txBox="1"/>
          <p:nvPr/>
        </p:nvSpPr>
        <p:spPr>
          <a:xfrm>
            <a:off x="767597" y="3972181"/>
            <a:ext cx="10205203" cy="249299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PE" sz="1200" dirty="0">
                <a:solidFill>
                  <a:prstClr val="black"/>
                </a:solidFill>
                <a:latin typeface="Arial Narow"/>
                <a:cs typeface="Arial"/>
              </a:rPr>
              <a:t>Validación de incorporación de nuevas variables a sabana TEA.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s-PE" sz="1200" dirty="0">
              <a:solidFill>
                <a:prstClr val="black"/>
              </a:solidFill>
              <a:latin typeface="Arial Narow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PE" sz="1200" dirty="0">
                <a:solidFill>
                  <a:prstClr val="black"/>
                </a:solidFill>
                <a:latin typeface="Arial Narow"/>
                <a:cs typeface="Arial"/>
              </a:rPr>
              <a:t>Análisis de la relación existente entre:</a:t>
            </a:r>
          </a:p>
          <a:p>
            <a:pPr lvl="1">
              <a:defRPr/>
            </a:pPr>
            <a:r>
              <a:rPr lang="es-PE" sz="1200" dirty="0">
                <a:solidFill>
                  <a:prstClr val="black"/>
                </a:solidFill>
                <a:latin typeface="Arial Narow"/>
                <a:cs typeface="Arial"/>
              </a:rPr>
              <a:t> </a:t>
            </a:r>
          </a:p>
          <a:p>
            <a:pPr marL="628650" lvl="1" indent="-171450">
              <a:buFont typeface="Courier New"/>
              <a:buChar char="o"/>
              <a:defRPr/>
            </a:pPr>
            <a:r>
              <a:rPr lang="es-PE" sz="1200" dirty="0">
                <a:solidFill>
                  <a:prstClr val="black"/>
                </a:solidFill>
                <a:latin typeface="Arial Narow"/>
                <a:cs typeface="Arial"/>
              </a:rPr>
              <a:t>TEA, precipitación y calidad de racimos</a:t>
            </a:r>
          </a:p>
          <a:p>
            <a:pPr marL="628650" lvl="1" indent="-171450">
              <a:buFont typeface="Courier New"/>
              <a:buChar char="o"/>
              <a:defRPr/>
            </a:pPr>
            <a:r>
              <a:rPr lang="es-PE" sz="1200" dirty="0">
                <a:solidFill>
                  <a:prstClr val="black"/>
                </a:solidFill>
                <a:latin typeface="Arial Narow"/>
                <a:cs typeface="Arial"/>
              </a:rPr>
              <a:t>TEA, precipitación y polinizadores</a:t>
            </a:r>
          </a:p>
          <a:p>
            <a:pPr marL="628650" lvl="1" indent="-171450">
              <a:buFont typeface="Courier New"/>
              <a:buChar char="o"/>
              <a:defRPr/>
            </a:pPr>
            <a:r>
              <a:rPr lang="es-PE" sz="1200" dirty="0">
                <a:solidFill>
                  <a:prstClr val="black"/>
                </a:solidFill>
                <a:latin typeface="Arial Narow"/>
                <a:cs typeface="Arial"/>
              </a:rPr>
              <a:t>TEA y los niveles de perdida en fábrica.</a:t>
            </a:r>
          </a:p>
          <a:p>
            <a:pPr marL="628650" lvl="1" indent="-171450">
              <a:buFont typeface="Courier New"/>
              <a:buChar char="o"/>
              <a:defRPr/>
            </a:pPr>
            <a:r>
              <a:rPr lang="es-PE" sz="1200" dirty="0">
                <a:solidFill>
                  <a:prstClr val="black"/>
                </a:solidFill>
                <a:latin typeface="Arial Narow"/>
                <a:cs typeface="Arial"/>
              </a:rPr>
              <a:t>TEA y la calidad de racimos.</a:t>
            </a:r>
          </a:p>
          <a:p>
            <a:pPr marL="628650" lvl="1" indent="-171450">
              <a:buFont typeface="Courier New"/>
              <a:buChar char="o"/>
              <a:defRPr/>
            </a:pPr>
            <a:r>
              <a:rPr lang="es-PE" sz="1200" dirty="0">
                <a:solidFill>
                  <a:prstClr val="black"/>
                </a:solidFill>
                <a:latin typeface="Arial Narow"/>
                <a:cs typeface="Arial"/>
              </a:rPr>
              <a:t>TEA y los niveles de saldos en campo</a:t>
            </a:r>
          </a:p>
          <a:p>
            <a:pPr marL="628650" lvl="1" indent="-171450">
              <a:buFont typeface="Courier New"/>
              <a:buChar char="o"/>
              <a:defRPr/>
            </a:pPr>
            <a:r>
              <a:rPr lang="es-PE" sz="1200" dirty="0">
                <a:solidFill>
                  <a:prstClr val="black"/>
                </a:solidFill>
                <a:latin typeface="Arial Narow"/>
                <a:cs typeface="Arial"/>
              </a:rPr>
              <a:t>TEA y los niveles de participación de Propios y Terceros</a:t>
            </a:r>
          </a:p>
          <a:p>
            <a:pPr lvl="1">
              <a:defRPr/>
            </a:pPr>
            <a:endParaRPr lang="es-PE" sz="1200" dirty="0">
              <a:solidFill>
                <a:prstClr val="black"/>
              </a:solidFill>
              <a:latin typeface="Arial Narow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PE" sz="1200" dirty="0">
                <a:solidFill>
                  <a:prstClr val="black"/>
                </a:solidFill>
                <a:latin typeface="Arial Narow"/>
                <a:cs typeface="Arial"/>
              </a:rPr>
              <a:t>Análisis de la relación existente entre precipitaciones y malformados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PE" sz="1200" dirty="0">
                <a:solidFill>
                  <a:prstClr val="black"/>
                </a:solidFill>
                <a:latin typeface="Arial Narow"/>
                <a:cs typeface="Arial"/>
              </a:rPr>
              <a:t>Análisis de la relación existente entre la acidez y la calidad de racimos.</a:t>
            </a:r>
          </a:p>
        </p:txBody>
      </p:sp>
    </p:spTree>
    <p:extLst>
      <p:ext uri="{BB962C8B-B14F-4D97-AF65-F5344CB8AC3E}">
        <p14:creationId xmlns:p14="http://schemas.microsoft.com/office/powerpoint/2010/main" val="421956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4FCB9FD-05DA-B27E-D040-1D5A42373B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5" y="224283"/>
            <a:ext cx="1213816" cy="560154"/>
          </a:xfrm>
          <a:prstGeom prst="rect">
            <a:avLst/>
          </a:prstGeom>
        </p:spPr>
      </p:pic>
      <p:sp>
        <p:nvSpPr>
          <p:cNvPr id="8" name="Rectángulo redondeado 67">
            <a:extLst>
              <a:ext uri="{FF2B5EF4-FFF2-40B4-BE49-F238E27FC236}">
                <a16:creationId xmlns:a16="http://schemas.microsoft.com/office/drawing/2014/main" id="{5805BC64-7099-2DC1-9698-E4ACB2364205}"/>
              </a:ext>
            </a:extLst>
          </p:cNvPr>
          <p:cNvSpPr/>
          <p:nvPr/>
        </p:nvSpPr>
        <p:spPr>
          <a:xfrm>
            <a:off x="460303" y="918152"/>
            <a:ext cx="10890772" cy="5558977"/>
          </a:xfrm>
          <a:prstGeom prst="roundRect">
            <a:avLst>
              <a:gd name="adj" fmla="val 5851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86D41E8-BF84-F2B4-C5FA-2A6423E7651D}"/>
              </a:ext>
            </a:extLst>
          </p:cNvPr>
          <p:cNvSpPr txBox="1"/>
          <p:nvPr/>
        </p:nvSpPr>
        <p:spPr>
          <a:xfrm>
            <a:off x="533631" y="1411334"/>
            <a:ext cx="7653928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Nuevas variables validadas a nivel de completitud de datos para incorporar en sábana TEA</a:t>
            </a:r>
            <a:endParaRPr lang="es-PE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0B9DB1-524B-49D7-B932-DEEEE9A9DA45}"/>
              </a:ext>
            </a:extLst>
          </p:cNvPr>
          <p:cNvSpPr/>
          <p:nvPr/>
        </p:nvSpPr>
        <p:spPr>
          <a:xfrm>
            <a:off x="466228" y="905780"/>
            <a:ext cx="2453919" cy="4088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Hallazgos encontrados</a:t>
            </a:r>
            <a:endParaRPr lang="es-ES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9ECFD730-F106-46DF-9A53-D8DA25E45582}"/>
              </a:ext>
            </a:extLst>
          </p:cNvPr>
          <p:cNvGrpSpPr/>
          <p:nvPr/>
        </p:nvGrpSpPr>
        <p:grpSpPr>
          <a:xfrm>
            <a:off x="691286" y="1700706"/>
            <a:ext cx="7780787" cy="299329"/>
            <a:chOff x="564427" y="1704612"/>
            <a:chExt cx="7780787" cy="299329"/>
          </a:xfrm>
        </p:grpSpPr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F3AC961E-4957-49D9-8675-93B359D9AE31}"/>
                </a:ext>
              </a:extLst>
            </p:cNvPr>
            <p:cNvSpPr txBox="1"/>
            <p:nvPr/>
          </p:nvSpPr>
          <p:spPr>
            <a:xfrm>
              <a:off x="564427" y="1713259"/>
              <a:ext cx="874511" cy="27699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s-MX" sz="1200" dirty="0">
                  <a:solidFill>
                    <a:prstClr val="black"/>
                  </a:solidFill>
                  <a:latin typeface="Arial Narow"/>
                  <a:cs typeface="Arial"/>
                </a:rPr>
                <a:t>Acidez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3D2341B5-24FD-40FE-A999-7FBEEB65DA62}"/>
                </a:ext>
              </a:extLst>
            </p:cNvPr>
            <p:cNvSpPr txBox="1"/>
            <p:nvPr/>
          </p:nvSpPr>
          <p:spPr>
            <a:xfrm>
              <a:off x="2920147" y="1716986"/>
              <a:ext cx="1704405" cy="27699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s-MX" sz="1200" dirty="0">
                  <a:solidFill>
                    <a:prstClr val="black"/>
                  </a:solidFill>
                  <a:latin typeface="Arial Narow"/>
                  <a:cs typeface="Arial"/>
                </a:rPr>
                <a:t>Participación RFF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B1033DA1-2FD5-4324-AF5D-50A783F71FDD}"/>
                </a:ext>
              </a:extLst>
            </p:cNvPr>
            <p:cNvSpPr txBox="1"/>
            <p:nvPr/>
          </p:nvSpPr>
          <p:spPr>
            <a:xfrm>
              <a:off x="1491488" y="1704612"/>
              <a:ext cx="1504251" cy="27699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s-MX" sz="1200" dirty="0">
                  <a:solidFill>
                    <a:prstClr val="black"/>
                  </a:solidFill>
                  <a:latin typeface="Arial Narow"/>
                  <a:cs typeface="Arial"/>
                </a:rPr>
                <a:t>Precipitación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87F8A3D1-6BEB-4C2B-9152-A7372C45235F}"/>
                </a:ext>
              </a:extLst>
            </p:cNvPr>
            <p:cNvSpPr txBox="1"/>
            <p:nvPr/>
          </p:nvSpPr>
          <p:spPr>
            <a:xfrm>
              <a:off x="7285791" y="1725632"/>
              <a:ext cx="1059423" cy="27830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s-MX" sz="1200" dirty="0">
                  <a:solidFill>
                    <a:prstClr val="black"/>
                  </a:solidFill>
                  <a:latin typeface="Arial Narow"/>
                  <a:cs typeface="Arial"/>
                </a:rPr>
                <a:t>Humedad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5BF4F36A-2914-4A77-88B7-B2690B22F52D}"/>
                </a:ext>
              </a:extLst>
            </p:cNvPr>
            <p:cNvSpPr txBox="1"/>
            <p:nvPr/>
          </p:nvSpPr>
          <p:spPr>
            <a:xfrm>
              <a:off x="4635062" y="1718849"/>
              <a:ext cx="1142430" cy="27699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s-MX" sz="1200" dirty="0">
                  <a:solidFill>
                    <a:prstClr val="black"/>
                  </a:solidFill>
                  <a:latin typeface="Arial Narow"/>
                  <a:cs typeface="Arial"/>
                </a:rPr>
                <a:t>Radiación</a:t>
              </a: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E5927DE9-98CB-4E9F-9801-C00B44CC0CF2}"/>
                </a:ext>
              </a:extLst>
            </p:cNvPr>
            <p:cNvSpPr txBox="1"/>
            <p:nvPr/>
          </p:nvSpPr>
          <p:spPr>
            <a:xfrm>
              <a:off x="5905689" y="1716986"/>
              <a:ext cx="1506977" cy="27699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s-MX" sz="1200" dirty="0">
                  <a:solidFill>
                    <a:prstClr val="black"/>
                  </a:solidFill>
                  <a:latin typeface="Arial Narow"/>
                  <a:cs typeface="Arial"/>
                </a:rPr>
                <a:t>Temperatura</a:t>
              </a:r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59A3B92-727D-4EF3-944E-75797A46B334}"/>
              </a:ext>
            </a:extLst>
          </p:cNvPr>
          <p:cNvSpPr txBox="1"/>
          <p:nvPr/>
        </p:nvSpPr>
        <p:spPr>
          <a:xfrm>
            <a:off x="542411" y="2267383"/>
            <a:ext cx="10808663" cy="304698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Niveles de asociación detectados entre variables: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sz="1200" dirty="0">
              <a:solidFill>
                <a:prstClr val="black"/>
              </a:solidFill>
              <a:latin typeface="Arial Narow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Asociaciones negativas </a:t>
            </a: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entre la </a:t>
            </a:r>
            <a:r>
              <a:rPr lang="es-MX" sz="1200" u="sng" dirty="0">
                <a:solidFill>
                  <a:prstClr val="black"/>
                </a:solidFill>
                <a:latin typeface="Arial Narow"/>
                <a:cs typeface="Arial"/>
              </a:rPr>
              <a:t>PRECIPITACION</a:t>
            </a: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 y </a:t>
            </a:r>
            <a:r>
              <a:rPr lang="es-MX" sz="1200" u="sng" dirty="0">
                <a:solidFill>
                  <a:prstClr val="black"/>
                </a:solidFill>
                <a:latin typeface="Arial Narow"/>
                <a:cs typeface="Arial"/>
              </a:rPr>
              <a:t>TEA</a:t>
            </a: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 cada 7 meses en promedio. Niveles mayores de lluvia van a generar menores niveles de TEA luego de 7 meses.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Asociaciones positivas </a:t>
            </a: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entre la </a:t>
            </a:r>
            <a:r>
              <a:rPr lang="es-MX" sz="1200" u="sng" dirty="0">
                <a:solidFill>
                  <a:prstClr val="black"/>
                </a:solidFill>
                <a:latin typeface="Arial Narow"/>
                <a:cs typeface="Arial"/>
              </a:rPr>
              <a:t>PRECIPITACION</a:t>
            </a: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 y la cantidad de </a:t>
            </a:r>
            <a:r>
              <a:rPr lang="es-MX" sz="1200" u="sng" dirty="0">
                <a:solidFill>
                  <a:prstClr val="black"/>
                </a:solidFill>
                <a:latin typeface="Arial Narow"/>
                <a:cs typeface="Arial"/>
              </a:rPr>
              <a:t>MALFORMADOS</a:t>
            </a: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 cosechados cada 8 meses en promedio. Niveles mayores de lluvia van a generar mayores niveles de MALFORMADOS luego de 8 meses.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Asociaciones positivas </a:t>
            </a: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entre los </a:t>
            </a:r>
            <a:r>
              <a:rPr lang="es-MX" sz="1200" u="sng" dirty="0">
                <a:solidFill>
                  <a:prstClr val="black"/>
                </a:solidFill>
                <a:latin typeface="Arial Narow"/>
                <a:cs typeface="Arial"/>
              </a:rPr>
              <a:t>POLINIZADORES</a:t>
            </a: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 y la </a:t>
            </a:r>
            <a:r>
              <a:rPr lang="es-MX" sz="1200" u="sng" dirty="0">
                <a:solidFill>
                  <a:prstClr val="black"/>
                </a:solidFill>
                <a:latin typeface="Arial Narow"/>
                <a:cs typeface="Arial"/>
              </a:rPr>
              <a:t>TEA</a:t>
            </a: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 cada 4 meses en promedio. Niveles mayores de insectos polinizadores van a generar mayores niveles de TEA luego de 4 meses.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Asociaciones negativas</a:t>
            </a: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 entre los niveles de PERDIDAS DE ACEITE EN FABRICA y la TEA en temporada alta. Mayores niveles de perdidas en aceite van a generar menores niveles de TEA.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Asociaciones negativas </a:t>
            </a: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entre los niveles de SALDOS EN CAMPO y la TEA. Mayores niveles de saldos en campo van a generar menores niveles de TEA.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Asociaciones positivas fuertes</a:t>
            </a: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 entre los niveles de ACIDEZ y SOBRE MADUROS. Mayores niveles de racimos sobre maduros van a generar mayores niveles de acidez.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Asociaciones positivas fuertes</a:t>
            </a: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 entre los niveles de ACIDEZ y la FRECUENCIA DE COSECHA. Mayores niveles de frecuencias de cosecha van a generar mayores niveles de acidez. </a:t>
            </a:r>
            <a:endParaRPr lang="es-PE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A633718-48AC-4CA2-B899-FC8292DE536C}"/>
              </a:ext>
            </a:extLst>
          </p:cNvPr>
          <p:cNvSpPr txBox="1"/>
          <p:nvPr/>
        </p:nvSpPr>
        <p:spPr>
          <a:xfrm>
            <a:off x="542411" y="5480275"/>
            <a:ext cx="7653928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Variables que impactan en la TEA:</a:t>
            </a:r>
            <a:endParaRPr lang="es-PE" dirty="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0216BA15-DF7B-4C16-8648-C58544B9C7FD}"/>
              </a:ext>
            </a:extLst>
          </p:cNvPr>
          <p:cNvGrpSpPr/>
          <p:nvPr/>
        </p:nvGrpSpPr>
        <p:grpSpPr>
          <a:xfrm>
            <a:off x="840925" y="5868559"/>
            <a:ext cx="8751675" cy="316657"/>
            <a:chOff x="840925" y="5868559"/>
            <a:chExt cx="8751675" cy="316657"/>
          </a:xfrm>
        </p:grpSpPr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67597EDA-6E92-4410-BEC2-AC997CB3E8E4}"/>
                </a:ext>
              </a:extLst>
            </p:cNvPr>
            <p:cNvSpPr txBox="1"/>
            <p:nvPr/>
          </p:nvSpPr>
          <p:spPr>
            <a:xfrm>
              <a:off x="840925" y="5868559"/>
              <a:ext cx="1860234" cy="27699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s-MX" sz="1200" dirty="0">
                  <a:solidFill>
                    <a:prstClr val="black"/>
                  </a:solidFill>
                  <a:latin typeface="Arial Narow"/>
                  <a:cs typeface="Arial"/>
                </a:rPr>
                <a:t>Calidad de racimos</a:t>
              </a: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AA9E8F7D-EB50-4FE3-B50A-2C9133125AC0}"/>
                </a:ext>
              </a:extLst>
            </p:cNvPr>
            <p:cNvSpPr txBox="1"/>
            <p:nvPr/>
          </p:nvSpPr>
          <p:spPr>
            <a:xfrm>
              <a:off x="2701159" y="5906355"/>
              <a:ext cx="1860234" cy="27699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s-MX" sz="1200" dirty="0">
                  <a:solidFill>
                    <a:prstClr val="black"/>
                  </a:solidFill>
                  <a:latin typeface="Arial Narow"/>
                  <a:cs typeface="Arial"/>
                </a:rPr>
                <a:t>Pérdidas en fábrica</a:t>
              </a: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73BBB59C-9269-4D9B-9855-2511B3DA4DC2}"/>
                </a:ext>
              </a:extLst>
            </p:cNvPr>
            <p:cNvSpPr txBox="1"/>
            <p:nvPr/>
          </p:nvSpPr>
          <p:spPr>
            <a:xfrm>
              <a:off x="4561393" y="5908217"/>
              <a:ext cx="1860234" cy="27699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s-MX" sz="1200" dirty="0">
                  <a:solidFill>
                    <a:prstClr val="black"/>
                  </a:solidFill>
                  <a:latin typeface="Arial Narow"/>
                  <a:cs typeface="Arial"/>
                </a:rPr>
                <a:t>Saldos en campo</a:t>
              </a: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747846C6-45A9-4CA2-82E1-C3BCCE257C03}"/>
                </a:ext>
              </a:extLst>
            </p:cNvPr>
            <p:cNvSpPr txBox="1"/>
            <p:nvPr/>
          </p:nvSpPr>
          <p:spPr>
            <a:xfrm>
              <a:off x="6227283" y="5891813"/>
              <a:ext cx="1860234" cy="27699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s-MX" sz="1200" dirty="0">
                  <a:solidFill>
                    <a:prstClr val="black"/>
                  </a:solidFill>
                  <a:latin typeface="Arial Narow"/>
                  <a:cs typeface="Arial"/>
                </a:rPr>
                <a:t>Polinizadores</a:t>
              </a:r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0E71A18C-0B8B-4C05-903C-0F2009E0538F}"/>
                </a:ext>
              </a:extLst>
            </p:cNvPr>
            <p:cNvSpPr txBox="1"/>
            <p:nvPr/>
          </p:nvSpPr>
          <p:spPr>
            <a:xfrm>
              <a:off x="7732366" y="5904185"/>
              <a:ext cx="1860234" cy="27699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s-MX" sz="1200" dirty="0">
                  <a:solidFill>
                    <a:prstClr val="black"/>
                  </a:solidFill>
                  <a:latin typeface="Arial Narow"/>
                  <a:cs typeface="Arial"/>
                </a:rPr>
                <a:t>Precipitación</a:t>
              </a:r>
            </a:p>
          </p:txBody>
        </p:sp>
      </p:grp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443BAA6-F635-43A5-AEF3-8C5EB2CC9120}"/>
              </a:ext>
            </a:extLst>
          </p:cNvPr>
          <p:cNvSpPr txBox="1"/>
          <p:nvPr/>
        </p:nvSpPr>
        <p:spPr>
          <a:xfrm>
            <a:off x="242211" y="380870"/>
            <a:ext cx="1002639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2000" b="1" dirty="0">
                <a:solidFill>
                  <a:srgbClr val="74AD2B"/>
                </a:solidFill>
                <a:latin typeface="Arial"/>
                <a:cs typeface="Arial"/>
              </a:rPr>
              <a:t>FASE 01:  Análisis descriptivo de variables</a:t>
            </a:r>
            <a:endParaRPr lang="es-ES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22D3612-CFB6-4C7B-B850-6E6936FF4D22}"/>
              </a:ext>
            </a:extLst>
          </p:cNvPr>
          <p:cNvSpPr txBox="1"/>
          <p:nvPr/>
        </p:nvSpPr>
        <p:spPr>
          <a:xfrm>
            <a:off x="78438" y="6532797"/>
            <a:ext cx="7653928" cy="2616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100" i="1" dirty="0">
                <a:solidFill>
                  <a:prstClr val="black"/>
                </a:solidFill>
                <a:latin typeface="Arial Narow"/>
                <a:cs typeface="Arial"/>
              </a:rPr>
              <a:t>(*) Detalle de hallazgos en informe completo de Proyecto</a:t>
            </a:r>
            <a:endParaRPr lang="es-PE" sz="1600" i="1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571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EFDE135-18E7-AB66-0A03-0D335AF5698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Diapositiva de think-cell" r:id="rId4" imgW="395" imgH="396" progId="TCLayout.ActiveDocument.1">
                  <p:embed/>
                </p:oleObj>
              </mc:Choice>
              <mc:Fallback>
                <p:oleObj name="Diapositiva de think-cell" r:id="rId4" imgW="395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EFDE135-18E7-AB66-0A03-0D335AF569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24" name="Picture 4" descr="plantas de hojas verdes">
            <a:extLst>
              <a:ext uri="{FF2B5EF4-FFF2-40B4-BE49-F238E27FC236}">
                <a16:creationId xmlns:a16="http://schemas.microsoft.com/office/drawing/2014/main" id="{BCBFEE64-C4FC-4E5F-AC51-4F639E82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40" y="0"/>
            <a:ext cx="102818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7790BCA1-5CA1-4E77-A366-86D242AC26A4}"/>
              </a:ext>
            </a:extLst>
          </p:cNvPr>
          <p:cNvSpPr/>
          <p:nvPr/>
        </p:nvSpPr>
        <p:spPr>
          <a:xfrm>
            <a:off x="1242318" y="2851294"/>
            <a:ext cx="5154967" cy="247888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2DD656-1854-405B-B64B-B3B0D5FA37F6}"/>
              </a:ext>
            </a:extLst>
          </p:cNvPr>
          <p:cNvSpPr/>
          <p:nvPr/>
        </p:nvSpPr>
        <p:spPr>
          <a:xfrm>
            <a:off x="8021053" y="0"/>
            <a:ext cx="4170947" cy="6858000"/>
          </a:xfrm>
          <a:prstGeom prst="rect">
            <a:avLst/>
          </a:prstGeom>
          <a:solidFill>
            <a:srgbClr val="8EB523"/>
          </a:solidFill>
          <a:ln>
            <a:solidFill>
              <a:srgbClr val="86B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7DDC521-171C-43DC-9EEE-8C2738BBFFE5}"/>
              </a:ext>
            </a:extLst>
          </p:cNvPr>
          <p:cNvSpPr/>
          <p:nvPr/>
        </p:nvSpPr>
        <p:spPr>
          <a:xfrm>
            <a:off x="1098318" y="0"/>
            <a:ext cx="144000" cy="5474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7510815-B53A-49F3-B16E-FBCCCEAFD65D}"/>
              </a:ext>
            </a:extLst>
          </p:cNvPr>
          <p:cNvSpPr/>
          <p:nvPr/>
        </p:nvSpPr>
        <p:spPr>
          <a:xfrm>
            <a:off x="6397287" y="2707293"/>
            <a:ext cx="144000" cy="4150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A2B2CBB-8AE5-4F73-BE3E-8483DEF580D4}"/>
              </a:ext>
            </a:extLst>
          </p:cNvPr>
          <p:cNvSpPr/>
          <p:nvPr/>
        </p:nvSpPr>
        <p:spPr>
          <a:xfrm rot="5400000">
            <a:off x="3190623" y="-499372"/>
            <a:ext cx="144000" cy="6557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88588EB-58E5-4099-8499-C3D5B9145103}"/>
              </a:ext>
            </a:extLst>
          </p:cNvPr>
          <p:cNvSpPr/>
          <p:nvPr/>
        </p:nvSpPr>
        <p:spPr>
          <a:xfrm rot="5400000">
            <a:off x="6580991" y="-136830"/>
            <a:ext cx="144000" cy="11078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5656B9B7-95EA-4463-BA34-9D6AB6FF4E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8604" y="3237974"/>
            <a:ext cx="4700227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lang="es-MX" sz="2400" b="1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Fase 02</a:t>
            </a:r>
            <a:endParaRPr lang="es-ES" dirty="0">
              <a:solidFill>
                <a:schemeClr val="bg1"/>
              </a:solidFill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14" name="object 5">
            <a:extLst>
              <a:ext uri="{FF2B5EF4-FFF2-40B4-BE49-F238E27FC236}">
                <a16:creationId xmlns:a16="http://schemas.microsoft.com/office/drawing/2014/main" id="{47DE8B9A-38C5-415E-8F5F-FDC43EF440C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47090" y="5849719"/>
            <a:ext cx="1677502" cy="6327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D6F8709-AD8B-ED61-081B-7F660D9C52D1}"/>
              </a:ext>
            </a:extLst>
          </p:cNvPr>
          <p:cNvSpPr txBox="1"/>
          <p:nvPr/>
        </p:nvSpPr>
        <p:spPr>
          <a:xfrm>
            <a:off x="8597599" y="633482"/>
            <a:ext cx="3017854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87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s-PE" sz="28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Marcador de número de diapositiva 9">
            <a:extLst>
              <a:ext uri="{FF2B5EF4-FFF2-40B4-BE49-F238E27FC236}">
                <a16:creationId xmlns:a16="http://schemas.microsoft.com/office/drawing/2014/main" id="{32300C65-2FE7-6430-C2DB-79346412A549}"/>
              </a:ext>
            </a:extLst>
          </p:cNvPr>
          <p:cNvSpPr txBox="1">
            <a:spLocks/>
          </p:cNvSpPr>
          <p:nvPr/>
        </p:nvSpPr>
        <p:spPr>
          <a:xfrm>
            <a:off x="136393" y="6672741"/>
            <a:ext cx="4793416" cy="10002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5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5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n-ea"/>
              </a:rPr>
              <a:t>Grupo Palmas </a:t>
            </a:r>
            <a:r>
              <a:rPr kumimoji="0" lang="es-ES" sz="650" b="0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n-ea"/>
              </a:rPr>
              <a:t>| Sesión de Planeamiento </a:t>
            </a:r>
            <a:r>
              <a:rPr kumimoji="0" lang="es-ES" sz="650" b="0" i="0" u="none" strike="noStrike" kern="1200" cap="none" spc="-5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n-ea"/>
              </a:rPr>
              <a:t>Estrat</a:t>
            </a:r>
            <a:r>
              <a:rPr lang="es-ES" spc="-5" err="1">
                <a:solidFill>
                  <a:schemeClr val="bg1"/>
                </a:solidFill>
              </a:rPr>
              <a:t>égico</a:t>
            </a:r>
            <a:r>
              <a:rPr lang="es-ES" spc="-5">
                <a:solidFill>
                  <a:schemeClr val="bg1"/>
                </a:solidFill>
              </a:rPr>
              <a:t> – Septiembre 2023</a:t>
            </a:r>
            <a:endParaRPr kumimoji="0" lang="es-ES" sz="650" b="0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+mn-ea"/>
            </a:endParaRPr>
          </a:p>
        </p:txBody>
      </p:sp>
      <p:sp>
        <p:nvSpPr>
          <p:cNvPr id="15" name="Marcador de número de diapositiva 9">
            <a:extLst>
              <a:ext uri="{FF2B5EF4-FFF2-40B4-BE49-F238E27FC236}">
                <a16:creationId xmlns:a16="http://schemas.microsoft.com/office/drawing/2014/main" id="{563FC184-2949-F06B-53EE-DAC39949C9BD}"/>
              </a:ext>
            </a:extLst>
          </p:cNvPr>
          <p:cNvSpPr txBox="1">
            <a:spLocks/>
          </p:cNvSpPr>
          <p:nvPr/>
        </p:nvSpPr>
        <p:spPr>
          <a:xfrm>
            <a:off x="11735327" y="6620417"/>
            <a:ext cx="447997" cy="185692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PE" sz="650" b="1" i="0" u="none" strike="noStrike" kern="1200" cap="none" spc="-5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PE" sz="65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11" name="AutoShape 17" descr="https://usc-powerpoint.officeapps.live.com/pods/GetClipboardImage.ashx?Id=62a2427d-3ded-47d3-a21b-105831b9f5a5&amp;DC=PUS4&amp;pkey=a7720937-7cf0-49f2-b9ec-e6aab1872f34&amp;wdwaccluster=PUS4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21" descr="https://usc-powerpoint.officeapps.live.com/pods/GetClipboardImage.ashx?Id=5f82db2d-7ace-4f5d-987b-ea4fbb3bafe4&amp;DC=PUS13&amp;pkey=a1069b05-efc2-44fd-a4fc-5dcd7e625867&amp;wdwaccluster=PUS13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 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2793934A-ACEE-9D79-9371-4C2B0E14DCC4}"/>
              </a:ext>
            </a:extLst>
          </p:cNvPr>
          <p:cNvSpPr txBox="1">
            <a:spLocks/>
          </p:cNvSpPr>
          <p:nvPr/>
        </p:nvSpPr>
        <p:spPr>
          <a:xfrm>
            <a:off x="1409817" y="4218954"/>
            <a:ext cx="4819968" cy="259686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985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</a:pPr>
            <a:r>
              <a:rPr lang="es-MX" sz="16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Estimación de Pesos</a:t>
            </a:r>
          </a:p>
        </p:txBody>
      </p:sp>
    </p:spTree>
    <p:extLst>
      <p:ext uri="{BB962C8B-B14F-4D97-AF65-F5344CB8AC3E}">
        <p14:creationId xmlns:p14="http://schemas.microsoft.com/office/powerpoint/2010/main" val="63600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4FCB9FD-05DA-B27E-D040-1D5A42373B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5" y="224283"/>
            <a:ext cx="1213816" cy="560154"/>
          </a:xfrm>
          <a:prstGeom prst="rect">
            <a:avLst/>
          </a:prstGeom>
        </p:spPr>
      </p:pic>
      <p:sp>
        <p:nvSpPr>
          <p:cNvPr id="8" name="Rectángulo redondeado 67">
            <a:extLst>
              <a:ext uri="{FF2B5EF4-FFF2-40B4-BE49-F238E27FC236}">
                <a16:creationId xmlns:a16="http://schemas.microsoft.com/office/drawing/2014/main" id="{5805BC64-7099-2DC1-9698-E4ACB2364205}"/>
              </a:ext>
            </a:extLst>
          </p:cNvPr>
          <p:cNvSpPr/>
          <p:nvPr/>
        </p:nvSpPr>
        <p:spPr>
          <a:xfrm>
            <a:off x="460303" y="1044276"/>
            <a:ext cx="10890772" cy="1597764"/>
          </a:xfrm>
          <a:prstGeom prst="roundRect">
            <a:avLst>
              <a:gd name="adj" fmla="val 5851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86D41E8-BF84-F2B4-C5FA-2A6423E7651D}"/>
              </a:ext>
            </a:extLst>
          </p:cNvPr>
          <p:cNvSpPr txBox="1"/>
          <p:nvPr/>
        </p:nvSpPr>
        <p:spPr>
          <a:xfrm>
            <a:off x="533631" y="1537456"/>
            <a:ext cx="10744116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PE" sz="1200" dirty="0">
                <a:solidFill>
                  <a:prstClr val="black"/>
                </a:solidFill>
                <a:latin typeface="Arial Narow"/>
                <a:cs typeface="Arial"/>
              </a:rPr>
              <a:t>Desarrollar modelos predictivos por plantaciones que asignen pesos a las variables influyentes en la TEA con el objetivo priorizar acciones de mejora.​</a:t>
            </a:r>
            <a:endParaRPr lang="es-PE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48EA704-3C03-4FA4-B87A-82B7302551A9}"/>
              </a:ext>
            </a:extLst>
          </p:cNvPr>
          <p:cNvSpPr txBox="1"/>
          <p:nvPr/>
        </p:nvSpPr>
        <p:spPr>
          <a:xfrm>
            <a:off x="242211" y="380870"/>
            <a:ext cx="1002639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2000" b="1" dirty="0">
                <a:solidFill>
                  <a:srgbClr val="74AD2B"/>
                </a:solidFill>
                <a:latin typeface="Arial"/>
                <a:cs typeface="Arial"/>
              </a:rPr>
              <a:t>FASE 02:  Estimación de pesos</a:t>
            </a:r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F6FDE5C-25C1-43D7-94F0-CABC4EFB1DFC}"/>
              </a:ext>
            </a:extLst>
          </p:cNvPr>
          <p:cNvSpPr/>
          <p:nvPr/>
        </p:nvSpPr>
        <p:spPr>
          <a:xfrm>
            <a:off x="466228" y="1021392"/>
            <a:ext cx="2453919" cy="4088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Objetivo del proyecto</a:t>
            </a:r>
            <a:endParaRPr lang="es-ES" dirty="0"/>
          </a:p>
        </p:txBody>
      </p:sp>
      <p:sp>
        <p:nvSpPr>
          <p:cNvPr id="14" name="Rectángulo redondeado 67">
            <a:extLst>
              <a:ext uri="{FF2B5EF4-FFF2-40B4-BE49-F238E27FC236}">
                <a16:creationId xmlns:a16="http://schemas.microsoft.com/office/drawing/2014/main" id="{4EEB7175-F2B4-4307-8169-9C7A9DCFC833}"/>
              </a:ext>
            </a:extLst>
          </p:cNvPr>
          <p:cNvSpPr/>
          <p:nvPr/>
        </p:nvSpPr>
        <p:spPr>
          <a:xfrm>
            <a:off x="460303" y="2901879"/>
            <a:ext cx="10890772" cy="3129455"/>
          </a:xfrm>
          <a:prstGeom prst="roundRect">
            <a:avLst>
              <a:gd name="adj" fmla="val 5851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8B90847-55B3-4277-A7D4-8F475A578028}"/>
              </a:ext>
            </a:extLst>
          </p:cNvPr>
          <p:cNvSpPr/>
          <p:nvPr/>
        </p:nvSpPr>
        <p:spPr>
          <a:xfrm>
            <a:off x="466228" y="2889507"/>
            <a:ext cx="2453919" cy="4088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Puntos revisados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D684B06-9B8B-40CD-B7D3-C9AD2B426DC1}"/>
              </a:ext>
            </a:extLst>
          </p:cNvPr>
          <p:cNvSpPr txBox="1"/>
          <p:nvPr/>
        </p:nvSpPr>
        <p:spPr>
          <a:xfrm>
            <a:off x="694269" y="3445061"/>
            <a:ext cx="10205203" cy="8891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PE" sz="1200" dirty="0">
                <a:solidFill>
                  <a:prstClr val="black"/>
                </a:solidFill>
                <a:latin typeface="Arial Narow"/>
                <a:cs typeface="Arial"/>
              </a:rPr>
              <a:t>Construcción de modelos de </a:t>
            </a:r>
            <a:r>
              <a:rPr lang="es-PE" sz="1200" dirty="0" err="1">
                <a:solidFill>
                  <a:prstClr val="black"/>
                </a:solidFill>
                <a:latin typeface="Arial Narow"/>
                <a:cs typeface="Arial"/>
              </a:rPr>
              <a:t>explicabilidad</a:t>
            </a:r>
            <a:r>
              <a:rPr lang="es-PE" sz="1200" dirty="0">
                <a:solidFill>
                  <a:prstClr val="black"/>
                </a:solidFill>
                <a:latin typeface="Arial Narow"/>
                <a:cs typeface="Arial"/>
              </a:rPr>
              <a:t> a nivel de pesos de influencia. Creación de 4 modelos de pesos.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PE" sz="1200" dirty="0">
                <a:solidFill>
                  <a:prstClr val="black"/>
                </a:solidFill>
                <a:latin typeface="Arial Narow"/>
                <a:cs typeface="Arial"/>
              </a:rPr>
              <a:t>Generación de pesos en base a porcentajes de importancia  de </a:t>
            </a:r>
            <a:r>
              <a:rPr lang="es-PE" sz="1200" dirty="0" err="1">
                <a:solidFill>
                  <a:prstClr val="black"/>
                </a:solidFill>
                <a:latin typeface="Arial Narow"/>
                <a:cs typeface="Arial"/>
              </a:rPr>
              <a:t>explicabilidad</a:t>
            </a:r>
            <a:r>
              <a:rPr lang="es-PE" sz="1200" dirty="0">
                <a:solidFill>
                  <a:prstClr val="black"/>
                </a:solidFill>
                <a:latin typeface="Arial Narow"/>
                <a:cs typeface="Arial"/>
              </a:rPr>
              <a:t> por cada modelo.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PE" sz="1200" dirty="0">
                <a:solidFill>
                  <a:prstClr val="black"/>
                </a:solidFill>
                <a:latin typeface="Arial Narow"/>
                <a:cs typeface="Arial"/>
              </a:rPr>
              <a:t>Simulaciones iniciales de variaciones de TEA según variaciones de volúmenes de variables </a:t>
            </a:r>
          </a:p>
        </p:txBody>
      </p:sp>
    </p:spTree>
    <p:extLst>
      <p:ext uri="{BB962C8B-B14F-4D97-AF65-F5344CB8AC3E}">
        <p14:creationId xmlns:p14="http://schemas.microsoft.com/office/powerpoint/2010/main" val="2495148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4FCB9FD-05DA-B27E-D040-1D5A42373B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5" y="224283"/>
            <a:ext cx="1213816" cy="56015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48EA704-3C03-4FA4-B87A-82B7302551A9}"/>
              </a:ext>
            </a:extLst>
          </p:cNvPr>
          <p:cNvSpPr txBox="1"/>
          <p:nvPr/>
        </p:nvSpPr>
        <p:spPr>
          <a:xfrm>
            <a:off x="242211" y="380870"/>
            <a:ext cx="1002639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2000" b="1" dirty="0">
                <a:solidFill>
                  <a:srgbClr val="74AD2B"/>
                </a:solidFill>
                <a:latin typeface="Arial"/>
                <a:cs typeface="Arial"/>
              </a:rPr>
              <a:t>FASE 02:  Estimación de pesos</a:t>
            </a:r>
            <a:endParaRPr lang="es-ES" dirty="0"/>
          </a:p>
        </p:txBody>
      </p:sp>
      <p:sp>
        <p:nvSpPr>
          <p:cNvPr id="12" name="Rectángulo redondeado 67">
            <a:extLst>
              <a:ext uri="{FF2B5EF4-FFF2-40B4-BE49-F238E27FC236}">
                <a16:creationId xmlns:a16="http://schemas.microsoft.com/office/drawing/2014/main" id="{78868D12-6EFC-496C-871C-FB547EE934B8}"/>
              </a:ext>
            </a:extLst>
          </p:cNvPr>
          <p:cNvSpPr/>
          <p:nvPr/>
        </p:nvSpPr>
        <p:spPr>
          <a:xfrm>
            <a:off x="460303" y="918152"/>
            <a:ext cx="10890772" cy="5558977"/>
          </a:xfrm>
          <a:prstGeom prst="roundRect">
            <a:avLst>
              <a:gd name="adj" fmla="val 5851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38B5BC0-4C3D-48DF-BF9C-03C1B209D5C0}"/>
              </a:ext>
            </a:extLst>
          </p:cNvPr>
          <p:cNvSpPr txBox="1"/>
          <p:nvPr/>
        </p:nvSpPr>
        <p:spPr>
          <a:xfrm>
            <a:off x="533631" y="1592453"/>
            <a:ext cx="10817444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Modelo sede </a:t>
            </a:r>
            <a:r>
              <a:rPr lang="es-MX" sz="1200" b="1" dirty="0" err="1">
                <a:solidFill>
                  <a:prstClr val="black"/>
                </a:solidFill>
                <a:latin typeface="Arial Narow"/>
                <a:cs typeface="Arial"/>
              </a:rPr>
              <a:t>shanusi</a:t>
            </a: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: 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200" u="sng" dirty="0">
                <a:solidFill>
                  <a:prstClr val="black"/>
                </a:solidFill>
                <a:latin typeface="Arial Narow"/>
                <a:cs typeface="Arial"/>
              </a:rPr>
              <a:t>20 variables consideradas </a:t>
            </a: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(Calidad de racimos propios, de terceros, perdidas fábrica, estacionalidad, precipitación, saldo en campo, polinizadores).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200" u="sng" dirty="0">
                <a:solidFill>
                  <a:prstClr val="black"/>
                </a:solidFill>
                <a:highlight>
                  <a:srgbClr val="C0C0C0"/>
                </a:highlight>
                <a:latin typeface="Arial Narow"/>
                <a:cs typeface="Arial"/>
              </a:rPr>
              <a:t>81.5% de </a:t>
            </a:r>
            <a:r>
              <a:rPr lang="es-MX" sz="1200" u="sng" dirty="0" err="1">
                <a:solidFill>
                  <a:prstClr val="black"/>
                </a:solidFill>
                <a:highlight>
                  <a:srgbClr val="C0C0C0"/>
                </a:highlight>
                <a:latin typeface="Arial Narow"/>
                <a:cs typeface="Arial"/>
              </a:rPr>
              <a:t>explicabilidad</a:t>
            </a:r>
            <a:r>
              <a:rPr lang="es-MX" sz="1200" u="sng" dirty="0">
                <a:solidFill>
                  <a:prstClr val="black"/>
                </a:solidFill>
                <a:highlight>
                  <a:srgbClr val="C0C0C0"/>
                </a:highlight>
                <a:latin typeface="Arial Narow"/>
                <a:cs typeface="Arial"/>
              </a:rPr>
              <a:t> </a:t>
            </a: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lograda con las variables consideradas.</a:t>
            </a:r>
            <a:endParaRPr lang="es-PE" sz="1200" dirty="0">
              <a:solidFill>
                <a:prstClr val="black"/>
              </a:solidFill>
              <a:latin typeface="Arial Narow"/>
              <a:cs typeface="Calibri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Modelo sede </a:t>
            </a:r>
            <a:r>
              <a:rPr lang="es-MX" sz="1200" b="1" dirty="0" err="1">
                <a:solidFill>
                  <a:prstClr val="black"/>
                </a:solidFill>
                <a:latin typeface="Arial Narow"/>
                <a:cs typeface="Arial"/>
              </a:rPr>
              <a:t>Tulumayo</a:t>
            </a: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: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200" u="sng" dirty="0">
                <a:solidFill>
                  <a:prstClr val="black"/>
                </a:solidFill>
                <a:latin typeface="Arial Narow"/>
                <a:cs typeface="Arial"/>
              </a:rPr>
              <a:t>13 variables consideradas </a:t>
            </a: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(calidad racimos de terceros, perdidas fábrica, estacionalidad, precipitación).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200" u="sng" dirty="0">
                <a:solidFill>
                  <a:prstClr val="black"/>
                </a:solidFill>
                <a:highlight>
                  <a:srgbClr val="C0C0C0"/>
                </a:highlight>
                <a:latin typeface="Arial Narow"/>
                <a:cs typeface="Arial"/>
              </a:rPr>
              <a:t>75% de </a:t>
            </a:r>
            <a:r>
              <a:rPr lang="es-MX" sz="1200" u="sng" dirty="0" err="1">
                <a:solidFill>
                  <a:prstClr val="black"/>
                </a:solidFill>
                <a:highlight>
                  <a:srgbClr val="C0C0C0"/>
                </a:highlight>
                <a:latin typeface="Arial Narow"/>
                <a:cs typeface="Arial"/>
              </a:rPr>
              <a:t>explicabilidad</a:t>
            </a:r>
            <a:r>
              <a:rPr lang="es-MX" sz="1200" u="sng" dirty="0">
                <a:solidFill>
                  <a:prstClr val="black"/>
                </a:solidFill>
                <a:highlight>
                  <a:srgbClr val="C0C0C0"/>
                </a:highlight>
                <a:latin typeface="Arial Narow"/>
                <a:cs typeface="Arial"/>
              </a:rPr>
              <a:t> </a:t>
            </a: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lograda con las variables consideradas.</a:t>
            </a:r>
            <a:endParaRPr lang="es-PE" sz="1200" dirty="0">
              <a:solidFill>
                <a:prstClr val="black"/>
              </a:solidFill>
              <a:latin typeface="Arial Narow"/>
              <a:cs typeface="Calibri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Modelo </a:t>
            </a:r>
            <a:r>
              <a:rPr lang="es-MX" sz="1200" b="1" dirty="0" err="1">
                <a:solidFill>
                  <a:prstClr val="black"/>
                </a:solidFill>
                <a:latin typeface="Arial Narow"/>
                <a:cs typeface="Arial"/>
              </a:rPr>
              <a:t>Palmawasi</a:t>
            </a: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: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200" u="sng" dirty="0">
                <a:solidFill>
                  <a:prstClr val="black"/>
                </a:solidFill>
                <a:latin typeface="Arial Narow"/>
                <a:cs typeface="Arial"/>
              </a:rPr>
              <a:t>20 variables consideradas </a:t>
            </a: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(Calidad de racimos propios, de terceros, perdidas fábrica, estacionalidad, precipitación, saldo en campo, polinizadores).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200" u="sng" dirty="0">
                <a:solidFill>
                  <a:prstClr val="black"/>
                </a:solidFill>
                <a:highlight>
                  <a:srgbClr val="C0C0C0"/>
                </a:highlight>
                <a:latin typeface="Arial Narow"/>
                <a:cs typeface="Arial"/>
              </a:rPr>
              <a:t>69% de </a:t>
            </a:r>
            <a:r>
              <a:rPr lang="es-MX" sz="1200" u="sng" dirty="0" err="1">
                <a:solidFill>
                  <a:prstClr val="black"/>
                </a:solidFill>
                <a:highlight>
                  <a:srgbClr val="C0C0C0"/>
                </a:highlight>
                <a:latin typeface="Arial Narow"/>
                <a:cs typeface="Arial"/>
              </a:rPr>
              <a:t>explicabilidad</a:t>
            </a:r>
            <a:r>
              <a:rPr lang="es-MX" sz="1200" u="sng" dirty="0">
                <a:solidFill>
                  <a:prstClr val="black"/>
                </a:solidFill>
                <a:highlight>
                  <a:srgbClr val="C0C0C0"/>
                </a:highlight>
                <a:latin typeface="Arial Narow"/>
                <a:cs typeface="Arial"/>
              </a:rPr>
              <a:t> </a:t>
            </a: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lograda con las variables consideradas.</a:t>
            </a:r>
            <a:endParaRPr lang="es-PE" sz="1200" dirty="0">
              <a:solidFill>
                <a:prstClr val="black"/>
              </a:solidFill>
              <a:latin typeface="Arial Narow"/>
              <a:cs typeface="Calibri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Modelo Nuevo Horizonte: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200" u="sng" dirty="0">
                <a:solidFill>
                  <a:prstClr val="black"/>
                </a:solidFill>
                <a:latin typeface="Arial Narow"/>
                <a:cs typeface="Arial"/>
              </a:rPr>
              <a:t>13 variables consideradas </a:t>
            </a: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(calidad racimos de terceros, perdidas fábrica, estacionalidad, precipitación).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200" i="1" dirty="0">
                <a:solidFill>
                  <a:prstClr val="black"/>
                </a:solidFill>
                <a:highlight>
                  <a:srgbClr val="C0C0C0"/>
                </a:highlight>
                <a:latin typeface="Arial Narow"/>
                <a:cs typeface="Arial"/>
              </a:rPr>
              <a:t>81% de </a:t>
            </a:r>
            <a:r>
              <a:rPr lang="es-MX" sz="1200" i="1" dirty="0" err="1">
                <a:solidFill>
                  <a:prstClr val="black"/>
                </a:solidFill>
                <a:highlight>
                  <a:srgbClr val="C0C0C0"/>
                </a:highlight>
                <a:latin typeface="Arial Narow"/>
                <a:cs typeface="Arial"/>
              </a:rPr>
              <a:t>explicabilidad</a:t>
            </a:r>
            <a:r>
              <a:rPr lang="es-MX" sz="1200" dirty="0">
                <a:solidFill>
                  <a:prstClr val="black"/>
                </a:solidFill>
                <a:highlight>
                  <a:srgbClr val="C0C0C0"/>
                </a:highlight>
                <a:latin typeface="Arial Narow"/>
                <a:cs typeface="Arial"/>
              </a:rPr>
              <a:t> </a:t>
            </a: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lograda con las variables consideradas.</a:t>
            </a:r>
            <a:endParaRPr lang="es-PE" sz="1200" dirty="0">
              <a:solidFill>
                <a:prstClr val="black"/>
              </a:solidFill>
              <a:latin typeface="Arial Narow"/>
              <a:cs typeface="Calibri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B4E1B85-1B4A-4F27-AD79-7D4EFC60D436}"/>
              </a:ext>
            </a:extLst>
          </p:cNvPr>
          <p:cNvSpPr/>
          <p:nvPr/>
        </p:nvSpPr>
        <p:spPr>
          <a:xfrm>
            <a:off x="466228" y="905780"/>
            <a:ext cx="2453919" cy="4088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Hallazgos encontrados</a:t>
            </a:r>
            <a:endParaRPr lang="es-ES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9783795-4EFD-4A59-B814-7D33C45427DC}"/>
              </a:ext>
            </a:extLst>
          </p:cNvPr>
          <p:cNvSpPr txBox="1"/>
          <p:nvPr/>
        </p:nvSpPr>
        <p:spPr>
          <a:xfrm>
            <a:off x="502101" y="3938342"/>
            <a:ext cx="4143717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Generación de pesos en base a niveles de importancia: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E6A147E-7CDF-4CC8-AA43-9733750EF7FD}"/>
              </a:ext>
            </a:extLst>
          </p:cNvPr>
          <p:cNvSpPr txBox="1"/>
          <p:nvPr/>
        </p:nvSpPr>
        <p:spPr>
          <a:xfrm>
            <a:off x="659752" y="4218307"/>
            <a:ext cx="3439279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Importancia pesos sede </a:t>
            </a:r>
            <a:r>
              <a:rPr lang="es-MX" sz="1200" b="1" dirty="0" err="1">
                <a:solidFill>
                  <a:prstClr val="black"/>
                </a:solidFill>
                <a:latin typeface="Arial Narow"/>
                <a:cs typeface="Arial"/>
              </a:rPr>
              <a:t>shanusi</a:t>
            </a: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: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050" dirty="0">
                <a:solidFill>
                  <a:prstClr val="black"/>
                </a:solidFill>
                <a:latin typeface="Arial Narow"/>
                <a:cs typeface="Arial"/>
              </a:rPr>
              <a:t>Calidad racimos propios 	(27.5%)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050" dirty="0">
                <a:solidFill>
                  <a:prstClr val="black"/>
                </a:solidFill>
                <a:latin typeface="Arial Narow"/>
                <a:cs typeface="Arial"/>
              </a:rPr>
              <a:t>Perdidas fábrica		(26.9%)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050" dirty="0">
                <a:solidFill>
                  <a:prstClr val="black"/>
                </a:solidFill>
                <a:latin typeface="Arial Narow"/>
                <a:cs typeface="Arial"/>
              </a:rPr>
              <a:t>Calidad racimos terceros	(14.1%)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050" dirty="0">
                <a:solidFill>
                  <a:prstClr val="black"/>
                </a:solidFill>
                <a:latin typeface="Arial Narow"/>
                <a:cs typeface="Arial"/>
              </a:rPr>
              <a:t>Estacionalidad		(9.5%)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050" dirty="0">
                <a:solidFill>
                  <a:prstClr val="black"/>
                </a:solidFill>
                <a:latin typeface="Arial Narow"/>
                <a:cs typeface="Arial"/>
              </a:rPr>
              <a:t>Precipitación		(2.1%)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050" dirty="0">
                <a:solidFill>
                  <a:prstClr val="black"/>
                </a:solidFill>
                <a:latin typeface="Arial Narow"/>
                <a:cs typeface="Arial"/>
              </a:rPr>
              <a:t>Polinizadores		(1.3%)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050" dirty="0">
                <a:solidFill>
                  <a:prstClr val="black"/>
                </a:solidFill>
                <a:latin typeface="Arial Narow"/>
                <a:cs typeface="Arial"/>
              </a:rPr>
              <a:t>Saldo en transporte		(0.1%)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050" dirty="0">
                <a:solidFill>
                  <a:prstClr val="black"/>
                </a:solidFill>
                <a:latin typeface="Arial Narow"/>
                <a:cs typeface="Arial"/>
              </a:rPr>
              <a:t>Otras variables no consideradas	(18.5%)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s-MX" sz="12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48AF0A7-A509-4387-B1AB-8084694259F8}"/>
              </a:ext>
            </a:extLst>
          </p:cNvPr>
          <p:cNvSpPr txBox="1"/>
          <p:nvPr/>
        </p:nvSpPr>
        <p:spPr>
          <a:xfrm>
            <a:off x="4186049" y="4216711"/>
            <a:ext cx="3439279" cy="11079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Importancia pesos sede </a:t>
            </a:r>
            <a:r>
              <a:rPr lang="es-MX" sz="1200" b="1" dirty="0" err="1">
                <a:solidFill>
                  <a:prstClr val="black"/>
                </a:solidFill>
                <a:latin typeface="Arial Narow"/>
                <a:cs typeface="Arial"/>
              </a:rPr>
              <a:t>Tulumayo</a:t>
            </a: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: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050" dirty="0">
                <a:solidFill>
                  <a:prstClr val="black"/>
                </a:solidFill>
                <a:latin typeface="Arial Narow"/>
                <a:cs typeface="Arial"/>
              </a:rPr>
              <a:t>Perdidas fábrica		(47.3%)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050" dirty="0">
                <a:solidFill>
                  <a:prstClr val="black"/>
                </a:solidFill>
                <a:latin typeface="Arial Narow"/>
                <a:cs typeface="Arial"/>
              </a:rPr>
              <a:t>Calidad racimos terceros	(19.5%)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050" dirty="0">
                <a:solidFill>
                  <a:prstClr val="black"/>
                </a:solidFill>
                <a:latin typeface="Arial Narow"/>
                <a:cs typeface="Arial"/>
              </a:rPr>
              <a:t>Precipitación		(6.2%)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050" dirty="0">
                <a:solidFill>
                  <a:prstClr val="black"/>
                </a:solidFill>
                <a:latin typeface="Arial Narow"/>
                <a:cs typeface="Arial"/>
              </a:rPr>
              <a:t>Estacionalidad		(2%)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050" dirty="0">
                <a:solidFill>
                  <a:prstClr val="black"/>
                </a:solidFill>
                <a:latin typeface="Arial Narow"/>
                <a:cs typeface="Arial"/>
              </a:rPr>
              <a:t>Otras variables no consideradas	(25%)</a:t>
            </a:r>
            <a:endParaRPr lang="es-MX" sz="12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78F6518-AE1E-4592-B6A1-7519DC58DB24}"/>
              </a:ext>
            </a:extLst>
          </p:cNvPr>
          <p:cNvSpPr txBox="1"/>
          <p:nvPr/>
        </p:nvSpPr>
        <p:spPr>
          <a:xfrm>
            <a:off x="7625328" y="4207796"/>
            <a:ext cx="3439279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Importancia pesos sede </a:t>
            </a:r>
            <a:r>
              <a:rPr lang="es-MX" sz="1200" b="1" dirty="0" err="1">
                <a:solidFill>
                  <a:prstClr val="black"/>
                </a:solidFill>
                <a:latin typeface="Arial Narow"/>
                <a:cs typeface="Arial"/>
              </a:rPr>
              <a:t>Palmawasi</a:t>
            </a: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: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050" dirty="0">
                <a:solidFill>
                  <a:prstClr val="black"/>
                </a:solidFill>
                <a:latin typeface="Arial Narow"/>
                <a:cs typeface="Arial"/>
              </a:rPr>
              <a:t>Perdidas fábrica		(24.4%)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050" dirty="0">
                <a:solidFill>
                  <a:prstClr val="black"/>
                </a:solidFill>
                <a:latin typeface="Arial Narow"/>
                <a:cs typeface="Arial"/>
              </a:rPr>
              <a:t>Calidad racimos propios 	(19.5%)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050" dirty="0">
                <a:solidFill>
                  <a:prstClr val="black"/>
                </a:solidFill>
                <a:latin typeface="Arial Narow"/>
                <a:cs typeface="Arial"/>
              </a:rPr>
              <a:t>Calidad racimos terceros	(9.7%)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050" dirty="0">
                <a:solidFill>
                  <a:prstClr val="black"/>
                </a:solidFill>
                <a:latin typeface="Arial Narow"/>
                <a:cs typeface="Arial"/>
              </a:rPr>
              <a:t>Precipitación		(6%)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050" dirty="0">
                <a:solidFill>
                  <a:prstClr val="black"/>
                </a:solidFill>
                <a:latin typeface="Arial Narow"/>
                <a:cs typeface="Arial"/>
              </a:rPr>
              <a:t>Estacionalidad		(5.7%)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050" dirty="0">
                <a:solidFill>
                  <a:prstClr val="black"/>
                </a:solidFill>
                <a:latin typeface="Arial Narow"/>
                <a:cs typeface="Arial"/>
              </a:rPr>
              <a:t>Saldo en transporte		(2.1%)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050" dirty="0">
                <a:solidFill>
                  <a:prstClr val="black"/>
                </a:solidFill>
                <a:latin typeface="Arial Narow"/>
                <a:cs typeface="Arial"/>
              </a:rPr>
              <a:t>Polinizadores		(1.7%)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050" dirty="0">
                <a:solidFill>
                  <a:prstClr val="black"/>
                </a:solidFill>
                <a:latin typeface="Arial Narow"/>
                <a:cs typeface="Arial"/>
              </a:rPr>
              <a:t>Otras variables no consideradas	(31%)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s-MX" sz="12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0A36374-EC81-4D70-B6F4-E16E23B20792}"/>
              </a:ext>
            </a:extLst>
          </p:cNvPr>
          <p:cNvSpPr txBox="1"/>
          <p:nvPr/>
        </p:nvSpPr>
        <p:spPr>
          <a:xfrm>
            <a:off x="78438" y="6511775"/>
            <a:ext cx="7653928" cy="2616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100" i="1" dirty="0">
                <a:solidFill>
                  <a:prstClr val="black"/>
                </a:solidFill>
                <a:latin typeface="Arial Narow"/>
                <a:cs typeface="Arial"/>
              </a:rPr>
              <a:t>(*) Detalle de hallazgos en informe completo de Proyecto</a:t>
            </a:r>
            <a:endParaRPr lang="es-PE" sz="1600" i="1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FDA5047-A43F-410B-9864-DF355848D79B}"/>
              </a:ext>
            </a:extLst>
          </p:cNvPr>
          <p:cNvSpPr txBox="1"/>
          <p:nvPr/>
        </p:nvSpPr>
        <p:spPr>
          <a:xfrm>
            <a:off x="4198497" y="5393267"/>
            <a:ext cx="3439279" cy="11079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Importancia pesos sede Nuevo Horizonte: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050" dirty="0">
                <a:solidFill>
                  <a:prstClr val="black"/>
                </a:solidFill>
                <a:latin typeface="Arial Narow"/>
                <a:cs typeface="Arial"/>
              </a:rPr>
              <a:t>Perdidas fábrica		(34%)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050" dirty="0">
                <a:solidFill>
                  <a:prstClr val="black"/>
                </a:solidFill>
                <a:latin typeface="Arial Narow"/>
                <a:cs typeface="Arial"/>
              </a:rPr>
              <a:t>Calidad racimos terceros	(33.2%)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050" dirty="0">
                <a:solidFill>
                  <a:prstClr val="black"/>
                </a:solidFill>
                <a:latin typeface="Arial Narow"/>
                <a:cs typeface="Arial"/>
              </a:rPr>
              <a:t>Precipitación		(9.8%)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050" dirty="0">
                <a:solidFill>
                  <a:prstClr val="black"/>
                </a:solidFill>
                <a:latin typeface="Arial Narow"/>
                <a:cs typeface="Arial"/>
              </a:rPr>
              <a:t>Estacionalidad		(4%)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MX" sz="1050" dirty="0">
                <a:solidFill>
                  <a:prstClr val="black"/>
                </a:solidFill>
                <a:latin typeface="Arial Narow"/>
                <a:cs typeface="Arial"/>
              </a:rPr>
              <a:t>Otras variables no consideradas	(19%)</a:t>
            </a:r>
            <a:endParaRPr lang="es-MX" sz="12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62A212-3B3D-4B58-9692-32B86FB5F57B}"/>
              </a:ext>
            </a:extLst>
          </p:cNvPr>
          <p:cNvSpPr txBox="1"/>
          <p:nvPr/>
        </p:nvSpPr>
        <p:spPr>
          <a:xfrm>
            <a:off x="502101" y="1322134"/>
            <a:ext cx="5851403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Niveles de </a:t>
            </a:r>
            <a:r>
              <a:rPr lang="es-MX" sz="1200" dirty="0" err="1">
                <a:solidFill>
                  <a:prstClr val="black"/>
                </a:solidFill>
                <a:latin typeface="Arial Narow"/>
                <a:cs typeface="Arial"/>
              </a:rPr>
              <a:t>explicabilidad</a:t>
            </a: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 logrados con los modelos generados:</a:t>
            </a:r>
          </a:p>
        </p:txBody>
      </p:sp>
    </p:spTree>
    <p:extLst>
      <p:ext uri="{BB962C8B-B14F-4D97-AF65-F5344CB8AC3E}">
        <p14:creationId xmlns:p14="http://schemas.microsoft.com/office/powerpoint/2010/main" val="30328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4FCB9FD-05DA-B27E-D040-1D5A42373B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5" y="224283"/>
            <a:ext cx="1213816" cy="56015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48EA704-3C03-4FA4-B87A-82B7302551A9}"/>
              </a:ext>
            </a:extLst>
          </p:cNvPr>
          <p:cNvSpPr txBox="1"/>
          <p:nvPr/>
        </p:nvSpPr>
        <p:spPr>
          <a:xfrm>
            <a:off x="242211" y="380870"/>
            <a:ext cx="1002639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2000" b="1" dirty="0">
                <a:solidFill>
                  <a:srgbClr val="74AD2B"/>
                </a:solidFill>
                <a:latin typeface="Arial"/>
                <a:cs typeface="Arial"/>
              </a:rPr>
              <a:t>FASE 02:  Estimación de pesos</a:t>
            </a:r>
            <a:endParaRPr lang="es-ES" dirty="0"/>
          </a:p>
        </p:txBody>
      </p:sp>
      <p:sp>
        <p:nvSpPr>
          <p:cNvPr id="12" name="Rectángulo redondeado 67">
            <a:extLst>
              <a:ext uri="{FF2B5EF4-FFF2-40B4-BE49-F238E27FC236}">
                <a16:creationId xmlns:a16="http://schemas.microsoft.com/office/drawing/2014/main" id="{78868D12-6EFC-496C-871C-FB547EE934B8}"/>
              </a:ext>
            </a:extLst>
          </p:cNvPr>
          <p:cNvSpPr/>
          <p:nvPr/>
        </p:nvSpPr>
        <p:spPr>
          <a:xfrm>
            <a:off x="460303" y="780980"/>
            <a:ext cx="10890772" cy="5696149"/>
          </a:xfrm>
          <a:prstGeom prst="roundRect">
            <a:avLst>
              <a:gd name="adj" fmla="val 5851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38B5BC0-4C3D-48DF-BF9C-03C1B209D5C0}"/>
              </a:ext>
            </a:extLst>
          </p:cNvPr>
          <p:cNvSpPr txBox="1"/>
          <p:nvPr/>
        </p:nvSpPr>
        <p:spPr>
          <a:xfrm>
            <a:off x="460303" y="1243311"/>
            <a:ext cx="10817444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Estimaciones de TEA en base a estimaciones de volúmenes: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B4E1B85-1B4A-4F27-AD79-7D4EFC60D436}"/>
              </a:ext>
            </a:extLst>
          </p:cNvPr>
          <p:cNvSpPr/>
          <p:nvPr/>
        </p:nvSpPr>
        <p:spPr>
          <a:xfrm>
            <a:off x="466228" y="779657"/>
            <a:ext cx="2453919" cy="4088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Hallazgos encontrados</a:t>
            </a:r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0A36374-EC81-4D70-B6F4-E16E23B20792}"/>
              </a:ext>
            </a:extLst>
          </p:cNvPr>
          <p:cNvSpPr txBox="1"/>
          <p:nvPr/>
        </p:nvSpPr>
        <p:spPr>
          <a:xfrm>
            <a:off x="78438" y="6532797"/>
            <a:ext cx="7653928" cy="2616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100" i="1" dirty="0">
                <a:solidFill>
                  <a:prstClr val="black"/>
                </a:solidFill>
                <a:latin typeface="Arial Narow"/>
                <a:cs typeface="Arial"/>
              </a:rPr>
              <a:t>(*) Detalle de hallazgos en informe completo de Proyecto 	 	</a:t>
            </a:r>
            <a:endParaRPr lang="es-PE" sz="1600" i="1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1FFCDD9-D8BB-4EC4-9FD9-ADD013A7CC79}"/>
              </a:ext>
            </a:extLst>
          </p:cNvPr>
          <p:cNvSpPr txBox="1"/>
          <p:nvPr/>
        </p:nvSpPr>
        <p:spPr>
          <a:xfrm>
            <a:off x="491833" y="1597397"/>
            <a:ext cx="1473845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Sede </a:t>
            </a:r>
            <a:r>
              <a:rPr lang="es-MX" sz="1200" b="1" dirty="0" err="1">
                <a:solidFill>
                  <a:prstClr val="black"/>
                </a:solidFill>
                <a:latin typeface="Arial Narow"/>
                <a:cs typeface="Arial"/>
              </a:rPr>
              <a:t>shanusi</a:t>
            </a: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: 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F1D0C9E2-90D4-43CB-8E6F-D5A973DB4C44}"/>
              </a:ext>
            </a:extLst>
          </p:cNvPr>
          <p:cNvSpPr txBox="1"/>
          <p:nvPr/>
        </p:nvSpPr>
        <p:spPr>
          <a:xfrm>
            <a:off x="809395" y="2385949"/>
            <a:ext cx="132814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Racimos propios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(6,218 TN)</a:t>
            </a:r>
            <a:endParaRPr lang="es-PE" sz="12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7B8E993-6BF7-485C-AC3B-EC853F3B7815}"/>
              </a:ext>
            </a:extLst>
          </p:cNvPr>
          <p:cNvSpPr txBox="1"/>
          <p:nvPr/>
        </p:nvSpPr>
        <p:spPr>
          <a:xfrm>
            <a:off x="866202" y="3104559"/>
            <a:ext cx="116109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Racimos terceros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(595 TN)</a:t>
            </a:r>
            <a:endParaRPr lang="es-PE" sz="12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2CA4DDE-6863-476D-9464-3D6888D294ED}"/>
              </a:ext>
            </a:extLst>
          </p:cNvPr>
          <p:cNvSpPr txBox="1"/>
          <p:nvPr/>
        </p:nvSpPr>
        <p:spPr>
          <a:xfrm>
            <a:off x="840925" y="3843653"/>
            <a:ext cx="116109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Perdida aceite fábrica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(127 TN)</a:t>
            </a:r>
            <a:endParaRPr lang="es-PE" sz="12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5B897BEB-5851-4E86-BEA6-1FCB6C4C5CD7}"/>
              </a:ext>
            </a:extLst>
          </p:cNvPr>
          <p:cNvSpPr txBox="1"/>
          <p:nvPr/>
        </p:nvSpPr>
        <p:spPr>
          <a:xfrm>
            <a:off x="840924" y="4582742"/>
            <a:ext cx="116109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Saldos en campo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(330 TN)</a:t>
            </a:r>
            <a:endParaRPr lang="es-PE" sz="12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7BD0008-48AC-4E15-93AD-C823EA0BBC71}"/>
              </a:ext>
            </a:extLst>
          </p:cNvPr>
          <p:cNvSpPr txBox="1"/>
          <p:nvPr/>
        </p:nvSpPr>
        <p:spPr>
          <a:xfrm>
            <a:off x="720176" y="5278503"/>
            <a:ext cx="147055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400" dirty="0">
                <a:solidFill>
                  <a:schemeClr val="bg1"/>
                </a:solidFill>
                <a:latin typeface="Arial Narow"/>
                <a:cs typeface="Arial"/>
              </a:rPr>
              <a:t>TEA = 22.82%</a:t>
            </a:r>
            <a:endParaRPr lang="es-PE" sz="1400" dirty="0">
              <a:solidFill>
                <a:schemeClr val="bg1"/>
              </a:solidFill>
              <a:latin typeface="Arial Narow"/>
              <a:cs typeface="Arial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96CB3D91-7D4F-474A-AE46-837F16D1AAB9}"/>
              </a:ext>
            </a:extLst>
          </p:cNvPr>
          <p:cNvSpPr txBox="1"/>
          <p:nvPr/>
        </p:nvSpPr>
        <p:spPr>
          <a:xfrm>
            <a:off x="2354932" y="2391729"/>
            <a:ext cx="132814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Racimos propios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(6,140 TN)</a:t>
            </a:r>
            <a:endParaRPr lang="es-PE" sz="12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E4D495C5-C69D-4A98-A998-879108D23653}"/>
              </a:ext>
            </a:extLst>
          </p:cNvPr>
          <p:cNvSpPr txBox="1"/>
          <p:nvPr/>
        </p:nvSpPr>
        <p:spPr>
          <a:xfrm>
            <a:off x="2434249" y="3122873"/>
            <a:ext cx="116109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Racimos terceros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(594 TN)</a:t>
            </a:r>
            <a:endParaRPr lang="es-PE" sz="12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0E093E41-61AA-4639-824D-2A596AE0CB45}"/>
              </a:ext>
            </a:extLst>
          </p:cNvPr>
          <p:cNvSpPr txBox="1"/>
          <p:nvPr/>
        </p:nvSpPr>
        <p:spPr>
          <a:xfrm>
            <a:off x="2444758" y="3829429"/>
            <a:ext cx="116109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Perdida aceite fábrica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(120.8 TN)</a:t>
            </a:r>
            <a:endParaRPr lang="es-PE" sz="12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6761F9F6-CCC3-4745-B272-B6CB71F1E0C6}"/>
              </a:ext>
            </a:extLst>
          </p:cNvPr>
          <p:cNvSpPr txBox="1"/>
          <p:nvPr/>
        </p:nvSpPr>
        <p:spPr>
          <a:xfrm>
            <a:off x="2439012" y="4548545"/>
            <a:ext cx="116109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Saldos en campo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(313 TN)</a:t>
            </a:r>
            <a:endParaRPr lang="es-PE" sz="12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048B4CE-228D-4A58-886C-54CCE1918906}"/>
              </a:ext>
            </a:extLst>
          </p:cNvPr>
          <p:cNvSpPr/>
          <p:nvPr/>
        </p:nvSpPr>
        <p:spPr>
          <a:xfrm>
            <a:off x="716881" y="2343538"/>
            <a:ext cx="1473845" cy="323582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913038D-49A0-451B-A761-EE5F4CB4C30A}"/>
              </a:ext>
            </a:extLst>
          </p:cNvPr>
          <p:cNvSpPr/>
          <p:nvPr/>
        </p:nvSpPr>
        <p:spPr>
          <a:xfrm>
            <a:off x="2278823" y="2341076"/>
            <a:ext cx="1473845" cy="323582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B230684-43F4-467D-94D7-7025A268CED4}"/>
              </a:ext>
            </a:extLst>
          </p:cNvPr>
          <p:cNvSpPr txBox="1"/>
          <p:nvPr/>
        </p:nvSpPr>
        <p:spPr>
          <a:xfrm>
            <a:off x="2286094" y="5258986"/>
            <a:ext cx="147055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400" dirty="0">
                <a:solidFill>
                  <a:schemeClr val="bg1"/>
                </a:solidFill>
                <a:latin typeface="Arial Narow"/>
                <a:cs typeface="Arial"/>
              </a:rPr>
              <a:t>TEA = 22.99%</a:t>
            </a:r>
            <a:endParaRPr lang="es-PE" sz="1400" dirty="0">
              <a:solidFill>
                <a:schemeClr val="bg1"/>
              </a:solidFill>
              <a:latin typeface="Arial Narow"/>
              <a:cs typeface="Arial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BCE7B1C-EA4B-432D-96B8-16B01C7E7B7E}"/>
              </a:ext>
            </a:extLst>
          </p:cNvPr>
          <p:cNvGrpSpPr/>
          <p:nvPr/>
        </p:nvGrpSpPr>
        <p:grpSpPr>
          <a:xfrm>
            <a:off x="734441" y="5647571"/>
            <a:ext cx="3495165" cy="755988"/>
            <a:chOff x="4616304" y="2314329"/>
            <a:chExt cx="2993186" cy="755988"/>
          </a:xfrm>
        </p:grpSpPr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1FA6BC18-52D0-4C3D-8662-B72E0A600646}"/>
                </a:ext>
              </a:extLst>
            </p:cNvPr>
            <p:cNvSpPr txBox="1"/>
            <p:nvPr/>
          </p:nvSpPr>
          <p:spPr>
            <a:xfrm>
              <a:off x="4616304" y="2498297"/>
              <a:ext cx="2978700" cy="40011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MX" sz="1000" dirty="0">
                  <a:solidFill>
                    <a:prstClr val="black"/>
                  </a:solidFill>
                  <a:latin typeface="Arial Narow"/>
                  <a:cs typeface="Arial"/>
                </a:rPr>
                <a:t>Reduciendo el volumen de racimos, perdidas y saldos </a:t>
              </a: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MX" sz="1000" dirty="0">
                  <a:solidFill>
                    <a:prstClr val="black"/>
                  </a:solidFill>
                  <a:latin typeface="Arial Narow"/>
                  <a:cs typeface="Arial"/>
                </a:rPr>
                <a:t>en -5% sobre sus volúmenes actuales</a:t>
              </a:r>
              <a:endParaRPr lang="es-MX" sz="1000" b="1" dirty="0">
                <a:solidFill>
                  <a:prstClr val="black"/>
                </a:solidFill>
                <a:latin typeface="Arial Narow"/>
                <a:cs typeface="Arial"/>
              </a:endParaRPr>
            </a:p>
          </p:txBody>
        </p:sp>
        <p:sp>
          <p:nvSpPr>
            <p:cNvPr id="58" name="Flecha: a la derecha 57">
              <a:extLst>
                <a:ext uri="{FF2B5EF4-FFF2-40B4-BE49-F238E27FC236}">
                  <a16:creationId xmlns:a16="http://schemas.microsoft.com/office/drawing/2014/main" id="{4A4649A2-4061-4E5A-887D-030CEA56192D}"/>
                </a:ext>
              </a:extLst>
            </p:cNvPr>
            <p:cNvSpPr/>
            <p:nvPr/>
          </p:nvSpPr>
          <p:spPr>
            <a:xfrm>
              <a:off x="4630790" y="2314329"/>
              <a:ext cx="2978700" cy="755988"/>
            </a:xfrm>
            <a:prstGeom prst="rightArrow">
              <a:avLst>
                <a:gd name="adj1" fmla="val 71776"/>
                <a:gd name="adj2" fmla="val 50000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59" name="CuadroTexto 58">
            <a:extLst>
              <a:ext uri="{FF2B5EF4-FFF2-40B4-BE49-F238E27FC236}">
                <a16:creationId xmlns:a16="http://schemas.microsoft.com/office/drawing/2014/main" id="{BC59E4D6-F0A3-4017-AA39-344BDCAF698B}"/>
              </a:ext>
            </a:extLst>
          </p:cNvPr>
          <p:cNvSpPr txBox="1"/>
          <p:nvPr/>
        </p:nvSpPr>
        <p:spPr>
          <a:xfrm>
            <a:off x="4467947" y="1565778"/>
            <a:ext cx="1801716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Sede </a:t>
            </a:r>
            <a:r>
              <a:rPr lang="es-MX" sz="1200" b="1" dirty="0" err="1">
                <a:solidFill>
                  <a:prstClr val="black"/>
                </a:solidFill>
                <a:latin typeface="Arial Narow"/>
                <a:cs typeface="Arial"/>
              </a:rPr>
              <a:t>Tulumayo</a:t>
            </a: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: 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175B2E6-17D4-47F6-B0C2-DB868666C756}"/>
              </a:ext>
            </a:extLst>
          </p:cNvPr>
          <p:cNvSpPr txBox="1"/>
          <p:nvPr/>
        </p:nvSpPr>
        <p:spPr>
          <a:xfrm>
            <a:off x="4257722" y="5268363"/>
            <a:ext cx="147055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400" dirty="0">
                <a:solidFill>
                  <a:schemeClr val="bg1"/>
                </a:solidFill>
                <a:latin typeface="Arial Narow"/>
                <a:cs typeface="Arial"/>
              </a:rPr>
              <a:t>TEA = 22.62%</a:t>
            </a:r>
            <a:endParaRPr lang="es-PE" sz="1400" dirty="0">
              <a:solidFill>
                <a:schemeClr val="bg1"/>
              </a:solidFill>
              <a:latin typeface="Arial Narow"/>
              <a:cs typeface="Arial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A0ADA22-6B22-4924-9340-13B9F481489D}"/>
              </a:ext>
            </a:extLst>
          </p:cNvPr>
          <p:cNvSpPr/>
          <p:nvPr/>
        </p:nvSpPr>
        <p:spPr>
          <a:xfrm>
            <a:off x="4254427" y="2333398"/>
            <a:ext cx="1473845" cy="323582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4B8B396-AD58-49EE-9E50-F378DBA7B2DC}"/>
              </a:ext>
            </a:extLst>
          </p:cNvPr>
          <p:cNvSpPr/>
          <p:nvPr/>
        </p:nvSpPr>
        <p:spPr>
          <a:xfrm>
            <a:off x="5826880" y="2330936"/>
            <a:ext cx="1473845" cy="323582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3317709-87CC-4372-9078-D65629933A7E}"/>
              </a:ext>
            </a:extLst>
          </p:cNvPr>
          <p:cNvSpPr txBox="1"/>
          <p:nvPr/>
        </p:nvSpPr>
        <p:spPr>
          <a:xfrm>
            <a:off x="5834151" y="5248846"/>
            <a:ext cx="147055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400" dirty="0">
                <a:solidFill>
                  <a:schemeClr val="bg1"/>
                </a:solidFill>
                <a:latin typeface="Arial Narow"/>
                <a:cs typeface="Arial"/>
              </a:rPr>
              <a:t>TEA = 22.83%</a:t>
            </a:r>
            <a:endParaRPr lang="es-PE" sz="1400" dirty="0">
              <a:solidFill>
                <a:schemeClr val="bg1"/>
              </a:solidFill>
              <a:latin typeface="Arial Narow"/>
              <a:cs typeface="Arial"/>
            </a:endParaRP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A642DA9-0E2D-4D6B-98AE-32AB84E65BDC}"/>
              </a:ext>
            </a:extLst>
          </p:cNvPr>
          <p:cNvGrpSpPr/>
          <p:nvPr/>
        </p:nvGrpSpPr>
        <p:grpSpPr>
          <a:xfrm>
            <a:off x="4271987" y="5637431"/>
            <a:ext cx="3495165" cy="755988"/>
            <a:chOff x="4616304" y="2314329"/>
            <a:chExt cx="2993186" cy="755988"/>
          </a:xfrm>
        </p:grpSpPr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34F556B0-A850-4172-BC4D-625A804D3222}"/>
                </a:ext>
              </a:extLst>
            </p:cNvPr>
            <p:cNvSpPr txBox="1"/>
            <p:nvPr/>
          </p:nvSpPr>
          <p:spPr>
            <a:xfrm>
              <a:off x="4616304" y="2498297"/>
              <a:ext cx="2978700" cy="40011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MX" sz="1000" dirty="0">
                  <a:solidFill>
                    <a:prstClr val="black"/>
                  </a:solidFill>
                  <a:latin typeface="Arial Narow"/>
                  <a:cs typeface="Arial"/>
                </a:rPr>
                <a:t>Reduciendo el volumen de racimos, perdidas y saldos </a:t>
              </a: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MX" sz="1000" dirty="0">
                  <a:solidFill>
                    <a:prstClr val="black"/>
                  </a:solidFill>
                  <a:latin typeface="Arial Narow"/>
                  <a:cs typeface="Arial"/>
                </a:rPr>
                <a:t>en -5% sobre sus volúmenes actuales</a:t>
              </a:r>
              <a:endParaRPr lang="es-MX" sz="1000" b="1" dirty="0">
                <a:solidFill>
                  <a:prstClr val="black"/>
                </a:solidFill>
                <a:latin typeface="Arial Narow"/>
                <a:cs typeface="Arial"/>
              </a:endParaRPr>
            </a:p>
          </p:txBody>
        </p:sp>
        <p:sp>
          <p:nvSpPr>
            <p:cNvPr id="40" name="Flecha: a la derecha 39">
              <a:extLst>
                <a:ext uri="{FF2B5EF4-FFF2-40B4-BE49-F238E27FC236}">
                  <a16:creationId xmlns:a16="http://schemas.microsoft.com/office/drawing/2014/main" id="{600BE691-777A-40DF-AB60-526592EF4272}"/>
                </a:ext>
              </a:extLst>
            </p:cNvPr>
            <p:cNvSpPr/>
            <p:nvPr/>
          </p:nvSpPr>
          <p:spPr>
            <a:xfrm>
              <a:off x="4630790" y="2314329"/>
              <a:ext cx="2978700" cy="755988"/>
            </a:xfrm>
            <a:prstGeom prst="rightArrow">
              <a:avLst>
                <a:gd name="adj1" fmla="val 71776"/>
                <a:gd name="adj2" fmla="val 50000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6389D75-8BF7-457C-BC38-F2D82EA1E99E}"/>
              </a:ext>
            </a:extLst>
          </p:cNvPr>
          <p:cNvSpPr txBox="1"/>
          <p:nvPr/>
        </p:nvSpPr>
        <p:spPr>
          <a:xfrm>
            <a:off x="4408133" y="2701075"/>
            <a:ext cx="116109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Racimos terceros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(2120 TN)</a:t>
            </a:r>
            <a:endParaRPr lang="es-PE" sz="12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C29CA68-8CEB-447B-B83A-F0C5220C81AB}"/>
              </a:ext>
            </a:extLst>
          </p:cNvPr>
          <p:cNvSpPr txBox="1"/>
          <p:nvPr/>
        </p:nvSpPr>
        <p:spPr>
          <a:xfrm>
            <a:off x="4408133" y="3912772"/>
            <a:ext cx="116109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Perdida aceite fábrica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(43.5 TN)</a:t>
            </a:r>
            <a:endParaRPr lang="es-PE" sz="12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2308A51-907D-40C2-8527-35B1B700B55C}"/>
              </a:ext>
            </a:extLst>
          </p:cNvPr>
          <p:cNvSpPr txBox="1"/>
          <p:nvPr/>
        </p:nvSpPr>
        <p:spPr>
          <a:xfrm>
            <a:off x="5996089" y="2710220"/>
            <a:ext cx="116109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Racimos terceros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(2114 TN)</a:t>
            </a:r>
            <a:endParaRPr lang="es-PE" sz="12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880D86D-6C42-41AD-89FD-5934F3A9AACA}"/>
              </a:ext>
            </a:extLst>
          </p:cNvPr>
          <p:cNvSpPr txBox="1"/>
          <p:nvPr/>
        </p:nvSpPr>
        <p:spPr>
          <a:xfrm>
            <a:off x="5996089" y="3953447"/>
            <a:ext cx="116109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Perdida aceite fábrica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(41.3 TN)</a:t>
            </a:r>
            <a:endParaRPr lang="es-PE" sz="12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02CE0041-5DBB-4E56-A525-260206D54750}"/>
              </a:ext>
            </a:extLst>
          </p:cNvPr>
          <p:cNvSpPr txBox="1"/>
          <p:nvPr/>
        </p:nvSpPr>
        <p:spPr>
          <a:xfrm>
            <a:off x="641665" y="1887983"/>
            <a:ext cx="1549061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Volúmenes reales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2da sem sep.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C398564-2BAE-4D62-8923-A043BC051DF3}"/>
              </a:ext>
            </a:extLst>
          </p:cNvPr>
          <p:cNvSpPr txBox="1"/>
          <p:nvPr/>
        </p:nvSpPr>
        <p:spPr>
          <a:xfrm>
            <a:off x="4281065" y="1871733"/>
            <a:ext cx="1549061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Volúmenes reales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2da sem sep.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46376CFC-7F1B-4281-ABAA-D66C6A52E795}"/>
              </a:ext>
            </a:extLst>
          </p:cNvPr>
          <p:cNvSpPr txBox="1"/>
          <p:nvPr/>
        </p:nvSpPr>
        <p:spPr>
          <a:xfrm>
            <a:off x="2150330" y="1905559"/>
            <a:ext cx="1717479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Volúmenes reducidos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2da sem sep.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114F805F-BAA9-46D9-AC58-41EE3E3EE99A}"/>
              </a:ext>
            </a:extLst>
          </p:cNvPr>
          <p:cNvSpPr txBox="1"/>
          <p:nvPr/>
        </p:nvSpPr>
        <p:spPr>
          <a:xfrm>
            <a:off x="5705062" y="1877813"/>
            <a:ext cx="1717479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Volúmenes reducidos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2da sem sep.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ACBF24C-A133-4069-8D01-F044CF715C19}"/>
              </a:ext>
            </a:extLst>
          </p:cNvPr>
          <p:cNvSpPr txBox="1"/>
          <p:nvPr/>
        </p:nvSpPr>
        <p:spPr>
          <a:xfrm>
            <a:off x="7602989" y="1606774"/>
            <a:ext cx="1698893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Sede </a:t>
            </a:r>
            <a:r>
              <a:rPr lang="es-MX" sz="1200" b="1" dirty="0" err="1">
                <a:solidFill>
                  <a:prstClr val="black"/>
                </a:solidFill>
                <a:latin typeface="Arial Narow"/>
                <a:cs typeface="Arial"/>
              </a:rPr>
              <a:t>Palmawasi</a:t>
            </a:r>
            <a:endParaRPr lang="es-MX" sz="1200" b="1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89BA97F5-BC74-4F2C-9D1A-48EC96D5A039}"/>
              </a:ext>
            </a:extLst>
          </p:cNvPr>
          <p:cNvSpPr txBox="1"/>
          <p:nvPr/>
        </p:nvSpPr>
        <p:spPr>
          <a:xfrm>
            <a:off x="7920551" y="2395326"/>
            <a:ext cx="132814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Racimos propios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(6,218 TN)</a:t>
            </a:r>
            <a:endParaRPr lang="es-PE" sz="12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F14192B-0F3D-4706-A4D3-BC7FB91E5045}"/>
              </a:ext>
            </a:extLst>
          </p:cNvPr>
          <p:cNvSpPr txBox="1"/>
          <p:nvPr/>
        </p:nvSpPr>
        <p:spPr>
          <a:xfrm>
            <a:off x="7977358" y="3113936"/>
            <a:ext cx="116109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Racimos terceros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(595 TN)</a:t>
            </a:r>
            <a:endParaRPr lang="es-PE" sz="12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12975F8E-8B29-4522-BD39-25E25CE3CBEE}"/>
              </a:ext>
            </a:extLst>
          </p:cNvPr>
          <p:cNvSpPr txBox="1"/>
          <p:nvPr/>
        </p:nvSpPr>
        <p:spPr>
          <a:xfrm>
            <a:off x="7952081" y="3853030"/>
            <a:ext cx="116109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Perdida aceite fábrica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(127 TN)</a:t>
            </a:r>
            <a:endParaRPr lang="es-PE" sz="12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3AA0045B-6EB4-498E-8071-8A2CE5DF98BD}"/>
              </a:ext>
            </a:extLst>
          </p:cNvPr>
          <p:cNvSpPr txBox="1"/>
          <p:nvPr/>
        </p:nvSpPr>
        <p:spPr>
          <a:xfrm>
            <a:off x="7952080" y="4592119"/>
            <a:ext cx="116109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Saldos en campo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(330 TN)</a:t>
            </a:r>
            <a:endParaRPr lang="es-PE" sz="12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E0527D66-A229-4A65-AC75-4D66E8DB9E2A}"/>
              </a:ext>
            </a:extLst>
          </p:cNvPr>
          <p:cNvSpPr txBox="1"/>
          <p:nvPr/>
        </p:nvSpPr>
        <p:spPr>
          <a:xfrm>
            <a:off x="7831332" y="5287880"/>
            <a:ext cx="147055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400" dirty="0">
                <a:solidFill>
                  <a:schemeClr val="bg1"/>
                </a:solidFill>
                <a:latin typeface="Arial Narow"/>
                <a:cs typeface="Arial"/>
              </a:rPr>
              <a:t>TEA = 22.82%</a:t>
            </a:r>
            <a:endParaRPr lang="es-PE" sz="1400" dirty="0">
              <a:solidFill>
                <a:schemeClr val="bg1"/>
              </a:solidFill>
              <a:latin typeface="Arial Narow"/>
              <a:cs typeface="Arial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EEC47B37-965E-4F59-A85D-D5590076988C}"/>
              </a:ext>
            </a:extLst>
          </p:cNvPr>
          <p:cNvSpPr txBox="1"/>
          <p:nvPr/>
        </p:nvSpPr>
        <p:spPr>
          <a:xfrm>
            <a:off x="9466088" y="2401106"/>
            <a:ext cx="132814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Racimos propios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(6,140 TN)</a:t>
            </a:r>
            <a:endParaRPr lang="es-PE" sz="12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86F54D4-3E72-4724-8D24-C40E475E9C27}"/>
              </a:ext>
            </a:extLst>
          </p:cNvPr>
          <p:cNvSpPr txBox="1"/>
          <p:nvPr/>
        </p:nvSpPr>
        <p:spPr>
          <a:xfrm>
            <a:off x="9545405" y="3132250"/>
            <a:ext cx="116109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Racimos terceros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(594 TN)</a:t>
            </a:r>
            <a:endParaRPr lang="es-PE" sz="12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CC8D71AC-6C57-4680-A0F9-8A9CEBFA7434}"/>
              </a:ext>
            </a:extLst>
          </p:cNvPr>
          <p:cNvSpPr txBox="1"/>
          <p:nvPr/>
        </p:nvSpPr>
        <p:spPr>
          <a:xfrm>
            <a:off x="9555914" y="3838806"/>
            <a:ext cx="116109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Perdida aceite fábrica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(120.8 TN)</a:t>
            </a:r>
            <a:endParaRPr lang="es-PE" sz="12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071559DF-4E2F-427A-84BB-F79ACFE7AAD6}"/>
              </a:ext>
            </a:extLst>
          </p:cNvPr>
          <p:cNvSpPr txBox="1"/>
          <p:nvPr/>
        </p:nvSpPr>
        <p:spPr>
          <a:xfrm>
            <a:off x="9550168" y="4557922"/>
            <a:ext cx="116109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Saldos en campo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(313 TN)</a:t>
            </a:r>
            <a:endParaRPr lang="es-PE" sz="1200" dirty="0">
              <a:solidFill>
                <a:prstClr val="black"/>
              </a:solidFill>
              <a:latin typeface="Arial Narow"/>
              <a:cs typeface="Arial"/>
            </a:endParaRP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38D29F45-C3D4-48F0-A6F1-A6DDE5959788}"/>
              </a:ext>
            </a:extLst>
          </p:cNvPr>
          <p:cNvSpPr/>
          <p:nvPr/>
        </p:nvSpPr>
        <p:spPr>
          <a:xfrm>
            <a:off x="7828037" y="2352915"/>
            <a:ext cx="1473845" cy="323582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14A527DE-3485-4A03-969C-C5D52E1E1F49}"/>
              </a:ext>
            </a:extLst>
          </p:cNvPr>
          <p:cNvSpPr/>
          <p:nvPr/>
        </p:nvSpPr>
        <p:spPr>
          <a:xfrm>
            <a:off x="9389979" y="2350453"/>
            <a:ext cx="1473845" cy="323582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F1CDC4B-9EFE-465F-963D-137C48E2596E}"/>
              </a:ext>
            </a:extLst>
          </p:cNvPr>
          <p:cNvSpPr txBox="1"/>
          <p:nvPr/>
        </p:nvSpPr>
        <p:spPr>
          <a:xfrm>
            <a:off x="9397250" y="5268363"/>
            <a:ext cx="147055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400" dirty="0">
                <a:solidFill>
                  <a:schemeClr val="bg1"/>
                </a:solidFill>
                <a:latin typeface="Arial Narow"/>
                <a:cs typeface="Arial"/>
              </a:rPr>
              <a:t>TEA = 22.99%</a:t>
            </a:r>
            <a:endParaRPr lang="es-PE" sz="1400" dirty="0">
              <a:solidFill>
                <a:schemeClr val="bg1"/>
              </a:solidFill>
              <a:latin typeface="Arial Narow"/>
              <a:cs typeface="Arial"/>
            </a:endParaRPr>
          </a:p>
        </p:txBody>
      </p:sp>
      <p:grpSp>
        <p:nvGrpSpPr>
          <p:cNvPr id="82" name="Grupo 81">
            <a:extLst>
              <a:ext uri="{FF2B5EF4-FFF2-40B4-BE49-F238E27FC236}">
                <a16:creationId xmlns:a16="http://schemas.microsoft.com/office/drawing/2014/main" id="{9072CCA8-F5FA-4C4B-819A-07371054D3B3}"/>
              </a:ext>
            </a:extLst>
          </p:cNvPr>
          <p:cNvGrpSpPr/>
          <p:nvPr/>
        </p:nvGrpSpPr>
        <p:grpSpPr>
          <a:xfrm>
            <a:off x="7845597" y="5656948"/>
            <a:ext cx="3495165" cy="755988"/>
            <a:chOff x="4616304" y="2314329"/>
            <a:chExt cx="2993186" cy="755988"/>
          </a:xfrm>
        </p:grpSpPr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4C359903-879A-411A-AFDE-32A18C188546}"/>
                </a:ext>
              </a:extLst>
            </p:cNvPr>
            <p:cNvSpPr txBox="1"/>
            <p:nvPr/>
          </p:nvSpPr>
          <p:spPr>
            <a:xfrm>
              <a:off x="4616304" y="2498297"/>
              <a:ext cx="2978700" cy="40011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MX" sz="1000" dirty="0">
                  <a:solidFill>
                    <a:prstClr val="black"/>
                  </a:solidFill>
                  <a:latin typeface="Arial Narow"/>
                  <a:cs typeface="Arial"/>
                </a:rPr>
                <a:t>Reduciendo el volumen de racimos, perdidas y saldos </a:t>
              </a: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MX" sz="1000" dirty="0">
                  <a:solidFill>
                    <a:prstClr val="black"/>
                  </a:solidFill>
                  <a:latin typeface="Arial Narow"/>
                  <a:cs typeface="Arial"/>
                </a:rPr>
                <a:t>en -5% sobre sus volúmenes actuales</a:t>
              </a:r>
              <a:endParaRPr lang="es-MX" sz="1000" b="1" dirty="0">
                <a:solidFill>
                  <a:prstClr val="black"/>
                </a:solidFill>
                <a:latin typeface="Arial Narow"/>
                <a:cs typeface="Arial"/>
              </a:endParaRPr>
            </a:p>
          </p:txBody>
        </p:sp>
        <p:sp>
          <p:nvSpPr>
            <p:cNvPr id="84" name="Flecha: a la derecha 83">
              <a:extLst>
                <a:ext uri="{FF2B5EF4-FFF2-40B4-BE49-F238E27FC236}">
                  <a16:creationId xmlns:a16="http://schemas.microsoft.com/office/drawing/2014/main" id="{1F6D896B-1FC7-491C-86B0-C2A9015A690F}"/>
                </a:ext>
              </a:extLst>
            </p:cNvPr>
            <p:cNvSpPr/>
            <p:nvPr/>
          </p:nvSpPr>
          <p:spPr>
            <a:xfrm>
              <a:off x="4630790" y="2314329"/>
              <a:ext cx="2978700" cy="755988"/>
            </a:xfrm>
            <a:prstGeom prst="rightArrow">
              <a:avLst>
                <a:gd name="adj1" fmla="val 71776"/>
                <a:gd name="adj2" fmla="val 50000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85" name="CuadroTexto 84">
            <a:extLst>
              <a:ext uri="{FF2B5EF4-FFF2-40B4-BE49-F238E27FC236}">
                <a16:creationId xmlns:a16="http://schemas.microsoft.com/office/drawing/2014/main" id="{94638479-8DC1-40E4-AE8F-5D0FDBD69002}"/>
              </a:ext>
            </a:extLst>
          </p:cNvPr>
          <p:cNvSpPr txBox="1"/>
          <p:nvPr/>
        </p:nvSpPr>
        <p:spPr>
          <a:xfrm>
            <a:off x="7752821" y="1897360"/>
            <a:ext cx="1549061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Volúmenes reales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2da sem sep.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B8E63ECE-53F7-462C-AC85-C2C35AC7B535}"/>
              </a:ext>
            </a:extLst>
          </p:cNvPr>
          <p:cNvSpPr txBox="1"/>
          <p:nvPr/>
        </p:nvSpPr>
        <p:spPr>
          <a:xfrm>
            <a:off x="9261486" y="1914936"/>
            <a:ext cx="1717479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dirty="0">
                <a:solidFill>
                  <a:prstClr val="black"/>
                </a:solidFill>
                <a:latin typeface="Arial Narow"/>
                <a:cs typeface="Arial"/>
              </a:rPr>
              <a:t>Volúmenes reducidos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200" b="1" dirty="0">
                <a:solidFill>
                  <a:prstClr val="black"/>
                </a:solidFill>
                <a:latin typeface="Arial Narow"/>
                <a:cs typeface="Arial"/>
              </a:rPr>
              <a:t>2da sem sep.</a:t>
            </a:r>
          </a:p>
        </p:txBody>
      </p:sp>
    </p:spTree>
    <p:extLst>
      <p:ext uri="{BB962C8B-B14F-4D97-AF65-F5344CB8AC3E}">
        <p14:creationId xmlns:p14="http://schemas.microsoft.com/office/powerpoint/2010/main" val="12548971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30839</TotalTime>
  <Words>1904</Words>
  <Application>Microsoft Office PowerPoint</Application>
  <PresentationFormat>Panorámica</PresentationFormat>
  <Paragraphs>284</Paragraphs>
  <Slides>15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8" baseType="lpstr">
      <vt:lpstr>Aptos</vt:lpstr>
      <vt:lpstr>Aptos Display</vt:lpstr>
      <vt:lpstr>Arial</vt:lpstr>
      <vt:lpstr>Arial Narow</vt:lpstr>
      <vt:lpstr>Calibri</vt:lpstr>
      <vt:lpstr>Calibri Light</vt:lpstr>
      <vt:lpstr>Courier New</vt:lpstr>
      <vt:lpstr>Open Sans</vt:lpstr>
      <vt:lpstr>Open Sans Semibold</vt:lpstr>
      <vt:lpstr>Verdana</vt:lpstr>
      <vt:lpstr>Wingdings</vt:lpstr>
      <vt:lpstr>Tema de Office</vt:lpstr>
      <vt:lpstr>Diapositiva de think-cell</vt:lpstr>
      <vt:lpstr>Presentación de PowerPoint</vt:lpstr>
      <vt:lpstr>Presentación de PowerPoint</vt:lpstr>
      <vt:lpstr>Fase 01</vt:lpstr>
      <vt:lpstr>Presentación de PowerPoint</vt:lpstr>
      <vt:lpstr>Presentación de PowerPoint</vt:lpstr>
      <vt:lpstr>Fase 02</vt:lpstr>
      <vt:lpstr>Presentación de PowerPoint</vt:lpstr>
      <vt:lpstr>Presentación de PowerPoint</vt:lpstr>
      <vt:lpstr>Presentación de PowerPoint</vt:lpstr>
      <vt:lpstr>Presentación de PowerPoint</vt:lpstr>
      <vt:lpstr>Próximos pasos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en base de datos</dc:title>
  <dc:creator>Cesar Diaz Huiza</dc:creator>
  <cp:lastModifiedBy>Cesar Manuel Quezada Balcazar</cp:lastModifiedBy>
  <cp:revision>748</cp:revision>
  <dcterms:created xsi:type="dcterms:W3CDTF">2024-07-23T23:07:53Z</dcterms:created>
  <dcterms:modified xsi:type="dcterms:W3CDTF">2024-09-30T21:07:05Z</dcterms:modified>
</cp:coreProperties>
</file>