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1" r:id="rId4"/>
    <p:sldMasterId id="2147483705" r:id="rId5"/>
    <p:sldMasterId id="2147483756" r:id="rId6"/>
    <p:sldMasterId id="2147483761" r:id="rId7"/>
  </p:sldMasterIdLst>
  <p:notesMasterIdLst>
    <p:notesMasterId r:id="rId18"/>
  </p:notesMasterIdLst>
  <p:sldIdLst>
    <p:sldId id="11089595" r:id="rId8"/>
    <p:sldId id="11089639" r:id="rId9"/>
    <p:sldId id="2147309698" r:id="rId10"/>
    <p:sldId id="2147309652" r:id="rId11"/>
    <p:sldId id="2147309656" r:id="rId12"/>
    <p:sldId id="2147309700" r:id="rId13"/>
    <p:sldId id="2147309699" r:id="rId14"/>
    <p:sldId id="2147309697" r:id="rId15"/>
    <p:sldId id="2147309694" r:id="rId16"/>
    <p:sldId id="21473096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50E94E-D567-84B0-AB5D-65E2504A111D}" name="Cesar Oliden Loyola" initials="COL" userId="S::COlidenL@excellia.com.pe::9baa4587-3de4-4997-8a3e-d89175a0a178" providerId="AD"/>
  <p188:author id="{9C39DE5A-5E6D-9836-570F-DFE012627242}" name="Roberto Carlos Trelles Irribarren" initials="RI" userId="S::rtrellesi@excellia.com.pe::f1e7eeee-1477-42bc-975e-48aa31edb4b2" providerId="AD"/>
  <p188:author id="{A5DEF2E5-B493-AAF8-EF82-A8203F333904}" name="Rafael Reynaldo Bocanegra Valencia" initials="RRBV" userId="S::RBocanegraV@excellia.com.pe::9bab1999-9177-4996-84c4-f79c9671e0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23"/>
    <a:srgbClr val="C27635"/>
    <a:srgbClr val="FFE699"/>
    <a:srgbClr val="B4C6E7"/>
    <a:srgbClr val="D4B55E"/>
    <a:srgbClr val="BE5108"/>
    <a:srgbClr val="59B146"/>
    <a:srgbClr val="C6E0B4"/>
    <a:srgbClr val="B3DCA7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7749" autoAdjust="0"/>
  </p:normalViewPr>
  <p:slideViewPr>
    <p:cSldViewPr snapToGrid="0">
      <p:cViewPr>
        <p:scale>
          <a:sx n="64" d="100"/>
          <a:sy n="64" d="100"/>
        </p:scale>
        <p:origin x="67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2C026-ABB5-4423-884F-C8CEE07D18E8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0448-9993-4DEA-8EEB-5235DCCEEC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68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5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9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96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C3A62-0608-44FD-A99F-7B9764889F7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5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C3A62-0608-44FD-A99F-7B9764889F7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Nota : Variables que se repitan en el</a:t>
            </a:r>
            <a:r>
              <a:rPr lang="es-MX" baseline="0" dirty="0"/>
              <a:t> proceso de TEA ( por las sabanas de datos)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C3A62-0608-44FD-A99F-7B9764889F7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80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Posibles</a:t>
            </a:r>
            <a:r>
              <a:rPr lang="es-MX" baseline="0" dirty="0"/>
              <a:t> Riesgos:</a:t>
            </a:r>
          </a:p>
          <a:p>
            <a:endParaRPr lang="es-MX" baseline="0" dirty="0"/>
          </a:p>
          <a:p>
            <a:r>
              <a:rPr lang="es-MX" baseline="0" dirty="0"/>
              <a:t>Calidad , esta en proceso de variables y procedimientos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C3A62-0608-44FD-A99F-7B9764889F7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0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14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616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779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15" imgH="416" progId="TCLayout.ActiveDocument.1">
                  <p:embed/>
                </p:oleObj>
              </mc:Choice>
              <mc:Fallback>
                <p:oleObj name="Diapositiva de think-cell" r:id="rId4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6772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 bwMode="gray">
          <a:xfrm>
            <a:off x="1" y="0"/>
            <a:ext cx="158751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 Semibold" panose="020B0706030804020204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91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54898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67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331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95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84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234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10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41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054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648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8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291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6205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15" imgH="416" progId="TCLayout.ActiveDocument.1">
                  <p:embed/>
                </p:oleObj>
              </mc:Choice>
              <mc:Fallback>
                <p:oleObj name="Diapositiva de think-cell" r:id="rId4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20471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 bwMode="gray">
          <a:xfrm>
            <a:off x="1" y="0"/>
            <a:ext cx="158751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 Semibold" panose="020B0706030804020204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91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26355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848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574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7D56-E3C5-4CDA-866C-F89D029774AE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9616F-F373-463B-84A4-FB6A308B3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0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799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373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3D49A360-F110-4C22-A629-E421629C6A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278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2">
            <a:extLst>
              <a:ext uri="{FF2B5EF4-FFF2-40B4-BE49-F238E27FC236}">
                <a16:creationId xmlns:a16="http://schemas.microsoft.com/office/drawing/2014/main" id="{20ABD40E-1547-4F55-8FCC-3198A6D306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822" y="1078962"/>
            <a:ext cx="4699470" cy="4700081"/>
          </a:xfrm>
          <a:custGeom>
            <a:avLst/>
            <a:gdLst>
              <a:gd name="connsiteX0" fmla="*/ 0 w 4700082"/>
              <a:gd name="connsiteY0" fmla="*/ 0 h 4700081"/>
              <a:gd name="connsiteX1" fmla="*/ 4700082 w 4700082"/>
              <a:gd name="connsiteY1" fmla="*/ 0 h 4700081"/>
              <a:gd name="connsiteX2" fmla="*/ 4700082 w 4700082"/>
              <a:gd name="connsiteY2" fmla="*/ 4700081 h 4700081"/>
              <a:gd name="connsiteX3" fmla="*/ 0 w 4700082"/>
              <a:gd name="connsiteY3" fmla="*/ 4700081 h 47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0082" h="4700081">
                <a:moveTo>
                  <a:pt x="0" y="0"/>
                </a:moveTo>
                <a:lnTo>
                  <a:pt x="4700082" y="0"/>
                </a:lnTo>
                <a:lnTo>
                  <a:pt x="4700082" y="4700081"/>
                </a:lnTo>
                <a:lnTo>
                  <a:pt x="0" y="470008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485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A2CFCB4-C6AB-4445-8639-0E8936249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A2CFCB4-C6AB-4445-8639-0E8936249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09601" y="372196"/>
            <a:ext cx="10344346" cy="46800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rtl="0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62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15" imgH="416" progId="TCLayout.ActiveDocument.1">
                  <p:embed/>
                </p:oleObj>
              </mc:Choice>
              <mc:Fallback>
                <p:oleObj name="Diapositiva de think-cell" r:id="rId4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4943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21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715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7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3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8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99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39055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6" imgW="421" imgH="423" progId="TCLayout.ActiveDocument.1">
                  <p:embed/>
                </p:oleObj>
              </mc:Choice>
              <mc:Fallback>
                <p:oleObj name="Diapositiva de think-cell" r:id="rId16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65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739055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7" imgW="421" imgH="423" progId="TCLayout.ActiveDocument.1">
                  <p:embed/>
                </p:oleObj>
              </mc:Choice>
              <mc:Fallback>
                <p:oleObj name="Diapositiva de think-cell" r:id="rId17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9867-16EA-4171-BBB8-665840A79C95}" type="datetimeFigureOut">
              <a:rPr lang="es-PE" smtClean="0"/>
              <a:t>18/08/2023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1077-62BA-42C1-A2A2-C0B1BEF7AC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439">
          <p15:clr>
            <a:srgbClr val="F26B43"/>
          </p15:clr>
        </p15:guide>
        <p15:guide id="3" pos="7265">
          <p15:clr>
            <a:srgbClr val="F26B43"/>
          </p15:clr>
        </p15:guide>
        <p15:guide id="4" orient="horz" pos="414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pos="257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7" r:id="rId4"/>
    <p:sldLayoutId id="2147483768" r:id="rId5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439">
          <p15:clr>
            <a:srgbClr val="F26B43"/>
          </p15:clr>
        </p15:guide>
        <p15:guide id="3" pos="7265">
          <p15:clr>
            <a:srgbClr val="F26B43"/>
          </p15:clr>
        </p15:guide>
        <p15:guide id="4" orient="horz" pos="414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pos="257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3966"/>
            <a:ext cx="12192000" cy="81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76A77D-6A9A-4FC4-9576-F36B259B2757}"/>
              </a:ext>
            </a:extLst>
          </p:cNvPr>
          <p:cNvSpPr/>
          <p:nvPr/>
        </p:nvSpPr>
        <p:spPr>
          <a:xfrm>
            <a:off x="0" y="2470375"/>
            <a:ext cx="5236144" cy="5545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18A69-8B92-40B8-8179-06F7197CE2EE}"/>
              </a:ext>
            </a:extLst>
          </p:cNvPr>
          <p:cNvSpPr/>
          <p:nvPr/>
        </p:nvSpPr>
        <p:spPr>
          <a:xfrm>
            <a:off x="8756" y="3024888"/>
            <a:ext cx="2266358" cy="447525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364AA9-C0B1-4457-A402-7F950E69C2B3}"/>
              </a:ext>
            </a:extLst>
          </p:cNvPr>
          <p:cNvSpPr txBox="1">
            <a:spLocks/>
          </p:cNvSpPr>
          <p:nvPr/>
        </p:nvSpPr>
        <p:spPr>
          <a:xfrm>
            <a:off x="352927" y="2470362"/>
            <a:ext cx="7886834" cy="91522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Proyecto </a:t>
            </a:r>
            <a:r>
              <a:rPr lang="es-MX" sz="32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sabana TEA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/>
              <a:ea typeface="+mn-ea"/>
              <a:cs typeface="Arial"/>
            </a:endParaRPr>
          </a:p>
          <a:p>
            <a:pPr marL="12700" marR="508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Plan</a:t>
            </a:r>
            <a:r>
              <a:rPr kumimoji="0" lang="es-MX" sz="2400" b="0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 </a:t>
            </a:r>
            <a:r>
              <a:rPr lang="es-MX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Julio</a:t>
            </a:r>
            <a:r>
              <a:rPr kumimoji="0" lang="es-MX" sz="2400" b="0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 – Septiembre 2023</a:t>
            </a:r>
            <a:br>
              <a:rPr kumimoji="0" lang="es-PE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</a:br>
            <a:br>
              <a:rPr kumimoji="0" lang="es-PE" sz="800" b="0" i="0" u="none" strike="noStrike" kern="1200" cap="none" spc="0" normalizeH="0" baseline="0" noProof="0" dirty="0">
                <a:ln>
                  <a:noFill/>
                </a:ln>
                <a:solidFill>
                  <a:srgbClr val="81B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</a:br>
            <a:br>
              <a:rPr kumimoji="0" lang="es-PE" sz="800" b="0" i="0" u="none" strike="noStrike" kern="1200" cap="none" spc="0" normalizeH="0" baseline="0" noProof="0" dirty="0">
                <a:ln>
                  <a:noFill/>
                </a:ln>
                <a:solidFill>
                  <a:srgbClr val="81B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</a:br>
            <a:r>
              <a:rPr lang="es-ES" sz="1400" i="1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Julio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  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de 2023</a:t>
            </a:r>
            <a:endParaRPr kumimoji="0" lang="es-ES" sz="2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3BDA6-F148-4974-BA76-529C76DF05CA}"/>
              </a:ext>
            </a:extLst>
          </p:cNvPr>
          <p:cNvSpPr/>
          <p:nvPr/>
        </p:nvSpPr>
        <p:spPr>
          <a:xfrm>
            <a:off x="1" y="2470362"/>
            <a:ext cx="352926" cy="987697"/>
          </a:xfrm>
          <a:prstGeom prst="rect">
            <a:avLst/>
          </a:prstGeom>
          <a:solidFill>
            <a:srgbClr val="9BAC4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 bwMode="auto">
          <a:xfrm>
            <a:off x="0" y="0"/>
            <a:ext cx="12192000" cy="68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1882" y="2581209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Gracias.</a:t>
            </a:r>
            <a:endParaRPr lang="es-P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ja de palma que cubre la sombra del sol">
            <a:extLst>
              <a:ext uri="{FF2B5EF4-FFF2-40B4-BE49-F238E27FC236}">
                <a16:creationId xmlns:a16="http://schemas.microsoft.com/office/drawing/2014/main" id="{B237B882-B24D-4633-AB42-D9661F0EA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05" r="13003"/>
          <a:stretch/>
        </p:blipFill>
        <p:spPr bwMode="auto">
          <a:xfrm>
            <a:off x="-565560" y="-16763"/>
            <a:ext cx="4652212" cy="68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080DEC-7E92-4557-A24F-AE2B643E63EA}"/>
              </a:ext>
            </a:extLst>
          </p:cNvPr>
          <p:cNvSpPr/>
          <p:nvPr/>
        </p:nvSpPr>
        <p:spPr>
          <a:xfrm>
            <a:off x="-254725" y="1064224"/>
            <a:ext cx="4030541" cy="5577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/>
                <a:ea typeface="+mn-ea"/>
                <a:cs typeface="+mn-cs"/>
              </a:rPr>
              <a:t>Contenido</a:t>
            </a:r>
            <a:endParaRPr kumimoji="0" lang="es-PE" sz="2000" b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5F28477-55F2-A417-EBF1-D61943C6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76135"/>
              </p:ext>
            </p:extLst>
          </p:nvPr>
        </p:nvGraphicFramePr>
        <p:xfrm>
          <a:off x="4728948" y="1890864"/>
          <a:ext cx="6637043" cy="17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377">
                  <a:extLst>
                    <a:ext uri="{9D8B030D-6E8A-4147-A177-3AD203B41FA5}">
                      <a16:colId xmlns:a16="http://schemas.microsoft.com/office/drawing/2014/main" val="2070259349"/>
                    </a:ext>
                  </a:extLst>
                </a:gridCol>
                <a:gridCol w="4716583">
                  <a:extLst>
                    <a:ext uri="{9D8B030D-6E8A-4147-A177-3AD203B41FA5}">
                      <a16:colId xmlns:a16="http://schemas.microsoft.com/office/drawing/2014/main" val="3187608087"/>
                    </a:ext>
                  </a:extLst>
                </a:gridCol>
                <a:gridCol w="1251083">
                  <a:extLst>
                    <a:ext uri="{9D8B030D-6E8A-4147-A177-3AD203B41FA5}">
                      <a16:colId xmlns:a16="http://schemas.microsoft.com/office/drawing/2014/main" val="177199676"/>
                    </a:ext>
                  </a:extLst>
                </a:gridCol>
              </a:tblGrid>
              <a:tr h="401560">
                <a:tc>
                  <a:txBody>
                    <a:bodyPr/>
                    <a:lstStyle/>
                    <a:p>
                      <a:r>
                        <a:rPr lang="es-PE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86B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PE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Estructura de proyecto TEA</a:t>
                      </a:r>
                      <a:endParaRPr lang="es-PE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86B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Pág.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86BC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69116"/>
                  </a:ext>
                </a:extLst>
              </a:tr>
              <a:tr h="401560">
                <a:tc>
                  <a:txBody>
                    <a:bodyPr/>
                    <a:lstStyle/>
                    <a:p>
                      <a:r>
                        <a:rPr lang="es-PE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Forma</a:t>
                      </a:r>
                      <a:r>
                        <a:rPr lang="es-MX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de trabajo proyecto TEA</a:t>
                      </a:r>
                      <a:endParaRPr lang="es-PE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endParaRPr lang="es-PE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7800" lvl="1" indent="0"/>
                      <a:r>
                        <a:rPr lang="es-PE" sz="1400" b="0" i="1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Análisis funcional</a:t>
                      </a:r>
                    </a:p>
                    <a:p>
                      <a:pPr marL="177800" lvl="1" indent="0"/>
                      <a:r>
                        <a:rPr lang="es-PE" sz="1400" b="0" i="1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Cronograma completo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Pág. 3 - 4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01891"/>
                  </a:ext>
                </a:extLst>
              </a:tr>
              <a:tr h="401560">
                <a:tc>
                  <a:txBody>
                    <a:bodyPr/>
                    <a:lstStyle/>
                    <a:p>
                      <a:r>
                        <a:rPr lang="es-MX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03</a:t>
                      </a:r>
                      <a:endParaRPr lang="es-PE" sz="1400" b="1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Modelo de</a:t>
                      </a:r>
                      <a:r>
                        <a:rPr lang="es-MX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reporte</a:t>
                      </a:r>
                      <a:endParaRPr lang="es-MX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Pág.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49208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B02103E1-6F15-BDA9-23B8-E55630185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80" y="230281"/>
            <a:ext cx="1804493" cy="832741"/>
          </a:xfrm>
          <a:prstGeom prst="rect">
            <a:avLst/>
          </a:prstGeom>
        </p:spPr>
      </p:pic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5C789229-4D96-8987-E2A2-36770DEC864A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3" name="Marcador de número de diapositiva 9">
            <a:extLst>
              <a:ext uri="{FF2B5EF4-FFF2-40B4-BE49-F238E27FC236}">
                <a16:creationId xmlns:a16="http://schemas.microsoft.com/office/drawing/2014/main" id="{17924494-9A9B-2A95-A928-3C1EC32AD41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7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5671F5A7-D337-0BD5-7ACC-DD968C3629BF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52C94A20-7463-B207-7F49-79D5FB670A3D}"/>
              </a:ext>
            </a:extLst>
          </p:cNvPr>
          <p:cNvSpPr txBox="1">
            <a:spLocks/>
          </p:cNvSpPr>
          <p:nvPr/>
        </p:nvSpPr>
        <p:spPr>
          <a:xfrm>
            <a:off x="11744003" y="6666850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224283"/>
            <a:ext cx="908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Objetivo de proyecto SABANA DE DATOS TEA</a:t>
            </a:r>
          </a:p>
          <a:p>
            <a:pPr lvl="0">
              <a:defRPr/>
            </a:pP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1626742" y="2018093"/>
            <a:ext cx="8715659" cy="2627797"/>
          </a:xfrm>
          <a:prstGeom prst="rect">
            <a:avLst/>
          </a:prstGeom>
          <a:gradFill flip="none" rotWithShape="1">
            <a:gsLst>
              <a:gs pos="0">
                <a:srgbClr val="464646">
                  <a:shade val="30000"/>
                  <a:satMod val="115000"/>
                </a:srgbClr>
              </a:gs>
              <a:gs pos="50000">
                <a:srgbClr val="464646">
                  <a:shade val="67500"/>
                  <a:satMod val="115000"/>
                </a:srgbClr>
              </a:gs>
              <a:gs pos="100000">
                <a:srgbClr val="46464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Identificar los datos a nivel de variable para tener la trazabilidad y poder generar una tabla por proceso, donde se obtenga la información de cada uno de los responsables/ lideres de equipo y se pueda compartir entre los involucrados del proyecto, de esta forma tener todo el equipo de TEA visibilidad de las variables y con ellas generar los indicadores.</a:t>
            </a:r>
            <a:endParaRPr kumimoji="0" lang="es-PE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2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5671F5A7-D337-0BD5-7ACC-DD968C3629BF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52C94A20-7463-B207-7F49-79D5FB670A3D}"/>
              </a:ext>
            </a:extLst>
          </p:cNvPr>
          <p:cNvSpPr txBox="1">
            <a:spLocks/>
          </p:cNvSpPr>
          <p:nvPr/>
        </p:nvSpPr>
        <p:spPr>
          <a:xfrm>
            <a:off x="11744003" y="6666850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46546" y="2434043"/>
            <a:ext cx="10848144" cy="299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224283"/>
            <a:ext cx="908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Estructura de proyecto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TEA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rgbClr val="74AD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</a:t>
            </a:r>
            <a:r>
              <a:rPr lang="es-MX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proyecto TEA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A439720-7063-D615-1DC9-AE0984623A6A}"/>
              </a:ext>
            </a:extLst>
          </p:cNvPr>
          <p:cNvSpPr txBox="1"/>
          <p:nvPr/>
        </p:nvSpPr>
        <p:spPr>
          <a:xfrm>
            <a:off x="799421" y="4482428"/>
            <a:ext cx="158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1000" dirty="0" err="1"/>
              <a:t>Jose</a:t>
            </a:r>
            <a:r>
              <a:rPr lang="es-MX" sz="1000" dirty="0"/>
              <a:t> Bardales </a:t>
            </a:r>
          </a:p>
          <a:p>
            <a:pPr lvl="0" algn="ctr">
              <a:defRPr/>
            </a:pPr>
            <a:r>
              <a:rPr lang="es-MX" sz="1000" dirty="0"/>
              <a:t>Juan Carlos Ch.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5" name="Google Shape;4064;p97">
            <a:extLst>
              <a:ext uri="{FF2B5EF4-FFF2-40B4-BE49-F238E27FC236}">
                <a16:creationId xmlns:a16="http://schemas.microsoft.com/office/drawing/2014/main" id="{038E71DA-5880-04E6-6B48-013A267627A0}"/>
              </a:ext>
            </a:extLst>
          </p:cNvPr>
          <p:cNvGrpSpPr/>
          <p:nvPr/>
        </p:nvGrpSpPr>
        <p:grpSpPr>
          <a:xfrm>
            <a:off x="895599" y="2601869"/>
            <a:ext cx="1445695" cy="1337618"/>
            <a:chOff x="969245" y="2149772"/>
            <a:chExt cx="1463005" cy="1601466"/>
          </a:xfrm>
        </p:grpSpPr>
        <p:sp>
          <p:nvSpPr>
            <p:cNvPr id="67" name="Google Shape;4065;p97">
              <a:extLst>
                <a:ext uri="{FF2B5EF4-FFF2-40B4-BE49-F238E27FC236}">
                  <a16:creationId xmlns:a16="http://schemas.microsoft.com/office/drawing/2014/main" id="{A8136A73-7857-DF7A-137A-AB72A73CE5F5}"/>
                </a:ext>
              </a:extLst>
            </p:cNvPr>
            <p:cNvSpPr/>
            <p:nvPr/>
          </p:nvSpPr>
          <p:spPr>
            <a:xfrm>
              <a:off x="969245" y="3128619"/>
              <a:ext cx="1463005" cy="622619"/>
            </a:xfrm>
            <a:prstGeom prst="rect">
              <a:avLst/>
            </a:prstGeom>
            <a:solidFill>
              <a:srgbClr val="464646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s-MX" sz="1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ea typeface="Arial"/>
                  <a:cs typeface="Arial"/>
                  <a:sym typeface="Arial"/>
                </a:rPr>
                <a:t>Plantación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4066;p97">
              <a:extLst>
                <a:ext uri="{FF2B5EF4-FFF2-40B4-BE49-F238E27FC236}">
                  <a16:creationId xmlns:a16="http://schemas.microsoft.com/office/drawing/2014/main" id="{77371FB0-23BF-8D8C-42B4-58FB296A4622}"/>
                </a:ext>
              </a:extLst>
            </p:cNvPr>
            <p:cNvSpPr/>
            <p:nvPr/>
          </p:nvSpPr>
          <p:spPr>
            <a:xfrm>
              <a:off x="969245" y="2149772"/>
              <a:ext cx="1463005" cy="996576"/>
            </a:xfrm>
            <a:prstGeom prst="rect">
              <a:avLst/>
            </a:prstGeom>
            <a:solidFill>
              <a:srgbClr val="74AD2B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4067;p97">
              <a:extLst>
                <a:ext uri="{FF2B5EF4-FFF2-40B4-BE49-F238E27FC236}">
                  <a16:creationId xmlns:a16="http://schemas.microsoft.com/office/drawing/2014/main" id="{C62F0FBC-81B4-542F-EE0D-7B07DB4A0080}"/>
                </a:ext>
              </a:extLst>
            </p:cNvPr>
            <p:cNvSpPr/>
            <p:nvPr/>
          </p:nvSpPr>
          <p:spPr>
            <a:xfrm flipH="1">
              <a:off x="1606283" y="2977577"/>
              <a:ext cx="188928" cy="180000"/>
            </a:xfrm>
            <a:prstGeom prst="triangle">
              <a:avLst>
                <a:gd name="adj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89175" tIns="44575" rIns="89175" bIns="445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4068;p97">
            <a:extLst>
              <a:ext uri="{FF2B5EF4-FFF2-40B4-BE49-F238E27FC236}">
                <a16:creationId xmlns:a16="http://schemas.microsoft.com/office/drawing/2014/main" id="{6FE2BC70-8794-51E6-A4C1-06D266A7C0CB}"/>
              </a:ext>
            </a:extLst>
          </p:cNvPr>
          <p:cNvGrpSpPr/>
          <p:nvPr/>
        </p:nvGrpSpPr>
        <p:grpSpPr>
          <a:xfrm>
            <a:off x="3137458" y="2601869"/>
            <a:ext cx="1445695" cy="1337618"/>
            <a:chOff x="2519544" y="2149772"/>
            <a:chExt cx="1463005" cy="1601466"/>
          </a:xfrm>
        </p:grpSpPr>
        <p:sp>
          <p:nvSpPr>
            <p:cNvPr id="71" name="Google Shape;4069;p97">
              <a:extLst>
                <a:ext uri="{FF2B5EF4-FFF2-40B4-BE49-F238E27FC236}">
                  <a16:creationId xmlns:a16="http://schemas.microsoft.com/office/drawing/2014/main" id="{D8A942C0-EAD2-F1D5-801A-E90B36E1A75D}"/>
                </a:ext>
              </a:extLst>
            </p:cNvPr>
            <p:cNvSpPr/>
            <p:nvPr/>
          </p:nvSpPr>
          <p:spPr>
            <a:xfrm>
              <a:off x="2519544" y="2149772"/>
              <a:ext cx="1463005" cy="9965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4070;p97">
              <a:extLst>
                <a:ext uri="{FF2B5EF4-FFF2-40B4-BE49-F238E27FC236}">
                  <a16:creationId xmlns:a16="http://schemas.microsoft.com/office/drawing/2014/main" id="{CF2D8234-7EDC-C21F-C65A-2098ABE04892}"/>
                </a:ext>
              </a:extLst>
            </p:cNvPr>
            <p:cNvSpPr/>
            <p:nvPr/>
          </p:nvSpPr>
          <p:spPr>
            <a:xfrm>
              <a:off x="2519544" y="3128619"/>
              <a:ext cx="1463005" cy="622619"/>
            </a:xfrm>
            <a:prstGeom prst="rect">
              <a:avLst/>
            </a:prstGeom>
            <a:solidFill>
              <a:srgbClr val="464646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s-MX" sz="1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ea typeface="Arial"/>
                  <a:cs typeface="Arial"/>
                  <a:sym typeface="Arial"/>
                </a:rPr>
                <a:t>ATCM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4071;p97">
              <a:extLst>
                <a:ext uri="{FF2B5EF4-FFF2-40B4-BE49-F238E27FC236}">
                  <a16:creationId xmlns:a16="http://schemas.microsoft.com/office/drawing/2014/main" id="{4FE95DAC-2E5C-0A96-9C37-5876836839F8}"/>
                </a:ext>
              </a:extLst>
            </p:cNvPr>
            <p:cNvSpPr/>
            <p:nvPr/>
          </p:nvSpPr>
          <p:spPr>
            <a:xfrm flipH="1">
              <a:off x="3156583" y="2977577"/>
              <a:ext cx="188928" cy="180000"/>
            </a:xfrm>
            <a:prstGeom prst="triangle">
              <a:avLst>
                <a:gd name="adj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89175" tIns="44575" rIns="89175" bIns="445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4072;p97">
            <a:extLst>
              <a:ext uri="{FF2B5EF4-FFF2-40B4-BE49-F238E27FC236}">
                <a16:creationId xmlns:a16="http://schemas.microsoft.com/office/drawing/2014/main" id="{6B55120B-6550-F1A6-55E7-EA43C555BFA5}"/>
              </a:ext>
            </a:extLst>
          </p:cNvPr>
          <p:cNvGrpSpPr/>
          <p:nvPr/>
        </p:nvGrpSpPr>
        <p:grpSpPr>
          <a:xfrm>
            <a:off x="5379317" y="2601869"/>
            <a:ext cx="1445695" cy="1337618"/>
            <a:chOff x="4054810" y="2149772"/>
            <a:chExt cx="1463005" cy="1601466"/>
          </a:xfrm>
        </p:grpSpPr>
        <p:sp>
          <p:nvSpPr>
            <p:cNvPr id="75" name="Google Shape;4073;p97">
              <a:extLst>
                <a:ext uri="{FF2B5EF4-FFF2-40B4-BE49-F238E27FC236}">
                  <a16:creationId xmlns:a16="http://schemas.microsoft.com/office/drawing/2014/main" id="{E573ED6A-FBF8-2685-8391-340BCCBF4AEC}"/>
                </a:ext>
              </a:extLst>
            </p:cNvPr>
            <p:cNvSpPr/>
            <p:nvPr/>
          </p:nvSpPr>
          <p:spPr>
            <a:xfrm>
              <a:off x="4054810" y="2149772"/>
              <a:ext cx="1463005" cy="9965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4074;p97">
              <a:extLst>
                <a:ext uri="{FF2B5EF4-FFF2-40B4-BE49-F238E27FC236}">
                  <a16:creationId xmlns:a16="http://schemas.microsoft.com/office/drawing/2014/main" id="{025518F5-D274-5B4D-BA41-40BA92924B58}"/>
                </a:ext>
              </a:extLst>
            </p:cNvPr>
            <p:cNvSpPr/>
            <p:nvPr/>
          </p:nvSpPr>
          <p:spPr>
            <a:xfrm>
              <a:off x="4054810" y="3128619"/>
              <a:ext cx="1463005" cy="622619"/>
            </a:xfrm>
            <a:prstGeom prst="rect">
              <a:avLst/>
            </a:prstGeom>
            <a:solidFill>
              <a:srgbClr val="464646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Narrow" panose="020B0606020202030204" pitchFamily="34" charset="0"/>
                  <a:ea typeface="Arial"/>
                  <a:cs typeface="Arial"/>
                  <a:sym typeface="Arial"/>
                </a:rPr>
                <a:t>ADMON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4075;p97">
              <a:extLst>
                <a:ext uri="{FF2B5EF4-FFF2-40B4-BE49-F238E27FC236}">
                  <a16:creationId xmlns:a16="http://schemas.microsoft.com/office/drawing/2014/main" id="{52709A4E-74BB-F5B5-A659-CE26C05FEDE7}"/>
                </a:ext>
              </a:extLst>
            </p:cNvPr>
            <p:cNvSpPr/>
            <p:nvPr/>
          </p:nvSpPr>
          <p:spPr>
            <a:xfrm flipH="1">
              <a:off x="4691848" y="2977577"/>
              <a:ext cx="188928" cy="180000"/>
            </a:xfrm>
            <a:prstGeom prst="triangle">
              <a:avLst>
                <a:gd name="adj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89175" tIns="44575" rIns="89175" bIns="445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4052;p97">
            <a:extLst>
              <a:ext uri="{FF2B5EF4-FFF2-40B4-BE49-F238E27FC236}">
                <a16:creationId xmlns:a16="http://schemas.microsoft.com/office/drawing/2014/main" id="{4A4EBEB5-401E-D1D1-0285-A59828689A47}"/>
              </a:ext>
            </a:extLst>
          </p:cNvPr>
          <p:cNvGrpSpPr/>
          <p:nvPr/>
        </p:nvGrpSpPr>
        <p:grpSpPr>
          <a:xfrm>
            <a:off x="7621176" y="2601869"/>
            <a:ext cx="1445695" cy="1337618"/>
            <a:chOff x="5577756" y="2149772"/>
            <a:chExt cx="1463005" cy="1601466"/>
          </a:xfrm>
        </p:grpSpPr>
        <p:sp>
          <p:nvSpPr>
            <p:cNvPr id="82" name="Google Shape;4053;p97">
              <a:extLst>
                <a:ext uri="{FF2B5EF4-FFF2-40B4-BE49-F238E27FC236}">
                  <a16:creationId xmlns:a16="http://schemas.microsoft.com/office/drawing/2014/main" id="{A121F3E9-2BAA-DD28-2D78-FEB2A6328D45}"/>
                </a:ext>
              </a:extLst>
            </p:cNvPr>
            <p:cNvSpPr/>
            <p:nvPr/>
          </p:nvSpPr>
          <p:spPr>
            <a:xfrm>
              <a:off x="5577756" y="3128619"/>
              <a:ext cx="1463005" cy="622619"/>
            </a:xfrm>
            <a:prstGeom prst="rect">
              <a:avLst/>
            </a:prstGeom>
            <a:solidFill>
              <a:srgbClr val="464646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Narrow" panose="020B0606020202030204" pitchFamily="34" charset="0"/>
                  <a:ea typeface="Arial"/>
                  <a:cs typeface="Arial"/>
                  <a:sym typeface="Arial"/>
                </a:rPr>
                <a:t>Cadenas Productivas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4054;p97">
              <a:extLst>
                <a:ext uri="{FF2B5EF4-FFF2-40B4-BE49-F238E27FC236}">
                  <a16:creationId xmlns:a16="http://schemas.microsoft.com/office/drawing/2014/main" id="{3B693EC6-E928-FEDC-6096-01676A05709F}"/>
                </a:ext>
              </a:extLst>
            </p:cNvPr>
            <p:cNvSpPr/>
            <p:nvPr/>
          </p:nvSpPr>
          <p:spPr>
            <a:xfrm>
              <a:off x="5577756" y="2149772"/>
              <a:ext cx="1463005" cy="996576"/>
            </a:xfrm>
            <a:prstGeom prst="rect">
              <a:avLst/>
            </a:prstGeom>
            <a:solidFill>
              <a:srgbClr val="D4B55E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4055;p97">
              <a:extLst>
                <a:ext uri="{FF2B5EF4-FFF2-40B4-BE49-F238E27FC236}">
                  <a16:creationId xmlns:a16="http://schemas.microsoft.com/office/drawing/2014/main" id="{0E8AC267-2EBD-02A1-3461-048E091966EE}"/>
                </a:ext>
              </a:extLst>
            </p:cNvPr>
            <p:cNvSpPr/>
            <p:nvPr/>
          </p:nvSpPr>
          <p:spPr>
            <a:xfrm flipH="1">
              <a:off x="6214794" y="2977577"/>
              <a:ext cx="188928" cy="180000"/>
            </a:xfrm>
            <a:prstGeom prst="triangle">
              <a:avLst>
                <a:gd name="adj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89175" tIns="44575" rIns="89175" bIns="445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4056;p97">
            <a:extLst>
              <a:ext uri="{FF2B5EF4-FFF2-40B4-BE49-F238E27FC236}">
                <a16:creationId xmlns:a16="http://schemas.microsoft.com/office/drawing/2014/main" id="{89C82142-7E4E-D764-9EAE-480EE38007B9}"/>
              </a:ext>
            </a:extLst>
          </p:cNvPr>
          <p:cNvGrpSpPr/>
          <p:nvPr/>
        </p:nvGrpSpPr>
        <p:grpSpPr>
          <a:xfrm>
            <a:off x="9863036" y="2598896"/>
            <a:ext cx="1445695" cy="1337618"/>
            <a:chOff x="7128055" y="2149772"/>
            <a:chExt cx="1463005" cy="1601466"/>
          </a:xfrm>
        </p:grpSpPr>
        <p:sp>
          <p:nvSpPr>
            <p:cNvPr id="86" name="Google Shape;4057;p97">
              <a:extLst>
                <a:ext uri="{FF2B5EF4-FFF2-40B4-BE49-F238E27FC236}">
                  <a16:creationId xmlns:a16="http://schemas.microsoft.com/office/drawing/2014/main" id="{D2FDAB57-219F-3ED8-0D6F-13228E629A9F}"/>
                </a:ext>
              </a:extLst>
            </p:cNvPr>
            <p:cNvSpPr/>
            <p:nvPr/>
          </p:nvSpPr>
          <p:spPr>
            <a:xfrm>
              <a:off x="7128055" y="2149772"/>
              <a:ext cx="1463005" cy="9965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4058;p97">
              <a:extLst>
                <a:ext uri="{FF2B5EF4-FFF2-40B4-BE49-F238E27FC236}">
                  <a16:creationId xmlns:a16="http://schemas.microsoft.com/office/drawing/2014/main" id="{790AE7EB-9FD4-CCCA-B489-2C8ED4239732}"/>
                </a:ext>
              </a:extLst>
            </p:cNvPr>
            <p:cNvSpPr/>
            <p:nvPr/>
          </p:nvSpPr>
          <p:spPr>
            <a:xfrm>
              <a:off x="7128055" y="3128619"/>
              <a:ext cx="1463005" cy="622619"/>
            </a:xfrm>
            <a:prstGeom prst="rect">
              <a:avLst/>
            </a:prstGeom>
            <a:solidFill>
              <a:srgbClr val="464646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0225" tIns="70225" rIns="30775" bIns="702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Narrow"/>
                  <a:ea typeface="Arial"/>
                  <a:cs typeface="Arial"/>
                  <a:sym typeface="Arial"/>
                </a:rPr>
                <a:t>Fabrica</a:t>
              </a:r>
              <a:endParaRPr kumimoji="0" lang="es-PE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Arial"/>
                <a:cs typeface="Arial"/>
              </a:endParaRPr>
            </a:p>
          </p:txBody>
        </p:sp>
        <p:sp>
          <p:nvSpPr>
            <p:cNvPr id="88" name="Google Shape;4059;p97">
              <a:extLst>
                <a:ext uri="{FF2B5EF4-FFF2-40B4-BE49-F238E27FC236}">
                  <a16:creationId xmlns:a16="http://schemas.microsoft.com/office/drawing/2014/main" id="{81C0D2F1-044F-391C-1F92-ED1BDC241FF2}"/>
                </a:ext>
              </a:extLst>
            </p:cNvPr>
            <p:cNvSpPr/>
            <p:nvPr/>
          </p:nvSpPr>
          <p:spPr>
            <a:xfrm flipH="1">
              <a:off x="7765093" y="2977577"/>
              <a:ext cx="188928" cy="180000"/>
            </a:xfrm>
            <a:prstGeom prst="triangle">
              <a:avLst>
                <a:gd name="adj" fmla="val 50000"/>
              </a:avLst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89175" tIns="44575" rIns="89175" bIns="445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3383977" y="1408494"/>
            <a:ext cx="5414838" cy="52004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Responsables de proyecto TEA</a:t>
            </a:r>
            <a:endParaRPr kumimoji="0" lang="es-PE" sz="12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0" name="Conector: angular 170">
            <a:extLst>
              <a:ext uri="{FF2B5EF4-FFF2-40B4-BE49-F238E27FC236}">
                <a16:creationId xmlns:a16="http://schemas.microsoft.com/office/drawing/2014/main" id="{2F87515A-5763-0CB4-52B3-B5385A2F292F}"/>
              </a:ext>
            </a:extLst>
          </p:cNvPr>
          <p:cNvCxnSpPr>
            <a:stCxn id="89" idx="2"/>
            <a:endCxn id="68" idx="0"/>
          </p:cNvCxnSpPr>
          <p:nvPr/>
        </p:nvCxnSpPr>
        <p:spPr>
          <a:xfrm rot="5400000">
            <a:off x="3518255" y="28727"/>
            <a:ext cx="673335" cy="447294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171">
            <a:extLst>
              <a:ext uri="{FF2B5EF4-FFF2-40B4-BE49-F238E27FC236}">
                <a16:creationId xmlns:a16="http://schemas.microsoft.com/office/drawing/2014/main" id="{02DDFFCE-EA39-3821-99DD-3DF17E9FEC78}"/>
              </a:ext>
            </a:extLst>
          </p:cNvPr>
          <p:cNvCxnSpPr>
            <a:cxnSpLocks/>
            <a:stCxn id="89" idx="2"/>
            <a:endCxn id="71" idx="0"/>
          </p:cNvCxnSpPr>
          <p:nvPr/>
        </p:nvCxnSpPr>
        <p:spPr>
          <a:xfrm rot="5400000">
            <a:off x="4639184" y="1149656"/>
            <a:ext cx="673335" cy="22310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174">
            <a:extLst>
              <a:ext uri="{FF2B5EF4-FFF2-40B4-BE49-F238E27FC236}">
                <a16:creationId xmlns:a16="http://schemas.microsoft.com/office/drawing/2014/main" id="{C62BB214-3AC8-8A77-A5F4-0F340DFAC3B3}"/>
              </a:ext>
            </a:extLst>
          </p:cNvPr>
          <p:cNvCxnSpPr>
            <a:cxnSpLocks/>
            <a:stCxn id="89" idx="2"/>
            <a:endCxn id="75" idx="0"/>
          </p:cNvCxnSpPr>
          <p:nvPr/>
        </p:nvCxnSpPr>
        <p:spPr>
          <a:xfrm rot="16200000" flipH="1">
            <a:off x="5760113" y="2259816"/>
            <a:ext cx="673335" cy="107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177">
            <a:extLst>
              <a:ext uri="{FF2B5EF4-FFF2-40B4-BE49-F238E27FC236}">
                <a16:creationId xmlns:a16="http://schemas.microsoft.com/office/drawing/2014/main" id="{EFB7DD82-1769-1859-E2DA-901EF6D70064}"/>
              </a:ext>
            </a:extLst>
          </p:cNvPr>
          <p:cNvCxnSpPr>
            <a:cxnSpLocks/>
            <a:stCxn id="89" idx="2"/>
            <a:endCxn id="83" idx="0"/>
          </p:cNvCxnSpPr>
          <p:nvPr/>
        </p:nvCxnSpPr>
        <p:spPr>
          <a:xfrm rot="16200000" flipH="1">
            <a:off x="6881043" y="1138887"/>
            <a:ext cx="673335" cy="225262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180">
            <a:extLst>
              <a:ext uri="{FF2B5EF4-FFF2-40B4-BE49-F238E27FC236}">
                <a16:creationId xmlns:a16="http://schemas.microsoft.com/office/drawing/2014/main" id="{520F8570-6583-804C-5891-41FC5ED1B661}"/>
              </a:ext>
            </a:extLst>
          </p:cNvPr>
          <p:cNvCxnSpPr>
            <a:cxnSpLocks/>
            <a:stCxn id="89" idx="2"/>
          </p:cNvCxnSpPr>
          <p:nvPr/>
        </p:nvCxnSpPr>
        <p:spPr>
          <a:xfrm rot="16200000" flipH="1">
            <a:off x="8003459" y="16471"/>
            <a:ext cx="670362" cy="44944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riángulo isósceles 94">
            <a:extLst>
              <a:ext uri="{FF2B5EF4-FFF2-40B4-BE49-F238E27FC236}">
                <a16:creationId xmlns:a16="http://schemas.microsoft.com/office/drawing/2014/main" id="{E13E44F8-19C4-B3F4-3BA8-1C4FD1988858}"/>
              </a:ext>
            </a:extLst>
          </p:cNvPr>
          <p:cNvSpPr/>
          <p:nvPr/>
        </p:nvSpPr>
        <p:spPr>
          <a:xfrm flipV="1">
            <a:off x="1373792" y="4183950"/>
            <a:ext cx="466733" cy="144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1314BFD-D328-E0B1-40D2-F98BF5C8D866}"/>
              </a:ext>
            </a:extLst>
          </p:cNvPr>
          <p:cNvSpPr txBox="1"/>
          <p:nvPr/>
        </p:nvSpPr>
        <p:spPr>
          <a:xfrm>
            <a:off x="3067427" y="4471938"/>
            <a:ext cx="158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1000" dirty="0"/>
              <a:t>Manuel Zavaleta </a:t>
            </a:r>
          </a:p>
          <a:p>
            <a:pPr lvl="0" algn="ctr">
              <a:defRPr/>
            </a:pPr>
            <a:r>
              <a:rPr lang="es-PE" sz="1000" dirty="0"/>
              <a:t>Rocky Lizama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riángulo isósceles 96">
            <a:extLst>
              <a:ext uri="{FF2B5EF4-FFF2-40B4-BE49-F238E27FC236}">
                <a16:creationId xmlns:a16="http://schemas.microsoft.com/office/drawing/2014/main" id="{C9D1FD29-DBCE-B88A-ED0A-C7FC108DCDEC}"/>
              </a:ext>
            </a:extLst>
          </p:cNvPr>
          <p:cNvSpPr/>
          <p:nvPr/>
        </p:nvSpPr>
        <p:spPr>
          <a:xfrm flipV="1">
            <a:off x="3641798" y="4173460"/>
            <a:ext cx="466733" cy="144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DA19FC1-CD11-6159-B370-71F1CC625D54}"/>
              </a:ext>
            </a:extLst>
          </p:cNvPr>
          <p:cNvSpPr txBox="1"/>
          <p:nvPr/>
        </p:nvSpPr>
        <p:spPr>
          <a:xfrm>
            <a:off x="5335433" y="4482428"/>
            <a:ext cx="158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1000" dirty="0" err="1"/>
              <a:t>Percy</a:t>
            </a:r>
            <a:r>
              <a:rPr lang="es-PE" sz="1000" dirty="0"/>
              <a:t> Gonzáles </a:t>
            </a:r>
          </a:p>
          <a:p>
            <a:pPr lvl="0" algn="ctr">
              <a:defRPr/>
            </a:pPr>
            <a:r>
              <a:rPr lang="es-PE" sz="1000" dirty="0"/>
              <a:t>Carlos Hidalgo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48D623FC-93BF-615A-5FFB-23B458D53595}"/>
              </a:ext>
            </a:extLst>
          </p:cNvPr>
          <p:cNvSpPr/>
          <p:nvPr/>
        </p:nvSpPr>
        <p:spPr>
          <a:xfrm flipV="1">
            <a:off x="5909804" y="4183950"/>
            <a:ext cx="466733" cy="144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DA27176-B469-CC59-258E-2F199D83DC0B}"/>
              </a:ext>
            </a:extLst>
          </p:cNvPr>
          <p:cNvSpPr txBox="1"/>
          <p:nvPr/>
        </p:nvSpPr>
        <p:spPr>
          <a:xfrm>
            <a:off x="7470541" y="4410144"/>
            <a:ext cx="1882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1000" dirty="0"/>
              <a:t>Giancarlo Meneses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Triángulo isósceles 100">
            <a:extLst>
              <a:ext uri="{FF2B5EF4-FFF2-40B4-BE49-F238E27FC236}">
                <a16:creationId xmlns:a16="http://schemas.microsoft.com/office/drawing/2014/main" id="{FC77AFAB-F7FC-C08F-53C2-098294D14EC6}"/>
              </a:ext>
            </a:extLst>
          </p:cNvPr>
          <p:cNvSpPr/>
          <p:nvPr/>
        </p:nvSpPr>
        <p:spPr>
          <a:xfrm flipV="1">
            <a:off x="8177810" y="4173460"/>
            <a:ext cx="466733" cy="144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B6429F9-0C58-FE0A-B8BC-A56D03191FC1}"/>
              </a:ext>
            </a:extLst>
          </p:cNvPr>
          <p:cNvSpPr txBox="1"/>
          <p:nvPr/>
        </p:nvSpPr>
        <p:spPr>
          <a:xfrm>
            <a:off x="9793005" y="4482428"/>
            <a:ext cx="1714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1000" dirty="0"/>
              <a:t>Nelson </a:t>
            </a:r>
            <a:r>
              <a:rPr lang="es-PE" sz="1000" dirty="0" err="1"/>
              <a:t>Lescano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C066062C-B22F-7FDE-8F0B-D86C6E2E4326}"/>
              </a:ext>
            </a:extLst>
          </p:cNvPr>
          <p:cNvSpPr/>
          <p:nvPr/>
        </p:nvSpPr>
        <p:spPr>
          <a:xfrm flipV="1">
            <a:off x="10367376" y="4183950"/>
            <a:ext cx="466733" cy="144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18762" y="289495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>
                    <a:lumMod val="85000"/>
                  </a:schemeClr>
                </a:solidFill>
              </a:rPr>
              <a:t>Juan Felipe Ríos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428567" y="28903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>
                    <a:lumMod val="85000"/>
                  </a:schemeClr>
                </a:solidFill>
              </a:rPr>
              <a:t>Jean Flores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5610818" y="2884574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b="1" dirty="0"/>
              <a:t>Karina </a:t>
            </a:r>
            <a:r>
              <a:rPr lang="es-PE" sz="1000" b="1" dirty="0" err="1"/>
              <a:t>Chavez</a:t>
            </a:r>
            <a:endParaRPr lang="es-PE" sz="1000" b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27923" y="2898558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b="1" dirty="0"/>
              <a:t> Rafael Cueva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10084783" y="2894952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>
                    <a:lumMod val="85000"/>
                  </a:schemeClr>
                </a:solidFill>
              </a:rPr>
              <a:t>Wilder Cubas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646545" y="5450998"/>
            <a:ext cx="10861263" cy="3287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endParaRPr kumimoji="0" lang="es-PE" sz="12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649222" y="5767698"/>
            <a:ext cx="10861263" cy="328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Flor de María Mesa</a:t>
            </a:r>
            <a:endParaRPr kumimoji="0" lang="es-PE" sz="12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648667" y="6060401"/>
            <a:ext cx="10861263" cy="328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Mario W. -  Luis Fernando Diaz</a:t>
            </a:r>
            <a:endParaRPr kumimoji="0" lang="es-PE" sz="12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2" name="Marcador de número de diapositiva 9">
            <a:extLst>
              <a:ext uri="{FF2B5EF4-FFF2-40B4-BE49-F238E27FC236}">
                <a16:creationId xmlns:a16="http://schemas.microsoft.com/office/drawing/2014/main" id="{27D4D9F0-F021-7661-42BC-6BEAB7C3F57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96F7CC31-E43F-0783-36B5-C9389BEEEF25}"/>
              </a:ext>
            </a:extLst>
          </p:cNvPr>
          <p:cNvSpPr txBox="1">
            <a:spLocks/>
          </p:cNvSpPr>
          <p:nvPr/>
        </p:nvSpPr>
        <p:spPr>
          <a:xfrm>
            <a:off x="10767670" y="6644479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F368D1-095F-F85D-CA40-C62FC7F198D3}"/>
              </a:ext>
            </a:extLst>
          </p:cNvPr>
          <p:cNvSpPr txBox="1"/>
          <p:nvPr/>
        </p:nvSpPr>
        <p:spPr>
          <a:xfrm>
            <a:off x="5728937" y="1106636"/>
            <a:ext cx="5148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Arial Narrow" panose="020B0606020202030204" pitchFamily="34" charset="0"/>
              </a:rPr>
              <a:t>ESTRATEGIA DE ANÁLISIS</a:t>
            </a:r>
            <a:endParaRPr lang="es-PE" sz="1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4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68" name="Google Shape;4073;p97">
            <a:extLst>
              <a:ext uri="{FF2B5EF4-FFF2-40B4-BE49-F238E27FC236}">
                <a16:creationId xmlns:a16="http://schemas.microsoft.com/office/drawing/2014/main" id="{CC250878-CACB-F6CE-D0C6-E5BE88051D9F}"/>
              </a:ext>
            </a:extLst>
          </p:cNvPr>
          <p:cNvSpPr/>
          <p:nvPr/>
        </p:nvSpPr>
        <p:spPr>
          <a:xfrm>
            <a:off x="309880" y="263609"/>
            <a:ext cx="579120" cy="567614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1656;p93">
            <a:extLst>
              <a:ext uri="{FF2B5EF4-FFF2-40B4-BE49-F238E27FC236}">
                <a16:creationId xmlns:a16="http://schemas.microsoft.com/office/drawing/2014/main" id="{150D7CA9-D95A-282B-D8B5-DCAE177D67E6}"/>
              </a:ext>
            </a:extLst>
          </p:cNvPr>
          <p:cNvGrpSpPr/>
          <p:nvPr/>
        </p:nvGrpSpPr>
        <p:grpSpPr>
          <a:xfrm>
            <a:off x="366898" y="313739"/>
            <a:ext cx="457199" cy="457200"/>
            <a:chOff x="8452644" y="5322517"/>
            <a:chExt cx="457199" cy="457200"/>
          </a:xfrm>
          <a:solidFill>
            <a:schemeClr val="bg1"/>
          </a:solidFill>
        </p:grpSpPr>
        <p:sp>
          <p:nvSpPr>
            <p:cNvPr id="70" name="Google Shape;1657;p93">
              <a:extLst>
                <a:ext uri="{FF2B5EF4-FFF2-40B4-BE49-F238E27FC236}">
                  <a16:creationId xmlns:a16="http://schemas.microsoft.com/office/drawing/2014/main" id="{1A6F4161-03CC-F118-463C-548FE581FAE2}"/>
                </a:ext>
              </a:extLst>
            </p:cNvPr>
            <p:cNvSpPr/>
            <p:nvPr/>
          </p:nvSpPr>
          <p:spPr>
            <a:xfrm>
              <a:off x="8452644" y="5322517"/>
              <a:ext cx="457199" cy="457200"/>
            </a:xfrm>
            <a:custGeom>
              <a:avLst/>
              <a:gdLst/>
              <a:ahLst/>
              <a:cxnLst/>
              <a:rect l="l" t="t" r="r" b="b"/>
              <a:pathLst>
                <a:path w="457199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706" y="437706"/>
                  </a:moveTo>
                  <a:lnTo>
                    <a:pt x="19463" y="437706"/>
                  </a:lnTo>
                  <a:lnTo>
                    <a:pt x="19463" y="19495"/>
                  </a:lnTo>
                  <a:lnTo>
                    <a:pt x="437706" y="19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1" name="Google Shape;1658;p93">
              <a:extLst>
                <a:ext uri="{FF2B5EF4-FFF2-40B4-BE49-F238E27FC236}">
                  <a16:creationId xmlns:a16="http://schemas.microsoft.com/office/drawing/2014/main" id="{1FB7D3ED-D894-9F8E-C2F8-9D2DBB95AFA2}"/>
                </a:ext>
              </a:extLst>
            </p:cNvPr>
            <p:cNvSpPr/>
            <p:nvPr/>
          </p:nvSpPr>
          <p:spPr>
            <a:xfrm>
              <a:off x="8532432" y="5362522"/>
              <a:ext cx="298894" cy="372903"/>
            </a:xfrm>
            <a:custGeom>
              <a:avLst/>
              <a:gdLst/>
              <a:ahLst/>
              <a:cxnLst/>
              <a:rect l="l" t="t" r="r" b="b"/>
              <a:pathLst>
                <a:path w="298894" h="372903" extrusionOk="0">
                  <a:moveTo>
                    <a:pt x="252476" y="19717"/>
                  </a:moveTo>
                  <a:cubicBezTo>
                    <a:pt x="224822" y="7017"/>
                    <a:pt x="188278" y="0"/>
                    <a:pt x="149543" y="0"/>
                  </a:cubicBezTo>
                  <a:cubicBezTo>
                    <a:pt x="110808" y="0"/>
                    <a:pt x="74295" y="7017"/>
                    <a:pt x="46641" y="19717"/>
                  </a:cubicBezTo>
                  <a:cubicBezTo>
                    <a:pt x="16637" y="33496"/>
                    <a:pt x="0" y="52705"/>
                    <a:pt x="0" y="73819"/>
                  </a:cubicBezTo>
                  <a:lnTo>
                    <a:pt x="0" y="299244"/>
                  </a:lnTo>
                  <a:cubicBezTo>
                    <a:pt x="0" y="320358"/>
                    <a:pt x="16542" y="339566"/>
                    <a:pt x="46546" y="353219"/>
                  </a:cubicBezTo>
                  <a:cubicBezTo>
                    <a:pt x="74200" y="365919"/>
                    <a:pt x="110744" y="372904"/>
                    <a:pt x="149447" y="372904"/>
                  </a:cubicBezTo>
                  <a:cubicBezTo>
                    <a:pt x="188151" y="372904"/>
                    <a:pt x="224727" y="365919"/>
                    <a:pt x="252381" y="353219"/>
                  </a:cubicBezTo>
                  <a:cubicBezTo>
                    <a:pt x="282385" y="339439"/>
                    <a:pt x="298895" y="320231"/>
                    <a:pt x="298895" y="299244"/>
                  </a:cubicBezTo>
                  <a:lnTo>
                    <a:pt x="298895" y="73819"/>
                  </a:lnTo>
                  <a:cubicBezTo>
                    <a:pt x="298990" y="52705"/>
                    <a:pt x="282575" y="33496"/>
                    <a:pt x="252476" y="19717"/>
                  </a:cubicBezTo>
                  <a:close/>
                  <a:moveTo>
                    <a:pt x="279908" y="221329"/>
                  </a:moveTo>
                  <a:cubicBezTo>
                    <a:pt x="279908" y="234347"/>
                    <a:pt x="266986" y="247745"/>
                    <a:pt x="244507" y="258064"/>
                  </a:cubicBezTo>
                  <a:cubicBezTo>
                    <a:pt x="219297" y="269653"/>
                    <a:pt x="185579" y="276035"/>
                    <a:pt x="149543" y="276035"/>
                  </a:cubicBezTo>
                  <a:cubicBezTo>
                    <a:pt x="113506" y="276035"/>
                    <a:pt x="79692" y="269685"/>
                    <a:pt x="54610" y="258064"/>
                  </a:cubicBezTo>
                  <a:cubicBezTo>
                    <a:pt x="32099" y="247745"/>
                    <a:pt x="19209" y="234347"/>
                    <a:pt x="19209" y="221329"/>
                  </a:cubicBezTo>
                  <a:lnTo>
                    <a:pt x="19209" y="180340"/>
                  </a:lnTo>
                  <a:cubicBezTo>
                    <a:pt x="27483" y="187357"/>
                    <a:pt x="36721" y="193152"/>
                    <a:pt x="46641" y="197549"/>
                  </a:cubicBezTo>
                  <a:cubicBezTo>
                    <a:pt x="74295" y="210249"/>
                    <a:pt x="110839" y="217233"/>
                    <a:pt x="149543" y="217233"/>
                  </a:cubicBezTo>
                  <a:cubicBezTo>
                    <a:pt x="188246" y="217233"/>
                    <a:pt x="224822" y="210249"/>
                    <a:pt x="252476" y="197549"/>
                  </a:cubicBezTo>
                  <a:cubicBezTo>
                    <a:pt x="262395" y="193152"/>
                    <a:pt x="271634" y="187357"/>
                    <a:pt x="279908" y="180340"/>
                  </a:cubicBezTo>
                  <a:close/>
                  <a:moveTo>
                    <a:pt x="279908" y="143415"/>
                  </a:moveTo>
                  <a:cubicBezTo>
                    <a:pt x="279908" y="156464"/>
                    <a:pt x="266986" y="169863"/>
                    <a:pt x="244507" y="180181"/>
                  </a:cubicBezTo>
                  <a:cubicBezTo>
                    <a:pt x="219297" y="191770"/>
                    <a:pt x="185579" y="198120"/>
                    <a:pt x="149543" y="198120"/>
                  </a:cubicBezTo>
                  <a:cubicBezTo>
                    <a:pt x="113506" y="198120"/>
                    <a:pt x="79692" y="191770"/>
                    <a:pt x="54610" y="180149"/>
                  </a:cubicBezTo>
                  <a:cubicBezTo>
                    <a:pt x="32099" y="169831"/>
                    <a:pt x="19209" y="156432"/>
                    <a:pt x="19209" y="143383"/>
                  </a:cubicBezTo>
                  <a:lnTo>
                    <a:pt x="19209" y="110712"/>
                  </a:lnTo>
                  <a:cubicBezTo>
                    <a:pt x="27482" y="117740"/>
                    <a:pt x="36720" y="123546"/>
                    <a:pt x="46641" y="127953"/>
                  </a:cubicBezTo>
                  <a:cubicBezTo>
                    <a:pt x="74295" y="140653"/>
                    <a:pt x="110839" y="147638"/>
                    <a:pt x="149543" y="147638"/>
                  </a:cubicBezTo>
                  <a:cubicBezTo>
                    <a:pt x="188246" y="147638"/>
                    <a:pt x="224822" y="140621"/>
                    <a:pt x="252476" y="127953"/>
                  </a:cubicBezTo>
                  <a:cubicBezTo>
                    <a:pt x="262398" y="123546"/>
                    <a:pt x="271634" y="117740"/>
                    <a:pt x="279908" y="110712"/>
                  </a:cubicBezTo>
                  <a:close/>
                  <a:moveTo>
                    <a:pt x="54483" y="37052"/>
                  </a:moveTo>
                  <a:cubicBezTo>
                    <a:pt x="79692" y="25495"/>
                    <a:pt x="113411" y="19114"/>
                    <a:pt x="149416" y="19114"/>
                  </a:cubicBezTo>
                  <a:cubicBezTo>
                    <a:pt x="185420" y="19114"/>
                    <a:pt x="219266" y="25464"/>
                    <a:pt x="244380" y="37052"/>
                  </a:cubicBezTo>
                  <a:cubicBezTo>
                    <a:pt x="266859" y="47403"/>
                    <a:pt x="279781" y="60801"/>
                    <a:pt x="279781" y="73819"/>
                  </a:cubicBezTo>
                  <a:cubicBezTo>
                    <a:pt x="279781" y="86836"/>
                    <a:pt x="266986" y="100235"/>
                    <a:pt x="244475" y="110585"/>
                  </a:cubicBezTo>
                  <a:cubicBezTo>
                    <a:pt x="219266" y="122142"/>
                    <a:pt x="185547" y="128524"/>
                    <a:pt x="149511" y="128524"/>
                  </a:cubicBezTo>
                  <a:cubicBezTo>
                    <a:pt x="113475" y="128524"/>
                    <a:pt x="79661" y="122174"/>
                    <a:pt x="54578" y="110585"/>
                  </a:cubicBezTo>
                  <a:cubicBezTo>
                    <a:pt x="32099" y="100235"/>
                    <a:pt x="19209" y="86995"/>
                    <a:pt x="19209" y="73819"/>
                  </a:cubicBezTo>
                  <a:cubicBezTo>
                    <a:pt x="19209" y="60643"/>
                    <a:pt x="32099" y="47403"/>
                    <a:pt x="54610" y="37052"/>
                  </a:cubicBezTo>
                  <a:close/>
                  <a:moveTo>
                    <a:pt x="244475" y="335947"/>
                  </a:moveTo>
                  <a:cubicBezTo>
                    <a:pt x="219266" y="347536"/>
                    <a:pt x="185547" y="353917"/>
                    <a:pt x="149511" y="353917"/>
                  </a:cubicBezTo>
                  <a:cubicBezTo>
                    <a:pt x="113475" y="353917"/>
                    <a:pt x="79661" y="347567"/>
                    <a:pt x="54578" y="335947"/>
                  </a:cubicBezTo>
                  <a:cubicBezTo>
                    <a:pt x="32067" y="325628"/>
                    <a:pt x="19177" y="312230"/>
                    <a:pt x="19177" y="299212"/>
                  </a:cubicBezTo>
                  <a:lnTo>
                    <a:pt x="19177" y="258223"/>
                  </a:lnTo>
                  <a:cubicBezTo>
                    <a:pt x="27452" y="265240"/>
                    <a:pt x="36690" y="271035"/>
                    <a:pt x="46609" y="275431"/>
                  </a:cubicBezTo>
                  <a:cubicBezTo>
                    <a:pt x="74263" y="288131"/>
                    <a:pt x="110808" y="295116"/>
                    <a:pt x="149511" y="295116"/>
                  </a:cubicBezTo>
                  <a:cubicBezTo>
                    <a:pt x="188214" y="295116"/>
                    <a:pt x="224790" y="288131"/>
                    <a:pt x="252444" y="275431"/>
                  </a:cubicBezTo>
                  <a:cubicBezTo>
                    <a:pt x="262363" y="271035"/>
                    <a:pt x="271602" y="265240"/>
                    <a:pt x="279876" y="258223"/>
                  </a:cubicBezTo>
                  <a:lnTo>
                    <a:pt x="279876" y="299212"/>
                  </a:lnTo>
                  <a:cubicBezTo>
                    <a:pt x="279908" y="312230"/>
                    <a:pt x="266986" y="325628"/>
                    <a:pt x="244475" y="335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B534B8-3AE2-047C-67EF-86CDA41A4C53}"/>
              </a:ext>
            </a:extLst>
          </p:cNvPr>
          <p:cNvSpPr txBox="1"/>
          <p:nvPr/>
        </p:nvSpPr>
        <p:spPr>
          <a:xfrm>
            <a:off x="968787" y="263609"/>
            <a:ext cx="9520301" cy="567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252000" rIns="252000" rtlCol="0" anchor="ctr">
            <a:noAutofit/>
          </a:bodyPr>
          <a:lstStyle/>
          <a:p>
            <a:pPr lvl="0" algn="ctr">
              <a:defRPr/>
            </a:pPr>
            <a:r>
              <a:rPr lang="es-MX" sz="2400" b="1" kern="0" dirty="0">
                <a:solidFill>
                  <a:srgbClr val="002060"/>
                </a:solidFill>
                <a:latin typeface="Arial Narrow" panose="020B0606020202030204" pitchFamily="34" charset="0"/>
                <a:ea typeface="Open Sans Light"/>
                <a:cs typeface="Open Sans Light"/>
                <a:sym typeface="Arial"/>
              </a:rPr>
              <a:t>Análisis de base principal de variables TEA</a:t>
            </a:r>
          </a:p>
        </p:txBody>
      </p:sp>
      <p:sp>
        <p:nvSpPr>
          <p:cNvPr id="54" name="Google Shape;4066;p97">
            <a:extLst>
              <a:ext uri="{FF2B5EF4-FFF2-40B4-BE49-F238E27FC236}">
                <a16:creationId xmlns:a16="http://schemas.microsoft.com/office/drawing/2014/main" id="{77371FB0-23BF-8D8C-42B4-58FB296A4622}"/>
              </a:ext>
            </a:extLst>
          </p:cNvPr>
          <p:cNvSpPr/>
          <p:nvPr/>
        </p:nvSpPr>
        <p:spPr>
          <a:xfrm>
            <a:off x="6132698" y="1528079"/>
            <a:ext cx="1445694" cy="289113"/>
          </a:xfrm>
          <a:prstGeom prst="rect">
            <a:avLst/>
          </a:prstGeom>
          <a:solidFill>
            <a:srgbClr val="74AD2B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AGRO - Validación de variables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5" name="Google Shape;4069;p97">
            <a:extLst>
              <a:ext uri="{FF2B5EF4-FFF2-40B4-BE49-F238E27FC236}">
                <a16:creationId xmlns:a16="http://schemas.microsoft.com/office/drawing/2014/main" id="{D8A942C0-EAD2-F1D5-801A-E90B36E1A75D}"/>
              </a:ext>
            </a:extLst>
          </p:cNvPr>
          <p:cNvSpPr/>
          <p:nvPr/>
        </p:nvSpPr>
        <p:spPr>
          <a:xfrm>
            <a:off x="6363142" y="1879061"/>
            <a:ext cx="1445695" cy="2891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ATCM - Validación de variables</a:t>
            </a:r>
          </a:p>
        </p:txBody>
      </p:sp>
      <p:sp>
        <p:nvSpPr>
          <p:cNvPr id="73" name="Google Shape;4073;p97">
            <a:extLst>
              <a:ext uri="{FF2B5EF4-FFF2-40B4-BE49-F238E27FC236}">
                <a16:creationId xmlns:a16="http://schemas.microsoft.com/office/drawing/2014/main" id="{E573ED6A-FBF8-2685-8391-340BCCBF4AEC}"/>
              </a:ext>
            </a:extLst>
          </p:cNvPr>
          <p:cNvSpPr/>
          <p:nvPr/>
        </p:nvSpPr>
        <p:spPr>
          <a:xfrm>
            <a:off x="6548157" y="2230043"/>
            <a:ext cx="1445695" cy="2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ADM - Validación de variables</a:t>
            </a:r>
          </a:p>
        </p:txBody>
      </p:sp>
      <p:sp>
        <p:nvSpPr>
          <p:cNvPr id="74" name="Google Shape;4054;p97">
            <a:extLst>
              <a:ext uri="{FF2B5EF4-FFF2-40B4-BE49-F238E27FC236}">
                <a16:creationId xmlns:a16="http://schemas.microsoft.com/office/drawing/2014/main" id="{3B693EC6-E928-FEDC-6096-01676A05709F}"/>
              </a:ext>
            </a:extLst>
          </p:cNvPr>
          <p:cNvSpPr/>
          <p:nvPr/>
        </p:nvSpPr>
        <p:spPr>
          <a:xfrm>
            <a:off x="6736432" y="2581025"/>
            <a:ext cx="1445695" cy="289113"/>
          </a:xfrm>
          <a:prstGeom prst="rect">
            <a:avLst/>
          </a:prstGeom>
          <a:solidFill>
            <a:srgbClr val="D4B55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C. PR - Validación de variables</a:t>
            </a:r>
          </a:p>
        </p:txBody>
      </p:sp>
      <p:sp>
        <p:nvSpPr>
          <p:cNvPr id="75" name="Google Shape;4057;p97">
            <a:extLst>
              <a:ext uri="{FF2B5EF4-FFF2-40B4-BE49-F238E27FC236}">
                <a16:creationId xmlns:a16="http://schemas.microsoft.com/office/drawing/2014/main" id="{D2FDAB57-219F-3ED8-0D6F-13228E629A9F}"/>
              </a:ext>
            </a:extLst>
          </p:cNvPr>
          <p:cNvSpPr/>
          <p:nvPr/>
        </p:nvSpPr>
        <p:spPr>
          <a:xfrm>
            <a:off x="6920790" y="2932007"/>
            <a:ext cx="1445695" cy="2891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IND - Validación de variables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046723" y="1671622"/>
            <a:ext cx="1894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Mapeo de lista de variables escalonada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(3 Semanas)</a:t>
            </a:r>
            <a:endParaRPr lang="es-PE" dirty="0"/>
          </a:p>
        </p:txBody>
      </p:sp>
      <p:sp>
        <p:nvSpPr>
          <p:cNvPr id="7" name="Cerrar llave 6"/>
          <p:cNvSpPr/>
          <p:nvPr/>
        </p:nvSpPr>
        <p:spPr>
          <a:xfrm>
            <a:off x="8489075" y="1528079"/>
            <a:ext cx="297542" cy="169304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 derecha 29"/>
          <p:cNvSpPr/>
          <p:nvPr/>
        </p:nvSpPr>
        <p:spPr>
          <a:xfrm>
            <a:off x="5790618" y="3465133"/>
            <a:ext cx="5458691" cy="568383"/>
          </a:xfrm>
          <a:prstGeom prst="rightArrow">
            <a:avLst/>
          </a:prstGeom>
          <a:solidFill>
            <a:srgbClr val="375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Agosto / Septiembre</a:t>
            </a:r>
            <a:endParaRPr lang="es-PE" sz="1400" dirty="0"/>
          </a:p>
        </p:txBody>
      </p:sp>
      <p:sp>
        <p:nvSpPr>
          <p:cNvPr id="50" name="Google Shape;4057;p97">
            <a:extLst>
              <a:ext uri="{FF2B5EF4-FFF2-40B4-BE49-F238E27FC236}">
                <a16:creationId xmlns:a16="http://schemas.microsoft.com/office/drawing/2014/main" id="{D2FDAB57-219F-3ED8-0D6F-13228E629A9F}"/>
              </a:ext>
            </a:extLst>
          </p:cNvPr>
          <p:cNvSpPr/>
          <p:nvPr/>
        </p:nvSpPr>
        <p:spPr>
          <a:xfrm>
            <a:off x="5754353" y="1540298"/>
            <a:ext cx="327006" cy="1739695"/>
          </a:xfrm>
          <a:prstGeom prst="rect">
            <a:avLst/>
          </a:prstGeom>
          <a:solidFill>
            <a:srgbClr val="00B05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vert" wrap="square" lIns="70225" tIns="70225" rIns="30775" bIns="70225" anchor="ctr" anchorCtr="0">
            <a:no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s-MX" sz="9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"/>
                <a:cs typeface="Arial"/>
                <a:sym typeface="Arial"/>
              </a:rPr>
              <a:t>Calidad - Validación de variables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E8CC208-B638-FB35-8E03-E8617F94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7" y="971540"/>
            <a:ext cx="4465676" cy="450075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07F2D63-DFFB-7131-60EF-7D076D614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50" y="5601901"/>
            <a:ext cx="5003800" cy="9334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9F2459-71B4-4F33-2CB5-EED6E99C8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472" y="4107455"/>
            <a:ext cx="5366026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2" name="Marcador de número de diapositiva 9">
            <a:extLst>
              <a:ext uri="{FF2B5EF4-FFF2-40B4-BE49-F238E27FC236}">
                <a16:creationId xmlns:a16="http://schemas.microsoft.com/office/drawing/2014/main" id="{27D4D9F0-F021-7661-42BC-6BEAB7C3F57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96F7CC31-E43F-0783-36B5-C9389BEEEF25}"/>
              </a:ext>
            </a:extLst>
          </p:cNvPr>
          <p:cNvSpPr txBox="1">
            <a:spLocks/>
          </p:cNvSpPr>
          <p:nvPr/>
        </p:nvSpPr>
        <p:spPr>
          <a:xfrm>
            <a:off x="10206975" y="6492027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pic>
        <p:nvPicPr>
          <p:cNvPr id="64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68" name="Google Shape;4073;p97">
            <a:extLst>
              <a:ext uri="{FF2B5EF4-FFF2-40B4-BE49-F238E27FC236}">
                <a16:creationId xmlns:a16="http://schemas.microsoft.com/office/drawing/2014/main" id="{CC250878-CACB-F6CE-D0C6-E5BE88051D9F}"/>
              </a:ext>
            </a:extLst>
          </p:cNvPr>
          <p:cNvSpPr/>
          <p:nvPr/>
        </p:nvSpPr>
        <p:spPr>
          <a:xfrm>
            <a:off x="309880" y="263609"/>
            <a:ext cx="579120" cy="567614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1656;p93">
            <a:extLst>
              <a:ext uri="{FF2B5EF4-FFF2-40B4-BE49-F238E27FC236}">
                <a16:creationId xmlns:a16="http://schemas.microsoft.com/office/drawing/2014/main" id="{150D7CA9-D95A-282B-D8B5-DCAE177D67E6}"/>
              </a:ext>
            </a:extLst>
          </p:cNvPr>
          <p:cNvGrpSpPr/>
          <p:nvPr/>
        </p:nvGrpSpPr>
        <p:grpSpPr>
          <a:xfrm>
            <a:off x="366898" y="313739"/>
            <a:ext cx="457199" cy="457200"/>
            <a:chOff x="8452644" y="5322517"/>
            <a:chExt cx="457199" cy="457200"/>
          </a:xfrm>
          <a:solidFill>
            <a:schemeClr val="bg1"/>
          </a:solidFill>
        </p:grpSpPr>
        <p:sp>
          <p:nvSpPr>
            <p:cNvPr id="70" name="Google Shape;1657;p93">
              <a:extLst>
                <a:ext uri="{FF2B5EF4-FFF2-40B4-BE49-F238E27FC236}">
                  <a16:creationId xmlns:a16="http://schemas.microsoft.com/office/drawing/2014/main" id="{1A6F4161-03CC-F118-463C-548FE581FAE2}"/>
                </a:ext>
              </a:extLst>
            </p:cNvPr>
            <p:cNvSpPr/>
            <p:nvPr/>
          </p:nvSpPr>
          <p:spPr>
            <a:xfrm>
              <a:off x="8452644" y="5322517"/>
              <a:ext cx="457199" cy="457200"/>
            </a:xfrm>
            <a:custGeom>
              <a:avLst/>
              <a:gdLst/>
              <a:ahLst/>
              <a:cxnLst/>
              <a:rect l="l" t="t" r="r" b="b"/>
              <a:pathLst>
                <a:path w="457199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706" y="437706"/>
                  </a:moveTo>
                  <a:lnTo>
                    <a:pt x="19463" y="437706"/>
                  </a:lnTo>
                  <a:lnTo>
                    <a:pt x="19463" y="19495"/>
                  </a:lnTo>
                  <a:lnTo>
                    <a:pt x="437706" y="19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1" name="Google Shape;1658;p93">
              <a:extLst>
                <a:ext uri="{FF2B5EF4-FFF2-40B4-BE49-F238E27FC236}">
                  <a16:creationId xmlns:a16="http://schemas.microsoft.com/office/drawing/2014/main" id="{1FB7D3ED-D894-9F8E-C2F8-9D2DBB95AFA2}"/>
                </a:ext>
              </a:extLst>
            </p:cNvPr>
            <p:cNvSpPr/>
            <p:nvPr/>
          </p:nvSpPr>
          <p:spPr>
            <a:xfrm>
              <a:off x="8532432" y="5362522"/>
              <a:ext cx="298894" cy="372903"/>
            </a:xfrm>
            <a:custGeom>
              <a:avLst/>
              <a:gdLst/>
              <a:ahLst/>
              <a:cxnLst/>
              <a:rect l="l" t="t" r="r" b="b"/>
              <a:pathLst>
                <a:path w="298894" h="372903" extrusionOk="0">
                  <a:moveTo>
                    <a:pt x="252476" y="19717"/>
                  </a:moveTo>
                  <a:cubicBezTo>
                    <a:pt x="224822" y="7017"/>
                    <a:pt x="188278" y="0"/>
                    <a:pt x="149543" y="0"/>
                  </a:cubicBezTo>
                  <a:cubicBezTo>
                    <a:pt x="110808" y="0"/>
                    <a:pt x="74295" y="7017"/>
                    <a:pt x="46641" y="19717"/>
                  </a:cubicBezTo>
                  <a:cubicBezTo>
                    <a:pt x="16637" y="33496"/>
                    <a:pt x="0" y="52705"/>
                    <a:pt x="0" y="73819"/>
                  </a:cubicBezTo>
                  <a:lnTo>
                    <a:pt x="0" y="299244"/>
                  </a:lnTo>
                  <a:cubicBezTo>
                    <a:pt x="0" y="320358"/>
                    <a:pt x="16542" y="339566"/>
                    <a:pt x="46546" y="353219"/>
                  </a:cubicBezTo>
                  <a:cubicBezTo>
                    <a:pt x="74200" y="365919"/>
                    <a:pt x="110744" y="372904"/>
                    <a:pt x="149447" y="372904"/>
                  </a:cubicBezTo>
                  <a:cubicBezTo>
                    <a:pt x="188151" y="372904"/>
                    <a:pt x="224727" y="365919"/>
                    <a:pt x="252381" y="353219"/>
                  </a:cubicBezTo>
                  <a:cubicBezTo>
                    <a:pt x="282385" y="339439"/>
                    <a:pt x="298895" y="320231"/>
                    <a:pt x="298895" y="299244"/>
                  </a:cubicBezTo>
                  <a:lnTo>
                    <a:pt x="298895" y="73819"/>
                  </a:lnTo>
                  <a:cubicBezTo>
                    <a:pt x="298990" y="52705"/>
                    <a:pt x="282575" y="33496"/>
                    <a:pt x="252476" y="19717"/>
                  </a:cubicBezTo>
                  <a:close/>
                  <a:moveTo>
                    <a:pt x="279908" y="221329"/>
                  </a:moveTo>
                  <a:cubicBezTo>
                    <a:pt x="279908" y="234347"/>
                    <a:pt x="266986" y="247745"/>
                    <a:pt x="244507" y="258064"/>
                  </a:cubicBezTo>
                  <a:cubicBezTo>
                    <a:pt x="219297" y="269653"/>
                    <a:pt x="185579" y="276035"/>
                    <a:pt x="149543" y="276035"/>
                  </a:cubicBezTo>
                  <a:cubicBezTo>
                    <a:pt x="113506" y="276035"/>
                    <a:pt x="79692" y="269685"/>
                    <a:pt x="54610" y="258064"/>
                  </a:cubicBezTo>
                  <a:cubicBezTo>
                    <a:pt x="32099" y="247745"/>
                    <a:pt x="19209" y="234347"/>
                    <a:pt x="19209" y="221329"/>
                  </a:cubicBezTo>
                  <a:lnTo>
                    <a:pt x="19209" y="180340"/>
                  </a:lnTo>
                  <a:cubicBezTo>
                    <a:pt x="27483" y="187357"/>
                    <a:pt x="36721" y="193152"/>
                    <a:pt x="46641" y="197549"/>
                  </a:cubicBezTo>
                  <a:cubicBezTo>
                    <a:pt x="74295" y="210249"/>
                    <a:pt x="110839" y="217233"/>
                    <a:pt x="149543" y="217233"/>
                  </a:cubicBezTo>
                  <a:cubicBezTo>
                    <a:pt x="188246" y="217233"/>
                    <a:pt x="224822" y="210249"/>
                    <a:pt x="252476" y="197549"/>
                  </a:cubicBezTo>
                  <a:cubicBezTo>
                    <a:pt x="262395" y="193152"/>
                    <a:pt x="271634" y="187357"/>
                    <a:pt x="279908" y="180340"/>
                  </a:cubicBezTo>
                  <a:close/>
                  <a:moveTo>
                    <a:pt x="279908" y="143415"/>
                  </a:moveTo>
                  <a:cubicBezTo>
                    <a:pt x="279908" y="156464"/>
                    <a:pt x="266986" y="169863"/>
                    <a:pt x="244507" y="180181"/>
                  </a:cubicBezTo>
                  <a:cubicBezTo>
                    <a:pt x="219297" y="191770"/>
                    <a:pt x="185579" y="198120"/>
                    <a:pt x="149543" y="198120"/>
                  </a:cubicBezTo>
                  <a:cubicBezTo>
                    <a:pt x="113506" y="198120"/>
                    <a:pt x="79692" y="191770"/>
                    <a:pt x="54610" y="180149"/>
                  </a:cubicBezTo>
                  <a:cubicBezTo>
                    <a:pt x="32099" y="169831"/>
                    <a:pt x="19209" y="156432"/>
                    <a:pt x="19209" y="143383"/>
                  </a:cubicBezTo>
                  <a:lnTo>
                    <a:pt x="19209" y="110712"/>
                  </a:lnTo>
                  <a:cubicBezTo>
                    <a:pt x="27482" y="117740"/>
                    <a:pt x="36720" y="123546"/>
                    <a:pt x="46641" y="127953"/>
                  </a:cubicBezTo>
                  <a:cubicBezTo>
                    <a:pt x="74295" y="140653"/>
                    <a:pt x="110839" y="147638"/>
                    <a:pt x="149543" y="147638"/>
                  </a:cubicBezTo>
                  <a:cubicBezTo>
                    <a:pt x="188246" y="147638"/>
                    <a:pt x="224822" y="140621"/>
                    <a:pt x="252476" y="127953"/>
                  </a:cubicBezTo>
                  <a:cubicBezTo>
                    <a:pt x="262398" y="123546"/>
                    <a:pt x="271634" y="117740"/>
                    <a:pt x="279908" y="110712"/>
                  </a:cubicBezTo>
                  <a:close/>
                  <a:moveTo>
                    <a:pt x="54483" y="37052"/>
                  </a:moveTo>
                  <a:cubicBezTo>
                    <a:pt x="79692" y="25495"/>
                    <a:pt x="113411" y="19114"/>
                    <a:pt x="149416" y="19114"/>
                  </a:cubicBezTo>
                  <a:cubicBezTo>
                    <a:pt x="185420" y="19114"/>
                    <a:pt x="219266" y="25464"/>
                    <a:pt x="244380" y="37052"/>
                  </a:cubicBezTo>
                  <a:cubicBezTo>
                    <a:pt x="266859" y="47403"/>
                    <a:pt x="279781" y="60801"/>
                    <a:pt x="279781" y="73819"/>
                  </a:cubicBezTo>
                  <a:cubicBezTo>
                    <a:pt x="279781" y="86836"/>
                    <a:pt x="266986" y="100235"/>
                    <a:pt x="244475" y="110585"/>
                  </a:cubicBezTo>
                  <a:cubicBezTo>
                    <a:pt x="219266" y="122142"/>
                    <a:pt x="185547" y="128524"/>
                    <a:pt x="149511" y="128524"/>
                  </a:cubicBezTo>
                  <a:cubicBezTo>
                    <a:pt x="113475" y="128524"/>
                    <a:pt x="79661" y="122174"/>
                    <a:pt x="54578" y="110585"/>
                  </a:cubicBezTo>
                  <a:cubicBezTo>
                    <a:pt x="32099" y="100235"/>
                    <a:pt x="19209" y="86995"/>
                    <a:pt x="19209" y="73819"/>
                  </a:cubicBezTo>
                  <a:cubicBezTo>
                    <a:pt x="19209" y="60643"/>
                    <a:pt x="32099" y="47403"/>
                    <a:pt x="54610" y="37052"/>
                  </a:cubicBezTo>
                  <a:close/>
                  <a:moveTo>
                    <a:pt x="244475" y="335947"/>
                  </a:moveTo>
                  <a:cubicBezTo>
                    <a:pt x="219266" y="347536"/>
                    <a:pt x="185547" y="353917"/>
                    <a:pt x="149511" y="353917"/>
                  </a:cubicBezTo>
                  <a:cubicBezTo>
                    <a:pt x="113475" y="353917"/>
                    <a:pt x="79661" y="347567"/>
                    <a:pt x="54578" y="335947"/>
                  </a:cubicBezTo>
                  <a:cubicBezTo>
                    <a:pt x="32067" y="325628"/>
                    <a:pt x="19177" y="312230"/>
                    <a:pt x="19177" y="299212"/>
                  </a:cubicBezTo>
                  <a:lnTo>
                    <a:pt x="19177" y="258223"/>
                  </a:lnTo>
                  <a:cubicBezTo>
                    <a:pt x="27452" y="265240"/>
                    <a:pt x="36690" y="271035"/>
                    <a:pt x="46609" y="275431"/>
                  </a:cubicBezTo>
                  <a:cubicBezTo>
                    <a:pt x="74263" y="288131"/>
                    <a:pt x="110808" y="295116"/>
                    <a:pt x="149511" y="295116"/>
                  </a:cubicBezTo>
                  <a:cubicBezTo>
                    <a:pt x="188214" y="295116"/>
                    <a:pt x="224790" y="288131"/>
                    <a:pt x="252444" y="275431"/>
                  </a:cubicBezTo>
                  <a:cubicBezTo>
                    <a:pt x="262363" y="271035"/>
                    <a:pt x="271602" y="265240"/>
                    <a:pt x="279876" y="258223"/>
                  </a:cubicBezTo>
                  <a:lnTo>
                    <a:pt x="279876" y="299212"/>
                  </a:lnTo>
                  <a:cubicBezTo>
                    <a:pt x="279908" y="312230"/>
                    <a:pt x="266986" y="325628"/>
                    <a:pt x="244475" y="335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B534B8-3AE2-047C-67EF-86CDA41A4C53}"/>
              </a:ext>
            </a:extLst>
          </p:cNvPr>
          <p:cNvSpPr txBox="1"/>
          <p:nvPr/>
        </p:nvSpPr>
        <p:spPr>
          <a:xfrm>
            <a:off x="968787" y="263609"/>
            <a:ext cx="9520301" cy="567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252000" rIns="252000" rtlCol="0" anchor="ctr">
            <a:noAutofit/>
          </a:bodyPr>
          <a:lstStyle/>
          <a:p>
            <a:pPr lvl="0" algn="ctr">
              <a:defRPr/>
            </a:pPr>
            <a:r>
              <a:rPr lang="es-MX" sz="2400" b="1" kern="0" dirty="0">
                <a:solidFill>
                  <a:srgbClr val="002060"/>
                </a:solidFill>
                <a:latin typeface="Arial Narrow" panose="020B0606020202030204" pitchFamily="34" charset="0"/>
                <a:ea typeface="Open Sans Light"/>
                <a:cs typeface="Open Sans Light"/>
                <a:sym typeface="Arial"/>
              </a:rPr>
              <a:t>Cronograma de reuniones con usuarios tentativo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5569527" y="1400810"/>
            <a:ext cx="6021119" cy="558619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Agro – (04/09/2023 , 05/09/2023)</a:t>
            </a:r>
            <a:endParaRPr lang="es-PE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5569526" y="2097660"/>
            <a:ext cx="6021119" cy="558619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ATC – (06/09/2023 , 07/09/2023)</a:t>
            </a:r>
            <a:endParaRPr lang="es-PE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5569526" y="2794510"/>
            <a:ext cx="6021119" cy="558619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ADMIN – (11/09/2023 , 12/09/2023)</a:t>
            </a:r>
            <a:endParaRPr lang="es-PE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5569526" y="3492296"/>
            <a:ext cx="6021119" cy="558619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CADENAS – (13/09/2023 , 14/09/2023)</a:t>
            </a:r>
            <a:endParaRPr lang="es-PE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484529" y="5064372"/>
            <a:ext cx="5974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b="1" dirty="0"/>
              <a:t>* Confirmar viabilidad de reunión con usuarios para validar con el consultor el origen de sus indicadores.</a:t>
            </a:r>
            <a:endParaRPr lang="es-PE" sz="9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BEC06B-7AA9-81E1-EE4F-88CD27A7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1031174"/>
            <a:ext cx="5081229" cy="5121147"/>
          </a:xfrm>
          <a:prstGeom prst="rect">
            <a:avLst/>
          </a:prstGeom>
        </p:spPr>
      </p:pic>
      <p:sp>
        <p:nvSpPr>
          <p:cNvPr id="5" name="Rectángulo redondeado 48">
            <a:extLst>
              <a:ext uri="{FF2B5EF4-FFF2-40B4-BE49-F238E27FC236}">
                <a16:creationId xmlns:a16="http://schemas.microsoft.com/office/drawing/2014/main" id="{0F3F9BA7-0167-68E9-F811-77BBCBA6E0F1}"/>
              </a:ext>
            </a:extLst>
          </p:cNvPr>
          <p:cNvSpPr/>
          <p:nvPr/>
        </p:nvSpPr>
        <p:spPr>
          <a:xfrm>
            <a:off x="5569525" y="4207077"/>
            <a:ext cx="6021119" cy="558619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CALIDAD – (18/09/2023 , 19/09/2023)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39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6852074" y="998037"/>
            <a:ext cx="4857326" cy="3593870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48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2" name="Marcador de número de diapositiva 9">
            <a:extLst>
              <a:ext uri="{FF2B5EF4-FFF2-40B4-BE49-F238E27FC236}">
                <a16:creationId xmlns:a16="http://schemas.microsoft.com/office/drawing/2014/main" id="{27D4D9F0-F021-7661-42BC-6BEAB7C3F57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96F7CC31-E43F-0783-36B5-C9389BEEEF25}"/>
              </a:ext>
            </a:extLst>
          </p:cNvPr>
          <p:cNvSpPr txBox="1">
            <a:spLocks/>
          </p:cNvSpPr>
          <p:nvPr/>
        </p:nvSpPr>
        <p:spPr>
          <a:xfrm>
            <a:off x="11496381" y="6399376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pic>
        <p:nvPicPr>
          <p:cNvPr id="64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68" name="Google Shape;4073;p97">
            <a:extLst>
              <a:ext uri="{FF2B5EF4-FFF2-40B4-BE49-F238E27FC236}">
                <a16:creationId xmlns:a16="http://schemas.microsoft.com/office/drawing/2014/main" id="{CC250878-CACB-F6CE-D0C6-E5BE88051D9F}"/>
              </a:ext>
            </a:extLst>
          </p:cNvPr>
          <p:cNvSpPr/>
          <p:nvPr/>
        </p:nvSpPr>
        <p:spPr>
          <a:xfrm>
            <a:off x="309880" y="263609"/>
            <a:ext cx="579120" cy="567614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1656;p93">
            <a:extLst>
              <a:ext uri="{FF2B5EF4-FFF2-40B4-BE49-F238E27FC236}">
                <a16:creationId xmlns:a16="http://schemas.microsoft.com/office/drawing/2014/main" id="{150D7CA9-D95A-282B-D8B5-DCAE177D67E6}"/>
              </a:ext>
            </a:extLst>
          </p:cNvPr>
          <p:cNvGrpSpPr/>
          <p:nvPr/>
        </p:nvGrpSpPr>
        <p:grpSpPr>
          <a:xfrm>
            <a:off x="366898" y="313739"/>
            <a:ext cx="457199" cy="457200"/>
            <a:chOff x="8452644" y="5322517"/>
            <a:chExt cx="457199" cy="457200"/>
          </a:xfrm>
          <a:solidFill>
            <a:schemeClr val="bg1"/>
          </a:solidFill>
        </p:grpSpPr>
        <p:sp>
          <p:nvSpPr>
            <p:cNvPr id="70" name="Google Shape;1657;p93">
              <a:extLst>
                <a:ext uri="{FF2B5EF4-FFF2-40B4-BE49-F238E27FC236}">
                  <a16:creationId xmlns:a16="http://schemas.microsoft.com/office/drawing/2014/main" id="{1A6F4161-03CC-F118-463C-548FE581FAE2}"/>
                </a:ext>
              </a:extLst>
            </p:cNvPr>
            <p:cNvSpPr/>
            <p:nvPr/>
          </p:nvSpPr>
          <p:spPr>
            <a:xfrm>
              <a:off x="8452644" y="5322517"/>
              <a:ext cx="457199" cy="457200"/>
            </a:xfrm>
            <a:custGeom>
              <a:avLst/>
              <a:gdLst/>
              <a:ahLst/>
              <a:cxnLst/>
              <a:rect l="l" t="t" r="r" b="b"/>
              <a:pathLst>
                <a:path w="457199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706" y="437706"/>
                  </a:moveTo>
                  <a:lnTo>
                    <a:pt x="19463" y="437706"/>
                  </a:lnTo>
                  <a:lnTo>
                    <a:pt x="19463" y="19495"/>
                  </a:lnTo>
                  <a:lnTo>
                    <a:pt x="437706" y="19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1" name="Google Shape;1658;p93">
              <a:extLst>
                <a:ext uri="{FF2B5EF4-FFF2-40B4-BE49-F238E27FC236}">
                  <a16:creationId xmlns:a16="http://schemas.microsoft.com/office/drawing/2014/main" id="{1FB7D3ED-D894-9F8E-C2F8-9D2DBB95AFA2}"/>
                </a:ext>
              </a:extLst>
            </p:cNvPr>
            <p:cNvSpPr/>
            <p:nvPr/>
          </p:nvSpPr>
          <p:spPr>
            <a:xfrm>
              <a:off x="8532432" y="5362522"/>
              <a:ext cx="298894" cy="372903"/>
            </a:xfrm>
            <a:custGeom>
              <a:avLst/>
              <a:gdLst/>
              <a:ahLst/>
              <a:cxnLst/>
              <a:rect l="l" t="t" r="r" b="b"/>
              <a:pathLst>
                <a:path w="298894" h="372903" extrusionOk="0">
                  <a:moveTo>
                    <a:pt x="252476" y="19717"/>
                  </a:moveTo>
                  <a:cubicBezTo>
                    <a:pt x="224822" y="7017"/>
                    <a:pt x="188278" y="0"/>
                    <a:pt x="149543" y="0"/>
                  </a:cubicBezTo>
                  <a:cubicBezTo>
                    <a:pt x="110808" y="0"/>
                    <a:pt x="74295" y="7017"/>
                    <a:pt x="46641" y="19717"/>
                  </a:cubicBezTo>
                  <a:cubicBezTo>
                    <a:pt x="16637" y="33496"/>
                    <a:pt x="0" y="52705"/>
                    <a:pt x="0" y="73819"/>
                  </a:cubicBezTo>
                  <a:lnTo>
                    <a:pt x="0" y="299244"/>
                  </a:lnTo>
                  <a:cubicBezTo>
                    <a:pt x="0" y="320358"/>
                    <a:pt x="16542" y="339566"/>
                    <a:pt x="46546" y="353219"/>
                  </a:cubicBezTo>
                  <a:cubicBezTo>
                    <a:pt x="74200" y="365919"/>
                    <a:pt x="110744" y="372904"/>
                    <a:pt x="149447" y="372904"/>
                  </a:cubicBezTo>
                  <a:cubicBezTo>
                    <a:pt x="188151" y="372904"/>
                    <a:pt x="224727" y="365919"/>
                    <a:pt x="252381" y="353219"/>
                  </a:cubicBezTo>
                  <a:cubicBezTo>
                    <a:pt x="282385" y="339439"/>
                    <a:pt x="298895" y="320231"/>
                    <a:pt x="298895" y="299244"/>
                  </a:cubicBezTo>
                  <a:lnTo>
                    <a:pt x="298895" y="73819"/>
                  </a:lnTo>
                  <a:cubicBezTo>
                    <a:pt x="298990" y="52705"/>
                    <a:pt x="282575" y="33496"/>
                    <a:pt x="252476" y="19717"/>
                  </a:cubicBezTo>
                  <a:close/>
                  <a:moveTo>
                    <a:pt x="279908" y="221329"/>
                  </a:moveTo>
                  <a:cubicBezTo>
                    <a:pt x="279908" y="234347"/>
                    <a:pt x="266986" y="247745"/>
                    <a:pt x="244507" y="258064"/>
                  </a:cubicBezTo>
                  <a:cubicBezTo>
                    <a:pt x="219297" y="269653"/>
                    <a:pt x="185579" y="276035"/>
                    <a:pt x="149543" y="276035"/>
                  </a:cubicBezTo>
                  <a:cubicBezTo>
                    <a:pt x="113506" y="276035"/>
                    <a:pt x="79692" y="269685"/>
                    <a:pt x="54610" y="258064"/>
                  </a:cubicBezTo>
                  <a:cubicBezTo>
                    <a:pt x="32099" y="247745"/>
                    <a:pt x="19209" y="234347"/>
                    <a:pt x="19209" y="221329"/>
                  </a:cubicBezTo>
                  <a:lnTo>
                    <a:pt x="19209" y="180340"/>
                  </a:lnTo>
                  <a:cubicBezTo>
                    <a:pt x="27483" y="187357"/>
                    <a:pt x="36721" y="193152"/>
                    <a:pt x="46641" y="197549"/>
                  </a:cubicBezTo>
                  <a:cubicBezTo>
                    <a:pt x="74295" y="210249"/>
                    <a:pt x="110839" y="217233"/>
                    <a:pt x="149543" y="217233"/>
                  </a:cubicBezTo>
                  <a:cubicBezTo>
                    <a:pt x="188246" y="217233"/>
                    <a:pt x="224822" y="210249"/>
                    <a:pt x="252476" y="197549"/>
                  </a:cubicBezTo>
                  <a:cubicBezTo>
                    <a:pt x="262395" y="193152"/>
                    <a:pt x="271634" y="187357"/>
                    <a:pt x="279908" y="180340"/>
                  </a:cubicBezTo>
                  <a:close/>
                  <a:moveTo>
                    <a:pt x="279908" y="143415"/>
                  </a:moveTo>
                  <a:cubicBezTo>
                    <a:pt x="279908" y="156464"/>
                    <a:pt x="266986" y="169863"/>
                    <a:pt x="244507" y="180181"/>
                  </a:cubicBezTo>
                  <a:cubicBezTo>
                    <a:pt x="219297" y="191770"/>
                    <a:pt x="185579" y="198120"/>
                    <a:pt x="149543" y="198120"/>
                  </a:cubicBezTo>
                  <a:cubicBezTo>
                    <a:pt x="113506" y="198120"/>
                    <a:pt x="79692" y="191770"/>
                    <a:pt x="54610" y="180149"/>
                  </a:cubicBezTo>
                  <a:cubicBezTo>
                    <a:pt x="32099" y="169831"/>
                    <a:pt x="19209" y="156432"/>
                    <a:pt x="19209" y="143383"/>
                  </a:cubicBezTo>
                  <a:lnTo>
                    <a:pt x="19209" y="110712"/>
                  </a:lnTo>
                  <a:cubicBezTo>
                    <a:pt x="27482" y="117740"/>
                    <a:pt x="36720" y="123546"/>
                    <a:pt x="46641" y="127953"/>
                  </a:cubicBezTo>
                  <a:cubicBezTo>
                    <a:pt x="74295" y="140653"/>
                    <a:pt x="110839" y="147638"/>
                    <a:pt x="149543" y="147638"/>
                  </a:cubicBezTo>
                  <a:cubicBezTo>
                    <a:pt x="188246" y="147638"/>
                    <a:pt x="224822" y="140621"/>
                    <a:pt x="252476" y="127953"/>
                  </a:cubicBezTo>
                  <a:cubicBezTo>
                    <a:pt x="262398" y="123546"/>
                    <a:pt x="271634" y="117740"/>
                    <a:pt x="279908" y="110712"/>
                  </a:cubicBezTo>
                  <a:close/>
                  <a:moveTo>
                    <a:pt x="54483" y="37052"/>
                  </a:moveTo>
                  <a:cubicBezTo>
                    <a:pt x="79692" y="25495"/>
                    <a:pt x="113411" y="19114"/>
                    <a:pt x="149416" y="19114"/>
                  </a:cubicBezTo>
                  <a:cubicBezTo>
                    <a:pt x="185420" y="19114"/>
                    <a:pt x="219266" y="25464"/>
                    <a:pt x="244380" y="37052"/>
                  </a:cubicBezTo>
                  <a:cubicBezTo>
                    <a:pt x="266859" y="47403"/>
                    <a:pt x="279781" y="60801"/>
                    <a:pt x="279781" y="73819"/>
                  </a:cubicBezTo>
                  <a:cubicBezTo>
                    <a:pt x="279781" y="86836"/>
                    <a:pt x="266986" y="100235"/>
                    <a:pt x="244475" y="110585"/>
                  </a:cubicBezTo>
                  <a:cubicBezTo>
                    <a:pt x="219266" y="122142"/>
                    <a:pt x="185547" y="128524"/>
                    <a:pt x="149511" y="128524"/>
                  </a:cubicBezTo>
                  <a:cubicBezTo>
                    <a:pt x="113475" y="128524"/>
                    <a:pt x="79661" y="122174"/>
                    <a:pt x="54578" y="110585"/>
                  </a:cubicBezTo>
                  <a:cubicBezTo>
                    <a:pt x="32099" y="100235"/>
                    <a:pt x="19209" y="86995"/>
                    <a:pt x="19209" y="73819"/>
                  </a:cubicBezTo>
                  <a:cubicBezTo>
                    <a:pt x="19209" y="60643"/>
                    <a:pt x="32099" y="47403"/>
                    <a:pt x="54610" y="37052"/>
                  </a:cubicBezTo>
                  <a:close/>
                  <a:moveTo>
                    <a:pt x="244475" y="335947"/>
                  </a:moveTo>
                  <a:cubicBezTo>
                    <a:pt x="219266" y="347536"/>
                    <a:pt x="185547" y="353917"/>
                    <a:pt x="149511" y="353917"/>
                  </a:cubicBezTo>
                  <a:cubicBezTo>
                    <a:pt x="113475" y="353917"/>
                    <a:pt x="79661" y="347567"/>
                    <a:pt x="54578" y="335947"/>
                  </a:cubicBezTo>
                  <a:cubicBezTo>
                    <a:pt x="32067" y="325628"/>
                    <a:pt x="19177" y="312230"/>
                    <a:pt x="19177" y="299212"/>
                  </a:cubicBezTo>
                  <a:lnTo>
                    <a:pt x="19177" y="258223"/>
                  </a:lnTo>
                  <a:cubicBezTo>
                    <a:pt x="27452" y="265240"/>
                    <a:pt x="36690" y="271035"/>
                    <a:pt x="46609" y="275431"/>
                  </a:cubicBezTo>
                  <a:cubicBezTo>
                    <a:pt x="74263" y="288131"/>
                    <a:pt x="110808" y="295116"/>
                    <a:pt x="149511" y="295116"/>
                  </a:cubicBezTo>
                  <a:cubicBezTo>
                    <a:pt x="188214" y="295116"/>
                    <a:pt x="224790" y="288131"/>
                    <a:pt x="252444" y="275431"/>
                  </a:cubicBezTo>
                  <a:cubicBezTo>
                    <a:pt x="262363" y="271035"/>
                    <a:pt x="271602" y="265240"/>
                    <a:pt x="279876" y="258223"/>
                  </a:cubicBezTo>
                  <a:lnTo>
                    <a:pt x="279876" y="299212"/>
                  </a:lnTo>
                  <a:cubicBezTo>
                    <a:pt x="279908" y="312230"/>
                    <a:pt x="266986" y="325628"/>
                    <a:pt x="244475" y="335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B534B8-3AE2-047C-67EF-86CDA41A4C53}"/>
              </a:ext>
            </a:extLst>
          </p:cNvPr>
          <p:cNvSpPr txBox="1"/>
          <p:nvPr/>
        </p:nvSpPr>
        <p:spPr>
          <a:xfrm>
            <a:off x="968787" y="263609"/>
            <a:ext cx="9520301" cy="567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252000" rIns="252000" rtlCol="0" anchor="ctr">
            <a:noAutofit/>
          </a:bodyPr>
          <a:lstStyle/>
          <a:p>
            <a:pPr lvl="0" algn="ctr">
              <a:defRPr/>
            </a:pPr>
            <a:r>
              <a:rPr lang="es-MX" sz="2400" b="1" kern="0" dirty="0">
                <a:solidFill>
                  <a:srgbClr val="002060"/>
                </a:solidFill>
                <a:latin typeface="Arial Narrow" panose="020B0606020202030204" pitchFamily="34" charset="0"/>
                <a:ea typeface="Open Sans Light"/>
                <a:cs typeface="Open Sans Light"/>
                <a:sym typeface="Arial"/>
              </a:rPr>
              <a:t>Responsabilidad de cada área</a:t>
            </a:r>
          </a:p>
        </p:txBody>
      </p:sp>
      <p:sp>
        <p:nvSpPr>
          <p:cNvPr id="3" name="Cubo 2"/>
          <p:cNvSpPr/>
          <p:nvPr/>
        </p:nvSpPr>
        <p:spPr>
          <a:xfrm>
            <a:off x="7155735" y="3078818"/>
            <a:ext cx="229215" cy="22921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xtracto 4"/>
          <p:cNvSpPr/>
          <p:nvPr/>
        </p:nvSpPr>
        <p:spPr>
          <a:xfrm rot="5400000">
            <a:off x="7155735" y="3451921"/>
            <a:ext cx="239185" cy="239185"/>
          </a:xfrm>
          <a:prstGeom prst="flowChartExtra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ultidocumento 5"/>
          <p:cNvSpPr/>
          <p:nvPr/>
        </p:nvSpPr>
        <p:spPr>
          <a:xfrm>
            <a:off x="7155735" y="3880866"/>
            <a:ext cx="272639" cy="22173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redondeado 22"/>
          <p:cNvSpPr/>
          <p:nvPr/>
        </p:nvSpPr>
        <p:spPr>
          <a:xfrm>
            <a:off x="309880" y="1003530"/>
            <a:ext cx="6412653" cy="3593870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7425040" y="3054925"/>
            <a:ext cx="4052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Variables	     : Dato que ayuda a formular el indicador.</a:t>
            </a:r>
            <a:endParaRPr lang="es-PE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25040" y="3427923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Metas o Norma  : Dato que nos sirve para calcular los </a:t>
            </a:r>
          </a:p>
          <a:p>
            <a:r>
              <a:rPr lang="es-MX" sz="1200" dirty="0"/>
              <a:t>	       márgenes y formular el indicador.</a:t>
            </a:r>
            <a:endParaRPr lang="es-PE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25040" y="3853232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Proceso	     : Documento formal donde explique como </a:t>
            </a:r>
          </a:p>
          <a:p>
            <a:r>
              <a:rPr lang="es-MX" sz="1200" dirty="0"/>
              <a:t>	       se generó los márgenes / Norma o Meta, </a:t>
            </a:r>
          </a:p>
          <a:p>
            <a:r>
              <a:rPr lang="es-MX" sz="1200" dirty="0"/>
              <a:t>                             e indique el objetivo del indicador.</a:t>
            </a:r>
            <a:endParaRPr lang="es-PE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39421" y="1190403"/>
            <a:ext cx="6130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/>
              <a:t>POR CADA ÁREA DE NEGOCIO </a:t>
            </a:r>
            <a:endParaRPr lang="es-PE" sz="1500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39421" y="1587399"/>
            <a:ext cx="60291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7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/>
              <a:t>Responsable de área: </a:t>
            </a:r>
            <a:r>
              <a:rPr lang="es-MX" sz="1500" dirty="0"/>
              <a:t>Ayudar con la disponibilidad de su equipo para poder obtener la información necesaria que se requiere en la sabana da datos de TEA.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/>
              <a:t>Líder de equipo: </a:t>
            </a:r>
            <a:r>
              <a:rPr lang="es-MX" sz="1500" dirty="0"/>
              <a:t>Disponibilidad la fuente de información donde se obtiene los datos según sea el caso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Base de datos: Indicar el módulo y los filtros que utiliza para extraer la información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Archivos Excel: Indicar si el genera la información o en su defecto al responsable de generarla.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Formulas: Explicar las fórmulas y como se generan los cálculos.</a:t>
            </a:r>
          </a:p>
          <a:p>
            <a:pPr lvl="1" algn="just"/>
            <a:endParaRPr lang="es-MX" sz="1500" dirty="0"/>
          </a:p>
          <a:p>
            <a:pPr algn="just"/>
            <a:endParaRPr lang="es-PE" sz="15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314974" y="1184323"/>
            <a:ext cx="4056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/>
              <a:t>OBJETIVO DE CADA AREA</a:t>
            </a:r>
            <a:endParaRPr lang="es-PE" sz="15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052733" y="1641616"/>
            <a:ext cx="44436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Al finalizar cada una de las entrevistas con el consultor deberá quedar claro las variables, metas o normas a utilizar y el proceso o procedimiento del área a aplicar para cada indicador.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309880" y="4701795"/>
            <a:ext cx="11399520" cy="1674448"/>
          </a:xfrm>
          <a:prstGeom prst="roundRect">
            <a:avLst>
              <a:gd name="adj" fmla="val 3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446686" y="4847918"/>
            <a:ext cx="10749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Nota Importantes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validará las variables que se repitan en el proceso de TEA ( por las sábanas de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tendrá que explicar si las fuentes son las mismas para el proceso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deberá tener todas las fuentes entendibles y orígenes reales, para obtener cada uno de los indicadores.</a:t>
            </a:r>
          </a:p>
        </p:txBody>
      </p:sp>
    </p:spTree>
    <p:extLst>
      <p:ext uri="{BB962C8B-B14F-4D97-AF65-F5344CB8AC3E}">
        <p14:creationId xmlns:p14="http://schemas.microsoft.com/office/powerpoint/2010/main" val="21791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2" name="Marcador de número de diapositiva 9">
            <a:extLst>
              <a:ext uri="{FF2B5EF4-FFF2-40B4-BE49-F238E27FC236}">
                <a16:creationId xmlns:a16="http://schemas.microsoft.com/office/drawing/2014/main" id="{27D4D9F0-F021-7661-42BC-6BEAB7C3F57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96F7CC31-E43F-0783-36B5-C9389BEEEF25}"/>
              </a:ext>
            </a:extLst>
          </p:cNvPr>
          <p:cNvSpPr txBox="1">
            <a:spLocks/>
          </p:cNvSpPr>
          <p:nvPr/>
        </p:nvSpPr>
        <p:spPr>
          <a:xfrm>
            <a:off x="11496381" y="6268751"/>
            <a:ext cx="447997" cy="18569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Verdana"/>
            </a:endParaRPr>
          </a:p>
        </p:txBody>
      </p:sp>
      <p:pic>
        <p:nvPicPr>
          <p:cNvPr id="64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68" name="Google Shape;4073;p97">
            <a:extLst>
              <a:ext uri="{FF2B5EF4-FFF2-40B4-BE49-F238E27FC236}">
                <a16:creationId xmlns:a16="http://schemas.microsoft.com/office/drawing/2014/main" id="{CC250878-CACB-F6CE-D0C6-E5BE88051D9F}"/>
              </a:ext>
            </a:extLst>
          </p:cNvPr>
          <p:cNvSpPr/>
          <p:nvPr/>
        </p:nvSpPr>
        <p:spPr>
          <a:xfrm>
            <a:off x="309880" y="263609"/>
            <a:ext cx="579120" cy="567614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1656;p93">
            <a:extLst>
              <a:ext uri="{FF2B5EF4-FFF2-40B4-BE49-F238E27FC236}">
                <a16:creationId xmlns:a16="http://schemas.microsoft.com/office/drawing/2014/main" id="{150D7CA9-D95A-282B-D8B5-DCAE177D67E6}"/>
              </a:ext>
            </a:extLst>
          </p:cNvPr>
          <p:cNvGrpSpPr/>
          <p:nvPr/>
        </p:nvGrpSpPr>
        <p:grpSpPr>
          <a:xfrm>
            <a:off x="366898" y="313739"/>
            <a:ext cx="457199" cy="457200"/>
            <a:chOff x="8452644" y="5322517"/>
            <a:chExt cx="457199" cy="457200"/>
          </a:xfrm>
          <a:solidFill>
            <a:schemeClr val="bg1"/>
          </a:solidFill>
        </p:grpSpPr>
        <p:sp>
          <p:nvSpPr>
            <p:cNvPr id="70" name="Google Shape;1657;p93">
              <a:extLst>
                <a:ext uri="{FF2B5EF4-FFF2-40B4-BE49-F238E27FC236}">
                  <a16:creationId xmlns:a16="http://schemas.microsoft.com/office/drawing/2014/main" id="{1A6F4161-03CC-F118-463C-548FE581FAE2}"/>
                </a:ext>
              </a:extLst>
            </p:cNvPr>
            <p:cNvSpPr/>
            <p:nvPr/>
          </p:nvSpPr>
          <p:spPr>
            <a:xfrm>
              <a:off x="8452644" y="5322517"/>
              <a:ext cx="457199" cy="457200"/>
            </a:xfrm>
            <a:custGeom>
              <a:avLst/>
              <a:gdLst/>
              <a:ahLst/>
              <a:cxnLst/>
              <a:rect l="l" t="t" r="r" b="b"/>
              <a:pathLst>
                <a:path w="457199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706" y="437706"/>
                  </a:moveTo>
                  <a:lnTo>
                    <a:pt x="19463" y="437706"/>
                  </a:lnTo>
                  <a:lnTo>
                    <a:pt x="19463" y="19495"/>
                  </a:lnTo>
                  <a:lnTo>
                    <a:pt x="437706" y="19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1" name="Google Shape;1658;p93">
              <a:extLst>
                <a:ext uri="{FF2B5EF4-FFF2-40B4-BE49-F238E27FC236}">
                  <a16:creationId xmlns:a16="http://schemas.microsoft.com/office/drawing/2014/main" id="{1FB7D3ED-D894-9F8E-C2F8-9D2DBB95AFA2}"/>
                </a:ext>
              </a:extLst>
            </p:cNvPr>
            <p:cNvSpPr/>
            <p:nvPr/>
          </p:nvSpPr>
          <p:spPr>
            <a:xfrm>
              <a:off x="8532432" y="5362522"/>
              <a:ext cx="298894" cy="372903"/>
            </a:xfrm>
            <a:custGeom>
              <a:avLst/>
              <a:gdLst/>
              <a:ahLst/>
              <a:cxnLst/>
              <a:rect l="l" t="t" r="r" b="b"/>
              <a:pathLst>
                <a:path w="298894" h="372903" extrusionOk="0">
                  <a:moveTo>
                    <a:pt x="252476" y="19717"/>
                  </a:moveTo>
                  <a:cubicBezTo>
                    <a:pt x="224822" y="7017"/>
                    <a:pt x="188278" y="0"/>
                    <a:pt x="149543" y="0"/>
                  </a:cubicBezTo>
                  <a:cubicBezTo>
                    <a:pt x="110808" y="0"/>
                    <a:pt x="74295" y="7017"/>
                    <a:pt x="46641" y="19717"/>
                  </a:cubicBezTo>
                  <a:cubicBezTo>
                    <a:pt x="16637" y="33496"/>
                    <a:pt x="0" y="52705"/>
                    <a:pt x="0" y="73819"/>
                  </a:cubicBezTo>
                  <a:lnTo>
                    <a:pt x="0" y="299244"/>
                  </a:lnTo>
                  <a:cubicBezTo>
                    <a:pt x="0" y="320358"/>
                    <a:pt x="16542" y="339566"/>
                    <a:pt x="46546" y="353219"/>
                  </a:cubicBezTo>
                  <a:cubicBezTo>
                    <a:pt x="74200" y="365919"/>
                    <a:pt x="110744" y="372904"/>
                    <a:pt x="149447" y="372904"/>
                  </a:cubicBezTo>
                  <a:cubicBezTo>
                    <a:pt x="188151" y="372904"/>
                    <a:pt x="224727" y="365919"/>
                    <a:pt x="252381" y="353219"/>
                  </a:cubicBezTo>
                  <a:cubicBezTo>
                    <a:pt x="282385" y="339439"/>
                    <a:pt x="298895" y="320231"/>
                    <a:pt x="298895" y="299244"/>
                  </a:cubicBezTo>
                  <a:lnTo>
                    <a:pt x="298895" y="73819"/>
                  </a:lnTo>
                  <a:cubicBezTo>
                    <a:pt x="298990" y="52705"/>
                    <a:pt x="282575" y="33496"/>
                    <a:pt x="252476" y="19717"/>
                  </a:cubicBezTo>
                  <a:close/>
                  <a:moveTo>
                    <a:pt x="279908" y="221329"/>
                  </a:moveTo>
                  <a:cubicBezTo>
                    <a:pt x="279908" y="234347"/>
                    <a:pt x="266986" y="247745"/>
                    <a:pt x="244507" y="258064"/>
                  </a:cubicBezTo>
                  <a:cubicBezTo>
                    <a:pt x="219297" y="269653"/>
                    <a:pt x="185579" y="276035"/>
                    <a:pt x="149543" y="276035"/>
                  </a:cubicBezTo>
                  <a:cubicBezTo>
                    <a:pt x="113506" y="276035"/>
                    <a:pt x="79692" y="269685"/>
                    <a:pt x="54610" y="258064"/>
                  </a:cubicBezTo>
                  <a:cubicBezTo>
                    <a:pt x="32099" y="247745"/>
                    <a:pt x="19209" y="234347"/>
                    <a:pt x="19209" y="221329"/>
                  </a:cubicBezTo>
                  <a:lnTo>
                    <a:pt x="19209" y="180340"/>
                  </a:lnTo>
                  <a:cubicBezTo>
                    <a:pt x="27483" y="187357"/>
                    <a:pt x="36721" y="193152"/>
                    <a:pt x="46641" y="197549"/>
                  </a:cubicBezTo>
                  <a:cubicBezTo>
                    <a:pt x="74295" y="210249"/>
                    <a:pt x="110839" y="217233"/>
                    <a:pt x="149543" y="217233"/>
                  </a:cubicBezTo>
                  <a:cubicBezTo>
                    <a:pt x="188246" y="217233"/>
                    <a:pt x="224822" y="210249"/>
                    <a:pt x="252476" y="197549"/>
                  </a:cubicBezTo>
                  <a:cubicBezTo>
                    <a:pt x="262395" y="193152"/>
                    <a:pt x="271634" y="187357"/>
                    <a:pt x="279908" y="180340"/>
                  </a:cubicBezTo>
                  <a:close/>
                  <a:moveTo>
                    <a:pt x="279908" y="143415"/>
                  </a:moveTo>
                  <a:cubicBezTo>
                    <a:pt x="279908" y="156464"/>
                    <a:pt x="266986" y="169863"/>
                    <a:pt x="244507" y="180181"/>
                  </a:cubicBezTo>
                  <a:cubicBezTo>
                    <a:pt x="219297" y="191770"/>
                    <a:pt x="185579" y="198120"/>
                    <a:pt x="149543" y="198120"/>
                  </a:cubicBezTo>
                  <a:cubicBezTo>
                    <a:pt x="113506" y="198120"/>
                    <a:pt x="79692" y="191770"/>
                    <a:pt x="54610" y="180149"/>
                  </a:cubicBezTo>
                  <a:cubicBezTo>
                    <a:pt x="32099" y="169831"/>
                    <a:pt x="19209" y="156432"/>
                    <a:pt x="19209" y="143383"/>
                  </a:cubicBezTo>
                  <a:lnTo>
                    <a:pt x="19209" y="110712"/>
                  </a:lnTo>
                  <a:cubicBezTo>
                    <a:pt x="27482" y="117740"/>
                    <a:pt x="36720" y="123546"/>
                    <a:pt x="46641" y="127953"/>
                  </a:cubicBezTo>
                  <a:cubicBezTo>
                    <a:pt x="74295" y="140653"/>
                    <a:pt x="110839" y="147638"/>
                    <a:pt x="149543" y="147638"/>
                  </a:cubicBezTo>
                  <a:cubicBezTo>
                    <a:pt x="188246" y="147638"/>
                    <a:pt x="224822" y="140621"/>
                    <a:pt x="252476" y="127953"/>
                  </a:cubicBezTo>
                  <a:cubicBezTo>
                    <a:pt x="262398" y="123546"/>
                    <a:pt x="271634" y="117740"/>
                    <a:pt x="279908" y="110712"/>
                  </a:cubicBezTo>
                  <a:close/>
                  <a:moveTo>
                    <a:pt x="54483" y="37052"/>
                  </a:moveTo>
                  <a:cubicBezTo>
                    <a:pt x="79692" y="25495"/>
                    <a:pt x="113411" y="19114"/>
                    <a:pt x="149416" y="19114"/>
                  </a:cubicBezTo>
                  <a:cubicBezTo>
                    <a:pt x="185420" y="19114"/>
                    <a:pt x="219266" y="25464"/>
                    <a:pt x="244380" y="37052"/>
                  </a:cubicBezTo>
                  <a:cubicBezTo>
                    <a:pt x="266859" y="47403"/>
                    <a:pt x="279781" y="60801"/>
                    <a:pt x="279781" y="73819"/>
                  </a:cubicBezTo>
                  <a:cubicBezTo>
                    <a:pt x="279781" y="86836"/>
                    <a:pt x="266986" y="100235"/>
                    <a:pt x="244475" y="110585"/>
                  </a:cubicBezTo>
                  <a:cubicBezTo>
                    <a:pt x="219266" y="122142"/>
                    <a:pt x="185547" y="128524"/>
                    <a:pt x="149511" y="128524"/>
                  </a:cubicBezTo>
                  <a:cubicBezTo>
                    <a:pt x="113475" y="128524"/>
                    <a:pt x="79661" y="122174"/>
                    <a:pt x="54578" y="110585"/>
                  </a:cubicBezTo>
                  <a:cubicBezTo>
                    <a:pt x="32099" y="100235"/>
                    <a:pt x="19209" y="86995"/>
                    <a:pt x="19209" y="73819"/>
                  </a:cubicBezTo>
                  <a:cubicBezTo>
                    <a:pt x="19209" y="60643"/>
                    <a:pt x="32099" y="47403"/>
                    <a:pt x="54610" y="37052"/>
                  </a:cubicBezTo>
                  <a:close/>
                  <a:moveTo>
                    <a:pt x="244475" y="335947"/>
                  </a:moveTo>
                  <a:cubicBezTo>
                    <a:pt x="219266" y="347536"/>
                    <a:pt x="185547" y="353917"/>
                    <a:pt x="149511" y="353917"/>
                  </a:cubicBezTo>
                  <a:cubicBezTo>
                    <a:pt x="113475" y="353917"/>
                    <a:pt x="79661" y="347567"/>
                    <a:pt x="54578" y="335947"/>
                  </a:cubicBezTo>
                  <a:cubicBezTo>
                    <a:pt x="32067" y="325628"/>
                    <a:pt x="19177" y="312230"/>
                    <a:pt x="19177" y="299212"/>
                  </a:cubicBezTo>
                  <a:lnTo>
                    <a:pt x="19177" y="258223"/>
                  </a:lnTo>
                  <a:cubicBezTo>
                    <a:pt x="27452" y="265240"/>
                    <a:pt x="36690" y="271035"/>
                    <a:pt x="46609" y="275431"/>
                  </a:cubicBezTo>
                  <a:cubicBezTo>
                    <a:pt x="74263" y="288131"/>
                    <a:pt x="110808" y="295116"/>
                    <a:pt x="149511" y="295116"/>
                  </a:cubicBezTo>
                  <a:cubicBezTo>
                    <a:pt x="188214" y="295116"/>
                    <a:pt x="224790" y="288131"/>
                    <a:pt x="252444" y="275431"/>
                  </a:cubicBezTo>
                  <a:cubicBezTo>
                    <a:pt x="262363" y="271035"/>
                    <a:pt x="271602" y="265240"/>
                    <a:pt x="279876" y="258223"/>
                  </a:cubicBezTo>
                  <a:lnTo>
                    <a:pt x="279876" y="299212"/>
                  </a:lnTo>
                  <a:cubicBezTo>
                    <a:pt x="279908" y="312230"/>
                    <a:pt x="266986" y="325628"/>
                    <a:pt x="244475" y="335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B534B8-3AE2-047C-67EF-86CDA41A4C53}"/>
              </a:ext>
            </a:extLst>
          </p:cNvPr>
          <p:cNvSpPr txBox="1"/>
          <p:nvPr/>
        </p:nvSpPr>
        <p:spPr>
          <a:xfrm>
            <a:off x="968787" y="263609"/>
            <a:ext cx="9520301" cy="567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252000" rIns="252000" rtlCol="0" anchor="ctr">
            <a:noAutofit/>
          </a:bodyPr>
          <a:lstStyle/>
          <a:p>
            <a:pPr lvl="0" algn="ctr">
              <a:defRPr/>
            </a:pPr>
            <a:r>
              <a:rPr lang="es-MX" sz="2400" b="1" kern="0" dirty="0">
                <a:solidFill>
                  <a:srgbClr val="002060"/>
                </a:solidFill>
                <a:latin typeface="Arial Narrow" panose="020B0606020202030204" pitchFamily="34" charset="0"/>
                <a:ea typeface="Open Sans Light"/>
                <a:cs typeface="Open Sans Light"/>
                <a:sym typeface="Arial"/>
              </a:rPr>
              <a:t>Cronograma BI TEA Completo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3002094" y="4493441"/>
            <a:ext cx="8539430" cy="2010815"/>
          </a:xfrm>
          <a:prstGeom prst="roundRect">
            <a:avLst>
              <a:gd name="adj" fmla="val 80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/>
          <p:cNvSpPr txBox="1"/>
          <p:nvPr/>
        </p:nvSpPr>
        <p:spPr>
          <a:xfrm>
            <a:off x="3013969" y="4594754"/>
            <a:ext cx="2269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>
                <a:solidFill>
                  <a:srgbClr val="375623"/>
                </a:solidFill>
              </a:rPr>
              <a:t>Equipo Proyecto</a:t>
            </a:r>
          </a:p>
          <a:p>
            <a:pPr algn="ctr"/>
            <a:endParaRPr lang="es-MX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1 Gestor de proyecto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1 Consultor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9 Sponsor por área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7 Responsables por área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5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397098" y="4571671"/>
            <a:ext cx="28599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>
                <a:solidFill>
                  <a:srgbClr val="375623"/>
                </a:solidFill>
              </a:rPr>
              <a:t>Duración</a:t>
            </a:r>
          </a:p>
          <a:p>
            <a:pPr algn="ctr"/>
            <a:endParaRPr lang="es-MX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/>
              <a:t>3.5 Meses (*)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Inicio: 18 de Agosto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dirty="0"/>
              <a:t>Finaliza: 1 de Diciembre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500" dirty="0"/>
          </a:p>
          <a:p>
            <a:pPr algn="just"/>
            <a:r>
              <a:rPr lang="es-MX" sz="1050" dirty="0">
                <a:solidFill>
                  <a:srgbClr val="FF0000"/>
                </a:solidFill>
              </a:rPr>
              <a:t>* Validar el esfuerzo de las variables al finalizar la etapa funcional (21 de septiembre)</a:t>
            </a:r>
          </a:p>
        </p:txBody>
      </p:sp>
      <p:cxnSp>
        <p:nvCxnSpPr>
          <p:cNvPr id="39" name="Conector recto 38"/>
          <p:cNvCxnSpPr/>
          <p:nvPr/>
        </p:nvCxnSpPr>
        <p:spPr>
          <a:xfrm flipH="1">
            <a:off x="8300554" y="4612026"/>
            <a:ext cx="18923" cy="172175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400807" y="4614761"/>
            <a:ext cx="296152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375623"/>
                </a:solidFill>
              </a:rPr>
              <a:t>Participación Usuarios Negocio</a:t>
            </a:r>
          </a:p>
          <a:p>
            <a:pPr algn="ctr"/>
            <a:endParaRPr lang="es-MX" sz="7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/>
              <a:t>Etapa funcional 50%</a:t>
            </a:r>
          </a:p>
          <a:p>
            <a:pPr algn="just"/>
            <a:r>
              <a:rPr lang="es-MX" sz="1400" dirty="0"/>
              <a:t>     4 al 21 de Septiembre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/>
              <a:t>Pruebas de bases 50%</a:t>
            </a:r>
          </a:p>
          <a:p>
            <a:pPr algn="just"/>
            <a:r>
              <a:rPr lang="es-MX" sz="1400" dirty="0"/>
              <a:t>     26 Octubre al 20 de Noviembre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/>
              <a:t>Durante todo el proyecto 20%</a:t>
            </a:r>
          </a:p>
        </p:txBody>
      </p:sp>
      <p:cxnSp>
        <p:nvCxnSpPr>
          <p:cNvPr id="44" name="Conector recto 43"/>
          <p:cNvCxnSpPr/>
          <p:nvPr/>
        </p:nvCxnSpPr>
        <p:spPr>
          <a:xfrm flipH="1">
            <a:off x="5302126" y="4594754"/>
            <a:ext cx="18923" cy="172175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CA5088C-1F93-DF2C-D29F-D35D6C15E595}"/>
              </a:ext>
            </a:extLst>
          </p:cNvPr>
          <p:cNvSpPr/>
          <p:nvPr/>
        </p:nvSpPr>
        <p:spPr>
          <a:xfrm>
            <a:off x="366898" y="4493440"/>
            <a:ext cx="2521127" cy="20108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Identificar los datos a nivel de variable para tener la trazabilidad y poder generar una tabla por proceso, donde se obtenga la información de cada uno de los responsables/ lideres de equipo y se pueda compartir entre los involucrados del proyecto, de esta forma tener todo el equipo de TEA visibilidad de las variables y con ellas generar los indicadores.</a:t>
            </a:r>
            <a:endParaRPr kumimoji="0" lang="es-PE" sz="10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1AFD0F-5C83-2D65-EA5B-569997CD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0" y="970360"/>
            <a:ext cx="11753768" cy="3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5">
            <a:extLst>
              <a:ext uri="{FF2B5EF4-FFF2-40B4-BE49-F238E27FC236}">
                <a16:creationId xmlns:a16="http://schemas.microsoft.com/office/drawing/2014/main" id="{8C0051A6-FB59-4CCD-B924-2F1EB143E0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0073" y="175508"/>
            <a:ext cx="1214305" cy="457200"/>
          </a:xfrm>
          <a:prstGeom prst="rect">
            <a:avLst/>
          </a:prstGeom>
        </p:spPr>
      </p:pic>
      <p:sp>
        <p:nvSpPr>
          <p:cNvPr id="4" name="Google Shape;4073;p97">
            <a:extLst>
              <a:ext uri="{FF2B5EF4-FFF2-40B4-BE49-F238E27FC236}">
                <a16:creationId xmlns:a16="http://schemas.microsoft.com/office/drawing/2014/main" id="{CC250878-CACB-F6CE-D0C6-E5BE88051D9F}"/>
              </a:ext>
            </a:extLst>
          </p:cNvPr>
          <p:cNvSpPr/>
          <p:nvPr/>
        </p:nvSpPr>
        <p:spPr>
          <a:xfrm>
            <a:off x="309880" y="263609"/>
            <a:ext cx="579120" cy="567614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0225" tIns="70225" rIns="30775" bIns="702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656;p93">
            <a:extLst>
              <a:ext uri="{FF2B5EF4-FFF2-40B4-BE49-F238E27FC236}">
                <a16:creationId xmlns:a16="http://schemas.microsoft.com/office/drawing/2014/main" id="{150D7CA9-D95A-282B-D8B5-DCAE177D67E6}"/>
              </a:ext>
            </a:extLst>
          </p:cNvPr>
          <p:cNvGrpSpPr/>
          <p:nvPr/>
        </p:nvGrpSpPr>
        <p:grpSpPr>
          <a:xfrm>
            <a:off x="366898" y="313739"/>
            <a:ext cx="457199" cy="457200"/>
            <a:chOff x="8452644" y="5322517"/>
            <a:chExt cx="457199" cy="457200"/>
          </a:xfrm>
          <a:solidFill>
            <a:schemeClr val="bg1"/>
          </a:solidFill>
        </p:grpSpPr>
        <p:sp>
          <p:nvSpPr>
            <p:cNvPr id="6" name="Google Shape;1657;p93">
              <a:extLst>
                <a:ext uri="{FF2B5EF4-FFF2-40B4-BE49-F238E27FC236}">
                  <a16:creationId xmlns:a16="http://schemas.microsoft.com/office/drawing/2014/main" id="{1A6F4161-03CC-F118-463C-548FE581FAE2}"/>
                </a:ext>
              </a:extLst>
            </p:cNvPr>
            <p:cNvSpPr/>
            <p:nvPr/>
          </p:nvSpPr>
          <p:spPr>
            <a:xfrm>
              <a:off x="8452644" y="5322517"/>
              <a:ext cx="457199" cy="457200"/>
            </a:xfrm>
            <a:custGeom>
              <a:avLst/>
              <a:gdLst/>
              <a:ahLst/>
              <a:cxnLst/>
              <a:rect l="l" t="t" r="r" b="b"/>
              <a:pathLst>
                <a:path w="457199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706" y="437706"/>
                  </a:moveTo>
                  <a:lnTo>
                    <a:pt x="19463" y="437706"/>
                  </a:lnTo>
                  <a:lnTo>
                    <a:pt x="19463" y="19495"/>
                  </a:lnTo>
                  <a:lnTo>
                    <a:pt x="437706" y="19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Google Shape;1658;p93">
              <a:extLst>
                <a:ext uri="{FF2B5EF4-FFF2-40B4-BE49-F238E27FC236}">
                  <a16:creationId xmlns:a16="http://schemas.microsoft.com/office/drawing/2014/main" id="{1FB7D3ED-D894-9F8E-C2F8-9D2DBB95AFA2}"/>
                </a:ext>
              </a:extLst>
            </p:cNvPr>
            <p:cNvSpPr/>
            <p:nvPr/>
          </p:nvSpPr>
          <p:spPr>
            <a:xfrm>
              <a:off x="8532432" y="5362522"/>
              <a:ext cx="298894" cy="372903"/>
            </a:xfrm>
            <a:custGeom>
              <a:avLst/>
              <a:gdLst/>
              <a:ahLst/>
              <a:cxnLst/>
              <a:rect l="l" t="t" r="r" b="b"/>
              <a:pathLst>
                <a:path w="298894" h="372903" extrusionOk="0">
                  <a:moveTo>
                    <a:pt x="252476" y="19717"/>
                  </a:moveTo>
                  <a:cubicBezTo>
                    <a:pt x="224822" y="7017"/>
                    <a:pt x="188278" y="0"/>
                    <a:pt x="149543" y="0"/>
                  </a:cubicBezTo>
                  <a:cubicBezTo>
                    <a:pt x="110808" y="0"/>
                    <a:pt x="74295" y="7017"/>
                    <a:pt x="46641" y="19717"/>
                  </a:cubicBezTo>
                  <a:cubicBezTo>
                    <a:pt x="16637" y="33496"/>
                    <a:pt x="0" y="52705"/>
                    <a:pt x="0" y="73819"/>
                  </a:cubicBezTo>
                  <a:lnTo>
                    <a:pt x="0" y="299244"/>
                  </a:lnTo>
                  <a:cubicBezTo>
                    <a:pt x="0" y="320358"/>
                    <a:pt x="16542" y="339566"/>
                    <a:pt x="46546" y="353219"/>
                  </a:cubicBezTo>
                  <a:cubicBezTo>
                    <a:pt x="74200" y="365919"/>
                    <a:pt x="110744" y="372904"/>
                    <a:pt x="149447" y="372904"/>
                  </a:cubicBezTo>
                  <a:cubicBezTo>
                    <a:pt x="188151" y="372904"/>
                    <a:pt x="224727" y="365919"/>
                    <a:pt x="252381" y="353219"/>
                  </a:cubicBezTo>
                  <a:cubicBezTo>
                    <a:pt x="282385" y="339439"/>
                    <a:pt x="298895" y="320231"/>
                    <a:pt x="298895" y="299244"/>
                  </a:cubicBezTo>
                  <a:lnTo>
                    <a:pt x="298895" y="73819"/>
                  </a:lnTo>
                  <a:cubicBezTo>
                    <a:pt x="298990" y="52705"/>
                    <a:pt x="282575" y="33496"/>
                    <a:pt x="252476" y="19717"/>
                  </a:cubicBezTo>
                  <a:close/>
                  <a:moveTo>
                    <a:pt x="279908" y="221329"/>
                  </a:moveTo>
                  <a:cubicBezTo>
                    <a:pt x="279908" y="234347"/>
                    <a:pt x="266986" y="247745"/>
                    <a:pt x="244507" y="258064"/>
                  </a:cubicBezTo>
                  <a:cubicBezTo>
                    <a:pt x="219297" y="269653"/>
                    <a:pt x="185579" y="276035"/>
                    <a:pt x="149543" y="276035"/>
                  </a:cubicBezTo>
                  <a:cubicBezTo>
                    <a:pt x="113506" y="276035"/>
                    <a:pt x="79692" y="269685"/>
                    <a:pt x="54610" y="258064"/>
                  </a:cubicBezTo>
                  <a:cubicBezTo>
                    <a:pt x="32099" y="247745"/>
                    <a:pt x="19209" y="234347"/>
                    <a:pt x="19209" y="221329"/>
                  </a:cubicBezTo>
                  <a:lnTo>
                    <a:pt x="19209" y="180340"/>
                  </a:lnTo>
                  <a:cubicBezTo>
                    <a:pt x="27483" y="187357"/>
                    <a:pt x="36721" y="193152"/>
                    <a:pt x="46641" y="197549"/>
                  </a:cubicBezTo>
                  <a:cubicBezTo>
                    <a:pt x="74295" y="210249"/>
                    <a:pt x="110839" y="217233"/>
                    <a:pt x="149543" y="217233"/>
                  </a:cubicBezTo>
                  <a:cubicBezTo>
                    <a:pt x="188246" y="217233"/>
                    <a:pt x="224822" y="210249"/>
                    <a:pt x="252476" y="197549"/>
                  </a:cubicBezTo>
                  <a:cubicBezTo>
                    <a:pt x="262395" y="193152"/>
                    <a:pt x="271634" y="187357"/>
                    <a:pt x="279908" y="180340"/>
                  </a:cubicBezTo>
                  <a:close/>
                  <a:moveTo>
                    <a:pt x="279908" y="143415"/>
                  </a:moveTo>
                  <a:cubicBezTo>
                    <a:pt x="279908" y="156464"/>
                    <a:pt x="266986" y="169863"/>
                    <a:pt x="244507" y="180181"/>
                  </a:cubicBezTo>
                  <a:cubicBezTo>
                    <a:pt x="219297" y="191770"/>
                    <a:pt x="185579" y="198120"/>
                    <a:pt x="149543" y="198120"/>
                  </a:cubicBezTo>
                  <a:cubicBezTo>
                    <a:pt x="113506" y="198120"/>
                    <a:pt x="79692" y="191770"/>
                    <a:pt x="54610" y="180149"/>
                  </a:cubicBezTo>
                  <a:cubicBezTo>
                    <a:pt x="32099" y="169831"/>
                    <a:pt x="19209" y="156432"/>
                    <a:pt x="19209" y="143383"/>
                  </a:cubicBezTo>
                  <a:lnTo>
                    <a:pt x="19209" y="110712"/>
                  </a:lnTo>
                  <a:cubicBezTo>
                    <a:pt x="27482" y="117740"/>
                    <a:pt x="36720" y="123546"/>
                    <a:pt x="46641" y="127953"/>
                  </a:cubicBezTo>
                  <a:cubicBezTo>
                    <a:pt x="74295" y="140653"/>
                    <a:pt x="110839" y="147638"/>
                    <a:pt x="149543" y="147638"/>
                  </a:cubicBezTo>
                  <a:cubicBezTo>
                    <a:pt x="188246" y="147638"/>
                    <a:pt x="224822" y="140621"/>
                    <a:pt x="252476" y="127953"/>
                  </a:cubicBezTo>
                  <a:cubicBezTo>
                    <a:pt x="262398" y="123546"/>
                    <a:pt x="271634" y="117740"/>
                    <a:pt x="279908" y="110712"/>
                  </a:cubicBezTo>
                  <a:close/>
                  <a:moveTo>
                    <a:pt x="54483" y="37052"/>
                  </a:moveTo>
                  <a:cubicBezTo>
                    <a:pt x="79692" y="25495"/>
                    <a:pt x="113411" y="19114"/>
                    <a:pt x="149416" y="19114"/>
                  </a:cubicBezTo>
                  <a:cubicBezTo>
                    <a:pt x="185420" y="19114"/>
                    <a:pt x="219266" y="25464"/>
                    <a:pt x="244380" y="37052"/>
                  </a:cubicBezTo>
                  <a:cubicBezTo>
                    <a:pt x="266859" y="47403"/>
                    <a:pt x="279781" y="60801"/>
                    <a:pt x="279781" y="73819"/>
                  </a:cubicBezTo>
                  <a:cubicBezTo>
                    <a:pt x="279781" y="86836"/>
                    <a:pt x="266986" y="100235"/>
                    <a:pt x="244475" y="110585"/>
                  </a:cubicBezTo>
                  <a:cubicBezTo>
                    <a:pt x="219266" y="122142"/>
                    <a:pt x="185547" y="128524"/>
                    <a:pt x="149511" y="128524"/>
                  </a:cubicBezTo>
                  <a:cubicBezTo>
                    <a:pt x="113475" y="128524"/>
                    <a:pt x="79661" y="122174"/>
                    <a:pt x="54578" y="110585"/>
                  </a:cubicBezTo>
                  <a:cubicBezTo>
                    <a:pt x="32099" y="100235"/>
                    <a:pt x="19209" y="86995"/>
                    <a:pt x="19209" y="73819"/>
                  </a:cubicBezTo>
                  <a:cubicBezTo>
                    <a:pt x="19209" y="60643"/>
                    <a:pt x="32099" y="47403"/>
                    <a:pt x="54610" y="37052"/>
                  </a:cubicBezTo>
                  <a:close/>
                  <a:moveTo>
                    <a:pt x="244475" y="335947"/>
                  </a:moveTo>
                  <a:cubicBezTo>
                    <a:pt x="219266" y="347536"/>
                    <a:pt x="185547" y="353917"/>
                    <a:pt x="149511" y="353917"/>
                  </a:cubicBezTo>
                  <a:cubicBezTo>
                    <a:pt x="113475" y="353917"/>
                    <a:pt x="79661" y="347567"/>
                    <a:pt x="54578" y="335947"/>
                  </a:cubicBezTo>
                  <a:cubicBezTo>
                    <a:pt x="32067" y="325628"/>
                    <a:pt x="19177" y="312230"/>
                    <a:pt x="19177" y="299212"/>
                  </a:cubicBezTo>
                  <a:lnTo>
                    <a:pt x="19177" y="258223"/>
                  </a:lnTo>
                  <a:cubicBezTo>
                    <a:pt x="27452" y="265240"/>
                    <a:pt x="36690" y="271035"/>
                    <a:pt x="46609" y="275431"/>
                  </a:cubicBezTo>
                  <a:cubicBezTo>
                    <a:pt x="74263" y="288131"/>
                    <a:pt x="110808" y="295116"/>
                    <a:pt x="149511" y="295116"/>
                  </a:cubicBezTo>
                  <a:cubicBezTo>
                    <a:pt x="188214" y="295116"/>
                    <a:pt x="224790" y="288131"/>
                    <a:pt x="252444" y="275431"/>
                  </a:cubicBezTo>
                  <a:cubicBezTo>
                    <a:pt x="262363" y="271035"/>
                    <a:pt x="271602" y="265240"/>
                    <a:pt x="279876" y="258223"/>
                  </a:cubicBezTo>
                  <a:lnTo>
                    <a:pt x="279876" y="299212"/>
                  </a:lnTo>
                  <a:cubicBezTo>
                    <a:pt x="279908" y="312230"/>
                    <a:pt x="266986" y="325628"/>
                    <a:pt x="244475" y="335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00" b="1" i="0" u="none" strike="noStrike" kern="1200" cap="none" spc="0" normalizeH="0" baseline="0" noProof="0">
                <a:ln>
                  <a:noFill/>
                </a:ln>
                <a:solidFill>
                  <a:srgbClr val="80C5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CB534B8-3AE2-047C-67EF-86CDA41A4C53}"/>
              </a:ext>
            </a:extLst>
          </p:cNvPr>
          <p:cNvSpPr txBox="1"/>
          <p:nvPr/>
        </p:nvSpPr>
        <p:spPr>
          <a:xfrm>
            <a:off x="968788" y="263609"/>
            <a:ext cx="9373044" cy="567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252000" rIns="252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kern="0" dirty="0">
                <a:solidFill>
                  <a:srgbClr val="002060"/>
                </a:solidFill>
                <a:latin typeface="Arial Narrow" panose="020B0606020202030204" pitchFamily="34" charset="0"/>
                <a:ea typeface="Open Sans Light"/>
                <a:cs typeface="Open Sans Light"/>
                <a:sym typeface="Arial"/>
              </a:rPr>
              <a:t>Modelo de Reporte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Open Sans Light"/>
              <a:cs typeface="Open Sans Light"/>
              <a:sym typeface="Arial"/>
            </a:endParaRPr>
          </a:p>
        </p:txBody>
      </p:sp>
      <p:sp>
        <p:nvSpPr>
          <p:cNvPr id="9" name="Marcador de número de diapositiva 9">
            <a:extLst>
              <a:ext uri="{FF2B5EF4-FFF2-40B4-BE49-F238E27FC236}">
                <a16:creationId xmlns:a16="http://schemas.microsoft.com/office/drawing/2014/main" id="{27D4D9F0-F021-7661-42BC-6BEAB7C3F572}"/>
              </a:ext>
            </a:extLst>
          </p:cNvPr>
          <p:cNvSpPr txBox="1">
            <a:spLocks/>
          </p:cNvSpPr>
          <p:nvPr/>
        </p:nvSpPr>
        <p:spPr>
          <a:xfrm>
            <a:off x="109167" y="6664955"/>
            <a:ext cx="47934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Grupo Palmas  </a:t>
            </a:r>
            <a:r>
              <a:rPr kumimoji="0" lang="es-ES" sz="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| </a:t>
            </a:r>
            <a:r>
              <a:rPr kumimoji="0" lang="es-MX" sz="6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rPr>
              <a:t>Gerencia de Desarrollo de Negocios y Transformación</a:t>
            </a:r>
            <a:endParaRPr kumimoji="0" lang="es-ES" sz="65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9" y="884045"/>
            <a:ext cx="11579704" cy="50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z9IEl3PWc4pe90onb2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z9IEl3PWc4pe90onb2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Green Slank">
      <a:dk1>
        <a:srgbClr val="000000"/>
      </a:dk1>
      <a:lt1>
        <a:srgbClr val="FFFFFF"/>
      </a:lt1>
      <a:dk2>
        <a:srgbClr val="394656"/>
      </a:dk2>
      <a:lt2>
        <a:srgbClr val="B4B3B2"/>
      </a:lt2>
      <a:accent1>
        <a:srgbClr val="80C56D"/>
      </a:accent1>
      <a:accent2>
        <a:srgbClr val="59B146"/>
      </a:accent2>
      <a:accent3>
        <a:srgbClr val="E1E1E1"/>
      </a:accent3>
      <a:accent4>
        <a:srgbClr val="D2D2D2"/>
      </a:accent4>
      <a:accent5>
        <a:srgbClr val="5A7182"/>
      </a:accent5>
      <a:accent6>
        <a:srgbClr val="425A66"/>
      </a:accent6>
      <a:hlink>
        <a:srgbClr val="1CADE4"/>
      </a:hlink>
      <a:folHlink>
        <a:srgbClr val="2683C6"/>
      </a:folHlink>
    </a:clrScheme>
    <a:fontScheme name="Custom 152">
      <a:majorFont>
        <a:latin typeface="Montserrat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Slank">
      <a:dk1>
        <a:srgbClr val="000000"/>
      </a:dk1>
      <a:lt1>
        <a:srgbClr val="FFFFFF"/>
      </a:lt1>
      <a:dk2>
        <a:srgbClr val="394656"/>
      </a:dk2>
      <a:lt2>
        <a:srgbClr val="B4B3B2"/>
      </a:lt2>
      <a:accent1>
        <a:srgbClr val="80C56D"/>
      </a:accent1>
      <a:accent2>
        <a:srgbClr val="59B146"/>
      </a:accent2>
      <a:accent3>
        <a:srgbClr val="E1E1E1"/>
      </a:accent3>
      <a:accent4>
        <a:srgbClr val="D2D2D2"/>
      </a:accent4>
      <a:accent5>
        <a:srgbClr val="5A7182"/>
      </a:accent5>
      <a:accent6>
        <a:srgbClr val="425A66"/>
      </a:accent6>
      <a:hlink>
        <a:srgbClr val="1CADE4"/>
      </a:hlink>
      <a:folHlink>
        <a:srgbClr val="2683C6"/>
      </a:folHlink>
    </a:clrScheme>
    <a:fontScheme name="Custom 152">
      <a:majorFont>
        <a:latin typeface="Montserrat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fe4a0e-ca63-4019-b3ea-145c2b52ed6b">
      <UserInfo>
        <DisplayName>SharingLinks.fced94ba-b9b9-4269-87a3-3f36fe1909e8.OrganizationView.989f8a44-d8cd-41dd-aa9f-f27b1575f2f4</DisplayName>
        <AccountId>44</AccountId>
        <AccountType/>
      </UserInfo>
      <UserInfo>
        <DisplayName>Alicia Karina Morales Maximo</DisplayName>
        <AccountId>31</AccountId>
        <AccountType/>
      </UserInfo>
      <UserInfo>
        <DisplayName>José Máximo Lázaro Lujerio</DisplayName>
        <AccountId>158</AccountId>
        <AccountType/>
      </UserInfo>
      <UserInfo>
        <DisplayName>Cesar Diaz Huiza</DisplayName>
        <AccountId>81</AccountId>
        <AccountType/>
      </UserInfo>
      <UserInfo>
        <DisplayName>Luis Fernando Díaz del Olmo Campo</DisplayName>
        <AccountId>33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8FF59554677440924B0D8E9B846218" ma:contentTypeVersion="8" ma:contentTypeDescription="Crear nuevo documento." ma:contentTypeScope="" ma:versionID="714ca869d2cd4eba3dc15c61e70d3a90">
  <xsd:schema xmlns:xsd="http://www.w3.org/2001/XMLSchema" xmlns:xs="http://www.w3.org/2001/XMLSchema" xmlns:p="http://schemas.microsoft.com/office/2006/metadata/properties" xmlns:ns2="be964c4b-a2d7-47bc-a48e-edc8e230feab" xmlns:ns3="9dfe4a0e-ca63-4019-b3ea-145c2b52ed6b" targetNamespace="http://schemas.microsoft.com/office/2006/metadata/properties" ma:root="true" ma:fieldsID="1e971c1ed84b26075869cdec23ad2416" ns2:_="" ns3:_="">
    <xsd:import namespace="be964c4b-a2d7-47bc-a48e-edc8e230feab"/>
    <xsd:import namespace="9dfe4a0e-ca63-4019-b3ea-145c2b52e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64c4b-a2d7-47bc-a48e-edc8e230fe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e4a0e-ca63-4019-b3ea-145c2b52e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0D8247-43B7-457A-9E79-2B98EE8A4DCD}">
  <ds:schemaRefs>
    <ds:schemaRef ds:uri="http://www.w3.org/XML/1998/namespace"/>
    <ds:schemaRef ds:uri="http://purl.org/dc/terms/"/>
    <ds:schemaRef ds:uri="http://schemas.microsoft.com/office/2006/metadata/properties"/>
    <ds:schemaRef ds:uri="9dfe4a0e-ca63-4019-b3ea-145c2b52ed6b"/>
    <ds:schemaRef ds:uri="http://schemas.microsoft.com/office/2006/documentManagement/types"/>
    <ds:schemaRef ds:uri="http://purl.org/dc/dcmitype/"/>
    <ds:schemaRef ds:uri="be964c4b-a2d7-47bc-a48e-edc8e230feab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55A8F81-F1D9-465F-94D3-0DFC1079A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64c4b-a2d7-47bc-a48e-edc8e230feab"/>
    <ds:schemaRef ds:uri="9dfe4a0e-ca63-4019-b3ea-145c2b52e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F6DF15-55AD-4AD5-B9CC-FB86F84C23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52148</TotalTime>
  <Words>854</Words>
  <Application>Microsoft Office PowerPoint</Application>
  <PresentationFormat>Panorámica</PresentationFormat>
  <Paragraphs>136</Paragraphs>
  <Slides>10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Montserrat Black</vt:lpstr>
      <vt:lpstr>Open Sans</vt:lpstr>
      <vt:lpstr>Open Sans Semibold</vt:lpstr>
      <vt:lpstr>Roboto Condensed</vt:lpstr>
      <vt:lpstr>Verdana</vt:lpstr>
      <vt:lpstr>Wingdings 2</vt:lpstr>
      <vt:lpstr>1_Tema de Office</vt:lpstr>
      <vt:lpstr>2_Tema de Office</vt:lpstr>
      <vt:lpstr>1_Office Theme</vt:lpstr>
      <vt:lpstr>Office Theme</vt:lpstr>
      <vt:lpstr>Diapositiva de think-cell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Grupo Palmas</dc:creator>
  <cp:lastModifiedBy>Roly Cruz</cp:lastModifiedBy>
  <cp:revision>167</cp:revision>
  <dcterms:created xsi:type="dcterms:W3CDTF">2019-11-19T21:27:44Z</dcterms:created>
  <dcterms:modified xsi:type="dcterms:W3CDTF">2023-08-18T19:26:27Z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0x010100698FF59554677440924B0D8E9B846218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