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65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4C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/>
    <p:restoredTop sz="94660"/>
  </p:normalViewPr>
  <p:slideViewPr>
    <p:cSldViewPr snapToGrid="0">
      <p:cViewPr varScale="1">
        <p:scale>
          <a:sx n="80" d="100"/>
          <a:sy n="80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8A7B-0B1A-4D17-B72A-7A7FB5F40518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02BA2-0B3B-4730-B674-7B12A33B4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878C-2893-43F5-80FA-AA32212D425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55A2-D8B3-4999-A7DC-DD90E400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7237505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>
                  <a:latin typeface="Segoe UI Light" panose="020B0502040204020203" pitchFamily="34" charset="0"/>
                </a:rPr>
                <a:t>Java para no </a:t>
              </a:r>
              <a:r>
                <a:rPr lang="en-US" sz="4800" dirty="0" err="1" smtClean="0">
                  <a:latin typeface="Segoe UI Light" panose="020B0502040204020203" pitchFamily="34" charset="0"/>
                </a:rPr>
                <a:t>Programadores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Tile1"/>
            <p:cNvSpPr/>
            <p:nvPr/>
          </p:nvSpPr>
          <p:spPr>
            <a:xfrm>
              <a:off x="978849" y="2793488"/>
              <a:ext cx="1090565" cy="108901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anchor="b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latin typeface="Segoe UI"/>
                  <a:cs typeface="+mn-cs"/>
                </a:rPr>
                <a:t>Que </a:t>
              </a:r>
              <a:r>
                <a:rPr lang="en-US" sz="1200" b="1" kern="0" dirty="0" err="1" smtClean="0">
                  <a:latin typeface="Segoe UI"/>
                  <a:cs typeface="+mn-cs"/>
                </a:rPr>
                <a:t>es</a:t>
              </a:r>
              <a:r>
                <a:rPr lang="en-US" sz="1200" b="1" kern="0" dirty="0" smtClean="0">
                  <a:latin typeface="Segoe UI"/>
                  <a:cs typeface="+mn-cs"/>
                </a:rPr>
                <a:t> Java ?</a:t>
              </a:r>
              <a:endParaRPr lang="en-US" sz="1200" b="1" kern="0" dirty="0">
                <a:latin typeface="Segoe UI"/>
                <a:cs typeface="+mn-cs"/>
              </a:endParaRPr>
            </a:p>
          </p:txBody>
        </p:sp>
        <p:sp>
          <p:nvSpPr>
            <p:cNvPr id="158" name="Tile2"/>
            <p:cNvSpPr/>
            <p:nvPr/>
          </p:nvSpPr>
          <p:spPr>
            <a:xfrm>
              <a:off x="2144024" y="2793488"/>
              <a:ext cx="1088978" cy="108901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latin typeface="Segoe UI"/>
                  <a:cs typeface="+mn-cs"/>
                </a:rPr>
                <a:t>ORIGENES</a:t>
              </a:r>
              <a:endParaRPr lang="en-US" sz="1200" b="1" kern="0" dirty="0">
                <a:latin typeface="Segoe UI"/>
                <a:cs typeface="+mn-cs"/>
              </a:endParaRPr>
            </a:p>
          </p:txBody>
        </p:sp>
        <p:sp>
          <p:nvSpPr>
            <p:cNvPr id="159" name="Tile5"/>
            <p:cNvSpPr/>
            <p:nvPr/>
          </p:nvSpPr>
          <p:spPr>
            <a:xfrm>
              <a:off x="3298086" y="2793488"/>
              <a:ext cx="2254153" cy="108901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b="1" kern="0" dirty="0" smtClean="0">
                  <a:latin typeface="Segoe UI"/>
                  <a:cs typeface="+mn-cs"/>
                </a:rPr>
                <a:t>JVM</a:t>
              </a:r>
              <a:endParaRPr lang="en-US" sz="3600" b="1" kern="0" dirty="0">
                <a:latin typeface="Segoe UI"/>
                <a:cs typeface="+mn-cs"/>
              </a:endParaRPr>
            </a:p>
          </p:txBody>
        </p:sp>
        <p:sp>
          <p:nvSpPr>
            <p:cNvPr id="160" name="Tile3"/>
            <p:cNvSpPr/>
            <p:nvPr/>
          </p:nvSpPr>
          <p:spPr>
            <a:xfrm>
              <a:off x="978849" y="3934890"/>
              <a:ext cx="1090565" cy="10906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latin typeface="Segoe UI"/>
                  <a:cs typeface="+mn-cs"/>
                </a:rPr>
                <a:t>VARIABLES</a:t>
              </a:r>
              <a:endParaRPr lang="en-US" sz="1600" b="1" kern="0" dirty="0">
                <a:latin typeface="Segoe UI"/>
                <a:cs typeface="+mn-cs"/>
              </a:endParaRPr>
            </a:p>
          </p:txBody>
        </p:sp>
        <p:sp>
          <p:nvSpPr>
            <p:cNvPr id="161" name="Tile4"/>
            <p:cNvSpPr/>
            <p:nvPr/>
          </p:nvSpPr>
          <p:spPr>
            <a:xfrm>
              <a:off x="2144024" y="3934890"/>
              <a:ext cx="1088978" cy="10906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latin typeface="Segoe UI"/>
                  <a:cs typeface="+mn-cs"/>
                </a:rPr>
                <a:t>TIPOS DE DATOS</a:t>
              </a:r>
              <a:endParaRPr lang="en-US" b="1" kern="0" dirty="0">
                <a:latin typeface="Segoe UI"/>
                <a:cs typeface="+mn-cs"/>
              </a:endParaRPr>
            </a:p>
          </p:txBody>
        </p:sp>
        <p:sp>
          <p:nvSpPr>
            <p:cNvPr id="162" name="Tile6"/>
            <p:cNvSpPr/>
            <p:nvPr/>
          </p:nvSpPr>
          <p:spPr>
            <a:xfrm>
              <a:off x="978849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 smtClean="0">
                  <a:latin typeface="Segoe UI"/>
                  <a:cs typeface="+mn-cs"/>
                </a:rPr>
                <a:t>COMENTARIOS</a:t>
              </a:r>
              <a:endParaRPr lang="en-US" b="1" kern="0" dirty="0">
                <a:latin typeface="Segoe UI"/>
                <a:cs typeface="+mn-cs"/>
              </a:endParaRPr>
            </a:p>
          </p:txBody>
        </p:sp>
        <p:sp>
          <p:nvSpPr>
            <p:cNvPr id="163" name="Tile3"/>
            <p:cNvSpPr/>
            <p:nvPr/>
          </p:nvSpPr>
          <p:spPr>
            <a:xfrm>
              <a:off x="3298086" y="3934890"/>
              <a:ext cx="1088978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latin typeface="Segoe UI"/>
                </a:rPr>
                <a:t>OPERADORES</a:t>
              </a:r>
              <a:endParaRPr lang="en-US" sz="1200" b="1" kern="0" dirty="0">
                <a:latin typeface="Segoe UI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grpSp>
          <p:nvGrpSpPr>
            <p:cNvPr id="169" name="Group 314"/>
            <p:cNvGrpSpPr>
              <a:grpSpLocks/>
            </p:cNvGrpSpPr>
            <p:nvPr/>
          </p:nvGrpSpPr>
          <p:grpSpPr bwMode="auto">
            <a:xfrm>
              <a:off x="4463578" y="3937704"/>
              <a:ext cx="1088135" cy="1088136"/>
              <a:chOff x="559675" y="965062"/>
              <a:chExt cx="2278867" cy="2278748"/>
            </a:xfrm>
          </p:grpSpPr>
          <p:sp>
            <p:nvSpPr>
              <p:cNvPr id="172" name="SelectedTile"/>
              <p:cNvSpPr/>
              <p:nvPr/>
            </p:nvSpPr>
            <p:spPr>
              <a:xfrm>
                <a:off x="559011" y="965818"/>
                <a:ext cx="2280632" cy="22772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 smtClean="0"/>
                  <a:t>SENTENCIAS</a:t>
                </a:r>
                <a:endParaRPr lang="en-US" sz="1200" b="1" dirty="0"/>
              </a:p>
            </p:txBody>
          </p:sp>
          <p:sp>
            <p:nvSpPr>
              <p:cNvPr id="173" name="Corner"/>
              <p:cNvSpPr/>
              <p:nvPr/>
            </p:nvSpPr>
            <p:spPr>
              <a:xfrm rot="16200000" flipH="1">
                <a:off x="2335187" y="951823"/>
                <a:ext cx="477746" cy="525344"/>
              </a:xfrm>
              <a:prstGeom prst="rtTriangle">
                <a:avLst/>
              </a:prstGeom>
              <a:solidFill>
                <a:srgbClr val="00B0F0"/>
              </a:solidFill>
              <a:ln w="31750">
                <a:solidFill>
                  <a:srgbClr val="00B0F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tIns="182880" rIns="182880" bIns="0" anchor="ctr">
                <a:scene3d>
                  <a:camera prst="orthographicFront">
                    <a:rot lat="0" lon="0" rev="15600000"/>
                  </a:camera>
                  <a:lightRig rig="threePt" dir="t"/>
                </a:scene3d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Segoe UI Symbol"/>
                  </a:rPr>
                  <a:t>✔</a:t>
                </a:r>
                <a:endParaRPr lang="en-US" sz="1000" dirty="0">
                  <a:latin typeface="Symbol" pitchFamily="18" charset="2"/>
                  <a:ea typeface="Segoe UI" pitchFamily="34" charset="0"/>
                  <a:cs typeface="Segoe UI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170" name="Tile"/>
            <p:cNvSpPr/>
            <p:nvPr/>
          </p:nvSpPr>
          <p:spPr>
            <a:xfrm>
              <a:off x="3299674" y="5074703"/>
              <a:ext cx="1087390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/>
                <a:t>CONSTANTES</a:t>
              </a:r>
              <a:endParaRPr lang="en-US" sz="12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50" y="2557953"/>
            <a:ext cx="557060" cy="5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143842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ORGANIZACIÓN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1835418"/>
            <a:ext cx="4935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está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organizada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tres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grandes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bien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definidas</a:t>
            </a:r>
            <a:r>
              <a:rPr lang="en-US" sz="2400" dirty="0">
                <a:latin typeface="Segoe UI Light" panose="020B0502040204020203" pitchFamily="34" charset="0"/>
              </a:rPr>
              <a:t>:</a:t>
            </a:r>
          </a:p>
        </p:txBody>
      </p:sp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13228" y="2984855"/>
            <a:ext cx="738035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JEE (Enterprise / Server):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tiene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como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objetivo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desarrollo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empresariales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>
                <a:latin typeface="Segoe UI Light" panose="020B0502040204020203" pitchFamily="34" charset="0"/>
              </a:rPr>
              <a:t>gran </a:t>
            </a:r>
            <a:r>
              <a:rPr lang="en-US" sz="2400" dirty="0" err="1">
                <a:latin typeface="Segoe UI Light" panose="020B0502040204020203" pitchFamily="34" charset="0"/>
              </a:rPr>
              <a:t>envergadura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r>
              <a:rPr lang="en-US" sz="2400" dirty="0" err="1">
                <a:latin typeface="Segoe UI Light" panose="020B0502040204020203" pitchFamily="34" charset="0"/>
              </a:rPr>
              <a:t>Contempla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ambientes</a:t>
            </a:r>
            <a:r>
              <a:rPr lang="en-US" sz="2400" dirty="0">
                <a:latin typeface="Segoe UI Light" panose="020B0502040204020203" pitchFamily="34" charset="0"/>
              </a:rPr>
              <a:t> Web,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ambientes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manejados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servidores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aplicación</a:t>
            </a:r>
            <a:r>
              <a:rPr lang="en-US" sz="2400" dirty="0">
                <a:latin typeface="Segoe UI Light" panose="020B0502040204020203" pitchFamily="34" charset="0"/>
              </a:rPr>
              <a:t>. Las </a:t>
            </a:r>
            <a:r>
              <a:rPr lang="en-US" sz="2400" dirty="0" err="1">
                <a:latin typeface="Segoe UI Light" panose="020B0502040204020203" pitchFamily="34" charset="0"/>
              </a:rPr>
              <a:t>tecnologías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principales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incluidas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</a:t>
            </a:r>
            <a:r>
              <a:rPr lang="en-US" sz="2400" dirty="0">
                <a:latin typeface="Segoe UI Light" panose="020B0502040204020203" pitchFamily="34" charset="0"/>
              </a:rPr>
              <a:t> son Servlets,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JSP </a:t>
            </a:r>
            <a:r>
              <a:rPr lang="en-US" sz="2400" dirty="0">
                <a:latin typeface="Segoe UI Light" panose="020B0502040204020203" pitchFamily="34" charset="0"/>
              </a:rPr>
              <a:t>y EJB, entre </a:t>
            </a:r>
            <a:r>
              <a:rPr lang="en-US" sz="2400" dirty="0" err="1">
                <a:latin typeface="Segoe UI Light" panose="020B0502040204020203" pitchFamily="34" charset="0"/>
              </a:rPr>
              <a:t>otras</a:t>
            </a:r>
            <a:r>
              <a:rPr lang="en-US" sz="2400" dirty="0">
                <a:latin typeface="Segoe UI Light" panose="020B0502040204020203" pitchFamily="34" charset="0"/>
              </a:rPr>
              <a:t>. JEE </a:t>
            </a:r>
            <a:r>
              <a:rPr lang="en-US" sz="2400" dirty="0" err="1">
                <a:latin typeface="Segoe UI Light" panose="020B0502040204020203" pitchFamily="34" charset="0"/>
              </a:rPr>
              <a:t>significa</a:t>
            </a:r>
            <a:r>
              <a:rPr lang="en-US" sz="2400" dirty="0">
                <a:latin typeface="Segoe UI Light" panose="020B0502040204020203" pitchFamily="34" charset="0"/>
              </a:rPr>
              <a:t> Java Enterprise Edition.</a:t>
            </a:r>
          </a:p>
        </p:txBody>
      </p:sp>
    </p:spTree>
    <p:extLst>
      <p:ext uri="{BB962C8B-B14F-4D97-AF65-F5344CB8AC3E}">
        <p14:creationId xmlns:p14="http://schemas.microsoft.com/office/powerpoint/2010/main" val="58384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32910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LA HISTORIA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418516" y="2506412"/>
            <a:ext cx="52280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año</a:t>
            </a:r>
            <a:r>
              <a:rPr lang="en-US" sz="2400" dirty="0">
                <a:latin typeface="Segoe UI Light" panose="020B0502040204020203" pitchFamily="34" charset="0"/>
              </a:rPr>
              <a:t> 1990 </a:t>
            </a:r>
            <a:r>
              <a:rPr lang="en-US" sz="2400" dirty="0" err="1">
                <a:latin typeface="Segoe UI Light" panose="020B0502040204020203" pitchFamily="34" charset="0"/>
              </a:rPr>
              <a:t>nace</a:t>
            </a:r>
            <a:r>
              <a:rPr lang="en-US" sz="2400" dirty="0">
                <a:latin typeface="Segoe UI Light" panose="020B0502040204020203" pitchFamily="34" charset="0"/>
              </a:rPr>
              <a:t> Java, </a:t>
            </a:r>
            <a:r>
              <a:rPr lang="en-US" sz="2400" dirty="0" err="1">
                <a:latin typeface="Segoe UI Light" panose="020B0502040204020203" pitchFamily="34" charset="0"/>
              </a:rPr>
              <a:t>bajo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diseño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y </a:t>
            </a: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implementación</a:t>
            </a:r>
            <a:r>
              <a:rPr lang="en-US" sz="2400" dirty="0">
                <a:latin typeface="Segoe UI Light" panose="020B0502040204020203" pitchFamily="34" charset="0"/>
              </a:rPr>
              <a:t> de la </a:t>
            </a:r>
            <a:r>
              <a:rPr lang="en-US" sz="2400" dirty="0" err="1">
                <a:latin typeface="Segoe UI Light" panose="020B0502040204020203" pitchFamily="34" charset="0"/>
              </a:rPr>
              <a:t>empresa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Sun </a:t>
            </a:r>
            <a:r>
              <a:rPr lang="en-US" sz="2400" dirty="0">
                <a:latin typeface="Segoe UI Light" panose="020B0502040204020203" pitchFamily="34" charset="0"/>
              </a:rPr>
              <a:t>Microsystems.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>
                <a:latin typeface="Segoe UI Light" panose="020B0502040204020203" pitchFamily="34" charset="0"/>
              </a:rPr>
              <a:t>padre-</a:t>
            </a:r>
            <a:r>
              <a:rPr lang="en-US" sz="2400" dirty="0" err="1">
                <a:latin typeface="Segoe UI Light" panose="020B0502040204020203" pitchFamily="34" charset="0"/>
              </a:rPr>
              <a:t>fundador</a:t>
            </a:r>
            <a:r>
              <a:rPr lang="en-US" sz="2400" dirty="0">
                <a:latin typeface="Segoe UI Light" panose="020B0502040204020203" pitchFamily="34" charset="0"/>
              </a:rPr>
              <a:t> de 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>
                <a:latin typeface="Segoe UI Light" panose="020B0502040204020203" pitchFamily="34" charset="0"/>
              </a:rPr>
              <a:t>James Gosling, </a:t>
            </a:r>
            <a:r>
              <a:rPr lang="en-US" sz="2400" dirty="0" smtClean="0">
                <a:latin typeface="Segoe UI Light" panose="020B0502040204020203" pitchFamily="34" charset="0"/>
              </a:rPr>
              <a:t>a </a:t>
            </a:r>
            <a:r>
              <a:rPr lang="en-US" sz="2400" dirty="0" err="1">
                <a:latin typeface="Segoe UI Light" panose="020B0502040204020203" pitchFamily="34" charset="0"/>
              </a:rPr>
              <a:t>través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filial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dentro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Sun </a:t>
            </a:r>
            <a:r>
              <a:rPr lang="en-US" sz="2400" dirty="0" err="1">
                <a:latin typeface="Segoe UI Light" panose="020B0502040204020203" pitchFamily="34" charset="0"/>
              </a:rPr>
              <a:t>llamada</a:t>
            </a:r>
            <a:r>
              <a:rPr lang="en-US" sz="2400" dirty="0">
                <a:latin typeface="Segoe UI Light" panose="020B0502040204020203" pitchFamily="34" charset="0"/>
              </a:rPr>
              <a:t> First Person Inc.</a:t>
            </a:r>
          </a:p>
        </p:txBody>
      </p:sp>
    </p:spTree>
    <p:extLst>
      <p:ext uri="{BB962C8B-B14F-4D97-AF65-F5344CB8AC3E}">
        <p14:creationId xmlns:p14="http://schemas.microsoft.com/office/powerpoint/2010/main" val="171443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32910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LA HISTORIA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347788" y="2005460"/>
            <a:ext cx="591738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Gosling </a:t>
            </a:r>
            <a:r>
              <a:rPr lang="en-US" sz="2400" dirty="0" err="1">
                <a:latin typeface="Segoe UI Light" panose="020B0502040204020203" pitchFamily="34" charset="0"/>
              </a:rPr>
              <a:t>tuvo</a:t>
            </a:r>
            <a:r>
              <a:rPr lang="en-US" sz="2400" dirty="0">
                <a:latin typeface="Segoe UI Light" panose="020B0502040204020203" pitchFamily="34" charset="0"/>
              </a:rPr>
              <a:t> la </a:t>
            </a:r>
            <a:r>
              <a:rPr lang="en-US" sz="2400" dirty="0" err="1">
                <a:latin typeface="Segoe UI Light" panose="020B0502040204020203" pitchFamily="34" charset="0"/>
              </a:rPr>
              <a:t>visión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inicial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construir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programación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capaz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ejecutar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su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código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sobre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cualquier</a:t>
            </a:r>
            <a:r>
              <a:rPr lang="en-US" sz="2400" dirty="0">
                <a:latin typeface="Segoe UI Light" panose="020B0502040204020203" pitchFamily="34" charset="0"/>
              </a:rPr>
              <a:t> set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instrucciones</a:t>
            </a:r>
            <a:r>
              <a:rPr lang="en-US" sz="2400" dirty="0">
                <a:latin typeface="Segoe UI Light" panose="020B0502040204020203" pitchFamily="34" charset="0"/>
              </a:rPr>
              <a:t>, de </a:t>
            </a:r>
            <a:r>
              <a:rPr lang="en-US" sz="2400" dirty="0" err="1">
                <a:latin typeface="Segoe UI Light" panose="020B0502040204020203" pitchFamily="34" charset="0"/>
              </a:rPr>
              <a:t>distintos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procesadores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Inicialmente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proyecto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apuntó</a:t>
            </a:r>
            <a:r>
              <a:rPr lang="en-US" sz="2400" dirty="0">
                <a:latin typeface="Segoe UI Light" panose="020B0502040204020203" pitchFamily="34" charset="0"/>
              </a:rPr>
              <a:t> a la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programación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unificada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distintos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electrodomésticos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decir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programar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sola </a:t>
            </a:r>
            <a:r>
              <a:rPr lang="en-US" sz="2400" dirty="0" err="1">
                <a:latin typeface="Segoe UI Light" panose="020B0502040204020203" pitchFamily="34" charset="0"/>
              </a:rPr>
              <a:t>vez</a:t>
            </a:r>
            <a:r>
              <a:rPr lang="en-US" sz="2400" dirty="0">
                <a:latin typeface="Segoe UI Light" panose="020B0502040204020203" pitchFamily="34" charset="0"/>
              </a:rPr>
              <a:t> y que el </a:t>
            </a:r>
            <a:r>
              <a:rPr lang="en-US" sz="2400" dirty="0" err="1">
                <a:latin typeface="Segoe UI Light" panose="020B0502040204020203" pitchFamily="34" charset="0"/>
              </a:rPr>
              <a:t>programa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generado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fuera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útil</a:t>
            </a:r>
            <a:r>
              <a:rPr lang="en-US" sz="2400" dirty="0">
                <a:latin typeface="Segoe UI Light" panose="020B0502040204020203" pitchFamily="34" charset="0"/>
              </a:rPr>
              <a:t> para </a:t>
            </a:r>
            <a:r>
              <a:rPr lang="en-US" sz="2400" dirty="0" err="1">
                <a:latin typeface="Segoe UI Light" panose="020B0502040204020203" pitchFamily="34" charset="0"/>
              </a:rPr>
              <a:t>cualquier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dispositivo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49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32910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LA HISTORIA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70145" y="2719614"/>
            <a:ext cx="54293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proyecto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inicial</a:t>
            </a:r>
            <a:r>
              <a:rPr lang="en-US" sz="2400" dirty="0">
                <a:latin typeface="Segoe UI Light" panose="020B0502040204020203" pitchFamily="34" charset="0"/>
              </a:rPr>
              <a:t> de Java </a:t>
            </a:r>
            <a:r>
              <a:rPr lang="en-US" sz="2400" dirty="0" err="1">
                <a:latin typeface="Segoe UI Light" panose="020B0502040204020203" pitchFamily="34" charset="0"/>
              </a:rPr>
              <a:t>fue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técnicamente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un </a:t>
            </a:r>
            <a:r>
              <a:rPr lang="en-US" sz="2400" dirty="0" err="1">
                <a:latin typeface="Segoe UI Light" panose="020B0502040204020203" pitchFamily="34" charset="0"/>
              </a:rPr>
              <a:t>éxito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aunque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comercialmente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no </a:t>
            </a:r>
            <a:r>
              <a:rPr lang="en-US" sz="2400" dirty="0" err="1">
                <a:latin typeface="Segoe UI Light" panose="020B0502040204020203" pitchFamily="34" charset="0"/>
              </a:rPr>
              <a:t>tuvo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rendimiento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esperado</a:t>
            </a:r>
            <a:r>
              <a:rPr lang="en-US" sz="2400" dirty="0">
                <a:latin typeface="Segoe UI Light" panose="020B0502040204020203" pitchFamily="34" charset="0"/>
              </a:rPr>
              <a:t>, y </a:t>
            </a:r>
            <a:r>
              <a:rPr lang="en-US" sz="2400" dirty="0" err="1">
                <a:latin typeface="Segoe UI Light" panose="020B0502040204020203" pitchFamily="34" charset="0"/>
              </a:rPr>
              <a:t>debió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ser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relegado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años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76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5642328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Aparición</a:t>
              </a:r>
              <a:r>
                <a:rPr lang="en-US" sz="4800" dirty="0">
                  <a:latin typeface="Segoe UI Light" panose="020B0502040204020203" pitchFamily="34" charset="0"/>
                </a:rPr>
                <a:t> de  Internet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20380" y="1790016"/>
            <a:ext cx="48184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año</a:t>
            </a:r>
            <a:r>
              <a:rPr lang="en-US" sz="2400" dirty="0">
                <a:latin typeface="Segoe UI Light" panose="020B0502040204020203" pitchFamily="34" charset="0"/>
              </a:rPr>
              <a:t> 1993, Internet da el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gran </a:t>
            </a:r>
            <a:r>
              <a:rPr lang="en-US" sz="2400" dirty="0" err="1">
                <a:latin typeface="Segoe UI Light" panose="020B0502040204020203" pitchFamily="34" charset="0"/>
              </a:rPr>
              <a:t>salto</a:t>
            </a:r>
            <a:r>
              <a:rPr lang="en-US" sz="2400" dirty="0">
                <a:latin typeface="Segoe UI Light" panose="020B0502040204020203" pitchFamily="34" charset="0"/>
              </a:rPr>
              <a:t>, y se </a:t>
            </a:r>
            <a:r>
              <a:rPr lang="en-US" sz="2400" dirty="0" err="1">
                <a:latin typeface="Segoe UI Light" panose="020B0502040204020203" pitchFamily="34" charset="0"/>
              </a:rPr>
              <a:t>convierte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interfaz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textual a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interfaz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gráfica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89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5642328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Aparición</a:t>
              </a:r>
              <a:r>
                <a:rPr lang="en-US" sz="4800" dirty="0">
                  <a:latin typeface="Segoe UI Light" panose="020B0502040204020203" pitchFamily="34" charset="0"/>
                </a:rPr>
                <a:t> de  Internet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1970346"/>
            <a:ext cx="65307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Java </a:t>
            </a:r>
            <a:r>
              <a:rPr lang="en-US" sz="2400" dirty="0" err="1">
                <a:latin typeface="Segoe UI Light" panose="020B0502040204020203" pitchFamily="34" charset="0"/>
              </a:rPr>
              <a:t>ve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oportunidad</a:t>
            </a:r>
            <a:r>
              <a:rPr lang="en-US" sz="2400" dirty="0">
                <a:latin typeface="Segoe UI Light" panose="020B0502040204020203" pitchFamily="34" charset="0"/>
              </a:rPr>
              <a:t> y </a:t>
            </a:r>
            <a:r>
              <a:rPr lang="en-US" sz="2400" dirty="0" err="1">
                <a:latin typeface="Segoe UI Light" panose="020B0502040204020203" pitchFamily="34" charset="0"/>
              </a:rPr>
              <a:t>entra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fuertemente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a Internet con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Applets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pequeños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programitas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construidos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Java – con </a:t>
            </a:r>
            <a:r>
              <a:rPr lang="en-US" sz="2400" dirty="0" err="1">
                <a:latin typeface="Segoe UI Light" panose="020B0502040204020203" pitchFamily="34" charset="0"/>
              </a:rPr>
              <a:t>todos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sus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beneficios</a:t>
            </a:r>
            <a:r>
              <a:rPr lang="en-US" sz="2400" dirty="0">
                <a:latin typeface="Segoe UI Light" panose="020B0502040204020203" pitchFamily="34" charset="0"/>
              </a:rPr>
              <a:t> – </a:t>
            </a:r>
            <a:r>
              <a:rPr lang="en-US" sz="2400" dirty="0" err="1">
                <a:latin typeface="Segoe UI Light" panose="020B0502040204020203" pitchFamily="34" charset="0"/>
              </a:rPr>
              <a:t>capaces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ejecutarse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dentro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un </a:t>
            </a:r>
            <a:r>
              <a:rPr lang="en-US" sz="2400" dirty="0" err="1">
                <a:latin typeface="Segoe UI Light" panose="020B0502040204020203" pitchFamily="34" charset="0"/>
              </a:rPr>
              <a:t>navegador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aquí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donde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Java </a:t>
            </a:r>
            <a:r>
              <a:rPr lang="en-US" sz="2400" dirty="0" err="1">
                <a:latin typeface="Segoe UI Light" panose="020B0502040204020203" pitchFamily="34" charset="0"/>
              </a:rPr>
              <a:t>comienza</a:t>
            </a:r>
            <a:r>
              <a:rPr lang="en-US" sz="2400" dirty="0">
                <a:latin typeface="Segoe UI Light" panose="020B0502040204020203" pitchFamily="34" charset="0"/>
              </a:rPr>
              <a:t> a </a:t>
            </a:r>
            <a:r>
              <a:rPr lang="en-US" sz="2400" dirty="0" err="1">
                <a:latin typeface="Segoe UI Light" panose="020B0502040204020203" pitchFamily="34" charset="0"/>
              </a:rPr>
              <a:t>dar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sus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primeros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pasos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firmes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a </a:t>
            </a:r>
            <a:r>
              <a:rPr lang="en-US" sz="2400" dirty="0" err="1">
                <a:latin typeface="Segoe UI Light" panose="020B0502040204020203" pitchFamily="34" charset="0"/>
              </a:rPr>
              <a:t>difundir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masivamente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año</a:t>
            </a:r>
            <a:r>
              <a:rPr lang="en-US" sz="2400" dirty="0">
                <a:latin typeface="Segoe UI Light" panose="020B0502040204020203" pitchFamily="34" charset="0"/>
              </a:rPr>
              <a:t> 1995, el </a:t>
            </a:r>
            <a:r>
              <a:rPr lang="en-US" sz="2400" dirty="0" err="1">
                <a:latin typeface="Segoe UI Light" panose="020B0502040204020203" pitchFamily="34" charset="0"/>
              </a:rPr>
              <a:t>navegador</a:t>
            </a:r>
            <a:r>
              <a:rPr lang="en-US" sz="2400" dirty="0">
                <a:latin typeface="Segoe UI Light" panose="020B0502040204020203" pitchFamily="34" charset="0"/>
              </a:rPr>
              <a:t> Netscape Navigator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comienza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formalmente</a:t>
            </a:r>
            <a:r>
              <a:rPr lang="en-US" sz="2400" dirty="0">
                <a:latin typeface="Segoe UI Light" panose="020B0502040204020203" pitchFamily="34" charset="0"/>
              </a:rPr>
              <a:t> a </a:t>
            </a:r>
            <a:r>
              <a:rPr lang="en-US" sz="2400" dirty="0" err="1">
                <a:latin typeface="Segoe UI Light" panose="020B0502040204020203" pitchFamily="34" charset="0"/>
              </a:rPr>
              <a:t>soportar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Applets Java.</a:t>
            </a:r>
          </a:p>
        </p:txBody>
      </p:sp>
    </p:spTree>
    <p:extLst>
      <p:ext uri="{BB962C8B-B14F-4D97-AF65-F5344CB8AC3E}">
        <p14:creationId xmlns:p14="http://schemas.microsoft.com/office/powerpoint/2010/main" val="14139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5642328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Aparición</a:t>
              </a:r>
              <a:r>
                <a:rPr lang="en-US" sz="4800" dirty="0">
                  <a:latin typeface="Segoe UI Light" panose="020B0502040204020203" pitchFamily="34" charset="0"/>
                </a:rPr>
                <a:t> de  Internet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2532354"/>
            <a:ext cx="643881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 err="1">
                <a:latin typeface="Segoe UI Light" panose="020B0502040204020203" pitchFamily="34" charset="0"/>
              </a:rPr>
              <a:t>Adicionalmente</a:t>
            </a:r>
            <a:r>
              <a:rPr lang="en-US" sz="2400" dirty="0">
                <a:latin typeface="Segoe UI Light" panose="020B0502040204020203" pitchFamily="34" charset="0"/>
              </a:rPr>
              <a:t>, el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podía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adaptarse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fácilmente</a:t>
            </a:r>
            <a:r>
              <a:rPr lang="en-US" sz="2400" dirty="0">
                <a:latin typeface="Segoe UI Light" panose="020B0502040204020203" pitchFamily="34" charset="0"/>
              </a:rPr>
              <a:t> a las </a:t>
            </a:r>
            <a:r>
              <a:rPr lang="en-US" sz="2400" dirty="0" err="1">
                <a:latin typeface="Segoe UI Light" panose="020B0502040204020203" pitchFamily="34" charset="0"/>
              </a:rPr>
              <a:t>múltiples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plataformas</a:t>
            </a:r>
            <a:r>
              <a:rPr lang="en-US" sz="2400" dirty="0">
                <a:latin typeface="Segoe UI Light" panose="020B0502040204020203" pitchFamily="34" charset="0"/>
              </a:rPr>
              <a:t>, con lo </a:t>
            </a:r>
            <a:r>
              <a:rPr lang="en-US" sz="2400" dirty="0" err="1">
                <a:latin typeface="Segoe UI Light" panose="020B0502040204020203" pitchFamily="34" charset="0"/>
              </a:rPr>
              <a:t>cual</a:t>
            </a:r>
            <a:r>
              <a:rPr lang="en-US" sz="2400" dirty="0">
                <a:latin typeface="Segoe UI Light" panose="020B0502040204020203" pitchFamily="34" charset="0"/>
              </a:rPr>
              <a:t> surge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las </a:t>
            </a:r>
            <a:r>
              <a:rPr lang="en-US" sz="2400" dirty="0" err="1">
                <a:latin typeface="Segoe UI Light" panose="020B0502040204020203" pitchFamily="34" charset="0"/>
              </a:rPr>
              <a:t>primeras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multiplataformas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más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conocidas</a:t>
            </a:r>
            <a:r>
              <a:rPr lang="en-US" sz="2400" dirty="0">
                <a:latin typeface="Segoe UI Light" panose="020B0502040204020203" pitchFamily="34" charset="0"/>
              </a:rPr>
              <a:t>: </a:t>
            </a:r>
            <a:r>
              <a:rPr lang="en-US" sz="2400" dirty="0" err="1">
                <a:latin typeface="Segoe UI Light" panose="020B0502040204020203" pitchFamily="34" charset="0"/>
              </a:rPr>
              <a:t>WebRunner</a:t>
            </a:r>
            <a:r>
              <a:rPr lang="en-US" sz="2400" dirty="0">
                <a:latin typeface="Segoe UI Light" panose="020B0502040204020203" pitchFamily="34" charset="0"/>
              </a:rPr>
              <a:t> (hoy </a:t>
            </a:r>
            <a:r>
              <a:rPr lang="en-US" sz="2400" dirty="0" err="1">
                <a:latin typeface="Segoe UI Light" panose="020B0502040204020203" pitchFamily="34" charset="0"/>
              </a:rPr>
              <a:t>HotJava</a:t>
            </a:r>
            <a:r>
              <a:rPr lang="en-US" sz="2400" dirty="0">
                <a:latin typeface="Segoe UI Light" panose="020B0502040204020203" pitchFamily="34" charset="0"/>
              </a:rPr>
              <a:t>),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un </a:t>
            </a:r>
            <a:r>
              <a:rPr lang="en-US" sz="2400" dirty="0" err="1">
                <a:latin typeface="Segoe UI Light" panose="020B0502040204020203" pitchFamily="34" charset="0"/>
              </a:rPr>
              <a:t>navegador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multiplataforma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construido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1311019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6423150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Por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qué</a:t>
              </a:r>
              <a:r>
                <a:rPr lang="en-US" sz="4800" dirty="0">
                  <a:latin typeface="Segoe UI Light" panose="020B0502040204020203" pitchFamily="34" charset="0"/>
                </a:rPr>
                <a:t> el </a:t>
              </a:r>
              <a:r>
                <a:rPr lang="en-US" sz="4800" dirty="0" err="1">
                  <a:latin typeface="Segoe UI Light" panose="020B0502040204020203" pitchFamily="34" charset="0"/>
                </a:rPr>
                <a:t>nombre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smtClean="0">
                  <a:latin typeface="Segoe UI Light" panose="020B0502040204020203" pitchFamily="34" charset="0"/>
                </a:rPr>
                <a:t>JAVA?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2232253"/>
            <a:ext cx="61636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 err="1">
                <a:latin typeface="Segoe UI Light" panose="020B0502040204020203" pitchFamily="34" charset="0"/>
              </a:rPr>
              <a:t>Inicialmente</a:t>
            </a:r>
            <a:r>
              <a:rPr lang="en-US" sz="2400" dirty="0">
                <a:latin typeface="Segoe UI Light" panose="020B0502040204020203" pitchFamily="34" charset="0"/>
              </a:rPr>
              <a:t> la </a:t>
            </a:r>
            <a:r>
              <a:rPr lang="en-US" sz="2400" dirty="0" err="1">
                <a:latin typeface="Segoe UI Light" panose="020B0502040204020203" pitchFamily="34" charset="0"/>
              </a:rPr>
              <a:t>intención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fue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nombrar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al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programación</a:t>
            </a:r>
            <a:r>
              <a:rPr lang="en-US" sz="2400" dirty="0">
                <a:latin typeface="Segoe UI Light" panose="020B0502040204020203" pitchFamily="34" charset="0"/>
              </a:rPr>
              <a:t> con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nombre</a:t>
            </a:r>
            <a:r>
              <a:rPr lang="en-US" sz="2400" dirty="0">
                <a:latin typeface="Segoe UI Light" panose="020B0502040204020203" pitchFamily="34" charset="0"/>
              </a:rPr>
              <a:t> de Oak, </a:t>
            </a:r>
            <a:r>
              <a:rPr lang="en-US" sz="2400" dirty="0" err="1">
                <a:latin typeface="Segoe UI Light" panose="020B0502040204020203" pitchFamily="34" charset="0"/>
              </a:rPr>
              <a:t>pero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ya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estaba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registrado</a:t>
            </a:r>
            <a:r>
              <a:rPr lang="en-US" sz="2400" dirty="0">
                <a:latin typeface="Segoe UI Light" panose="020B0502040204020203" pitchFamily="34" charset="0"/>
              </a:rPr>
              <a:t>. La </a:t>
            </a:r>
            <a:r>
              <a:rPr lang="en-US" sz="2400" dirty="0" err="1">
                <a:latin typeface="Segoe UI Light" panose="020B0502040204020203" pitchFamily="34" charset="0"/>
              </a:rPr>
              <a:t>leyenda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cuenta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que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visita</a:t>
            </a:r>
            <a:r>
              <a:rPr lang="en-US" sz="2400" dirty="0">
                <a:latin typeface="Segoe UI Light" panose="020B0502040204020203" pitchFamily="34" charset="0"/>
              </a:rPr>
              <a:t> a la </a:t>
            </a:r>
            <a:r>
              <a:rPr lang="en-US" sz="2400" dirty="0" err="1">
                <a:latin typeface="Segoe UI Light" panose="020B0502040204020203" pitchFamily="34" charset="0"/>
              </a:rPr>
              <a:t>cafetería</a:t>
            </a:r>
            <a:r>
              <a:rPr lang="en-US" sz="2400" dirty="0">
                <a:latin typeface="Segoe UI Light" panose="020B0502040204020203" pitchFamily="34" charset="0"/>
              </a:rPr>
              <a:t> le </a:t>
            </a:r>
            <a:r>
              <a:rPr lang="en-US" sz="2400" dirty="0" err="1">
                <a:latin typeface="Segoe UI Light" panose="020B0502040204020203" pitchFamily="34" charset="0"/>
              </a:rPr>
              <a:t>dio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rápida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solución</a:t>
            </a:r>
            <a:r>
              <a:rPr lang="en-US" sz="2400" dirty="0">
                <a:latin typeface="Segoe UI Light" panose="020B0502040204020203" pitchFamily="34" charset="0"/>
              </a:rPr>
              <a:t> al </a:t>
            </a:r>
            <a:r>
              <a:rPr lang="en-US" sz="2400" dirty="0" err="1">
                <a:latin typeface="Segoe UI Light" panose="020B0502040204020203" pitchFamily="34" charset="0"/>
              </a:rPr>
              <a:t>problema.En</a:t>
            </a:r>
            <a:r>
              <a:rPr lang="en-US" sz="2400" dirty="0">
                <a:latin typeface="Segoe UI Light" panose="020B0502040204020203" pitchFamily="34" charset="0"/>
              </a:rPr>
              <a:t> las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confiterías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norteamericanas</a:t>
            </a:r>
            <a:r>
              <a:rPr lang="en-US" sz="2400" dirty="0">
                <a:latin typeface="Segoe UI Light" panose="020B0502040204020203" pitchFamily="34" charset="0"/>
              </a:rPr>
              <a:t> hay un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café </a:t>
            </a:r>
            <a:r>
              <a:rPr lang="en-US" sz="2400" dirty="0" err="1">
                <a:latin typeface="Segoe UI Light" panose="020B0502040204020203" pitchFamily="34" charset="0"/>
              </a:rPr>
              <a:t>denominado</a:t>
            </a:r>
            <a:r>
              <a:rPr lang="en-US" sz="2400" dirty="0">
                <a:latin typeface="Segoe UI Light" panose="020B0502040204020203" pitchFamily="34" charset="0"/>
              </a:rPr>
              <a:t> Java,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cual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inspirado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nombre</a:t>
            </a:r>
            <a:r>
              <a:rPr lang="en-US" sz="2400" dirty="0">
                <a:latin typeface="Segoe UI Light" panose="020B0502040204020203" pitchFamily="34" charset="0"/>
              </a:rPr>
              <a:t> del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programación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logotipo</a:t>
            </a:r>
            <a:r>
              <a:rPr lang="en-US" sz="2400" dirty="0">
                <a:latin typeface="Segoe UI Light" panose="020B0502040204020203" pitchFamily="34" charset="0"/>
              </a:rPr>
              <a:t> de Java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justamente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taza</a:t>
            </a:r>
            <a:r>
              <a:rPr lang="en-US" sz="2400" dirty="0">
                <a:latin typeface="Segoe UI Light" panose="020B0502040204020203" pitchFamily="34" charset="0"/>
              </a:rPr>
              <a:t> café.</a:t>
            </a:r>
          </a:p>
        </p:txBody>
      </p:sp>
    </p:spTree>
    <p:extLst>
      <p:ext uri="{BB962C8B-B14F-4D97-AF65-F5344CB8AC3E}">
        <p14:creationId xmlns:p14="http://schemas.microsoft.com/office/powerpoint/2010/main" val="17468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684517" y="737289"/>
            <a:ext cx="2254250" cy="4968659"/>
            <a:chOff x="6026881" y="1196696"/>
            <a:chExt cx="2254153" cy="4968608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6447276" y="1196696"/>
              <a:ext cx="1574403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Siglas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758316" y="976298"/>
            <a:ext cx="424699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J2ME = Java2 Micro </a:t>
            </a:r>
            <a:r>
              <a:rPr lang="en-US" sz="2400" dirty="0" smtClean="0">
                <a:latin typeface="Segoe UI Light" panose="020B0502040204020203" pitchFamily="34" charset="0"/>
              </a:rPr>
              <a:t>Edition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J2SE </a:t>
            </a:r>
            <a:r>
              <a:rPr lang="en-US" sz="2400" dirty="0">
                <a:latin typeface="Segoe UI Light" panose="020B0502040204020203" pitchFamily="34" charset="0"/>
              </a:rPr>
              <a:t>= Java2 Standard </a:t>
            </a:r>
            <a:r>
              <a:rPr lang="en-US" sz="2400" dirty="0" smtClean="0">
                <a:latin typeface="Segoe UI Light" panose="020B0502040204020203" pitchFamily="34" charset="0"/>
              </a:rPr>
              <a:t>Edition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J2EE </a:t>
            </a:r>
            <a:r>
              <a:rPr lang="en-US" sz="2400" dirty="0">
                <a:latin typeface="Segoe UI Light" panose="020B0502040204020203" pitchFamily="34" charset="0"/>
              </a:rPr>
              <a:t>= Java2 Enterprise </a:t>
            </a:r>
            <a:r>
              <a:rPr lang="en-US" sz="2400" dirty="0" smtClean="0">
                <a:latin typeface="Segoe UI Light" panose="020B0502040204020203" pitchFamily="34" charset="0"/>
              </a:rPr>
              <a:t>Edition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JRE </a:t>
            </a:r>
            <a:r>
              <a:rPr lang="en-US" sz="2400" dirty="0">
                <a:latin typeface="Segoe UI Light" panose="020B0502040204020203" pitchFamily="34" charset="0"/>
              </a:rPr>
              <a:t>= Java Runtime </a:t>
            </a:r>
            <a:r>
              <a:rPr lang="en-US" sz="2400" dirty="0" err="1" smtClean="0">
                <a:latin typeface="Segoe UI Light" panose="020B0502040204020203" pitchFamily="34" charset="0"/>
              </a:rPr>
              <a:t>Enviroment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JVM </a:t>
            </a:r>
            <a:r>
              <a:rPr lang="en-US" sz="2400" dirty="0">
                <a:latin typeface="Segoe UI Light" panose="020B0502040204020203" pitchFamily="34" charset="0"/>
              </a:rPr>
              <a:t>= Java Virtual </a:t>
            </a:r>
            <a:r>
              <a:rPr lang="en-US" sz="2400" dirty="0" smtClean="0">
                <a:latin typeface="Segoe UI Light" panose="020B0502040204020203" pitchFamily="34" charset="0"/>
              </a:rPr>
              <a:t>Machine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SDK </a:t>
            </a:r>
            <a:r>
              <a:rPr lang="en-US" sz="2400" dirty="0">
                <a:latin typeface="Segoe UI Light" panose="020B0502040204020203" pitchFamily="34" charset="0"/>
              </a:rPr>
              <a:t>= Software Development </a:t>
            </a:r>
            <a:r>
              <a:rPr lang="en-US" sz="2400" dirty="0" smtClean="0">
                <a:latin typeface="Segoe UI Light" panose="020B0502040204020203" pitchFamily="34" charset="0"/>
              </a:rPr>
              <a:t>Kit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JDK </a:t>
            </a:r>
            <a:r>
              <a:rPr lang="en-US" sz="2400" dirty="0">
                <a:latin typeface="Segoe UI Light" panose="020B0502040204020203" pitchFamily="34" charset="0"/>
              </a:rPr>
              <a:t>= Java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67686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83689" y="651686"/>
            <a:ext cx="7255079" cy="5054263"/>
            <a:chOff x="1026268" y="1111093"/>
            <a:chExt cx="7254766" cy="505421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26268" y="1111093"/>
              <a:ext cx="5545895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Qué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es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una</a:t>
              </a:r>
              <a:r>
                <a:rPr lang="en-US" sz="4800" dirty="0">
                  <a:latin typeface="Segoe UI Light" panose="020B0502040204020203" pitchFamily="34" charset="0"/>
                </a:rPr>
                <a:t> variable?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725390" y="2004161"/>
            <a:ext cx="51749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Una variable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un </a:t>
            </a:r>
            <a:r>
              <a:rPr lang="en-US" sz="2400" dirty="0" err="1">
                <a:latin typeface="Segoe UI Light" panose="020B0502040204020203" pitchFamily="34" charset="0"/>
              </a:rPr>
              <a:t>nombre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que </a:t>
            </a:r>
            <a:r>
              <a:rPr lang="en-US" sz="2400" dirty="0">
                <a:latin typeface="Segoe UI Light" panose="020B0502040204020203" pitchFamily="34" charset="0"/>
              </a:rPr>
              <a:t>se </a:t>
            </a:r>
            <a:r>
              <a:rPr lang="en-US" sz="2400" dirty="0" err="1">
                <a:latin typeface="Segoe UI Light" panose="020B0502040204020203" pitchFamily="34" charset="0"/>
              </a:rPr>
              <a:t>asocia</a:t>
            </a:r>
            <a:r>
              <a:rPr lang="en-US" sz="2400" dirty="0">
                <a:latin typeface="Segoe UI Light" panose="020B0502040204020203" pitchFamily="34" charset="0"/>
              </a:rPr>
              <a:t> con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porción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memoria</a:t>
            </a:r>
            <a:r>
              <a:rPr lang="en-US" sz="2400" dirty="0">
                <a:latin typeface="Segoe UI Light" panose="020B0502040204020203" pitchFamily="34" charset="0"/>
              </a:rPr>
              <a:t> del </a:t>
            </a:r>
            <a:r>
              <a:rPr lang="en-US" sz="2400" dirty="0" err="1">
                <a:latin typeface="Segoe UI Light" panose="020B0502040204020203" pitchFamily="34" charset="0"/>
              </a:rPr>
              <a:t>ordenador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la que se </a:t>
            </a:r>
            <a:r>
              <a:rPr lang="en-US" sz="2400" dirty="0" err="1">
                <a:latin typeface="Segoe UI Light" panose="020B0502040204020203" pitchFamily="34" charset="0"/>
              </a:rPr>
              <a:t>guarda</a:t>
            </a:r>
            <a:r>
              <a:rPr lang="en-US" sz="2400" dirty="0">
                <a:latin typeface="Segoe UI Light" panose="020B0502040204020203" pitchFamily="34" charset="0"/>
              </a:rPr>
              <a:t> el valor </a:t>
            </a:r>
            <a:r>
              <a:rPr lang="en-US" sz="2400" dirty="0" err="1">
                <a:latin typeface="Segoe UI Light" panose="020B0502040204020203" pitchFamily="34" charset="0"/>
              </a:rPr>
              <a:t>asignado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a </a:t>
            </a:r>
            <a:r>
              <a:rPr lang="en-US" sz="2400" dirty="0" err="1">
                <a:latin typeface="Segoe UI Light" panose="020B0502040204020203" pitchFamily="34" charset="0"/>
              </a:rPr>
              <a:t>dicha</a:t>
            </a:r>
            <a:r>
              <a:rPr lang="en-US" sz="2400" dirty="0">
                <a:latin typeface="Segoe UI Light" panose="020B0502040204020203" pitchFamily="34" charset="0"/>
              </a:rPr>
              <a:t> variable</a:t>
            </a:r>
            <a:r>
              <a:rPr lang="en-US" sz="2400" dirty="0" smtClean="0">
                <a:latin typeface="Segoe UI Light" panose="020B0502040204020203" pitchFamily="34" charset="0"/>
              </a:rPr>
              <a:t>. </a:t>
            </a:r>
            <a:r>
              <a:rPr lang="en-US" sz="2400" dirty="0" err="1" smtClean="0">
                <a:latin typeface="Segoe UI Light" panose="020B0502040204020203" pitchFamily="34" charset="0"/>
              </a:rPr>
              <a:t>Consiste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un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elemento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al </a:t>
            </a:r>
            <a:r>
              <a:rPr lang="en-US" sz="2400" dirty="0" err="1">
                <a:latin typeface="Segoe UI Light" panose="020B0502040204020203" pitchFamily="34" charset="0"/>
              </a:rPr>
              <a:t>cual</a:t>
            </a:r>
            <a:r>
              <a:rPr lang="en-US" sz="2400" dirty="0">
                <a:latin typeface="Segoe UI Light" panose="020B0502040204020203" pitchFamily="34" charset="0"/>
              </a:rPr>
              <a:t> le </a:t>
            </a:r>
            <a:r>
              <a:rPr lang="en-US" sz="2400" dirty="0" err="1">
                <a:latin typeface="Segoe UI Light" panose="020B0502040204020203" pitchFamily="34" charset="0"/>
              </a:rPr>
              <a:t>damos</a:t>
            </a:r>
            <a:r>
              <a:rPr lang="en-US" sz="2400" dirty="0">
                <a:latin typeface="Segoe UI Light" panose="020B0502040204020203" pitchFamily="34" charset="0"/>
              </a:rPr>
              <a:t> un </a:t>
            </a:r>
            <a:r>
              <a:rPr lang="en-US" sz="2400" dirty="0" err="1">
                <a:latin typeface="Segoe UI Light" panose="020B0502040204020203" pitchFamily="34" charset="0"/>
              </a:rPr>
              <a:t>nombre</a:t>
            </a:r>
            <a:r>
              <a:rPr lang="en-US" sz="2400" dirty="0">
                <a:latin typeface="Segoe UI Light" panose="020B0502040204020203" pitchFamily="34" charset="0"/>
              </a:rPr>
              <a:t> y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le </a:t>
            </a:r>
            <a:r>
              <a:rPr lang="en-US" sz="2400" dirty="0" err="1">
                <a:latin typeface="Segoe UI Light" panose="020B0502040204020203" pitchFamily="34" charset="0"/>
              </a:rPr>
              <a:t>atribuimos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determinado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tipo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información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61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3766961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QUE ES JAVA ?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611474" y="2140018"/>
            <a:ext cx="61811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JAVA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pensada</a:t>
            </a:r>
            <a:r>
              <a:rPr lang="en-US" sz="2400" dirty="0">
                <a:latin typeface="Segoe UI Light" panose="020B0502040204020203" pitchFamily="34" charset="0"/>
              </a:rPr>
              <a:t> para </a:t>
            </a:r>
            <a:r>
              <a:rPr lang="en-US" sz="2400" dirty="0" err="1">
                <a:latin typeface="Segoe UI Light" panose="020B0502040204020203" pitchFamily="34" charset="0"/>
              </a:rPr>
              <a:t>desarrollo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de gran </a:t>
            </a:r>
            <a:r>
              <a:rPr lang="en-US" sz="2400" dirty="0" err="1">
                <a:latin typeface="Segoe UI Light" panose="020B0502040204020203" pitchFamily="34" charset="0"/>
              </a:rPr>
              <a:t>envergadura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altamente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escalables</a:t>
            </a:r>
            <a:r>
              <a:rPr lang="en-US" sz="2400" dirty="0">
                <a:latin typeface="Segoe UI Light" panose="020B0502040204020203" pitchFamily="34" charset="0"/>
              </a:rPr>
              <a:t>, de gran </a:t>
            </a:r>
            <a:r>
              <a:rPr lang="en-US" sz="2400" dirty="0" err="1" smtClean="0">
                <a:latin typeface="Segoe UI Light" panose="020B0502040204020203" pitchFamily="34" charset="0"/>
              </a:rPr>
              <a:t>integración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con </a:t>
            </a:r>
            <a:r>
              <a:rPr lang="en-US" sz="2400" dirty="0" err="1">
                <a:latin typeface="Segoe UI Light" panose="020B0502040204020203" pitchFamily="34" charset="0"/>
              </a:rPr>
              <a:t>otras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tecnologías</a:t>
            </a:r>
            <a:r>
              <a:rPr lang="en-US" sz="2400" dirty="0">
                <a:latin typeface="Segoe UI Light" panose="020B0502040204020203" pitchFamily="34" charset="0"/>
              </a:rPr>
              <a:t> y </a:t>
            </a:r>
            <a:r>
              <a:rPr lang="en-US" sz="2400" dirty="0" err="1">
                <a:latin typeface="Segoe UI Light" panose="020B0502040204020203" pitchFamily="34" charset="0"/>
              </a:rPr>
              <a:t>muy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robustas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59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83689" y="651686"/>
            <a:ext cx="7255079" cy="5054263"/>
            <a:chOff x="1026268" y="1111093"/>
            <a:chExt cx="7254766" cy="505421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26268" y="1111093"/>
              <a:ext cx="5545895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Qué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es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una</a:t>
              </a:r>
              <a:r>
                <a:rPr lang="en-US" sz="4800" dirty="0">
                  <a:latin typeface="Segoe UI Light" panose="020B0502040204020203" pitchFamily="34" charset="0"/>
                </a:rPr>
                <a:t> variable?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683689" y="2017385"/>
            <a:ext cx="479432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Las variables </a:t>
            </a:r>
            <a:r>
              <a:rPr lang="en-US" sz="2400" dirty="0" err="1">
                <a:latin typeface="Segoe UI Light" panose="020B0502040204020203" pitchFamily="34" charset="0"/>
              </a:rPr>
              <a:t>pueden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ser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consideradas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como</a:t>
            </a:r>
            <a:r>
              <a:rPr lang="en-US" sz="2400" dirty="0">
                <a:latin typeface="Segoe UI Light" panose="020B0502040204020203" pitchFamily="34" charset="0"/>
              </a:rPr>
              <a:t> la base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programación</a:t>
            </a:r>
            <a:r>
              <a:rPr lang="en-US" sz="2400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Los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r>
              <a:rPr lang="en-US" sz="2400" dirty="0">
                <a:latin typeface="Segoe UI Light" panose="020B0502040204020203" pitchFamily="34" charset="0"/>
              </a:rPr>
              <a:t> que se </a:t>
            </a:r>
            <a:r>
              <a:rPr lang="en-US" sz="2400" dirty="0" err="1">
                <a:latin typeface="Segoe UI Light" panose="020B0502040204020203" pitchFamily="34" charset="0"/>
              </a:rPr>
              <a:t>manejan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nuestro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programa</a:t>
            </a:r>
            <a:r>
              <a:rPr lang="en-US" sz="2400" dirty="0">
                <a:latin typeface="Segoe UI Light" panose="020B0502040204020203" pitchFamily="34" charset="0"/>
              </a:rPr>
              <a:t> se </a:t>
            </a:r>
            <a:r>
              <a:rPr lang="en-US" sz="2400" dirty="0" err="1">
                <a:latin typeface="Segoe UI Light" panose="020B0502040204020203" pitchFamily="34" charset="0"/>
              </a:rPr>
              <a:t>almacenan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variables. El </a:t>
            </a:r>
            <a:r>
              <a:rPr lang="en-US" sz="2400" dirty="0" err="1">
                <a:latin typeface="Segoe UI Light" panose="020B0502040204020203" pitchFamily="34" charset="0"/>
              </a:rPr>
              <a:t>concepto</a:t>
            </a:r>
            <a:r>
              <a:rPr lang="en-US" sz="2400" dirty="0">
                <a:latin typeface="Segoe UI Light" panose="020B0502040204020203" pitchFamily="34" charset="0"/>
              </a:rPr>
              <a:t> de variable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debe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verse </a:t>
            </a:r>
            <a:r>
              <a:rPr lang="en-US" sz="2400" dirty="0" err="1">
                <a:latin typeface="Segoe UI Light" panose="020B0502040204020203" pitchFamily="34" charset="0"/>
              </a:rPr>
              <a:t>como</a:t>
            </a:r>
            <a:r>
              <a:rPr lang="en-US" sz="2400" dirty="0">
                <a:latin typeface="Segoe UI Light" panose="020B0502040204020203" pitchFamily="34" charset="0"/>
              </a:rPr>
              <a:t> un </a:t>
            </a:r>
            <a:r>
              <a:rPr lang="en-US" sz="2400" dirty="0" err="1">
                <a:latin typeface="Segoe UI Light" panose="020B0502040204020203" pitchFamily="34" charset="0"/>
              </a:rPr>
              <a:t>contenedor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información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0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83689" y="651686"/>
            <a:ext cx="7255079" cy="5054263"/>
            <a:chOff x="1026268" y="1111093"/>
            <a:chExt cx="7254766" cy="505421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26268" y="1111093"/>
              <a:ext cx="4789309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Tipos</a:t>
              </a:r>
              <a:r>
                <a:rPr lang="en-US" sz="4800" dirty="0">
                  <a:latin typeface="Segoe UI Light" panose="020B0502040204020203" pitchFamily="34" charset="0"/>
                </a:rPr>
                <a:t> de variables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413326" y="2017385"/>
            <a:ext cx="53350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 err="1">
                <a:latin typeface="Segoe UI Light" panose="020B0502040204020203" pitchFamily="34" charset="0"/>
              </a:rPr>
              <a:t>Utilización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tipos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Una </a:t>
            </a:r>
            <a:r>
              <a:rPr lang="en-US" sz="2400" dirty="0">
                <a:latin typeface="Segoe UI Light" panose="020B0502040204020203" pitchFamily="34" charset="0"/>
              </a:rPr>
              <a:t>variable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algo</a:t>
            </a:r>
            <a:r>
              <a:rPr lang="en-US" sz="2400" dirty="0">
                <a:latin typeface="Segoe UI Light" panose="020B0502040204020203" pitchFamily="34" charset="0"/>
              </a:rPr>
              <a:t> que cambia, o </a:t>
            </a:r>
            <a:r>
              <a:rPr lang="en-US" sz="2400" dirty="0" err="1">
                <a:latin typeface="Segoe UI Light" panose="020B0502040204020203" pitchFamily="34" charset="0"/>
              </a:rPr>
              <a:t>varía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Java,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variable </a:t>
            </a:r>
            <a:r>
              <a:rPr lang="en-US" sz="2400" dirty="0" err="1">
                <a:latin typeface="Segoe UI Light" panose="020B0502040204020203" pitchFamily="34" charset="0"/>
              </a:rPr>
              <a:t>almacena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Los </a:t>
            </a:r>
            <a:r>
              <a:rPr lang="en-US" sz="2400" dirty="0" err="1">
                <a:latin typeface="Segoe UI Light" panose="020B0502040204020203" pitchFamily="34" charset="0"/>
              </a:rPr>
              <a:t>tipos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definen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tipo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dato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que </a:t>
            </a:r>
            <a:r>
              <a:rPr lang="en-US" sz="2400" dirty="0" err="1">
                <a:latin typeface="Segoe UI Light" panose="020B0502040204020203" pitchFamily="34" charset="0"/>
              </a:rPr>
              <a:t>puede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ser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almacenado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en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variable y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límites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83689" y="651686"/>
            <a:ext cx="7255079" cy="5054263"/>
            <a:chOff x="1026268" y="1111093"/>
            <a:chExt cx="7254766" cy="505421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26268" y="1111093"/>
              <a:ext cx="4789309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Tipos</a:t>
              </a:r>
              <a:r>
                <a:rPr lang="en-US" sz="4800" dirty="0">
                  <a:latin typeface="Segoe UI Light" panose="020B0502040204020203" pitchFamily="34" charset="0"/>
                </a:rPr>
                <a:t> de variables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394987" y="2017385"/>
            <a:ext cx="53717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A </a:t>
            </a:r>
            <a:r>
              <a:rPr lang="en-US" sz="2400" dirty="0" err="1">
                <a:latin typeface="Segoe UI Light" panose="020B0502040204020203" pitchFamily="34" charset="0"/>
              </a:rPr>
              <a:t>toda</a:t>
            </a:r>
            <a:r>
              <a:rPr lang="en-US" sz="2400" dirty="0">
                <a:latin typeface="Segoe UI Light" panose="020B0502040204020203" pitchFamily="34" charset="0"/>
              </a:rPr>
              <a:t> variable que se use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un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programa</a:t>
            </a:r>
            <a:r>
              <a:rPr lang="en-US" sz="2400" dirty="0">
                <a:latin typeface="Segoe UI Light" panose="020B0502040204020203" pitchFamily="34" charset="0"/>
              </a:rPr>
              <a:t>, se le </a:t>
            </a:r>
            <a:r>
              <a:rPr lang="en-US" sz="2400" dirty="0" err="1">
                <a:latin typeface="Segoe UI Light" panose="020B0502040204020203" pitchFamily="34" charset="0"/>
              </a:rPr>
              <a:t>debe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asociar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(</a:t>
            </a:r>
            <a:r>
              <a:rPr lang="en-US" sz="2400" dirty="0" err="1">
                <a:latin typeface="Segoe UI Light" panose="020B0502040204020203" pitchFamily="34" charset="0"/>
              </a:rPr>
              <a:t>generalmente</a:t>
            </a:r>
            <a:r>
              <a:rPr lang="en-US" sz="2400" dirty="0">
                <a:latin typeface="Segoe UI Light" panose="020B0502040204020203" pitchFamily="34" charset="0"/>
              </a:rPr>
              <a:t> al principio del </a:t>
            </a:r>
            <a:r>
              <a:rPr lang="en-US" sz="2400" dirty="0" err="1">
                <a:latin typeface="Segoe UI Light" panose="020B0502040204020203" pitchFamily="34" charset="0"/>
              </a:rPr>
              <a:t>programa</a:t>
            </a:r>
            <a:r>
              <a:rPr lang="en-US" sz="2400" dirty="0">
                <a:latin typeface="Segoe UI Light" panose="020B0502040204020203" pitchFamily="34" charset="0"/>
              </a:rPr>
              <a:t>)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un </a:t>
            </a:r>
            <a:r>
              <a:rPr lang="en-US" sz="2400" dirty="0" err="1">
                <a:latin typeface="Segoe UI Light" panose="020B0502040204020203" pitchFamily="34" charset="0"/>
              </a:rPr>
              <a:t>tipo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dato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específico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394987" y="3868314"/>
            <a:ext cx="48680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Un </a:t>
            </a:r>
            <a:r>
              <a:rPr lang="en-US" sz="2400" dirty="0" err="1">
                <a:latin typeface="Segoe UI Light" panose="020B0502040204020203" pitchFamily="34" charset="0"/>
              </a:rPr>
              <a:t>tipo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dato</a:t>
            </a:r>
            <a:r>
              <a:rPr lang="en-US" sz="2400" dirty="0">
                <a:latin typeface="Segoe UI Light" panose="020B0502040204020203" pitchFamily="34" charset="0"/>
              </a:rPr>
              <a:t> define </a:t>
            </a:r>
            <a:r>
              <a:rPr lang="en-US" sz="2400" dirty="0" err="1">
                <a:latin typeface="Segoe UI Light" panose="020B0502040204020203" pitchFamily="34" charset="0"/>
              </a:rPr>
              <a:t>todo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posible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rango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valores</a:t>
            </a:r>
            <a:r>
              <a:rPr lang="en-US" sz="2400" dirty="0">
                <a:latin typeface="Segoe UI Light" panose="020B0502040204020203" pitchFamily="34" charset="0"/>
              </a:rPr>
              <a:t> que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una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variable </a:t>
            </a:r>
            <a:r>
              <a:rPr lang="en-US" sz="2400" dirty="0" err="1">
                <a:latin typeface="Segoe UI Light" panose="020B0502040204020203" pitchFamily="34" charset="0"/>
              </a:rPr>
              <a:t>puede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tomar</a:t>
            </a:r>
            <a:r>
              <a:rPr lang="en-US" sz="2400" dirty="0">
                <a:latin typeface="Segoe UI Light" panose="020B0502040204020203" pitchFamily="34" charset="0"/>
              </a:rPr>
              <a:t> al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momento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ejecución</a:t>
            </a:r>
            <a:r>
              <a:rPr lang="en-US" sz="2400" dirty="0">
                <a:latin typeface="Segoe UI Light" panose="020B0502040204020203" pitchFamily="34" charset="0"/>
              </a:rPr>
              <a:t> del </a:t>
            </a:r>
            <a:r>
              <a:rPr lang="en-US" sz="2400" dirty="0" err="1">
                <a:latin typeface="Segoe UI Light" panose="020B0502040204020203" pitchFamily="34" charset="0"/>
              </a:rPr>
              <a:t>programa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y </a:t>
            </a:r>
            <a:r>
              <a:rPr lang="en-US" sz="2400" dirty="0">
                <a:latin typeface="Segoe UI Light" panose="020B0502040204020203" pitchFamily="34" charset="0"/>
              </a:rPr>
              <a:t>a lo largo de </a:t>
            </a:r>
            <a:r>
              <a:rPr lang="en-US" sz="2400" dirty="0" err="1">
                <a:latin typeface="Segoe UI Light" panose="020B0502040204020203" pitchFamily="34" charset="0"/>
              </a:rPr>
              <a:t>toda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su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vida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útil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7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5241594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>
                  <a:latin typeface="Segoe UI Light" panose="020B0502040204020203" pitchFamily="34" charset="0"/>
                </a:rPr>
                <a:t>Palabras </a:t>
              </a:r>
              <a:r>
                <a:rPr lang="en-US" sz="4800" dirty="0" err="1" smtClean="0">
                  <a:latin typeface="Segoe UI Light" panose="020B0502040204020203" pitchFamily="34" charset="0"/>
                </a:rPr>
                <a:t>Reservadas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852153" y="2005460"/>
            <a:ext cx="586404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abstract  </a:t>
            </a:r>
            <a:r>
              <a:rPr lang="ro-RO" sz="2400" dirty="0" err="1" smtClean="0">
                <a:latin typeface="Segoe UI Light" panose="020B0502040204020203" pitchFamily="34" charset="0"/>
              </a:rPr>
              <a:t>double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 err="1" smtClean="0">
                <a:latin typeface="Segoe UI Light" panose="020B0502040204020203" pitchFamily="34" charset="0"/>
              </a:rPr>
              <a:t>int</a:t>
            </a:r>
            <a:r>
              <a:rPr lang="ro-RO" sz="2400" dirty="0" smtClean="0">
                <a:latin typeface="Segoe UI Light" panose="020B0502040204020203" pitchFamily="34" charset="0"/>
              </a:rPr>
              <a:t>   </a:t>
            </a:r>
            <a:r>
              <a:rPr lang="ro-RO" sz="2400" dirty="0" err="1" smtClean="0">
                <a:latin typeface="Segoe UI Light" panose="020B0502040204020203" pitchFamily="34" charset="0"/>
              </a:rPr>
              <a:t>strictfp</a:t>
            </a:r>
            <a:r>
              <a:rPr lang="ro-RO" sz="2400" dirty="0" smtClean="0">
                <a:latin typeface="Segoe UI Light" panose="020B0502040204020203" pitchFamily="34" charset="0"/>
              </a:rPr>
              <a:t>              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boolean  </a:t>
            </a:r>
            <a:r>
              <a:rPr lang="ro-RO" sz="2400" dirty="0" err="1" smtClean="0">
                <a:latin typeface="Segoe UI Light" panose="020B0502040204020203" pitchFamily="34" charset="0"/>
              </a:rPr>
              <a:t>else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 smtClean="0">
                <a:latin typeface="Segoe UI Light" panose="020B0502040204020203" pitchFamily="34" charset="0"/>
              </a:rPr>
              <a:t>interface</a:t>
            </a:r>
            <a:r>
              <a:rPr lang="ro-RO" sz="2400" dirty="0" smtClean="0">
                <a:latin typeface="Segoe UI Light" panose="020B0502040204020203" pitchFamily="34" charset="0"/>
              </a:rPr>
              <a:t>   super               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break   </a:t>
            </a:r>
            <a:r>
              <a:rPr lang="ro-RO" sz="2400" dirty="0" err="1" smtClean="0">
                <a:latin typeface="Segoe UI Light" panose="020B0502040204020203" pitchFamily="34" charset="0"/>
              </a:rPr>
              <a:t>extends</a:t>
            </a:r>
            <a:r>
              <a:rPr lang="ro-RO" sz="2400" dirty="0" smtClean="0">
                <a:latin typeface="Segoe UI Light" panose="020B0502040204020203" pitchFamily="34" charset="0"/>
              </a:rPr>
              <a:t>        </a:t>
            </a:r>
            <a:r>
              <a:rPr lang="ro-RO" sz="2400" dirty="0" err="1">
                <a:latin typeface="Segoe UI Light" panose="020B0502040204020203" pitchFamily="34" charset="0"/>
              </a:rPr>
              <a:t>long</a:t>
            </a:r>
            <a:r>
              <a:rPr lang="ro-RO" sz="2400" dirty="0">
                <a:latin typeface="Segoe UI Light" panose="020B0502040204020203" pitchFamily="34" charset="0"/>
              </a:rPr>
              <a:t>               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>
                <a:latin typeface="Segoe UI Light" panose="020B0502040204020203" pitchFamily="34" charset="0"/>
              </a:rPr>
              <a:t>s</a:t>
            </a:r>
            <a:r>
              <a:rPr lang="ro-RO" sz="2400" dirty="0" err="1" smtClean="0">
                <a:latin typeface="Segoe UI Light" panose="020B0502040204020203" pitchFamily="34" charset="0"/>
              </a:rPr>
              <a:t>witch</a:t>
            </a:r>
            <a:r>
              <a:rPr lang="ro-RO" sz="2400" dirty="0" smtClean="0">
                <a:latin typeface="Segoe UI Light" panose="020B0502040204020203" pitchFamily="34" charset="0"/>
              </a:rPr>
              <a:t> byte  final   native  </a:t>
            </a:r>
            <a:r>
              <a:rPr lang="ro-RO" sz="2400" dirty="0" err="1" smtClean="0">
                <a:latin typeface="Segoe UI Light" panose="020B0502040204020203" pitchFamily="34" charset="0"/>
              </a:rPr>
              <a:t>synchronized</a:t>
            </a:r>
            <a:r>
              <a:rPr lang="ro-RO" sz="2400" dirty="0" smtClean="0">
                <a:latin typeface="Segoe UI Light" panose="020B0502040204020203" pitchFamily="34" charset="0"/>
              </a:rPr>
              <a:t>  case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finally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 err="1" smtClean="0">
                <a:latin typeface="Segoe UI Light" panose="020B0502040204020203" pitchFamily="34" charset="0"/>
              </a:rPr>
              <a:t>new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 err="1" smtClean="0">
                <a:latin typeface="Segoe UI Light" panose="020B0502040204020203" pitchFamily="34" charset="0"/>
              </a:rPr>
              <a:t>this</a:t>
            </a:r>
            <a:r>
              <a:rPr lang="ro-RO" sz="2400" dirty="0" smtClean="0">
                <a:latin typeface="Segoe UI Light" panose="020B0502040204020203" pitchFamily="34" charset="0"/>
              </a:rPr>
              <a:t> catch   </a:t>
            </a:r>
            <a:r>
              <a:rPr lang="ro-RO" sz="2400" dirty="0" err="1" smtClean="0">
                <a:latin typeface="Segoe UI Light" panose="020B0502040204020203" pitchFamily="34" charset="0"/>
              </a:rPr>
              <a:t>float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 err="1" smtClean="0">
                <a:latin typeface="Segoe UI Light" panose="020B0502040204020203" pitchFamily="34" charset="0"/>
              </a:rPr>
              <a:t>package</a:t>
            </a:r>
            <a:r>
              <a:rPr lang="ro-RO" sz="2400" dirty="0" smtClean="0">
                <a:latin typeface="Segoe UI Light" panose="020B0502040204020203" pitchFamily="34" charset="0"/>
              </a:rPr>
              <a:t>       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throwchar</a:t>
            </a:r>
            <a:r>
              <a:rPr lang="ro-RO" sz="2400" dirty="0" smtClean="0">
                <a:latin typeface="Segoe UI Light" panose="020B0502040204020203" pitchFamily="34" charset="0"/>
              </a:rPr>
              <a:t>  for  private </a:t>
            </a:r>
            <a:r>
              <a:rPr lang="ro-RO" sz="2400" dirty="0" err="1" smtClean="0">
                <a:latin typeface="Segoe UI Light" panose="020B0502040204020203" pitchFamily="34" charset="0"/>
              </a:rPr>
              <a:t>throws</a:t>
            </a:r>
            <a:r>
              <a:rPr lang="ro-RO" sz="2400" dirty="0" smtClean="0">
                <a:latin typeface="Segoe UI Light" panose="020B0502040204020203" pitchFamily="34" charset="0"/>
              </a:rPr>
              <a:t>   </a:t>
            </a:r>
            <a:r>
              <a:rPr lang="ro-RO" sz="2400" dirty="0" err="1" smtClean="0">
                <a:latin typeface="Segoe UI Light" panose="020B0502040204020203" pitchFamily="34" charset="0"/>
              </a:rPr>
              <a:t>class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 err="1" smtClean="0">
                <a:latin typeface="Segoe UI Light" panose="020B0502040204020203" pitchFamily="34" charset="0"/>
              </a:rPr>
              <a:t>goto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protected</a:t>
            </a:r>
            <a:r>
              <a:rPr lang="ro-RO" sz="2400" dirty="0" smtClean="0">
                <a:latin typeface="Segoe UI Light" panose="020B0502040204020203" pitchFamily="34" charset="0"/>
              </a:rPr>
              <a:t>  </a:t>
            </a:r>
            <a:r>
              <a:rPr lang="ro-RO" sz="2400" dirty="0">
                <a:latin typeface="Segoe UI Light" panose="020B0502040204020203" pitchFamily="34" charset="0"/>
              </a:rPr>
              <a:t>transient  </a:t>
            </a:r>
            <a:r>
              <a:rPr lang="ro-RO" sz="2400" dirty="0" err="1" smtClean="0">
                <a:latin typeface="Segoe UI Light" panose="020B0502040204020203" pitchFamily="34" charset="0"/>
              </a:rPr>
              <a:t>const</a:t>
            </a:r>
            <a:r>
              <a:rPr lang="ro-RO" sz="2400" dirty="0" smtClean="0">
                <a:latin typeface="Segoe UI Light" panose="020B0502040204020203" pitchFamily="34" charset="0"/>
              </a:rPr>
              <a:t>   </a:t>
            </a:r>
            <a:r>
              <a:rPr lang="ro-RO" sz="2400" dirty="0" err="1">
                <a:latin typeface="Segoe UI Light" panose="020B0502040204020203" pitchFamily="34" charset="0"/>
              </a:rPr>
              <a:t>if</a:t>
            </a:r>
            <a:r>
              <a:rPr lang="ro-RO" sz="2400" dirty="0">
                <a:latin typeface="Segoe UI Light" panose="020B0502040204020203" pitchFamily="34" charset="0"/>
              </a:rPr>
              <a:t>  </a:t>
            </a:r>
            <a:r>
              <a:rPr lang="ro-RO" sz="2400" dirty="0" smtClean="0">
                <a:latin typeface="Segoe UI Light" panose="020B0502040204020203" pitchFamily="34" charset="0"/>
              </a:rPr>
              <a:t>public          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try</a:t>
            </a:r>
            <a:r>
              <a:rPr lang="ro-RO" sz="2400" dirty="0" smtClean="0">
                <a:latin typeface="Segoe UI Light" panose="020B0502040204020203" pitchFamily="34" charset="0"/>
              </a:rPr>
              <a:t> continue  </a:t>
            </a:r>
            <a:r>
              <a:rPr lang="ro-RO" sz="2400" dirty="0" err="1" smtClean="0">
                <a:latin typeface="Segoe UI Light" panose="020B0502040204020203" pitchFamily="34" charset="0"/>
              </a:rPr>
              <a:t>implements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 smtClean="0">
                <a:latin typeface="Segoe UI Light" panose="020B0502040204020203" pitchFamily="34" charset="0"/>
              </a:rPr>
              <a:t>return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 smtClean="0">
                <a:latin typeface="Segoe UI Light" panose="020B0502040204020203" pitchFamily="34" charset="0"/>
              </a:rPr>
              <a:t>void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default</a:t>
            </a:r>
            <a:r>
              <a:rPr lang="ro-RO" sz="2400" dirty="0" smtClean="0">
                <a:latin typeface="Segoe UI Light" panose="020B0502040204020203" pitchFamily="34" charset="0"/>
              </a:rPr>
              <a:t>      import </a:t>
            </a:r>
            <a:r>
              <a:rPr lang="ro-RO" sz="2400" dirty="0" err="1" smtClean="0">
                <a:latin typeface="Segoe UI Light" panose="020B0502040204020203" pitchFamily="34" charset="0"/>
              </a:rPr>
              <a:t>short</a:t>
            </a:r>
            <a:r>
              <a:rPr lang="ro-RO" sz="2400" dirty="0" smtClean="0">
                <a:latin typeface="Segoe UI Light" panose="020B0502040204020203" pitchFamily="34" charset="0"/>
              </a:rPr>
              <a:t> volatile  do </a:t>
            </a:r>
            <a:r>
              <a:rPr lang="ro-RO" sz="2400" dirty="0" err="1" smtClean="0">
                <a:latin typeface="Segoe UI Light" panose="020B0502040204020203" pitchFamily="34" charset="0"/>
              </a:rPr>
              <a:t>instanceof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static  </a:t>
            </a:r>
            <a:r>
              <a:rPr lang="ro-RO" sz="2400" dirty="0" err="1" smtClean="0">
                <a:latin typeface="Segoe UI Light" panose="020B0502040204020203" pitchFamily="34" charset="0"/>
              </a:rPr>
              <a:t>while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3121745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Operadores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2200025"/>
            <a:ext cx="573022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Un </a:t>
            </a:r>
            <a:r>
              <a:rPr lang="ro-RO" sz="2400" dirty="0" err="1">
                <a:latin typeface="Segoe UI Light" panose="020B0502040204020203" pitchFamily="34" charset="0"/>
              </a:rPr>
              <a:t>operador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es</a:t>
            </a:r>
            <a:r>
              <a:rPr lang="ro-RO" sz="2400" dirty="0">
                <a:latin typeface="Segoe UI Light" panose="020B0502040204020203" pitchFamily="34" charset="0"/>
              </a:rPr>
              <a:t> una </a:t>
            </a:r>
            <a:r>
              <a:rPr lang="ro-RO" sz="2400" dirty="0" err="1">
                <a:latin typeface="Segoe UI Light" panose="020B0502040204020203" pitchFamily="34" charset="0"/>
              </a:rPr>
              <a:t>expresión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que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produce </a:t>
            </a:r>
            <a:r>
              <a:rPr lang="ro-RO" sz="2400" dirty="0" err="1">
                <a:latin typeface="Segoe UI Light" panose="020B0502040204020203" pitchFamily="34" charset="0"/>
              </a:rPr>
              <a:t>otro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valor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(</a:t>
            </a:r>
            <a:r>
              <a:rPr lang="ro-RO" sz="2400" dirty="0" err="1">
                <a:latin typeface="Segoe UI Light" panose="020B0502040204020203" pitchFamily="34" charset="0"/>
              </a:rPr>
              <a:t>así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como</a:t>
            </a:r>
            <a:r>
              <a:rPr lang="ro-RO" sz="2400" dirty="0">
                <a:latin typeface="Segoe UI Light" panose="020B0502040204020203" pitchFamily="34" charset="0"/>
              </a:rPr>
              <a:t> las </a:t>
            </a:r>
            <a:r>
              <a:rPr lang="ro-RO" sz="2400" dirty="0" err="1">
                <a:latin typeface="Segoe UI Light" panose="020B0502040204020203" pitchFamily="34" charset="0"/>
              </a:rPr>
              <a:t>funciones</a:t>
            </a:r>
            <a:r>
              <a:rPr lang="ro-RO" sz="2400" dirty="0">
                <a:latin typeface="Segoe UI Light" panose="020B0502040204020203" pitchFamily="34" charset="0"/>
              </a:rPr>
              <a:t> o </a:t>
            </a:r>
            <a:r>
              <a:rPr lang="ro-RO" sz="2400" dirty="0" err="1">
                <a:latin typeface="Segoe UI Light" panose="020B0502040204020203" pitchFamily="34" charset="0"/>
              </a:rPr>
              <a:t>construcciones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que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devuelven</a:t>
            </a:r>
            <a:r>
              <a:rPr lang="ro-RO" sz="2400" dirty="0">
                <a:latin typeface="Segoe UI Light" panose="020B0502040204020203" pitchFamily="34" charset="0"/>
              </a:rPr>
              <a:t> un </a:t>
            </a:r>
            <a:r>
              <a:rPr lang="ro-RO" sz="2400" dirty="0" err="1">
                <a:latin typeface="Segoe UI Light" panose="020B0502040204020203" pitchFamily="34" charset="0"/>
              </a:rPr>
              <a:t>valor</a:t>
            </a:r>
            <a:r>
              <a:rPr lang="ro-RO" sz="2400" dirty="0">
                <a:latin typeface="Segoe UI Light" panose="020B0502040204020203" pitchFamily="34" charset="0"/>
              </a:rPr>
              <a:t>).</a:t>
            </a:r>
            <a:r>
              <a:rPr lang="ro-RO" sz="2400" dirty="0" err="1">
                <a:latin typeface="Segoe UI Light" panose="020B0502040204020203" pitchFamily="34" charset="0"/>
              </a:rPr>
              <a:t>Existen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operadores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de </a:t>
            </a:r>
            <a:r>
              <a:rPr lang="ro-RO" sz="2400" dirty="0" err="1">
                <a:latin typeface="Segoe UI Light" panose="020B0502040204020203" pitchFamily="34" charset="0"/>
              </a:rPr>
              <a:t>comparación</a:t>
            </a:r>
            <a:r>
              <a:rPr lang="ro-RO" sz="2400" dirty="0">
                <a:latin typeface="Segoe UI Light" panose="020B0502040204020203" pitchFamily="34" charset="0"/>
              </a:rPr>
              <a:t>, de </a:t>
            </a:r>
            <a:r>
              <a:rPr lang="ro-RO" sz="2400" dirty="0" err="1">
                <a:latin typeface="Segoe UI Light" panose="020B0502040204020203" pitchFamily="34" charset="0"/>
              </a:rPr>
              <a:t>negación</a:t>
            </a:r>
            <a:r>
              <a:rPr lang="ro-RO" sz="2400" dirty="0">
                <a:latin typeface="Segoe UI Light" panose="020B0502040204020203" pitchFamily="34" charset="0"/>
              </a:rPr>
              <a:t> o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de </a:t>
            </a:r>
            <a:r>
              <a:rPr lang="ro-RO" sz="2400" dirty="0" err="1">
                <a:latin typeface="Segoe UI Light" panose="020B0502040204020203" pitchFamily="34" charset="0"/>
              </a:rPr>
              <a:t>incremento</a:t>
            </a:r>
            <a:r>
              <a:rPr lang="ro-RO" sz="2400" dirty="0">
                <a:latin typeface="Segoe UI Light" panose="020B0502040204020203" pitchFamily="34" charset="0"/>
              </a:rPr>
              <a:t> y </a:t>
            </a:r>
            <a:r>
              <a:rPr lang="ro-RO" sz="2400" dirty="0" err="1">
                <a:latin typeface="Segoe UI Light" panose="020B0502040204020203" pitchFamily="34" charset="0"/>
              </a:rPr>
              <a:t>decremento</a:t>
            </a:r>
            <a:r>
              <a:rPr lang="ro-RO" sz="2400" dirty="0">
                <a:latin typeface="Segoe UI Light" panose="020B0502040204020203" pitchFamily="34" charset="0"/>
              </a:rPr>
              <a:t>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6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3121745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Operadores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1897738"/>
            <a:ext cx="533460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Las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matemáticas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se </a:t>
            </a:r>
            <a:r>
              <a:rPr lang="ro-RO" sz="2400" dirty="0" err="1">
                <a:latin typeface="Segoe UI Light" panose="020B0502040204020203" pitchFamily="34" charset="0"/>
              </a:rPr>
              <a:t>comportan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igual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manera</a:t>
            </a:r>
            <a:r>
              <a:rPr lang="ro-RO" sz="2400" dirty="0">
                <a:latin typeface="Segoe UI Light" panose="020B0502040204020203" pitchFamily="34" charset="0"/>
              </a:rPr>
              <a:t> en PHP.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Las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* y / </a:t>
            </a:r>
            <a:r>
              <a:rPr lang="ro-RO" sz="2400" dirty="0" err="1">
                <a:latin typeface="Segoe UI Light" panose="020B0502040204020203" pitchFamily="34" charset="0"/>
              </a:rPr>
              <a:t>tienen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precedencia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sobre </a:t>
            </a:r>
            <a:r>
              <a:rPr lang="ro-RO" sz="2400" dirty="0">
                <a:latin typeface="Segoe UI Light" panose="020B0502040204020203" pitchFamily="34" charset="0"/>
              </a:rPr>
              <a:t>la suma y la </a:t>
            </a:r>
            <a:r>
              <a:rPr lang="ro-RO" sz="2400" dirty="0" err="1">
                <a:latin typeface="Segoe UI Light" panose="020B0502040204020203" pitchFamily="34" charset="0"/>
              </a:rPr>
              <a:t>resta</a:t>
            </a:r>
            <a:r>
              <a:rPr lang="ro-RO" sz="2400" dirty="0">
                <a:latin typeface="Segoe UI Light" panose="020B0502040204020203" pitchFamily="34" charset="0"/>
              </a:rPr>
              <a:t> y se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pueden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utilizar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paréntesis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para </a:t>
            </a:r>
            <a:r>
              <a:rPr lang="ro-RO" sz="2400" dirty="0" err="1">
                <a:latin typeface="Segoe UI Light" panose="020B0502040204020203" pitchFamily="34" charset="0"/>
              </a:rPr>
              <a:t>expresiones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más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complejas</a:t>
            </a:r>
            <a:r>
              <a:rPr lang="ro-RO" sz="2400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Un </a:t>
            </a:r>
            <a:r>
              <a:rPr lang="ro-RO" sz="2400" dirty="0" err="1">
                <a:latin typeface="Segoe UI Light" panose="020B0502040204020203" pitchFamily="34" charset="0"/>
              </a:rPr>
              <a:t>operador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es</a:t>
            </a:r>
            <a:r>
              <a:rPr lang="ro-RO" sz="2400" dirty="0">
                <a:latin typeface="Segoe UI Light" panose="020B0502040204020203" pitchFamily="34" charset="0"/>
              </a:rPr>
              <a:t> un </a:t>
            </a:r>
            <a:r>
              <a:rPr lang="ro-RO" sz="2400" dirty="0" err="1">
                <a:latin typeface="Segoe UI Light" panose="020B0502040204020203" pitchFamily="34" charset="0"/>
              </a:rPr>
              <a:t>símbolo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especial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que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indica </a:t>
            </a:r>
            <a:r>
              <a:rPr lang="ro-RO" sz="2400" dirty="0">
                <a:latin typeface="Segoe UI Light" panose="020B0502040204020203" pitchFamily="34" charset="0"/>
              </a:rPr>
              <a:t>al </a:t>
            </a:r>
            <a:r>
              <a:rPr lang="ro-RO" sz="2400" dirty="0" err="1">
                <a:latin typeface="Segoe UI Light" panose="020B0502040204020203" pitchFamily="34" charset="0"/>
              </a:rPr>
              <a:t>compilador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que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debe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 smtClean="0">
                <a:latin typeface="Segoe UI Light" panose="020B0502040204020203" pitchFamily="34" charset="0"/>
              </a:rPr>
              <a:t>efectuar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una </a:t>
            </a:r>
            <a:r>
              <a:rPr lang="ro-RO" sz="2400" dirty="0" err="1">
                <a:latin typeface="Segoe UI Light" panose="020B0502040204020203" pitchFamily="34" charset="0"/>
              </a:rPr>
              <a:t>operación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matemática</a:t>
            </a:r>
            <a:r>
              <a:rPr lang="ro-RO" sz="2400" dirty="0">
                <a:latin typeface="Segoe UI Light" panose="020B0502040204020203" pitchFamily="34" charset="0"/>
              </a:rPr>
              <a:t> o </a:t>
            </a:r>
            <a:r>
              <a:rPr lang="ro-RO" sz="2400" dirty="0" err="1">
                <a:latin typeface="Segoe UI Light" panose="020B0502040204020203" pitchFamily="34" charset="0"/>
              </a:rPr>
              <a:t>lógica</a:t>
            </a:r>
            <a:r>
              <a:rPr lang="ro-RO" sz="2400" dirty="0">
                <a:latin typeface="Segoe UI Light" panose="020B0502040204020203" pitchFamily="34" charset="0"/>
              </a:rPr>
              <a:t>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3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3121745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Operadores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2004241"/>
            <a:ext cx="682199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En </a:t>
            </a:r>
            <a:r>
              <a:rPr lang="ro-RO" sz="2400" dirty="0" err="1">
                <a:latin typeface="Segoe UI Light" panose="020B0502040204020203" pitchFamily="34" charset="0"/>
              </a:rPr>
              <a:t>todo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lenguaje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programación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existen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un </a:t>
            </a:r>
            <a:r>
              <a:rPr lang="ro-RO" sz="2400" dirty="0" err="1">
                <a:latin typeface="Segoe UI Light" panose="020B0502040204020203" pitchFamily="34" charset="0"/>
              </a:rPr>
              <a:t>conjunto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operadores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que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permiten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realizar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con </a:t>
            </a:r>
            <a:r>
              <a:rPr lang="ro-RO" sz="2400" dirty="0" err="1">
                <a:latin typeface="Segoe UI Light" panose="020B0502040204020203" pitchFamily="34" charset="0"/>
              </a:rPr>
              <a:t>los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datos</a:t>
            </a:r>
            <a:r>
              <a:rPr lang="ro-RO" sz="2400" dirty="0">
                <a:latin typeface="Segoe UI Light" panose="020B0502040204020203" pitchFamily="34" charset="0"/>
              </a:rPr>
              <a:t>. </a:t>
            </a:r>
            <a:r>
              <a:rPr lang="ro-RO" sz="2400" dirty="0" err="1">
                <a:latin typeface="Segoe UI Light" panose="020B0502040204020203" pitchFamily="34" charset="0"/>
              </a:rPr>
              <a:t>Nos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referimos</a:t>
            </a:r>
            <a:r>
              <a:rPr lang="ro-RO" sz="2400" dirty="0">
                <a:latin typeface="Segoe UI Light" panose="020B0502040204020203" pitchFamily="34" charset="0"/>
              </a:rPr>
              <a:t> a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operaciones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aritméticas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comparaciones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lógicas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y </a:t>
            </a:r>
            <a:r>
              <a:rPr lang="ro-RO" sz="2400" dirty="0" err="1">
                <a:latin typeface="Segoe UI Light" panose="020B0502040204020203" pitchFamily="34" charset="0"/>
              </a:rPr>
              <a:t>otras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smtClean="0">
                <a:latin typeface="Segoe UI Light" panose="020B0502040204020203" pitchFamily="34" charset="0"/>
              </a:rPr>
              <a:t>(por </a:t>
            </a:r>
            <a:r>
              <a:rPr lang="ro-RO" sz="2400" dirty="0" err="1" smtClean="0">
                <a:latin typeface="Segoe UI Light" panose="020B0502040204020203" pitchFamily="34" charset="0"/>
              </a:rPr>
              <a:t>ejemplo</a:t>
            </a:r>
            <a:r>
              <a:rPr lang="ro-RO" sz="2400" dirty="0" smtClean="0">
                <a:latin typeface="Segoe UI Light" panose="020B0502040204020203" pitchFamily="34" charset="0"/>
              </a:rPr>
              <a:t>,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concatenación</a:t>
            </a:r>
            <a:r>
              <a:rPr lang="ro-RO" sz="2400" dirty="0" smtClean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cadenas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operaciones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algebraicas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entre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valores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números</a:t>
            </a:r>
            <a:r>
              <a:rPr lang="ro-RO" sz="2400" dirty="0">
                <a:latin typeface="Segoe UI Light" panose="020B0502040204020203" pitchFamily="34" charset="0"/>
              </a:rPr>
              <a:t>, etc.).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5663999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Qué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es</a:t>
              </a:r>
              <a:r>
                <a:rPr lang="en-US" sz="4800" dirty="0">
                  <a:latin typeface="Segoe UI Light" panose="020B0502040204020203" pitchFamily="34" charset="0"/>
                </a:rPr>
                <a:t> un </a:t>
              </a:r>
              <a:r>
                <a:rPr lang="en-US" sz="4800" dirty="0" err="1">
                  <a:latin typeface="Segoe UI Light" panose="020B0502040204020203" pitchFamily="34" charset="0"/>
                </a:rPr>
                <a:t>Operador</a:t>
              </a:r>
              <a:r>
                <a:rPr lang="en-US" sz="4800" dirty="0">
                  <a:latin typeface="Segoe UI Light" panose="020B0502040204020203" pitchFamily="34" charset="0"/>
                </a:rPr>
                <a:t>?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2606146"/>
            <a:ext cx="47134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Un </a:t>
            </a:r>
            <a:r>
              <a:rPr lang="ro-RO" sz="2400" dirty="0" err="1">
                <a:latin typeface="Segoe UI Light" panose="020B0502040204020203" pitchFamily="34" charset="0"/>
              </a:rPr>
              <a:t>operador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es</a:t>
            </a:r>
            <a:r>
              <a:rPr lang="ro-RO" sz="2400" dirty="0">
                <a:latin typeface="Segoe UI Light" panose="020B0502040204020203" pitchFamily="34" charset="0"/>
              </a:rPr>
              <a:t> un </a:t>
            </a:r>
            <a:r>
              <a:rPr lang="ro-RO" sz="2400" dirty="0" err="1">
                <a:latin typeface="Segoe UI Light" panose="020B0502040204020203" pitchFamily="34" charset="0"/>
              </a:rPr>
              <a:t>símbolo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especial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que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indica al </a:t>
            </a:r>
            <a:r>
              <a:rPr lang="ro-RO" sz="2400" dirty="0" err="1">
                <a:latin typeface="Segoe UI Light" panose="020B0502040204020203" pitchFamily="34" charset="0"/>
              </a:rPr>
              <a:t>compilador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que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debe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efectuar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una </a:t>
            </a:r>
            <a:r>
              <a:rPr lang="ro-RO" sz="2400" dirty="0" err="1">
                <a:latin typeface="Segoe UI Light" panose="020B0502040204020203" pitchFamily="34" charset="0"/>
              </a:rPr>
              <a:t>operación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matemática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o </a:t>
            </a:r>
            <a:r>
              <a:rPr lang="ro-RO" sz="2400" dirty="0" err="1">
                <a:latin typeface="Segoe UI Light" panose="020B0502040204020203" pitchFamily="34" charset="0"/>
              </a:rPr>
              <a:t>lógica</a:t>
            </a:r>
            <a:r>
              <a:rPr lang="ro-RO" sz="2400" dirty="0">
                <a:latin typeface="Segoe UI Light" panose="020B0502040204020203" pitchFamily="34" charset="0"/>
              </a:rPr>
              <a:t>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5663999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Qué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es</a:t>
              </a:r>
              <a:r>
                <a:rPr lang="en-US" sz="4800" dirty="0">
                  <a:latin typeface="Segoe UI Light" panose="020B0502040204020203" pitchFamily="34" charset="0"/>
                </a:rPr>
                <a:t> un </a:t>
              </a:r>
              <a:r>
                <a:rPr lang="en-US" sz="4800" dirty="0" err="1">
                  <a:latin typeface="Segoe UI Light" panose="020B0502040204020203" pitchFamily="34" charset="0"/>
                </a:rPr>
                <a:t>Operador</a:t>
              </a:r>
              <a:r>
                <a:rPr lang="en-US" sz="4800" dirty="0">
                  <a:latin typeface="Segoe UI Light" panose="020B0502040204020203" pitchFamily="34" charset="0"/>
                </a:rPr>
                <a:t>? 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1901891"/>
            <a:ext cx="536935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En </a:t>
            </a:r>
            <a:r>
              <a:rPr lang="ro-RO" sz="2400" dirty="0" err="1">
                <a:latin typeface="Segoe UI Light" panose="020B0502040204020203" pitchFamily="34" charset="0"/>
              </a:rPr>
              <a:t>todo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lenguaje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programación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existen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un </a:t>
            </a:r>
            <a:r>
              <a:rPr lang="ro-RO" sz="2400" dirty="0" err="1">
                <a:latin typeface="Segoe UI Light" panose="020B0502040204020203" pitchFamily="34" charset="0"/>
              </a:rPr>
              <a:t>conjunto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operadores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que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permiten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realizar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con </a:t>
            </a:r>
            <a:r>
              <a:rPr lang="ro-RO" sz="2400" dirty="0" err="1">
                <a:latin typeface="Segoe UI Light" panose="020B0502040204020203" pitchFamily="34" charset="0"/>
              </a:rPr>
              <a:t>los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datos</a:t>
            </a:r>
            <a:r>
              <a:rPr lang="ro-RO" sz="2400" dirty="0">
                <a:latin typeface="Segoe UI Light" panose="020B0502040204020203" pitchFamily="34" charset="0"/>
              </a:rPr>
              <a:t>. </a:t>
            </a:r>
            <a:r>
              <a:rPr lang="ro-RO" sz="2400" dirty="0" err="1">
                <a:latin typeface="Segoe UI Light" panose="020B0502040204020203" pitchFamily="34" charset="0"/>
              </a:rPr>
              <a:t>Nos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referimos</a:t>
            </a:r>
            <a:r>
              <a:rPr lang="ro-RO" sz="2400" dirty="0">
                <a:latin typeface="Segoe UI Light" panose="020B0502040204020203" pitchFamily="34" charset="0"/>
              </a:rPr>
              <a:t> a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operaciones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aritméticas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r>
              <a:rPr lang="ro-RO" sz="2400" dirty="0" err="1">
                <a:latin typeface="Segoe UI Light" panose="020B0502040204020203" pitchFamily="34" charset="0"/>
              </a:rPr>
              <a:t>comparaciones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operaciones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lógicas</a:t>
            </a:r>
            <a:r>
              <a:rPr lang="ro-RO" sz="2400" dirty="0">
                <a:latin typeface="Segoe UI Light" panose="020B0502040204020203" pitchFamily="34" charset="0"/>
              </a:rPr>
              <a:t> y </a:t>
            </a:r>
            <a:r>
              <a:rPr lang="ro-RO" sz="2400" dirty="0" err="1">
                <a:latin typeface="Segoe UI Light" panose="020B0502040204020203" pitchFamily="34" charset="0"/>
              </a:rPr>
              <a:t>otras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operaciones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(</a:t>
            </a:r>
            <a:r>
              <a:rPr lang="ro-RO" sz="2400" dirty="0">
                <a:latin typeface="Segoe UI Light" panose="020B0502040204020203" pitchFamily="34" charset="0"/>
              </a:rPr>
              <a:t>por </a:t>
            </a:r>
            <a:r>
              <a:rPr lang="ro-RO" sz="2400" dirty="0" err="1">
                <a:latin typeface="Segoe UI Light" panose="020B0502040204020203" pitchFamily="34" charset="0"/>
              </a:rPr>
              <a:t>ejemplo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r>
              <a:rPr lang="ro-RO" sz="2400" dirty="0" err="1">
                <a:latin typeface="Segoe UI Light" panose="020B0502040204020203" pitchFamily="34" charset="0"/>
              </a:rPr>
              <a:t>concatenación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cadenas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operaciones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algebraicas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entre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valores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números</a:t>
            </a:r>
            <a:r>
              <a:rPr lang="ro-RO" sz="2400" dirty="0">
                <a:latin typeface="Segoe UI Light" panose="020B0502040204020203" pitchFamily="34" charset="0"/>
              </a:rPr>
              <a:t>, etc.).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4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6143276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Operadores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Aritméticos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59929" y="1897738"/>
            <a:ext cx="299261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suma (+),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ro-RO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resta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(-),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ro-RO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multiplicación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(*),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ro-RO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división</a:t>
            </a:r>
            <a:r>
              <a:rPr lang="ro-RO" sz="2400" dirty="0" smtClean="0">
                <a:latin typeface="Segoe UI Light" panose="020B0502040204020203" pitchFamily="34" charset="0"/>
              </a:rPr>
              <a:t> (/)</a:t>
            </a:r>
          </a:p>
          <a:p>
            <a:pPr algn="just">
              <a:spcBef>
                <a:spcPct val="0"/>
              </a:spcBef>
              <a:buNone/>
            </a:pPr>
            <a:endParaRPr lang="ro-RO" sz="2400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resto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de la </a:t>
            </a:r>
            <a:r>
              <a:rPr lang="ro-RO" sz="2400" dirty="0" err="1">
                <a:latin typeface="Segoe UI Light" panose="020B0502040204020203" pitchFamily="34" charset="0"/>
              </a:rPr>
              <a:t>división</a:t>
            </a:r>
            <a:r>
              <a:rPr lang="ro-RO" sz="2400" dirty="0">
                <a:latin typeface="Segoe UI Light" panose="020B0502040204020203" pitchFamily="34" charset="0"/>
              </a:rPr>
              <a:t> (%)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6785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CARACTERÍSTICAS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2778125"/>
            <a:ext cx="5618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orientado</a:t>
            </a:r>
            <a:r>
              <a:rPr lang="en-US" sz="2400" dirty="0">
                <a:latin typeface="Segoe UI Light" panose="020B0502040204020203" pitchFamily="34" charset="0"/>
              </a:rPr>
              <a:t> a </a:t>
            </a:r>
            <a:r>
              <a:rPr lang="en-US" sz="2400" dirty="0" err="1">
                <a:latin typeface="Segoe UI Light" panose="020B0502040204020203" pitchFamily="34" charset="0"/>
              </a:rPr>
              <a:t>objetos</a:t>
            </a:r>
            <a:r>
              <a:rPr lang="en-US" sz="2400" dirty="0">
                <a:latin typeface="Segoe UI Light" panose="020B0502040204020203" pitchFamily="34" charset="0"/>
              </a:rPr>
              <a:t>: </a:t>
            </a:r>
            <a:r>
              <a:rPr lang="en-US" sz="2400" dirty="0" err="1">
                <a:latin typeface="Segoe UI Light" panose="020B0502040204020203" pitchFamily="34" charset="0"/>
              </a:rPr>
              <a:t>respeta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paradigma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orientación</a:t>
            </a:r>
            <a:r>
              <a:rPr lang="en-US" sz="2400" dirty="0">
                <a:latin typeface="Segoe UI Light" panose="020B0502040204020203" pitchFamily="34" charset="0"/>
              </a:rPr>
              <a:t> a </a:t>
            </a:r>
            <a:r>
              <a:rPr lang="en-US" sz="2400" dirty="0" err="1">
                <a:latin typeface="Segoe UI Light" panose="020B0502040204020203" pitchFamily="34" charset="0"/>
              </a:rPr>
              <a:t>objetos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permitiendo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utilizar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fundamentos</a:t>
            </a:r>
            <a:r>
              <a:rPr lang="en-US" sz="2400" dirty="0">
                <a:latin typeface="Segoe UI Light" panose="020B0502040204020203" pitchFamily="34" charset="0"/>
              </a:rPr>
              <a:t> del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mismo</a:t>
            </a:r>
            <a:r>
              <a:rPr lang="en-US" sz="2400" dirty="0">
                <a:latin typeface="Segoe UI Light" panose="020B0502040204020203" pitchFamily="34" charset="0"/>
              </a:rPr>
              <a:t>: </a:t>
            </a:r>
            <a:r>
              <a:rPr lang="en-US" sz="2400" dirty="0" err="1" smtClean="0">
                <a:latin typeface="Segoe UI Light" panose="020B0502040204020203" pitchFamily="34" charset="0"/>
              </a:rPr>
              <a:t>herencia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polimorfismo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abstracción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 smtClean="0">
                <a:latin typeface="Segoe UI Light" panose="020B0502040204020203" pitchFamily="34" charset="0"/>
              </a:rPr>
              <a:t>encapsulamiento</a:t>
            </a:r>
            <a:r>
              <a:rPr lang="en-US" sz="2400" dirty="0">
                <a:latin typeface="Segoe UI Light" panose="020B0502040204020203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212775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4979418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>
                  <a:latin typeface="Segoe UI Light" panose="020B0502040204020203" pitchFamily="34" charset="0"/>
                </a:rPr>
                <a:t>Operadores</a:t>
              </a:r>
              <a:r>
                <a:rPr lang="en-US" sz="4800" dirty="0">
                  <a:latin typeface="Segoe UI Light" panose="020B0502040204020203" pitchFamily="34" charset="0"/>
                </a:rPr>
                <a:t> </a:t>
              </a:r>
              <a:r>
                <a:rPr lang="en-US" sz="4800" dirty="0" err="1">
                  <a:latin typeface="Segoe UI Light" panose="020B0502040204020203" pitchFamily="34" charset="0"/>
                </a:rPr>
                <a:t>lógicos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661912" y="1726205"/>
            <a:ext cx="490448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400" dirty="0">
                <a:latin typeface="Segoe UI Light" panose="020B0502040204020203" pitchFamily="34" charset="0"/>
              </a:rPr>
              <a:t>Los </a:t>
            </a:r>
            <a:r>
              <a:rPr lang="ro-RO" sz="2400" dirty="0" err="1">
                <a:latin typeface="Segoe UI Light" panose="020B0502040204020203" pitchFamily="34" charset="0"/>
              </a:rPr>
              <a:t>operadores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lógicos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o </a:t>
            </a:r>
            <a:r>
              <a:rPr lang="ro-RO" sz="2400" dirty="0" err="1">
                <a:latin typeface="Segoe UI Light" panose="020B0502040204020203" pitchFamily="34" charset="0"/>
              </a:rPr>
              <a:t>también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llamados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comparación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devuelven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siempre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verdadero</a:t>
            </a:r>
            <a:r>
              <a:rPr lang="ro-RO" sz="2400" dirty="0">
                <a:latin typeface="Segoe UI Light" panose="020B0502040204020203" pitchFamily="34" charset="0"/>
              </a:rPr>
              <a:t> (</a:t>
            </a:r>
            <a:r>
              <a:rPr lang="ro-RO" sz="2400" dirty="0" err="1">
                <a:latin typeface="Segoe UI Light" panose="020B0502040204020203" pitchFamily="34" charset="0"/>
              </a:rPr>
              <a:t>true</a:t>
            </a:r>
            <a:r>
              <a:rPr lang="ro-RO" sz="2400" dirty="0">
                <a:latin typeface="Segoe UI Light" panose="020B0502040204020203" pitchFamily="34" charset="0"/>
              </a:rPr>
              <a:t>)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o </a:t>
            </a:r>
            <a:r>
              <a:rPr lang="ro-RO" sz="2400" dirty="0" err="1">
                <a:latin typeface="Segoe UI Light" panose="020B0502040204020203" pitchFamily="34" charset="0"/>
              </a:rPr>
              <a:t>falso</a:t>
            </a:r>
            <a:r>
              <a:rPr lang="ro-RO" sz="2400" dirty="0">
                <a:latin typeface="Segoe UI Light" panose="020B0502040204020203" pitchFamily="34" charset="0"/>
              </a:rPr>
              <a:t> (false). Este tipo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de </a:t>
            </a:r>
            <a:r>
              <a:rPr lang="ro-RO" sz="2400" dirty="0" err="1">
                <a:latin typeface="Segoe UI Light" panose="020B0502040204020203" pitchFamily="34" charset="0"/>
              </a:rPr>
              <a:t>operadores</a:t>
            </a:r>
            <a:r>
              <a:rPr lang="ro-RO" sz="2400" dirty="0">
                <a:latin typeface="Segoe UI Light" panose="020B0502040204020203" pitchFamily="34" charset="0"/>
              </a:rPr>
              <a:t> se </a:t>
            </a:r>
            <a:r>
              <a:rPr lang="ro-RO" sz="2400" dirty="0" err="1">
                <a:latin typeface="Segoe UI Light" panose="020B0502040204020203" pitchFamily="34" charset="0"/>
              </a:rPr>
              <a:t>utilizan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con </a:t>
            </a:r>
            <a:r>
              <a:rPr lang="ro-RO" sz="2400" dirty="0" err="1">
                <a:latin typeface="Segoe UI Light" panose="020B0502040204020203" pitchFamily="34" charset="0"/>
              </a:rPr>
              <a:t>gran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frecuencia</a:t>
            </a:r>
            <a:r>
              <a:rPr lang="ro-RO" sz="2400" dirty="0">
                <a:latin typeface="Segoe UI Light" panose="020B0502040204020203" pitchFamily="34" charset="0"/>
              </a:rPr>
              <a:t> en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todos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los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lenguajes</a:t>
            </a:r>
            <a:r>
              <a:rPr lang="ro-RO" sz="2400" dirty="0">
                <a:latin typeface="Segoe UI Light" panose="020B0502040204020203" pitchFamily="34" charset="0"/>
              </a:rPr>
              <a:t> de </a:t>
            </a:r>
            <a:r>
              <a:rPr lang="ro-RO" sz="2400" dirty="0" err="1">
                <a:latin typeface="Segoe UI Light" panose="020B0502040204020203" pitchFamily="34" charset="0"/>
              </a:rPr>
              <a:t>programación</a:t>
            </a:r>
            <a:r>
              <a:rPr lang="ro-RO" sz="2400" dirty="0">
                <a:latin typeface="Segoe UI Light" panose="020B0502040204020203" pitchFamily="34" charset="0"/>
              </a:rPr>
              <a:t>,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smtClean="0">
                <a:latin typeface="Segoe UI Light" panose="020B0502040204020203" pitchFamily="34" charset="0"/>
              </a:rPr>
              <a:t>para </a:t>
            </a:r>
            <a:r>
              <a:rPr lang="ro-RO" sz="2400" dirty="0" err="1">
                <a:latin typeface="Segoe UI Light" panose="020B0502040204020203" pitchFamily="34" charset="0"/>
              </a:rPr>
              <a:t>realizar</a:t>
            </a:r>
            <a:r>
              <a:rPr lang="ro-RO" sz="2400" dirty="0">
                <a:latin typeface="Segoe UI Light" panose="020B0502040204020203" pitchFamily="34" charset="0"/>
              </a:rPr>
              <a:t> una </a:t>
            </a:r>
            <a:r>
              <a:rPr lang="ro-RO" sz="2400" dirty="0" err="1">
                <a:latin typeface="Segoe UI Light" panose="020B0502040204020203" pitchFamily="34" charset="0"/>
              </a:rPr>
              <a:t>acción</a:t>
            </a:r>
            <a:r>
              <a:rPr lang="ro-RO" sz="2400" dirty="0">
                <a:latin typeface="Segoe UI Light" panose="020B0502040204020203" pitchFamily="34" charset="0"/>
              </a:rPr>
              <a:t> u </a:t>
            </a:r>
            <a:r>
              <a:rPr lang="ro-RO" sz="2400" dirty="0" err="1">
                <a:latin typeface="Segoe UI Light" panose="020B0502040204020203" pitchFamily="34" charset="0"/>
              </a:rPr>
              <a:t>otra</a:t>
            </a:r>
            <a:r>
              <a:rPr lang="ro-RO" sz="2400" dirty="0">
                <a:latin typeface="Segoe UI Light" panose="020B0502040204020203" pitchFamily="34" charset="0"/>
              </a:rPr>
              <a:t> en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función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>
                <a:latin typeface="Segoe UI Light" panose="020B0502040204020203" pitchFamily="34" charset="0"/>
              </a:rPr>
              <a:t>de </a:t>
            </a:r>
            <a:r>
              <a:rPr lang="ro-RO" sz="2400" dirty="0" err="1">
                <a:latin typeface="Segoe UI Light" panose="020B0502040204020203" pitchFamily="34" charset="0"/>
              </a:rPr>
              <a:t>que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cierta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condición</a:t>
            </a:r>
            <a:r>
              <a:rPr lang="ro-RO" sz="2400" dirty="0">
                <a:latin typeface="Segoe UI Light" panose="020B0502040204020203" pitchFamily="34" charset="0"/>
              </a:rPr>
              <a:t> </a:t>
            </a:r>
            <a:endParaRPr lang="ro-RO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400" dirty="0" err="1" smtClean="0">
                <a:latin typeface="Segoe UI Light" panose="020B0502040204020203" pitchFamily="34" charset="0"/>
              </a:rPr>
              <a:t>sea</a:t>
            </a:r>
            <a:r>
              <a:rPr lang="ro-RO" sz="2400" dirty="0" smtClean="0">
                <a:latin typeface="Segoe UI Light" panose="020B0502040204020203" pitchFamily="34" charset="0"/>
              </a:rPr>
              <a:t> </a:t>
            </a:r>
            <a:r>
              <a:rPr lang="ro-RO" sz="2400" dirty="0" err="1">
                <a:latin typeface="Segoe UI Light" panose="020B0502040204020203" pitchFamily="34" charset="0"/>
              </a:rPr>
              <a:t>verdadera</a:t>
            </a:r>
            <a:r>
              <a:rPr lang="ro-RO" sz="2400" dirty="0">
                <a:latin typeface="Segoe UI Light" panose="020B0502040204020203" pitchFamily="34" charset="0"/>
              </a:rPr>
              <a:t> o falsa.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659929" y="668416"/>
            <a:ext cx="7278839" cy="5037533"/>
            <a:chOff x="1002509" y="1127823"/>
            <a:chExt cx="7278525" cy="5037481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1002509" y="1127823"/>
              <a:ext cx="4979418" cy="83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err="1" smtClean="0">
                  <a:latin typeface="Segoe UI Light" panose="020B0502040204020203" pitchFamily="34" charset="0"/>
                </a:rPr>
                <a:t>Operadores</a:t>
              </a:r>
              <a:r>
                <a:rPr lang="en-US" sz="4800" dirty="0" smtClean="0">
                  <a:latin typeface="Segoe UI Light" panose="020B0502040204020203" pitchFamily="34" charset="0"/>
                </a:rPr>
                <a:t> </a:t>
              </a:r>
              <a:r>
                <a:rPr lang="en-US" sz="4800" dirty="0" err="1" smtClean="0">
                  <a:latin typeface="Segoe UI Light" panose="020B0502040204020203" pitchFamily="34" charset="0"/>
                </a:rPr>
                <a:t>lógicos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8" name="Start"/>
          <p:cNvSpPr txBox="1">
            <a:spLocks noChangeArrowheads="1"/>
          </p:cNvSpPr>
          <p:nvPr/>
        </p:nvSpPr>
        <p:spPr bwMode="auto">
          <a:xfrm>
            <a:off x="249561" y="1790538"/>
            <a:ext cx="185178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o-RO" sz="2800" b="1" dirty="0" smtClean="0">
                <a:latin typeface="Segoe UI Light" panose="020B0502040204020203" pitchFamily="34" charset="0"/>
              </a:rPr>
              <a:t>&amp;&amp;</a:t>
            </a:r>
            <a:endParaRPr lang="ro-RO" sz="2800" b="1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ro-RO" sz="2800" b="1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800" b="1" dirty="0" smtClean="0">
                <a:latin typeface="Segoe UI Light" panose="020B0502040204020203" pitchFamily="34" charset="0"/>
              </a:rPr>
              <a:t>||</a:t>
            </a:r>
            <a:endParaRPr lang="ro-RO" sz="2800" b="1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ro-RO" sz="2800" b="1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800" b="1" dirty="0">
                <a:latin typeface="Segoe UI Light" panose="020B0502040204020203" pitchFamily="34" charset="0"/>
              </a:rPr>
              <a:t>!                </a:t>
            </a:r>
          </a:p>
          <a:p>
            <a:pPr algn="just">
              <a:spcBef>
                <a:spcPct val="0"/>
              </a:spcBef>
              <a:buNone/>
            </a:pPr>
            <a:r>
              <a:rPr lang="ro-RO" sz="2800" b="1" dirty="0" smtClean="0">
                <a:latin typeface="Segoe UI Light" panose="020B0502040204020203" pitchFamily="34" charset="0"/>
              </a:rPr>
              <a:t>&amp;</a:t>
            </a:r>
            <a:endParaRPr lang="ro-RO" sz="2800" b="1" dirty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o-RO" sz="2800" b="1" dirty="0" smtClean="0">
                <a:latin typeface="Segoe UI Light" panose="020B0502040204020203" pitchFamily="34" charset="0"/>
              </a:rPr>
              <a:t>|</a:t>
            </a:r>
            <a:endParaRPr lang="en-US" sz="28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9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6785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CARACTERÍSTICAS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716638" y="2671333"/>
            <a:ext cx="53021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 err="1">
                <a:latin typeface="Segoe UI Light" panose="020B0502040204020203" pitchFamily="34" charset="0"/>
              </a:rPr>
              <a:t>Sintaxis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basada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C/C++: </a:t>
            </a:r>
            <a:r>
              <a:rPr lang="en-US" sz="2400" dirty="0" err="1">
                <a:latin typeface="Segoe UI Light" panose="020B0502040204020203" pitchFamily="34" charset="0"/>
              </a:rPr>
              <a:t>aporta</a:t>
            </a:r>
            <a:r>
              <a:rPr lang="en-US" sz="2400" dirty="0">
                <a:latin typeface="Segoe UI Light" panose="020B0502040204020203" pitchFamily="34" charset="0"/>
              </a:rPr>
              <a:t> gran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simplicidad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ya</a:t>
            </a:r>
            <a:r>
              <a:rPr lang="en-US" sz="2400" dirty="0">
                <a:latin typeface="Segoe UI Light" panose="020B0502040204020203" pitchFamily="34" charset="0"/>
              </a:rPr>
              <a:t> que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de las </a:t>
            </a:r>
            <a:r>
              <a:rPr lang="en-US" sz="2400" dirty="0" err="1">
                <a:latin typeface="Segoe UI Light" panose="020B0502040204020203" pitchFamily="34" charset="0"/>
              </a:rPr>
              <a:t>formas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escribir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código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más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reconocidas</a:t>
            </a:r>
            <a:r>
              <a:rPr lang="en-US" sz="2400" dirty="0">
                <a:latin typeface="Segoe UI Light" panose="020B0502040204020203" pitchFamily="34" charset="0"/>
              </a:rPr>
              <a:t> y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difundidas</a:t>
            </a:r>
            <a:r>
              <a:rPr lang="en-US" sz="2400" dirty="0">
                <a:latin typeface="Segoe UI Light" panose="020B0502040204020203" pitchFamily="34" charset="0"/>
              </a:rPr>
              <a:t>, y </a:t>
            </a:r>
            <a:r>
              <a:rPr lang="en-US" sz="2400" dirty="0" err="1">
                <a:latin typeface="Segoe UI Light" panose="020B0502040204020203" pitchFamily="34" charset="0"/>
              </a:rPr>
              <a:t>permite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incorporar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rápidamente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a </a:t>
            </a:r>
            <a:r>
              <a:rPr lang="en-US" sz="2400" dirty="0" err="1">
                <a:latin typeface="Segoe UI Light" panose="020B0502040204020203" pitchFamily="34" charset="0"/>
              </a:rPr>
              <a:t>los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programadores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que </a:t>
            </a:r>
            <a:r>
              <a:rPr lang="en-US" sz="2400" dirty="0" err="1">
                <a:latin typeface="Segoe UI Light" panose="020B0502040204020203" pitchFamily="34" charset="0"/>
              </a:rPr>
              <a:t>conocen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5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6785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CARACTERÍSTICAS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462057" y="2334098"/>
            <a:ext cx="59381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multiplataforma</a:t>
            </a:r>
            <a:r>
              <a:rPr lang="en-US" sz="2400" dirty="0">
                <a:latin typeface="Segoe UI Light" panose="020B0502040204020203" pitchFamily="34" charset="0"/>
              </a:rPr>
              <a:t>: </a:t>
            </a:r>
            <a:r>
              <a:rPr lang="en-US" sz="2400" dirty="0" err="1">
                <a:latin typeface="Segoe UI Light" panose="020B0502040204020203" pitchFamily="34" charset="0"/>
              </a:rPr>
              <a:t>significa</a:t>
            </a:r>
            <a:r>
              <a:rPr lang="en-US" sz="2400" dirty="0">
                <a:latin typeface="Segoe UI Light" panose="020B0502040204020203" pitchFamily="34" charset="0"/>
              </a:rPr>
              <a:t> que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su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código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portable,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decir</a:t>
            </a:r>
            <a:r>
              <a:rPr lang="en-US" sz="2400" dirty="0">
                <a:latin typeface="Segoe UI Light" panose="020B0502040204020203" pitchFamily="34" charset="0"/>
              </a:rPr>
              <a:t> se </a:t>
            </a:r>
            <a:r>
              <a:rPr lang="en-US" sz="2400" dirty="0" err="1">
                <a:latin typeface="Segoe UI Light" panose="020B0502040204020203" pitchFamily="34" charset="0"/>
              </a:rPr>
              <a:t>puede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transportar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distintas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plataformas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manera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posible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codificar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única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vez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una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aplicación</a:t>
            </a:r>
            <a:r>
              <a:rPr lang="en-US" sz="2400" dirty="0">
                <a:latin typeface="Segoe UI Light" panose="020B0502040204020203" pitchFamily="34" charset="0"/>
              </a:rPr>
              <a:t>, y </a:t>
            </a:r>
            <a:r>
              <a:rPr lang="en-US" sz="2400" dirty="0" err="1">
                <a:latin typeface="Segoe UI Light" panose="020B0502040204020203" pitchFamily="34" charset="0"/>
              </a:rPr>
              <a:t>luego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ejecutarla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sobre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cualquier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plataforma</a:t>
            </a:r>
            <a:r>
              <a:rPr lang="en-US" sz="2400" dirty="0">
                <a:latin typeface="Segoe UI Light" panose="020B0502040204020203" pitchFamily="34" charset="0"/>
              </a:rPr>
              <a:t> y/o </a:t>
            </a:r>
            <a:r>
              <a:rPr lang="en-US" sz="2400" dirty="0" err="1">
                <a:latin typeface="Segoe UI Light" panose="020B0502040204020203" pitchFamily="34" charset="0"/>
              </a:rPr>
              <a:t>sistema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operativo</a:t>
            </a:r>
            <a:r>
              <a:rPr lang="en-US" sz="2400" dirty="0">
                <a:latin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2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678516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CARACTERÍSTICAS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-3745" y="2334098"/>
            <a:ext cx="68697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 err="1">
                <a:latin typeface="Segoe UI Light" panose="020B0502040204020203" pitchFamily="34" charset="0"/>
              </a:rPr>
              <a:t>Manejo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automático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memoria</a:t>
            </a:r>
            <a:r>
              <a:rPr lang="en-US" sz="2400" dirty="0">
                <a:latin typeface="Segoe UI Light" panose="020B0502040204020203" pitchFamily="34" charset="0"/>
              </a:rPr>
              <a:t>: no hay que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preocuparse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liberar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memoria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manualmente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ya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que un </a:t>
            </a:r>
            <a:r>
              <a:rPr lang="en-US" sz="2400" dirty="0" err="1">
                <a:latin typeface="Segoe UI Light" panose="020B0502040204020203" pitchFamily="34" charset="0"/>
              </a:rPr>
              <a:t>proceso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propio</a:t>
            </a:r>
            <a:r>
              <a:rPr lang="en-US" sz="2400" dirty="0">
                <a:latin typeface="Segoe UI Light" panose="020B0502040204020203" pitchFamily="34" charset="0"/>
              </a:rPr>
              <a:t> de 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se </a:t>
            </a:r>
            <a:r>
              <a:rPr lang="en-US" sz="2400" dirty="0" err="1">
                <a:latin typeface="Segoe UI Light" panose="020B0502040204020203" pitchFamily="34" charset="0"/>
              </a:rPr>
              <a:t>encarga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monitorear</a:t>
            </a:r>
            <a:r>
              <a:rPr lang="en-US" sz="2400" dirty="0">
                <a:latin typeface="Segoe UI Light" panose="020B0502040204020203" pitchFamily="34" charset="0"/>
              </a:rPr>
              <a:t>, y </a:t>
            </a:r>
            <a:r>
              <a:rPr lang="en-US" sz="2400" dirty="0" err="1">
                <a:latin typeface="Segoe UI Light" panose="020B0502040204020203" pitchFamily="34" charset="0"/>
              </a:rPr>
              <a:t>por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consiguiente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eliminar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espacio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ocupado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que no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siendo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utilizado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proceso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encargado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realizar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trabajo</a:t>
            </a:r>
            <a:r>
              <a:rPr lang="en-US" sz="2400" dirty="0">
                <a:latin typeface="Segoe UI Light" panose="020B0502040204020203" pitchFamily="34" charset="0"/>
              </a:rPr>
              <a:t> se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denomina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17562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143842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ORGANIZACIÓN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1835418"/>
            <a:ext cx="4935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está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organizada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tres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grandes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bien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definidas</a:t>
            </a:r>
            <a:r>
              <a:rPr lang="en-US" sz="2400" dirty="0">
                <a:latin typeface="Segoe UI Light" panose="020B0502040204020203" pitchFamily="34" charset="0"/>
              </a:rPr>
              <a:t>:</a:t>
            </a:r>
          </a:p>
        </p:txBody>
      </p:sp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56524" y="3171901"/>
            <a:ext cx="56384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JME (Mobile / Wireless):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tiene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objetivo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desarrollo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móviles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smtClean="0">
                <a:latin typeface="Segoe UI Light" panose="020B0502040204020203" pitchFamily="34" charset="0"/>
              </a:rPr>
              <a:t>tales </a:t>
            </a:r>
            <a:r>
              <a:rPr lang="en-US" sz="2400" dirty="0" err="1">
                <a:latin typeface="Segoe UI Light" panose="020B0502040204020203" pitchFamily="34" charset="0"/>
              </a:rPr>
              <a:t>como</a:t>
            </a:r>
            <a:r>
              <a:rPr lang="en-US" sz="2400" dirty="0">
                <a:latin typeface="Segoe UI Light" panose="020B0502040204020203" pitchFamily="34" charset="0"/>
              </a:rPr>
              <a:t> GPS,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Handhelds, </a:t>
            </a:r>
            <a:r>
              <a:rPr lang="en-US" sz="2400" dirty="0" err="1" smtClean="0">
                <a:latin typeface="Segoe UI Light" panose="020B0502040204020203" pitchFamily="34" charset="0"/>
              </a:rPr>
              <a:t>celulares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y </a:t>
            </a:r>
            <a:r>
              <a:rPr lang="en-US" sz="2400" dirty="0" err="1">
                <a:latin typeface="Segoe UI Light" panose="020B0502040204020203" pitchFamily="34" charset="0"/>
              </a:rPr>
              <a:t>otros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dispositivos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móviles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programables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JME </a:t>
            </a:r>
            <a:r>
              <a:rPr lang="en-US" sz="2400" dirty="0" err="1">
                <a:latin typeface="Segoe UI Light" panose="020B0502040204020203" pitchFamily="34" charset="0"/>
              </a:rPr>
              <a:t>significa</a:t>
            </a:r>
            <a:r>
              <a:rPr lang="en-US" sz="2400" dirty="0">
                <a:latin typeface="Segoe UI Light" panose="020B0502040204020203" pitchFamily="34" charset="0"/>
              </a:rPr>
              <a:t> Java Micro Edition.</a:t>
            </a:r>
          </a:p>
        </p:txBody>
      </p:sp>
    </p:spTree>
    <p:extLst>
      <p:ext uri="{BB962C8B-B14F-4D97-AF65-F5344CB8AC3E}">
        <p14:creationId xmlns:p14="http://schemas.microsoft.com/office/powerpoint/2010/main" val="182723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143842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ORGANIZACIÓN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1835418"/>
            <a:ext cx="4935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está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organizada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tres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grandes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bien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definidas</a:t>
            </a:r>
            <a:r>
              <a:rPr lang="en-US" sz="2400" dirty="0">
                <a:latin typeface="Segoe UI Light" panose="020B0502040204020203" pitchFamily="34" charset="0"/>
              </a:rPr>
              <a:t>:</a:t>
            </a:r>
          </a:p>
        </p:txBody>
      </p:sp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56524" y="3171901"/>
            <a:ext cx="56384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JME (Mobile / Wireless):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tiene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objetivo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el </a:t>
            </a:r>
            <a:r>
              <a:rPr lang="en-US" sz="2400" dirty="0" err="1">
                <a:latin typeface="Segoe UI Light" panose="020B0502040204020203" pitchFamily="34" charset="0"/>
              </a:rPr>
              <a:t>desarrollo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móviles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smtClean="0">
                <a:latin typeface="Segoe UI Light" panose="020B0502040204020203" pitchFamily="34" charset="0"/>
              </a:rPr>
              <a:t>tales </a:t>
            </a:r>
            <a:r>
              <a:rPr lang="en-US" sz="2400" dirty="0" err="1">
                <a:latin typeface="Segoe UI Light" panose="020B0502040204020203" pitchFamily="34" charset="0"/>
              </a:rPr>
              <a:t>como</a:t>
            </a:r>
            <a:r>
              <a:rPr lang="en-US" sz="2400" dirty="0">
                <a:latin typeface="Segoe UI Light" panose="020B0502040204020203" pitchFamily="34" charset="0"/>
              </a:rPr>
              <a:t> GPS,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Handhelds, </a:t>
            </a:r>
            <a:r>
              <a:rPr lang="en-US" sz="2400" dirty="0" err="1" smtClean="0">
                <a:latin typeface="Segoe UI Light" panose="020B0502040204020203" pitchFamily="34" charset="0"/>
              </a:rPr>
              <a:t>celulares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y </a:t>
            </a:r>
            <a:r>
              <a:rPr lang="en-US" sz="2400" dirty="0" err="1">
                <a:latin typeface="Segoe UI Light" panose="020B0502040204020203" pitchFamily="34" charset="0"/>
              </a:rPr>
              <a:t>otros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dispositivos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móviles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programables</a:t>
            </a:r>
            <a:r>
              <a:rPr lang="en-US" sz="2400" dirty="0">
                <a:latin typeface="Segoe UI Light" panose="020B0502040204020203" pitchFamily="34" charset="0"/>
              </a:rPr>
              <a:t>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JME </a:t>
            </a:r>
            <a:r>
              <a:rPr lang="en-US" sz="2400" dirty="0" err="1">
                <a:latin typeface="Segoe UI Light" panose="020B0502040204020203" pitchFamily="34" charset="0"/>
              </a:rPr>
              <a:t>significa</a:t>
            </a:r>
            <a:r>
              <a:rPr lang="en-US" sz="2400" dirty="0">
                <a:latin typeface="Segoe UI Light" panose="020B0502040204020203" pitchFamily="34" charset="0"/>
              </a:rPr>
              <a:t> Java Micro Edition.</a:t>
            </a:r>
          </a:p>
        </p:txBody>
      </p:sp>
    </p:spTree>
    <p:extLst>
      <p:ext uri="{BB962C8B-B14F-4D97-AF65-F5344CB8AC3E}">
        <p14:creationId xmlns:p14="http://schemas.microsoft.com/office/powerpoint/2010/main" val="45806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7bb75985-20a4-43e8-be02-46dcb76bda77"/>
          <p:cNvGrpSpPr>
            <a:grpSpLocks/>
          </p:cNvGrpSpPr>
          <p:nvPr/>
        </p:nvGrpSpPr>
        <p:grpSpPr bwMode="auto">
          <a:xfrm>
            <a:off x="8386762" y="0"/>
            <a:ext cx="757238" cy="6858000"/>
            <a:chOff x="8383520" y="0"/>
            <a:chExt cx="757927" cy="6858000"/>
          </a:xfrm>
        </p:grpSpPr>
        <p:sp>
          <p:nvSpPr>
            <p:cNvPr id="25" name="Background"/>
            <p:cNvSpPr/>
            <p:nvPr/>
          </p:nvSpPr>
          <p:spPr>
            <a:xfrm>
              <a:off x="8383520" y="0"/>
              <a:ext cx="757927" cy="6858000"/>
            </a:xfrm>
            <a:prstGeom prst="rect">
              <a:avLst/>
            </a:prstGeom>
            <a:solidFill>
              <a:srgbClr val="000000">
                <a:lumMod val="95000"/>
                <a:lumOff val="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lIns="4572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  <a:cs typeface="+mn-cs"/>
              </a:endParaRPr>
            </a:p>
          </p:txBody>
        </p:sp>
        <p:sp>
          <p:nvSpPr>
            <p:cNvPr id="26" name="text1"/>
            <p:cNvSpPr txBox="1">
              <a:spLocks noChangeArrowheads="1"/>
            </p:cNvSpPr>
            <p:nvPr/>
          </p:nvSpPr>
          <p:spPr bwMode="auto">
            <a:xfrm>
              <a:off x="8461760" y="1790016"/>
              <a:ext cx="601447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27" name="text2"/>
            <p:cNvSpPr txBox="1">
              <a:spLocks noChangeArrowheads="1"/>
            </p:cNvSpPr>
            <p:nvPr/>
          </p:nvSpPr>
          <p:spPr bwMode="auto">
            <a:xfrm>
              <a:off x="8494621" y="2670403"/>
              <a:ext cx="535724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Share</a:t>
              </a:r>
            </a:p>
          </p:txBody>
        </p:sp>
        <p:sp>
          <p:nvSpPr>
            <p:cNvPr id="28" name="text3"/>
            <p:cNvSpPr txBox="1">
              <a:spLocks noChangeArrowheads="1"/>
            </p:cNvSpPr>
            <p:nvPr/>
          </p:nvSpPr>
          <p:spPr bwMode="auto">
            <a:xfrm>
              <a:off x="8523475" y="3610051"/>
              <a:ext cx="47801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29" name="text4"/>
            <p:cNvSpPr txBox="1">
              <a:spLocks noChangeArrowheads="1"/>
            </p:cNvSpPr>
            <p:nvPr/>
          </p:nvSpPr>
          <p:spPr bwMode="auto">
            <a:xfrm>
              <a:off x="8433707" y="4477206"/>
              <a:ext cx="657552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30" name="text5"/>
            <p:cNvSpPr txBox="1">
              <a:spLocks noChangeArrowheads="1"/>
            </p:cNvSpPr>
            <p:nvPr/>
          </p:nvSpPr>
          <p:spPr bwMode="auto">
            <a:xfrm>
              <a:off x="8419280" y="5420561"/>
              <a:ext cx="686406" cy="215444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8288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10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Settings</a:t>
              </a:r>
            </a:p>
          </p:txBody>
        </p:sp>
        <p:pic>
          <p:nvPicPr>
            <p:cNvPr id="31" name="devic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070199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search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1351866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setting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4973790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shar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2232253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star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8" y="3171901"/>
              <a:ext cx="438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5" name="Background"/>
          <p:cNvSpPr/>
          <p:nvPr/>
        </p:nvSpPr>
        <p:spPr bwMode="auto">
          <a:xfrm>
            <a:off x="-10884" y="6231848"/>
            <a:ext cx="9144002" cy="6397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/>
          </a:p>
        </p:txBody>
      </p:sp>
      <p:grpSp>
        <p:nvGrpSpPr>
          <p:cNvPr id="155" name="93b01aa2-eb26-491f-b70c-2106162c218c"/>
          <p:cNvGrpSpPr>
            <a:grpSpLocks/>
          </p:cNvGrpSpPr>
          <p:nvPr/>
        </p:nvGrpSpPr>
        <p:grpSpPr bwMode="auto">
          <a:xfrm>
            <a:off x="520380" y="813273"/>
            <a:ext cx="7418386" cy="4892675"/>
            <a:chOff x="862966" y="1272679"/>
            <a:chExt cx="7418068" cy="4892625"/>
          </a:xfrm>
        </p:grpSpPr>
        <p:sp>
          <p:nvSpPr>
            <p:cNvPr id="156" name="Start"/>
            <p:cNvSpPr txBox="1">
              <a:spLocks noChangeArrowheads="1"/>
            </p:cNvSpPr>
            <p:nvPr/>
          </p:nvSpPr>
          <p:spPr bwMode="auto">
            <a:xfrm>
              <a:off x="862966" y="1272679"/>
              <a:ext cx="4143842" cy="830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sz="4800" dirty="0" smtClean="0">
                  <a:latin typeface="Segoe UI Light" panose="020B0502040204020203" pitchFamily="34" charset="0"/>
                </a:rPr>
                <a:t>ORGANIZACIÓN</a:t>
              </a:r>
              <a:endParaRPr lang="en-US" sz="400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Tile6"/>
            <p:cNvSpPr/>
            <p:nvPr/>
          </p:nvSpPr>
          <p:spPr>
            <a:xfrm>
              <a:off x="6026881" y="5074703"/>
              <a:ext cx="2254153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5" name="Tile1"/>
            <p:cNvSpPr/>
            <p:nvPr/>
          </p:nvSpPr>
          <p:spPr>
            <a:xfrm>
              <a:off x="6026881" y="2793488"/>
              <a:ext cx="1090565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6" name="Tile2"/>
            <p:cNvSpPr/>
            <p:nvPr/>
          </p:nvSpPr>
          <p:spPr>
            <a:xfrm>
              <a:off x="7190468" y="2793488"/>
              <a:ext cx="1090566" cy="108901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7" name="Tile3"/>
            <p:cNvSpPr/>
            <p:nvPr/>
          </p:nvSpPr>
          <p:spPr>
            <a:xfrm>
              <a:off x="6026881" y="3934890"/>
              <a:ext cx="1090565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  <p:sp>
          <p:nvSpPr>
            <p:cNvPr id="168" name="Tile4"/>
            <p:cNvSpPr/>
            <p:nvPr/>
          </p:nvSpPr>
          <p:spPr>
            <a:xfrm>
              <a:off x="7190468" y="3934890"/>
              <a:ext cx="1090566" cy="10906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lIns="45720" anchor="b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latin typeface="Segoe UI"/>
                <a:cs typeface="+mn-cs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26" y="2232253"/>
            <a:ext cx="2255640" cy="3502657"/>
          </a:xfrm>
          <a:prstGeom prst="rect">
            <a:avLst/>
          </a:prstGeom>
        </p:spPr>
      </p:pic>
      <p:sp>
        <p:nvSpPr>
          <p:cNvPr id="36" name="Start"/>
          <p:cNvSpPr txBox="1">
            <a:spLocks noChangeArrowheads="1"/>
          </p:cNvSpPr>
          <p:nvPr/>
        </p:nvSpPr>
        <p:spPr bwMode="auto">
          <a:xfrm>
            <a:off x="520380" y="1835418"/>
            <a:ext cx="4935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</a:pP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tecnología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está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 smtClean="0">
                <a:latin typeface="Segoe UI Light" panose="020B0502040204020203" pitchFamily="34" charset="0"/>
              </a:rPr>
              <a:t>organizada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tres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grandes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bien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definidas</a:t>
            </a:r>
            <a:r>
              <a:rPr lang="en-US" sz="2400" dirty="0">
                <a:latin typeface="Segoe UI Light" panose="020B0502040204020203" pitchFamily="34" charset="0"/>
              </a:rPr>
              <a:t>:</a:t>
            </a:r>
          </a:p>
        </p:txBody>
      </p:sp>
      <p:sp>
        <p:nvSpPr>
          <p:cNvPr id="37" name="Start"/>
          <p:cNvSpPr txBox="1">
            <a:spLocks noChangeArrowheads="1"/>
          </p:cNvSpPr>
          <p:nvPr/>
        </p:nvSpPr>
        <p:spPr bwMode="auto">
          <a:xfrm>
            <a:off x="520380" y="2984855"/>
            <a:ext cx="73660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sz="2400" dirty="0">
                <a:latin typeface="Segoe UI Light" panose="020B0502040204020203" pitchFamily="34" charset="0"/>
              </a:rPr>
              <a:t>JSE (Core / Desktop): </a:t>
            </a:r>
            <a:r>
              <a:rPr lang="en-US" sz="2400" dirty="0" err="1">
                <a:latin typeface="Segoe UI Light" panose="020B0502040204020203" pitchFamily="34" charset="0"/>
              </a:rPr>
              <a:t>esta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área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tiene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objetivo</a:t>
            </a:r>
            <a:r>
              <a:rPr lang="en-US" sz="2400" dirty="0">
                <a:latin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</a:rPr>
              <a:t>desarrollo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escritorio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similares</a:t>
            </a:r>
            <a:r>
              <a:rPr lang="en-US" sz="2400" dirty="0">
                <a:latin typeface="Segoe UI Light" panose="020B0502040204020203" pitchFamily="34" charset="0"/>
              </a:rPr>
              <a:t> a las </a:t>
            </a:r>
            <a:r>
              <a:rPr lang="en-US" sz="2400" dirty="0" err="1">
                <a:latin typeface="Segoe UI Light" panose="020B0502040204020203" pitchFamily="34" charset="0"/>
              </a:rPr>
              <a:t>aplicaciones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tipo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ventanas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creadas</a:t>
            </a:r>
            <a:r>
              <a:rPr lang="en-US" sz="2400" dirty="0">
                <a:latin typeface="Segoe UI Light" panose="020B0502040204020203" pitchFamily="34" charset="0"/>
              </a:rPr>
              <a:t> con Visual Basic o Delphi.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Incluye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la </a:t>
            </a:r>
            <a:r>
              <a:rPr lang="en-US" sz="2400" dirty="0" err="1">
                <a:latin typeface="Segoe UI Light" panose="020B0502040204020203" pitchFamily="34" charset="0"/>
              </a:rPr>
              <a:t>funcionalidad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básica</a:t>
            </a:r>
            <a:r>
              <a:rPr lang="en-US" sz="2400" dirty="0">
                <a:latin typeface="Segoe UI Light" panose="020B0502040204020203" pitchFamily="34" charset="0"/>
              </a:rPr>
              <a:t> del </a:t>
            </a:r>
            <a:r>
              <a:rPr lang="en-US" sz="2400" dirty="0" err="1">
                <a:latin typeface="Segoe UI Light" panose="020B0502040204020203" pitchFamily="34" charset="0"/>
              </a:rPr>
              <a:t>lenguaje</a:t>
            </a:r>
            <a:r>
              <a:rPr lang="en-US" sz="2400" dirty="0">
                <a:latin typeface="Segoe UI Light" panose="020B0502040204020203" pitchFamily="34" charset="0"/>
              </a:rPr>
              <a:t>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como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</a:rPr>
              <a:t>manejo</a:t>
            </a:r>
            <a:r>
              <a:rPr lang="en-US" sz="2400" dirty="0">
                <a:latin typeface="Segoe UI Light" panose="020B0502040204020203" pitchFamily="34" charset="0"/>
              </a:rPr>
              <a:t> de </a:t>
            </a:r>
            <a:r>
              <a:rPr lang="en-US" sz="2400" dirty="0" err="1">
                <a:latin typeface="Segoe UI Light" panose="020B0502040204020203" pitchFamily="34" charset="0"/>
              </a:rPr>
              <a:t>clases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colecciones</a:t>
            </a:r>
            <a:r>
              <a:rPr lang="en-US" sz="2400" dirty="0">
                <a:latin typeface="Segoe UI Light" panose="020B0502040204020203" pitchFamily="34" charset="0"/>
              </a:rPr>
              <a:t>, entrada/</a:t>
            </a:r>
            <a:r>
              <a:rPr lang="en-US" sz="2400" dirty="0" err="1">
                <a:latin typeface="Segoe UI Light" panose="020B0502040204020203" pitchFamily="34" charset="0"/>
              </a:rPr>
              <a:t>salida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acceso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a base de </a:t>
            </a:r>
            <a:r>
              <a:rPr lang="en-US" sz="2400" dirty="0" err="1">
                <a:latin typeface="Segoe UI Light" panose="020B0502040204020203" pitchFamily="34" charset="0"/>
              </a:rPr>
              <a:t>datos</a:t>
            </a:r>
            <a:r>
              <a:rPr lang="en-US" sz="2400" dirty="0">
                <a:latin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</a:rPr>
              <a:t>manejo</a:t>
            </a:r>
            <a:r>
              <a:rPr lang="en-US" sz="2400" dirty="0">
                <a:latin typeface="Segoe UI Light" panose="020B0502040204020203" pitchFamily="34" charset="0"/>
              </a:rPr>
              <a:t> de sockets, </a:t>
            </a:r>
            <a:endParaRPr lang="en-US" sz="2400" dirty="0" smtClean="0">
              <a:latin typeface="Segoe UI Light" panose="020B0502040204020203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err="1" smtClean="0">
                <a:latin typeface="Segoe UI Light" panose="020B0502040204020203" pitchFamily="34" charset="0"/>
              </a:rPr>
              <a:t>hilos</a:t>
            </a:r>
            <a:r>
              <a:rPr lang="en-US" sz="2400" dirty="0" smtClean="0">
                <a:latin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</a:rPr>
              <a:t>de </a:t>
            </a:r>
            <a:r>
              <a:rPr lang="en-US" sz="2400" dirty="0" err="1">
                <a:latin typeface="Segoe UI Light" panose="020B0502040204020203" pitchFamily="34" charset="0"/>
              </a:rPr>
              <a:t>ejecución</a:t>
            </a:r>
            <a:r>
              <a:rPr lang="en-US" sz="2400" dirty="0">
                <a:latin typeface="Segoe UI Light" panose="020B0502040204020203" pitchFamily="34" charset="0"/>
              </a:rPr>
              <a:t>, etc. JSE </a:t>
            </a:r>
            <a:r>
              <a:rPr lang="en-US" sz="2400" dirty="0" err="1">
                <a:latin typeface="Segoe UI Light" panose="020B0502040204020203" pitchFamily="34" charset="0"/>
              </a:rPr>
              <a:t>significa</a:t>
            </a:r>
            <a:r>
              <a:rPr lang="en-US" sz="2400" dirty="0">
                <a:latin typeface="Segoe UI Light" panose="020B0502040204020203" pitchFamily="34" charset="0"/>
              </a:rPr>
              <a:t> Java Standard Edition.</a:t>
            </a:r>
          </a:p>
        </p:txBody>
      </p:sp>
    </p:spTree>
    <p:extLst>
      <p:ext uri="{BB962C8B-B14F-4D97-AF65-F5344CB8AC3E}">
        <p14:creationId xmlns:p14="http://schemas.microsoft.com/office/powerpoint/2010/main" val="20365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Microsoft Office PowerPoint</Application>
  <PresentationFormat>On-screen Show (4:3)</PresentationFormat>
  <Paragraphs>427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UI Symbol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2014-02-20T13:21:27Z</dcterms:created>
  <dcterms:modified xsi:type="dcterms:W3CDTF">2016-10-21T14:54:31Z</dcterms:modified>
</cp:coreProperties>
</file>