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FE6BD-0CAD-684F-E7E0-BF8F2F92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A0D83-88BB-3C28-7821-B96056A2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52E8A-2E7C-8D6D-9D1D-EC1FE47A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374AF-6442-C1B3-08D8-64CB42D3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3CA58-2422-BF6E-7DC3-385338C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02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427A-8575-A000-B51C-77F429C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B7811-FAB8-5B40-41FC-BC69E429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DD5B7-4AAF-1D0E-68F0-A5BF662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DFEC1-F8CA-78E7-27B9-52E729E1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0263D-C4B9-F0FA-3AE2-2C1F47D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3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83DBF-773B-1B28-4BD9-B43DBF31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C63684-0B7B-1631-43C6-0A0D307A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93265-9C62-DF93-A8F4-01E1D4A8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60D15-F2CD-3695-F2B8-9DD1B27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FCA4A-07FB-FFDC-F67F-7CFC58D4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17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25EE-0078-CFB9-DFB6-22C0096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610CE-4610-4276-F8F4-C7CEC20D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81D60-F17A-8A70-5E21-8F2EB18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AD09-2CB1-DD27-18D7-9CB02903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866AB-735F-3F9A-E059-1962E29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59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549C-4903-59EA-8AC5-A83D0FD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30932-BC55-24E0-4164-187BE281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A3503-1943-C3BC-E3CB-A0961F4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B87B1-C8C6-0823-78BF-10ACD7F0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43F96-972A-9500-8F1C-B8329EB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5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4D46-1186-6514-F94F-1687D2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10582-3EF2-39C7-2B03-ABC2733E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50294-93CD-8194-5C4F-31D750493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097C3-0856-D208-2D9A-E452016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694D-16AE-D901-CD54-4B68521A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0E9D6-16DF-1D9D-DDB0-AAE50D1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0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46BA-9047-F09F-A537-A0348084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0FB6-F500-FCD3-9ACE-E83CBFF0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3074D-8083-037E-891E-D500B574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4143BE-3D58-7A6E-64D9-C20FC942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D49AD3-927A-D769-1107-0C2E1407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54065C-7484-277E-27E8-8D100A5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C33949-0894-AE62-3A5E-E6C7DC2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B2B30C-8670-8EA9-C78C-FA405EC4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22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964F-204A-07A2-D6E0-A1B5D8BF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BFC04D-F320-7E9A-C442-60FDEB17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8980DF-9A3B-8C3F-3599-644079E9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1C1C5-38BB-95F5-3FF5-D2CBB42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8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6C196B-DD5E-38E6-11AE-6E62F4E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3D036-A382-2BC8-DC87-582C69D9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3CE53-D81F-6534-E942-41CB3DE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39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15E4-8367-4229-B751-126090AE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CD2E-1C11-6958-E252-5D865C64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44B84-73F6-35F2-30EF-CE731877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D47C7-B01F-93A5-BCC5-688D144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B6162-2AC5-6912-373F-B945C8D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23BD5-0C8C-29C2-EA5E-85E3E47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344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9D87-1819-FFB1-41CA-C002182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3CC59-D9C2-B902-862B-82BEDA5E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85B0BF-A06B-73D5-2475-C259A6B2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04919-D0FC-5CED-FEA7-AAF73B2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EFA79-4872-32F1-FF12-4DEA65BF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EDBF8-5493-9CE3-990F-DE201499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2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50A140-C972-C22C-98BB-828CF87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692DB-41EA-6CC8-F7F4-A415875D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515F-D1EC-887C-17D0-9A83C1F42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D7A7-6EF3-DB54-2199-625EDFD1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24054-B7D3-AB97-3DF5-F34E6356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3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C8726-FC6C-5B4C-AF48-872983C7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ES_tradnl" sz="7200"/>
              <a:t>Informe preliminar:</a:t>
            </a:r>
            <a:br>
              <a:rPr lang="es-ES_tradnl" sz="7200"/>
            </a:br>
            <a:r>
              <a:rPr lang="es-ES_tradnl" sz="7200"/>
              <a:t>FluoCardent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B62BE-8E9B-CCD6-43A0-85A1BE62E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s-ES_tradnl" sz="1500" dirty="0"/>
              <a:t>Cesar A Saavedra</a:t>
            </a:r>
          </a:p>
          <a:p>
            <a:r>
              <a:rPr lang="es-ES_tradnl" sz="1500" dirty="0" err="1"/>
              <a:t>Mindlabs</a:t>
            </a:r>
            <a:endParaRPr lang="es-ES_tradnl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0E0880-6141-7F3D-A44D-6F60BCA5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5" y="2786697"/>
            <a:ext cx="5576152" cy="2606852"/>
          </a:xfrm>
          <a:prstGeom prst="rect">
            <a:avLst/>
          </a:prstGeom>
        </p:spPr>
      </p:pic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529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9D9E436-05AC-75CE-39ED-4C5F57F3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34" y="1290480"/>
            <a:ext cx="5277262" cy="4103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21205B-EE7E-6F45-CCC4-2425F49DFD7C}"/>
              </a:ext>
            </a:extLst>
          </p:cNvPr>
          <p:cNvSpPr txBox="1"/>
          <p:nvPr/>
        </p:nvSpPr>
        <p:spPr>
          <a:xfrm>
            <a:off x="1115614" y="477432"/>
            <a:ext cx="9955635" cy="84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comprenden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concepto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que la boca no es solo para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sonreír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destacando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salud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bucal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allá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estética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C98CC-5C00-DACE-3001-0293025A1766}"/>
              </a:ext>
            </a:extLst>
          </p:cNvPr>
          <p:cNvSpPr txBox="1"/>
          <p:nvPr/>
        </p:nvSpPr>
        <p:spPr>
          <a:xfrm>
            <a:off x="660401" y="2136932"/>
            <a:ext cx="5311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escuchas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frase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“La boca no es solo para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sonreír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asocias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cuál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afirmaciones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F5DCF5-B080-A941-49EA-B90268EDF07A}"/>
              </a:ext>
            </a:extLst>
          </p:cNvPr>
          <p:cNvSpPr txBox="1"/>
          <p:nvPr/>
        </p:nvSpPr>
        <p:spPr>
          <a:xfrm>
            <a:off x="6188278" y="539354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imaginas cuando te dicen “La boca no es solo para sonreír”? 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4190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5A3DA9E-C85F-1423-0671-480562118825}"/>
              </a:ext>
            </a:extLst>
          </p:cNvPr>
          <p:cNvSpPr txBox="1"/>
          <p:nvPr/>
        </p:nvSpPr>
        <p:spPr>
          <a:xfrm>
            <a:off x="1524000" y="4267897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Los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consumidores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consideran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que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Fluocardent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ofrece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una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buena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relación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calidad-precio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.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2B30C3-CB88-EF86-C52C-09591843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" y="1144035"/>
            <a:ext cx="5959401" cy="27860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D3E225-51B8-C207-E470-BB8CC2E9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44" y="1144035"/>
            <a:ext cx="5959401" cy="2786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id="{C4DDAE8F-308D-F4DB-0DC6-CB9635455BB1}"/>
              </a:ext>
            </a:extLst>
          </p:cNvPr>
          <p:cNvSpPr/>
          <p:nvPr/>
        </p:nvSpPr>
        <p:spPr>
          <a:xfrm>
            <a:off x="946203" y="4212597"/>
            <a:ext cx="577797" cy="558888"/>
          </a:xfrm>
          <a:custGeom>
            <a:avLst/>
            <a:gdLst/>
            <a:ahLst/>
            <a:cxnLst/>
            <a:rect l="l" t="t" r="r" b="b"/>
            <a:pathLst>
              <a:path w="577797" h="558888">
                <a:moveTo>
                  <a:pt x="0" y="0"/>
                </a:moveTo>
                <a:lnTo>
                  <a:pt x="577798" y="0"/>
                </a:lnTo>
                <a:lnTo>
                  <a:pt x="577798" y="558888"/>
                </a:lnTo>
                <a:lnTo>
                  <a:pt x="0" y="558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187DE-D47F-2A14-A759-AB7C3B0F648C}"/>
              </a:ext>
            </a:extLst>
          </p:cNvPr>
          <p:cNvSpPr txBox="1"/>
          <p:nvPr/>
        </p:nvSpPr>
        <p:spPr>
          <a:xfrm>
            <a:off x="869897" y="49841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hizo sentir lo que viste? </a:t>
            </a:r>
            <a:endParaRPr lang="es-ES_tradnl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C5EBE-8608-5371-BB2E-1A358527AA80}"/>
              </a:ext>
            </a:extLst>
          </p:cNvPr>
          <p:cNvSpPr txBox="1"/>
          <p:nvPr/>
        </p:nvSpPr>
        <p:spPr>
          <a:xfrm>
            <a:off x="6225444" y="499159"/>
            <a:ext cx="479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es lo que más te gusta de la idea de campaña? </a:t>
            </a:r>
            <a:endParaRPr lang="es-ES_tradnl" sz="14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6477918-1DA8-C3C7-536C-29BD2CE1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855" y="50546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A912D0-9661-D110-2350-2C4D4D6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19"/>
          <a:stretch/>
        </p:blipFill>
        <p:spPr>
          <a:xfrm>
            <a:off x="8781" y="-94413"/>
            <a:ext cx="12191980" cy="460567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8C3F59-260A-17C1-B916-D12E3B196CA7}"/>
              </a:ext>
            </a:extLst>
          </p:cNvPr>
          <p:cNvSpPr txBox="1"/>
          <p:nvPr/>
        </p:nvSpPr>
        <p:spPr>
          <a:xfrm>
            <a:off x="6104771" y="2967335"/>
            <a:ext cx="538872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valoran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imágenes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situaciones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cotidianas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representadas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campaña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C09FAA-C349-FBED-3D8F-ED7A2D48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94719">
            <a:off x="7317309" y="1367426"/>
            <a:ext cx="1681989" cy="168198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09591B8-3114-AB83-CBFA-9619A9F0894E}"/>
              </a:ext>
            </a:extLst>
          </p:cNvPr>
          <p:cNvSpPr/>
          <p:nvPr/>
        </p:nvSpPr>
        <p:spPr>
          <a:xfrm>
            <a:off x="520700" y="1028700"/>
            <a:ext cx="6769100" cy="12827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7D490FC-9CDD-1288-2EC3-8E8B97787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" y="4637413"/>
            <a:ext cx="2054175" cy="22205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32A41CB-5128-1E22-403C-3FA9E1E128F4}"/>
              </a:ext>
            </a:extLst>
          </p:cNvPr>
          <p:cNvSpPr txBox="1"/>
          <p:nvPr/>
        </p:nvSpPr>
        <p:spPr>
          <a:xfrm>
            <a:off x="566860" y="5715778"/>
            <a:ext cx="9380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33.86%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04B49-D92E-1A66-CDCA-5304ECCE755F}"/>
              </a:ext>
            </a:extLst>
          </p:cNvPr>
          <p:cNvSpPr txBox="1"/>
          <p:nvPr/>
        </p:nvSpPr>
        <p:spPr>
          <a:xfrm>
            <a:off x="2863054" y="5789483"/>
            <a:ext cx="858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De las personas valora la historia comercial enmarcada en situaciones se la vida real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0A59E46-7FAD-3876-2899-8849E614E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554" y="5497899"/>
            <a:ext cx="952500" cy="9525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C5375B7-DD4A-8C8E-D8C1-ABFEF07476E4}"/>
              </a:ext>
            </a:extLst>
          </p:cNvPr>
          <p:cNvSpPr txBox="1"/>
          <p:nvPr/>
        </p:nvSpPr>
        <p:spPr>
          <a:xfrm>
            <a:off x="1059235" y="-274243"/>
            <a:ext cx="104267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Cuáles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los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siguientes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elementos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la idea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comercial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te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generan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agrado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?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86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A1FE2-67F5-1FC5-4A5B-751481F8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21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8465F4-C78E-E9D0-BBA6-A94C51855BD3}"/>
              </a:ext>
            </a:extLst>
          </p:cNvPr>
          <p:cNvSpPr txBox="1"/>
          <p:nvPr/>
        </p:nvSpPr>
        <p:spPr>
          <a:xfrm>
            <a:off x="2911648" y="106252"/>
            <a:ext cx="7007051" cy="8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¿</a:t>
            </a:r>
            <a:r>
              <a:rPr lang="en-US" dirty="0" err="1">
                <a:effectLst/>
              </a:rPr>
              <a:t>Qué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piensas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frase</a:t>
            </a:r>
            <a:r>
              <a:rPr lang="en-US" dirty="0">
                <a:effectLst/>
              </a:rPr>
              <a:t> “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salud</a:t>
            </a:r>
            <a:r>
              <a:rPr lang="en-US" dirty="0">
                <a:effectLst/>
              </a:rPr>
              <a:t> oral, 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bolsillo</a:t>
            </a:r>
            <a:r>
              <a:rPr lang="en-US" dirty="0">
                <a:effectLst/>
              </a:rPr>
              <a:t>”?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9E3C5D-CC61-9BB9-166A-876B73D9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87" y="4808939"/>
            <a:ext cx="1879194" cy="18791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8C774-F131-93B9-C336-8017084FD1A8}"/>
              </a:ext>
            </a:extLst>
          </p:cNvPr>
          <p:cNvSpPr txBox="1"/>
          <p:nvPr/>
        </p:nvSpPr>
        <p:spPr>
          <a:xfrm>
            <a:off x="5504598" y="52223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semaforo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evidencia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91% 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las personas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percibe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product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valor accessible y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Buena Calidad </a:t>
            </a: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1F1E48-3BAE-6F64-909E-2D3652FE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31" y="4456945"/>
            <a:ext cx="1291591" cy="1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ECF0D-199C-0254-AE1F-E75BF651C16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Percepción de marca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3342BD-5F2C-01BD-0B13-081EB81B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8D269F-A636-A3BB-E5A5-EA0DC3DC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8" t="1849" r="20186" b="-1848"/>
          <a:stretch/>
        </p:blipFill>
        <p:spPr>
          <a:xfrm>
            <a:off x="5063368" y="1259448"/>
            <a:ext cx="7014332" cy="48576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A6FDB0-D8BB-3858-8852-3D479A218AC0}"/>
              </a:ext>
            </a:extLst>
          </p:cNvPr>
          <p:cNvSpPr txBox="1"/>
          <p:nvPr/>
        </p:nvSpPr>
        <p:spPr>
          <a:xfrm>
            <a:off x="5396157" y="454401"/>
            <a:ext cx="602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Después de ver la campaña, </a:t>
            </a:r>
          </a:p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¿cómo describiría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D0F76E-C3F5-D085-C89B-7E3A98FE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" y="1696934"/>
            <a:ext cx="3344965" cy="33449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93AF7F-1E74-5896-FB5B-987B572C4BA9}"/>
              </a:ext>
            </a:extLst>
          </p:cNvPr>
          <p:cNvSpPr txBox="1"/>
          <p:nvPr/>
        </p:nvSpPr>
        <p:spPr>
          <a:xfrm>
            <a:off x="235122" y="605450"/>
            <a:ext cx="404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Se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tiene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s-CO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percepción </a:t>
            </a:r>
            <a:r>
              <a:rPr lang="en-US" sz="1800" b="1" dirty="0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Muy </a:t>
            </a:r>
            <a:r>
              <a:rPr lang="en-US" sz="1800" b="1" dirty="0" err="1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positiva</a:t>
            </a:r>
            <a:r>
              <a:rPr lang="en-US" sz="1800" b="1" dirty="0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 JGB, con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favorable del 88.28%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7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76CF9A-3873-CFA2-A2C9-07729DA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1" y="2431931"/>
            <a:ext cx="2575724" cy="257572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CE331-7832-2693-12E3-4153B1EF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17" y="1836805"/>
            <a:ext cx="6992783" cy="32691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1A1F95-771C-710D-1D59-F41AB3963224}"/>
              </a:ext>
            </a:extLst>
          </p:cNvPr>
          <p:cNvSpPr txBox="1"/>
          <p:nvPr/>
        </p:nvSpPr>
        <p:spPr>
          <a:xfrm>
            <a:off x="5328593" y="3657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aspectos específicos influyen en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0C56F-1ACA-FA52-8B75-F76BD1A51DBA}"/>
              </a:ext>
            </a:extLst>
          </p:cNvPr>
          <p:cNvSpPr txBox="1"/>
          <p:nvPr/>
        </p:nvSpPr>
        <p:spPr>
          <a:xfrm>
            <a:off x="288782" y="1059991"/>
            <a:ext cx="404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Destaca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la Calidad del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producto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como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de las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principales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características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que genera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esa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de la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marca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Fluocardent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AC33C-DB60-25E8-24A5-C6393820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21"/>
          <a:stretch/>
        </p:blipFill>
        <p:spPr>
          <a:xfrm>
            <a:off x="5619954" y="116566"/>
            <a:ext cx="6380961" cy="3486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6CCD-D0EA-C7AC-F171-5E1AA9E0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00" b="-1"/>
          <a:stretch/>
        </p:blipFill>
        <p:spPr>
          <a:xfrm>
            <a:off x="5619954" y="3698758"/>
            <a:ext cx="6363361" cy="30637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039A32-7DC5-DCE9-35D4-BAB4A62D72CC}"/>
              </a:ext>
            </a:extLst>
          </p:cNvPr>
          <p:cNvSpPr txBox="1"/>
          <p:nvPr/>
        </p:nvSpPr>
        <p:spPr>
          <a:xfrm>
            <a:off x="7309046" y="155437"/>
            <a:ext cx="4674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¿Aporta algo que esté la marca de JGB en la campaña? </a:t>
            </a:r>
            <a:endParaRPr lang="es-ES_tradnl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48AD86-AB83-2C05-651C-B0765C9EB9F2}"/>
              </a:ext>
            </a:extLst>
          </p:cNvPr>
          <p:cNvSpPr txBox="1"/>
          <p:nvPr/>
        </p:nvSpPr>
        <p:spPr>
          <a:xfrm>
            <a:off x="6946231" y="3698758"/>
            <a:ext cx="5078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pasaría si no estuviera la marca JGB en la campaña? </a:t>
            </a:r>
            <a:endParaRPr lang="es-ES_tradnl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EC269F-EF5A-2535-A08A-4A67F2772241}"/>
              </a:ext>
            </a:extLst>
          </p:cNvPr>
          <p:cNvSpPr/>
          <p:nvPr/>
        </p:nvSpPr>
        <p:spPr>
          <a:xfrm>
            <a:off x="208685" y="4431736"/>
            <a:ext cx="5204108" cy="1739900"/>
          </a:xfrm>
          <a:prstGeom prst="rect">
            <a:avLst/>
          </a:prstGeom>
          <a:ln>
            <a:noFill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0 w 5204108"/>
                      <a:gd name="connsiteY0" fmla="*/ 0 h 1739900"/>
                      <a:gd name="connsiteX1" fmla="*/ 5204108 w 5204108"/>
                      <a:gd name="connsiteY1" fmla="*/ 0 h 1739900"/>
                      <a:gd name="connsiteX2" fmla="*/ 5204108 w 5204108"/>
                      <a:gd name="connsiteY2" fmla="*/ 1739900 h 1739900"/>
                      <a:gd name="connsiteX3" fmla="*/ 0 w 5204108"/>
                      <a:gd name="connsiteY3" fmla="*/ 1739900 h 1739900"/>
                      <a:gd name="connsiteX4" fmla="*/ 0 w 5204108"/>
                      <a:gd name="connsiteY4" fmla="*/ 0 h 173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04108" h="1739900" fill="none" extrusionOk="0">
                        <a:moveTo>
                          <a:pt x="0" y="0"/>
                        </a:moveTo>
                        <a:cubicBezTo>
                          <a:pt x="1680558" y="5753"/>
                          <a:pt x="4663977" y="-51483"/>
                          <a:pt x="5204108" y="0"/>
                        </a:cubicBezTo>
                        <a:cubicBezTo>
                          <a:pt x="5063022" y="320453"/>
                          <a:pt x="5060252" y="1286330"/>
                          <a:pt x="5204108" y="1739900"/>
                        </a:cubicBezTo>
                        <a:cubicBezTo>
                          <a:pt x="3956747" y="1720942"/>
                          <a:pt x="1599451" y="1679259"/>
                          <a:pt x="0" y="1739900"/>
                        </a:cubicBezTo>
                        <a:cubicBezTo>
                          <a:pt x="144971" y="1102390"/>
                          <a:pt x="120007" y="660245"/>
                          <a:pt x="0" y="0"/>
                        </a:cubicBezTo>
                        <a:close/>
                      </a:path>
                      <a:path w="5204108" h="1739900" stroke="0" extrusionOk="0">
                        <a:moveTo>
                          <a:pt x="0" y="0"/>
                        </a:moveTo>
                        <a:cubicBezTo>
                          <a:pt x="1424571" y="-133594"/>
                          <a:pt x="3428240" y="63808"/>
                          <a:pt x="5204108" y="0"/>
                        </a:cubicBezTo>
                        <a:cubicBezTo>
                          <a:pt x="5082001" y="411694"/>
                          <a:pt x="5296465" y="1310541"/>
                          <a:pt x="5204108" y="1739900"/>
                        </a:cubicBezTo>
                        <a:cubicBezTo>
                          <a:pt x="4586555" y="1681006"/>
                          <a:pt x="1589624" y="1754133"/>
                          <a:pt x="0" y="1739900"/>
                        </a:cubicBezTo>
                        <a:cubicBezTo>
                          <a:pt x="-110948" y="1001741"/>
                          <a:pt x="33724" y="4098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CA48C-E809-DC87-C5B8-DE739CF9717C}"/>
              </a:ext>
            </a:extLst>
          </p:cNvPr>
          <p:cNvSpPr txBox="1"/>
          <p:nvPr/>
        </p:nvSpPr>
        <p:spPr>
          <a:xfrm>
            <a:off x="270739" y="4596164"/>
            <a:ext cx="5080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Los consumidores consideran que el tener detrás una marca reconocida como JGB es sinónimo de credibilidad, de ser buenos productos que generan confianza en la calidad que ofrece </a:t>
            </a:r>
            <a:r>
              <a:rPr lang="es-ES_tradnl" dirty="0" err="1"/>
              <a:t>Fluocardent</a:t>
            </a:r>
            <a:endParaRPr lang="es-ES_tradnl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DD09141-0FE6-5DF0-9FE7-9A1F4D1F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93" y="9271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6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322</Words>
  <Application>Microsoft Macintosh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Poppins</vt:lpstr>
      <vt:lpstr>Tema de Office</vt:lpstr>
      <vt:lpstr>Informe preliminar: FluoCardent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Andrés  Saavedra Vanegas</dc:creator>
  <cp:lastModifiedBy>César Andrés  Saavedra Vanegas</cp:lastModifiedBy>
  <cp:revision>5</cp:revision>
  <dcterms:created xsi:type="dcterms:W3CDTF">2024-08-01T20:26:31Z</dcterms:created>
  <dcterms:modified xsi:type="dcterms:W3CDTF">2024-08-01T22:06:11Z</dcterms:modified>
</cp:coreProperties>
</file>