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drawings/drawing1.xml" ContentType="application/vnd.openxmlformats-officedocument.drawingml.chartshapes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drawings/drawing2.xml" ContentType="application/vnd.openxmlformats-officedocument.drawingml.chartshapes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0"/>
  </p:notesMasterIdLst>
  <p:sldIdLst>
    <p:sldId id="256" r:id="rId2"/>
    <p:sldId id="272" r:id="rId3"/>
    <p:sldId id="423" r:id="rId4"/>
    <p:sldId id="360" r:id="rId5"/>
    <p:sldId id="261" r:id="rId6"/>
    <p:sldId id="361" r:id="rId7"/>
    <p:sldId id="320" r:id="rId8"/>
    <p:sldId id="362" r:id="rId9"/>
    <p:sldId id="424" r:id="rId10"/>
    <p:sldId id="430" r:id="rId11"/>
    <p:sldId id="363" r:id="rId12"/>
    <p:sldId id="366" r:id="rId13"/>
    <p:sldId id="425" r:id="rId14"/>
    <p:sldId id="426" r:id="rId15"/>
    <p:sldId id="427" r:id="rId16"/>
    <p:sldId id="364" r:id="rId17"/>
    <p:sldId id="365" r:id="rId18"/>
    <p:sldId id="304" r:id="rId19"/>
    <p:sldId id="367" r:id="rId20"/>
    <p:sldId id="368" r:id="rId21"/>
    <p:sldId id="369" r:id="rId22"/>
    <p:sldId id="428" r:id="rId23"/>
    <p:sldId id="370" r:id="rId24"/>
    <p:sldId id="371" r:id="rId25"/>
    <p:sldId id="372" r:id="rId26"/>
    <p:sldId id="385" r:id="rId27"/>
    <p:sldId id="374" r:id="rId28"/>
    <p:sldId id="375" r:id="rId29"/>
    <p:sldId id="384" r:id="rId30"/>
    <p:sldId id="373" r:id="rId31"/>
    <p:sldId id="388" r:id="rId32"/>
    <p:sldId id="389" r:id="rId33"/>
    <p:sldId id="390" r:id="rId34"/>
    <p:sldId id="392" r:id="rId35"/>
    <p:sldId id="394" r:id="rId36"/>
    <p:sldId id="395" r:id="rId37"/>
    <p:sldId id="396" r:id="rId38"/>
    <p:sldId id="397" r:id="rId39"/>
    <p:sldId id="398" r:id="rId40"/>
    <p:sldId id="401" r:id="rId41"/>
    <p:sldId id="402" r:id="rId42"/>
    <p:sldId id="403" r:id="rId43"/>
    <p:sldId id="404" r:id="rId44"/>
    <p:sldId id="405" r:id="rId45"/>
    <p:sldId id="376" r:id="rId46"/>
    <p:sldId id="377" r:id="rId47"/>
    <p:sldId id="380" r:id="rId48"/>
    <p:sldId id="407" r:id="rId49"/>
    <p:sldId id="378" r:id="rId50"/>
    <p:sldId id="379" r:id="rId51"/>
    <p:sldId id="382" r:id="rId52"/>
    <p:sldId id="383" r:id="rId53"/>
    <p:sldId id="409" r:id="rId54"/>
    <p:sldId id="386" r:id="rId55"/>
    <p:sldId id="387" r:id="rId56"/>
    <p:sldId id="410" r:id="rId57"/>
    <p:sldId id="411" r:id="rId58"/>
    <p:sldId id="412" r:id="rId59"/>
    <p:sldId id="413" r:id="rId60"/>
    <p:sldId id="414" r:id="rId61"/>
    <p:sldId id="415" r:id="rId62"/>
    <p:sldId id="422" r:id="rId63"/>
    <p:sldId id="417" r:id="rId64"/>
    <p:sldId id="418" r:id="rId65"/>
    <p:sldId id="420" r:id="rId66"/>
    <p:sldId id="419" r:id="rId67"/>
    <p:sldId id="421" r:id="rId68"/>
    <p:sldId id="429" r:id="rId69"/>
  </p:sldIdLst>
  <p:sldSz cx="12192000" cy="6858000"/>
  <p:notesSz cx="12192000" cy="6858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82C6A"/>
    <a:srgbClr val="A31115"/>
    <a:srgbClr val="4BACC6"/>
    <a:srgbClr val="F79646"/>
    <a:srgbClr val="C0504D"/>
    <a:srgbClr val="003B75"/>
    <a:srgbClr val="4F81BD"/>
    <a:srgbClr val="666666"/>
    <a:srgbClr val="267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0CB029-7576-4243-940C-93A37B6E9AEB}" v="60" dt="2024-08-27T20:16:04.89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1" autoAdjust="0"/>
    <p:restoredTop sz="94660"/>
  </p:normalViewPr>
  <p:slideViewPr>
    <p:cSldViewPr>
      <p:cViewPr varScale="1">
        <p:scale>
          <a:sx n="111" d="100"/>
          <a:sy n="111" d="100"/>
        </p:scale>
        <p:origin x="66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avedra Vanegas, Cesar Andres (Alliance Bioversity-CIAT)" userId="bb289e0a-9759-4599-b6be-5aed9f8ce867" providerId="ADAL" clId="{780CB029-7576-4243-940C-93A37B6E9AEB}"/>
    <pc:docChg chg="undo custSel addSld delSld modSld">
      <pc:chgData name="Saavedra Vanegas, Cesar Andres (Alliance Bioversity-CIAT)" userId="bb289e0a-9759-4599-b6be-5aed9f8ce867" providerId="ADAL" clId="{780CB029-7576-4243-940C-93A37B6E9AEB}" dt="2024-08-27T20:19:24.137" v="225" actId="1076"/>
      <pc:docMkLst>
        <pc:docMk/>
      </pc:docMkLst>
      <pc:sldChg chg="modSp mod">
        <pc:chgData name="Saavedra Vanegas, Cesar Andres (Alliance Bioversity-CIAT)" userId="bb289e0a-9759-4599-b6be-5aed9f8ce867" providerId="ADAL" clId="{780CB029-7576-4243-940C-93A37B6E9AEB}" dt="2024-08-27T18:41:39.669" v="9" actId="1076"/>
        <pc:sldMkLst>
          <pc:docMk/>
          <pc:sldMk cId="479384205" sldId="304"/>
        </pc:sldMkLst>
        <pc:spChg chg="mod">
          <ac:chgData name="Saavedra Vanegas, Cesar Andres (Alliance Bioversity-CIAT)" userId="bb289e0a-9759-4599-b6be-5aed9f8ce867" providerId="ADAL" clId="{780CB029-7576-4243-940C-93A37B6E9AEB}" dt="2024-08-27T18:41:38.619" v="8" actId="33524"/>
          <ac:spMkLst>
            <pc:docMk/>
            <pc:sldMk cId="479384205" sldId="304"/>
            <ac:spMk id="56" creationId="{00000000-0000-0000-0000-000000000000}"/>
          </ac:spMkLst>
        </pc:spChg>
        <pc:grpChg chg="mod">
          <ac:chgData name="Saavedra Vanegas, Cesar Andres (Alliance Bioversity-CIAT)" userId="bb289e0a-9759-4599-b6be-5aed9f8ce867" providerId="ADAL" clId="{780CB029-7576-4243-940C-93A37B6E9AEB}" dt="2024-08-27T18:41:39.669" v="9" actId="1076"/>
          <ac:grpSpMkLst>
            <pc:docMk/>
            <pc:sldMk cId="479384205" sldId="304"/>
            <ac:grpSpMk id="5" creationId="{00000000-0000-0000-0000-000000000000}"/>
          </ac:grpSpMkLst>
        </pc:grpChg>
      </pc:sldChg>
      <pc:sldChg chg="addSp delSp modSp mod">
        <pc:chgData name="Saavedra Vanegas, Cesar Andres (Alliance Bioversity-CIAT)" userId="bb289e0a-9759-4599-b6be-5aed9f8ce867" providerId="ADAL" clId="{780CB029-7576-4243-940C-93A37B6E9AEB}" dt="2024-08-27T19:32:40.804" v="127" actId="1076"/>
        <pc:sldMkLst>
          <pc:docMk/>
          <pc:sldMk cId="1876178451" sldId="378"/>
        </pc:sldMkLst>
        <pc:spChg chg="add del">
          <ac:chgData name="Saavedra Vanegas, Cesar Andres (Alliance Bioversity-CIAT)" userId="bb289e0a-9759-4599-b6be-5aed9f8ce867" providerId="ADAL" clId="{780CB029-7576-4243-940C-93A37B6E9AEB}" dt="2024-08-27T19:32:03.625" v="119" actId="478"/>
          <ac:spMkLst>
            <pc:docMk/>
            <pc:sldMk cId="1876178451" sldId="378"/>
            <ac:spMk id="2" creationId="{00000000-0000-0000-0000-000000000000}"/>
          </ac:spMkLst>
        </pc:spChg>
        <pc:spChg chg="add del mod">
          <ac:chgData name="Saavedra Vanegas, Cesar Andres (Alliance Bioversity-CIAT)" userId="bb289e0a-9759-4599-b6be-5aed9f8ce867" providerId="ADAL" clId="{780CB029-7576-4243-940C-93A37B6E9AEB}" dt="2024-08-27T19:31:13.088" v="111"/>
          <ac:spMkLst>
            <pc:docMk/>
            <pc:sldMk cId="1876178451" sldId="378"/>
            <ac:spMk id="3" creationId="{6B36CC27-9DFB-9CFE-752E-B516E339B800}"/>
          </ac:spMkLst>
        </pc:spChg>
        <pc:spChg chg="add del mod">
          <ac:chgData name="Saavedra Vanegas, Cesar Andres (Alliance Bioversity-CIAT)" userId="bb289e0a-9759-4599-b6be-5aed9f8ce867" providerId="ADAL" clId="{780CB029-7576-4243-940C-93A37B6E9AEB}" dt="2024-08-27T19:31:13.088" v="111"/>
          <ac:spMkLst>
            <pc:docMk/>
            <pc:sldMk cId="1876178451" sldId="378"/>
            <ac:spMk id="6" creationId="{048D47D2-1641-0E93-D91B-791056D317C7}"/>
          </ac:spMkLst>
        </pc:spChg>
        <pc:spChg chg="add del mod">
          <ac:chgData name="Saavedra Vanegas, Cesar Andres (Alliance Bioversity-CIAT)" userId="bb289e0a-9759-4599-b6be-5aed9f8ce867" providerId="ADAL" clId="{780CB029-7576-4243-940C-93A37B6E9AEB}" dt="2024-08-27T19:30:54.625" v="100"/>
          <ac:spMkLst>
            <pc:docMk/>
            <pc:sldMk cId="1876178451" sldId="378"/>
            <ac:spMk id="8" creationId="{939134E9-1E30-B724-9890-5CE2BCECABB4}"/>
          </ac:spMkLst>
        </pc:spChg>
        <pc:spChg chg="add del mod">
          <ac:chgData name="Saavedra Vanegas, Cesar Andres (Alliance Bioversity-CIAT)" userId="bb289e0a-9759-4599-b6be-5aed9f8ce867" providerId="ADAL" clId="{780CB029-7576-4243-940C-93A37B6E9AEB}" dt="2024-08-27T19:32:06.916" v="121" actId="478"/>
          <ac:spMkLst>
            <pc:docMk/>
            <pc:sldMk cId="1876178451" sldId="378"/>
            <ac:spMk id="9" creationId="{00000000-0000-0000-0000-000000000000}"/>
          </ac:spMkLst>
        </pc:spChg>
        <pc:spChg chg="add del mod">
          <ac:chgData name="Saavedra Vanegas, Cesar Andres (Alliance Bioversity-CIAT)" userId="bb289e0a-9759-4599-b6be-5aed9f8ce867" providerId="ADAL" clId="{780CB029-7576-4243-940C-93A37B6E9AEB}" dt="2024-08-27T19:30:54.625" v="100"/>
          <ac:spMkLst>
            <pc:docMk/>
            <pc:sldMk cId="1876178451" sldId="378"/>
            <ac:spMk id="11" creationId="{31E8E816-3C44-5C8B-2FFC-73EFC440C24F}"/>
          </ac:spMkLst>
        </pc:spChg>
        <pc:spChg chg="add mod">
          <ac:chgData name="Saavedra Vanegas, Cesar Andres (Alliance Bioversity-CIAT)" userId="bb289e0a-9759-4599-b6be-5aed9f8ce867" providerId="ADAL" clId="{780CB029-7576-4243-940C-93A37B6E9AEB}" dt="2024-08-27T19:32:07.373" v="122"/>
          <ac:spMkLst>
            <pc:docMk/>
            <pc:sldMk cId="1876178451" sldId="378"/>
            <ac:spMk id="12" creationId="{2ECE3CD7-FF4D-F481-0DD2-267FFE876295}"/>
          </ac:spMkLst>
        </pc:spChg>
        <pc:spChg chg="add mod">
          <ac:chgData name="Saavedra Vanegas, Cesar Andres (Alliance Bioversity-CIAT)" userId="bb289e0a-9759-4599-b6be-5aed9f8ce867" providerId="ADAL" clId="{780CB029-7576-4243-940C-93A37B6E9AEB}" dt="2024-08-27T19:32:07.373" v="122"/>
          <ac:spMkLst>
            <pc:docMk/>
            <pc:sldMk cId="1876178451" sldId="378"/>
            <ac:spMk id="13" creationId="{BD56BA28-D77B-040B-148D-C483E776006D}"/>
          </ac:spMkLst>
        </pc:spChg>
        <pc:spChg chg="add mod">
          <ac:chgData name="Saavedra Vanegas, Cesar Andres (Alliance Bioversity-CIAT)" userId="bb289e0a-9759-4599-b6be-5aed9f8ce867" providerId="ADAL" clId="{780CB029-7576-4243-940C-93A37B6E9AEB}" dt="2024-08-27T19:32:29.851" v="125" actId="1076"/>
          <ac:spMkLst>
            <pc:docMk/>
            <pc:sldMk cId="1876178451" sldId="378"/>
            <ac:spMk id="14" creationId="{68FFE0C5-3FEB-0060-A71E-B22ED34A9D93}"/>
          </ac:spMkLst>
        </pc:spChg>
        <pc:spChg chg="add mod">
          <ac:chgData name="Saavedra Vanegas, Cesar Andres (Alliance Bioversity-CIAT)" userId="bb289e0a-9759-4599-b6be-5aed9f8ce867" providerId="ADAL" clId="{780CB029-7576-4243-940C-93A37B6E9AEB}" dt="2024-08-27T19:32:40.804" v="127" actId="1076"/>
          <ac:spMkLst>
            <pc:docMk/>
            <pc:sldMk cId="1876178451" sldId="378"/>
            <ac:spMk id="16" creationId="{7A692A54-BF37-88F7-4062-BA5C1B7764F6}"/>
          </ac:spMkLst>
        </pc:spChg>
        <pc:spChg chg="mod">
          <ac:chgData name="Saavedra Vanegas, Cesar Andres (Alliance Bioversity-CIAT)" userId="bb289e0a-9759-4599-b6be-5aed9f8ce867" providerId="ADAL" clId="{780CB029-7576-4243-940C-93A37B6E9AEB}" dt="2024-08-27T19:31:52.695" v="117" actId="1076"/>
          <ac:spMkLst>
            <pc:docMk/>
            <pc:sldMk cId="1876178451" sldId="378"/>
            <ac:spMk id="40" creationId="{00000000-0000-0000-0000-000000000000}"/>
          </ac:spMkLst>
        </pc:spChg>
        <pc:graphicFrameChg chg="add del mod">
          <ac:chgData name="Saavedra Vanegas, Cesar Andres (Alliance Bioversity-CIAT)" userId="bb289e0a-9759-4599-b6be-5aed9f8ce867" providerId="ADAL" clId="{780CB029-7576-4243-940C-93A37B6E9AEB}" dt="2024-08-27T19:31:13.088" v="111"/>
          <ac:graphicFrameMkLst>
            <pc:docMk/>
            <pc:sldMk cId="1876178451" sldId="378"/>
            <ac:graphicFrameMk id="5" creationId="{99536F28-D87F-CE5D-EFC2-2A01161FA6CE}"/>
          </ac:graphicFrameMkLst>
        </pc:graphicFrameChg>
        <pc:graphicFrameChg chg="add del">
          <ac:chgData name="Saavedra Vanegas, Cesar Andres (Alliance Bioversity-CIAT)" userId="bb289e0a-9759-4599-b6be-5aed9f8ce867" providerId="ADAL" clId="{780CB029-7576-4243-940C-93A37B6E9AEB}" dt="2024-08-27T19:32:02.645" v="118" actId="478"/>
          <ac:graphicFrameMkLst>
            <pc:docMk/>
            <pc:sldMk cId="1876178451" sldId="378"/>
            <ac:graphicFrameMk id="7" creationId="{00000000-0000-0000-0000-000000000000}"/>
          </ac:graphicFrameMkLst>
        </pc:graphicFrameChg>
        <pc:graphicFrameChg chg="add mod">
          <ac:chgData name="Saavedra Vanegas, Cesar Andres (Alliance Bioversity-CIAT)" userId="bb289e0a-9759-4599-b6be-5aed9f8ce867" providerId="ADAL" clId="{780CB029-7576-4243-940C-93A37B6E9AEB}" dt="2024-08-27T19:32:29.851" v="125" actId="1076"/>
          <ac:graphicFrameMkLst>
            <pc:docMk/>
            <pc:sldMk cId="1876178451" sldId="378"/>
            <ac:graphicFrameMk id="15" creationId="{5EAE0419-8E0A-FEA8-E122-C0810D81E6EB}"/>
          </ac:graphicFrameMkLst>
        </pc:graphicFrameChg>
        <pc:graphicFrameChg chg="add del">
          <ac:chgData name="Saavedra Vanegas, Cesar Andres (Alliance Bioversity-CIAT)" userId="bb289e0a-9759-4599-b6be-5aed9f8ce867" providerId="ADAL" clId="{780CB029-7576-4243-940C-93A37B6E9AEB}" dt="2024-08-27T19:32:25.355" v="123" actId="478"/>
          <ac:graphicFrameMkLst>
            <pc:docMk/>
            <pc:sldMk cId="1876178451" sldId="378"/>
            <ac:graphicFrameMk id="21" creationId="{00000000-0000-0000-0000-000000000000}"/>
          </ac:graphicFrameMkLst>
        </pc:graphicFrameChg>
      </pc:sldChg>
      <pc:sldChg chg="addSp delSp modSp mod">
        <pc:chgData name="Saavedra Vanegas, Cesar Andres (Alliance Bioversity-CIAT)" userId="bb289e0a-9759-4599-b6be-5aed9f8ce867" providerId="ADAL" clId="{780CB029-7576-4243-940C-93A37B6E9AEB}" dt="2024-08-27T19:24:25.725" v="75" actId="1076"/>
        <pc:sldMkLst>
          <pc:docMk/>
          <pc:sldMk cId="1092575663" sldId="379"/>
        </pc:sldMkLst>
        <pc:spChg chg="mod">
          <ac:chgData name="Saavedra Vanegas, Cesar Andres (Alliance Bioversity-CIAT)" userId="bb289e0a-9759-4599-b6be-5aed9f8ce867" providerId="ADAL" clId="{780CB029-7576-4243-940C-93A37B6E9AEB}" dt="2024-08-27T19:24:25.725" v="75" actId="1076"/>
          <ac:spMkLst>
            <pc:docMk/>
            <pc:sldMk cId="1092575663" sldId="379"/>
            <ac:spMk id="14" creationId="{00000000-0000-0000-0000-000000000000}"/>
          </ac:spMkLst>
        </pc:spChg>
        <pc:spChg chg="add del mod">
          <ac:chgData name="Saavedra Vanegas, Cesar Andres (Alliance Bioversity-CIAT)" userId="bb289e0a-9759-4599-b6be-5aed9f8ce867" providerId="ADAL" clId="{780CB029-7576-4243-940C-93A37B6E9AEB}" dt="2024-08-27T19:24:21.211" v="74" actId="1076"/>
          <ac:spMkLst>
            <pc:docMk/>
            <pc:sldMk cId="1092575663" sldId="379"/>
            <ac:spMk id="15" creationId="{00000000-0000-0000-0000-000000000000}"/>
          </ac:spMkLst>
        </pc:spChg>
        <pc:graphicFrameChg chg="del">
          <ac:chgData name="Saavedra Vanegas, Cesar Andres (Alliance Bioversity-CIAT)" userId="bb289e0a-9759-4599-b6be-5aed9f8ce867" providerId="ADAL" clId="{780CB029-7576-4243-940C-93A37B6E9AEB}" dt="2024-08-27T19:23:59.056" v="69" actId="478"/>
          <ac:graphicFrameMkLst>
            <pc:docMk/>
            <pc:sldMk cId="1092575663" sldId="379"/>
            <ac:graphicFrameMk id="13" creationId="{00000000-0000-0000-0000-000000000000}"/>
          </ac:graphicFrameMkLst>
        </pc:graphicFrameChg>
      </pc:sldChg>
      <pc:sldChg chg="addSp delSp modSp add del mod">
        <pc:chgData name="Saavedra Vanegas, Cesar Andres (Alliance Bioversity-CIAT)" userId="bb289e0a-9759-4599-b6be-5aed9f8ce867" providerId="ADAL" clId="{780CB029-7576-4243-940C-93A37B6E9AEB}" dt="2024-08-27T19:39:45.779" v="145" actId="47"/>
        <pc:sldMkLst>
          <pc:docMk/>
          <pc:sldMk cId="109204523" sldId="381"/>
        </pc:sldMkLst>
        <pc:spChg chg="add del">
          <ac:chgData name="Saavedra Vanegas, Cesar Andres (Alliance Bioversity-CIAT)" userId="bb289e0a-9759-4599-b6be-5aed9f8ce867" providerId="ADAL" clId="{780CB029-7576-4243-940C-93A37B6E9AEB}" dt="2024-08-27T19:31:15.216" v="113" actId="21"/>
          <ac:spMkLst>
            <pc:docMk/>
            <pc:sldMk cId="109204523" sldId="381"/>
            <ac:spMk id="10" creationId="{00000000-0000-0000-0000-000000000000}"/>
          </ac:spMkLst>
        </pc:spChg>
        <pc:spChg chg="add del">
          <ac:chgData name="Saavedra Vanegas, Cesar Andres (Alliance Bioversity-CIAT)" userId="bb289e0a-9759-4599-b6be-5aed9f8ce867" providerId="ADAL" clId="{780CB029-7576-4243-940C-93A37B6E9AEB}" dt="2024-08-27T19:31:15.216" v="113" actId="21"/>
          <ac:spMkLst>
            <pc:docMk/>
            <pc:sldMk cId="109204523" sldId="381"/>
            <ac:spMk id="14" creationId="{00000000-0000-0000-0000-000000000000}"/>
          </ac:spMkLst>
        </pc:spChg>
        <pc:graphicFrameChg chg="add del mod">
          <ac:chgData name="Saavedra Vanegas, Cesar Andres (Alliance Bioversity-CIAT)" userId="bb289e0a-9759-4599-b6be-5aed9f8ce867" providerId="ADAL" clId="{780CB029-7576-4243-940C-93A37B6E9AEB}" dt="2024-08-27T19:31:15.216" v="113" actId="21"/>
          <ac:graphicFrameMkLst>
            <pc:docMk/>
            <pc:sldMk cId="109204523" sldId="381"/>
            <ac:graphicFrameMk id="13" creationId="{00000000-0000-0000-0000-000000000000}"/>
          </ac:graphicFrameMkLst>
        </pc:graphicFrameChg>
      </pc:sldChg>
      <pc:sldChg chg="addSp delSp modSp mod">
        <pc:chgData name="Saavedra Vanegas, Cesar Andres (Alliance Bioversity-CIAT)" userId="bb289e0a-9759-4599-b6be-5aed9f8ce867" providerId="ADAL" clId="{780CB029-7576-4243-940C-93A37B6E9AEB}" dt="2024-08-27T19:50:21.923" v="150" actId="1076"/>
        <pc:sldMkLst>
          <pc:docMk/>
          <pc:sldMk cId="2942274460" sldId="382"/>
        </pc:sldMkLst>
        <pc:spChg chg="add del mod">
          <ac:chgData name="Saavedra Vanegas, Cesar Andres (Alliance Bioversity-CIAT)" userId="bb289e0a-9759-4599-b6be-5aed9f8ce867" providerId="ADAL" clId="{780CB029-7576-4243-940C-93A37B6E9AEB}" dt="2024-08-27T19:39:28.404" v="142"/>
          <ac:spMkLst>
            <pc:docMk/>
            <pc:sldMk cId="2942274460" sldId="382"/>
            <ac:spMk id="2" creationId="{40EB89A3-3DB6-A185-79E5-AD4602CDEE5D}"/>
          </ac:spMkLst>
        </pc:spChg>
        <pc:spChg chg="add del mod">
          <ac:chgData name="Saavedra Vanegas, Cesar Andres (Alliance Bioversity-CIAT)" userId="bb289e0a-9759-4599-b6be-5aed9f8ce867" providerId="ADAL" clId="{780CB029-7576-4243-940C-93A37B6E9AEB}" dt="2024-08-27T19:39:28.404" v="142"/>
          <ac:spMkLst>
            <pc:docMk/>
            <pc:sldMk cId="2942274460" sldId="382"/>
            <ac:spMk id="3" creationId="{25559581-1A34-84D7-3C6F-54A696411C80}"/>
          </ac:spMkLst>
        </pc:spChg>
        <pc:spChg chg="add mod">
          <ac:chgData name="Saavedra Vanegas, Cesar Andres (Alliance Bioversity-CIAT)" userId="bb289e0a-9759-4599-b6be-5aed9f8ce867" providerId="ADAL" clId="{780CB029-7576-4243-940C-93A37B6E9AEB}" dt="2024-08-27T19:50:21.923" v="150" actId="1076"/>
          <ac:spMkLst>
            <pc:docMk/>
            <pc:sldMk cId="2942274460" sldId="382"/>
            <ac:spMk id="4" creationId="{7DB154E7-7585-D79D-B0E7-748A211402DE}"/>
          </ac:spMkLst>
        </pc:spChg>
        <pc:spChg chg="add mod">
          <ac:chgData name="Saavedra Vanegas, Cesar Andres (Alliance Bioversity-CIAT)" userId="bb289e0a-9759-4599-b6be-5aed9f8ce867" providerId="ADAL" clId="{780CB029-7576-4243-940C-93A37B6E9AEB}" dt="2024-08-27T19:50:21.923" v="150" actId="1076"/>
          <ac:spMkLst>
            <pc:docMk/>
            <pc:sldMk cId="2942274460" sldId="382"/>
            <ac:spMk id="5" creationId="{1CD78D94-F514-64D2-8DAA-1AEEA7DA002E}"/>
          </ac:spMkLst>
        </pc:spChg>
        <pc:spChg chg="add del">
          <ac:chgData name="Saavedra Vanegas, Cesar Andres (Alliance Bioversity-CIAT)" userId="bb289e0a-9759-4599-b6be-5aed9f8ce867" providerId="ADAL" clId="{780CB029-7576-4243-940C-93A37B6E9AEB}" dt="2024-08-27T19:39:25.899" v="138" actId="478"/>
          <ac:spMkLst>
            <pc:docMk/>
            <pc:sldMk cId="2942274460" sldId="382"/>
            <ac:spMk id="18" creationId="{00000000-0000-0000-0000-000000000000}"/>
          </ac:spMkLst>
        </pc:spChg>
        <pc:spChg chg="add del">
          <ac:chgData name="Saavedra Vanegas, Cesar Andres (Alliance Bioversity-CIAT)" userId="bb289e0a-9759-4599-b6be-5aed9f8ce867" providerId="ADAL" clId="{780CB029-7576-4243-940C-93A37B6E9AEB}" dt="2024-08-27T19:39:25.899" v="138" actId="478"/>
          <ac:spMkLst>
            <pc:docMk/>
            <pc:sldMk cId="2942274460" sldId="382"/>
            <ac:spMk id="21" creationId="{00000000-0000-0000-0000-000000000000}"/>
          </ac:spMkLst>
        </pc:spChg>
        <pc:spChg chg="add del">
          <ac:chgData name="Saavedra Vanegas, Cesar Andres (Alliance Bioversity-CIAT)" userId="bb289e0a-9759-4599-b6be-5aed9f8ce867" providerId="ADAL" clId="{780CB029-7576-4243-940C-93A37B6E9AEB}" dt="2024-08-27T19:39:25.899" v="138" actId="478"/>
          <ac:spMkLst>
            <pc:docMk/>
            <pc:sldMk cId="2942274460" sldId="382"/>
            <ac:spMk id="23" creationId="{00000000-0000-0000-0000-000000000000}"/>
          </ac:spMkLst>
        </pc:spChg>
        <pc:spChg chg="add del">
          <ac:chgData name="Saavedra Vanegas, Cesar Andres (Alliance Bioversity-CIAT)" userId="bb289e0a-9759-4599-b6be-5aed9f8ce867" providerId="ADAL" clId="{780CB029-7576-4243-940C-93A37B6E9AEB}" dt="2024-08-27T19:50:12.640" v="149" actId="478"/>
          <ac:spMkLst>
            <pc:docMk/>
            <pc:sldMk cId="2942274460" sldId="382"/>
            <ac:spMk id="25" creationId="{00000000-0000-0000-0000-000000000000}"/>
          </ac:spMkLst>
        </pc:spChg>
        <pc:spChg chg="add del">
          <ac:chgData name="Saavedra Vanegas, Cesar Andres (Alliance Bioversity-CIAT)" userId="bb289e0a-9759-4599-b6be-5aed9f8ce867" providerId="ADAL" clId="{780CB029-7576-4243-940C-93A37B6E9AEB}" dt="2024-08-27T19:50:12.640" v="149" actId="478"/>
          <ac:spMkLst>
            <pc:docMk/>
            <pc:sldMk cId="2942274460" sldId="382"/>
            <ac:spMk id="26" creationId="{00000000-0000-0000-0000-000000000000}"/>
          </ac:spMkLst>
        </pc:spChg>
        <pc:graphicFrameChg chg="mod">
          <ac:chgData name="Saavedra Vanegas, Cesar Andres (Alliance Bioversity-CIAT)" userId="bb289e0a-9759-4599-b6be-5aed9f8ce867" providerId="ADAL" clId="{780CB029-7576-4243-940C-93A37B6E9AEB}" dt="2024-08-27T19:39:12.472" v="135"/>
          <ac:graphicFrameMkLst>
            <pc:docMk/>
            <pc:sldMk cId="2942274460" sldId="382"/>
            <ac:graphicFrameMk id="15" creationId="{00000000-0000-0000-0000-000000000000}"/>
          </ac:graphicFrameMkLst>
        </pc:graphicFrameChg>
        <pc:graphicFrameChg chg="add del">
          <ac:chgData name="Saavedra Vanegas, Cesar Andres (Alliance Bioversity-CIAT)" userId="bb289e0a-9759-4599-b6be-5aed9f8ce867" providerId="ADAL" clId="{780CB029-7576-4243-940C-93A37B6E9AEB}" dt="2024-08-27T19:50:12.640" v="149" actId="478"/>
          <ac:graphicFrameMkLst>
            <pc:docMk/>
            <pc:sldMk cId="2942274460" sldId="382"/>
            <ac:graphicFrameMk id="24" creationId="{00000000-0000-0000-0000-000000000000}"/>
          </ac:graphicFrameMkLst>
        </pc:graphicFrameChg>
      </pc:sldChg>
      <pc:sldChg chg="addSp delSp modSp mod">
        <pc:chgData name="Saavedra Vanegas, Cesar Andres (Alliance Bioversity-CIAT)" userId="bb289e0a-9759-4599-b6be-5aed9f8ce867" providerId="ADAL" clId="{780CB029-7576-4243-940C-93A37B6E9AEB}" dt="2024-08-27T19:42:59.706" v="147"/>
        <pc:sldMkLst>
          <pc:docMk/>
          <pc:sldMk cId="4275502735" sldId="383"/>
        </pc:sldMkLst>
        <pc:spChg chg="add mod">
          <ac:chgData name="Saavedra Vanegas, Cesar Andres (Alliance Bioversity-CIAT)" userId="bb289e0a-9759-4599-b6be-5aed9f8ce867" providerId="ADAL" clId="{780CB029-7576-4243-940C-93A37B6E9AEB}" dt="2024-08-27T19:42:59.706" v="147"/>
          <ac:spMkLst>
            <pc:docMk/>
            <pc:sldMk cId="4275502735" sldId="383"/>
            <ac:spMk id="5" creationId="{4F5EE98F-0DF4-06EB-22F0-A30EEFB2D3CD}"/>
          </ac:spMkLst>
        </pc:spChg>
        <pc:spChg chg="add mod">
          <ac:chgData name="Saavedra Vanegas, Cesar Andres (Alliance Bioversity-CIAT)" userId="bb289e0a-9759-4599-b6be-5aed9f8ce867" providerId="ADAL" clId="{780CB029-7576-4243-940C-93A37B6E9AEB}" dt="2024-08-27T19:42:59.706" v="147"/>
          <ac:spMkLst>
            <pc:docMk/>
            <pc:sldMk cId="4275502735" sldId="383"/>
            <ac:spMk id="7" creationId="{F66CEA26-10B9-F69B-B284-0B073DF48A25}"/>
          </ac:spMkLst>
        </pc:spChg>
        <pc:spChg chg="del">
          <ac:chgData name="Saavedra Vanegas, Cesar Andres (Alliance Bioversity-CIAT)" userId="bb289e0a-9759-4599-b6be-5aed9f8ce867" providerId="ADAL" clId="{780CB029-7576-4243-940C-93A37B6E9AEB}" dt="2024-08-27T19:42:58.771" v="146" actId="478"/>
          <ac:spMkLst>
            <pc:docMk/>
            <pc:sldMk cId="4275502735" sldId="383"/>
            <ac:spMk id="28" creationId="{00000000-0000-0000-0000-000000000000}"/>
          </ac:spMkLst>
        </pc:spChg>
        <pc:spChg chg="del">
          <ac:chgData name="Saavedra Vanegas, Cesar Andres (Alliance Bioversity-CIAT)" userId="bb289e0a-9759-4599-b6be-5aed9f8ce867" providerId="ADAL" clId="{780CB029-7576-4243-940C-93A37B6E9AEB}" dt="2024-08-27T19:42:58.771" v="146" actId="478"/>
          <ac:spMkLst>
            <pc:docMk/>
            <pc:sldMk cId="4275502735" sldId="383"/>
            <ac:spMk id="29" creationId="{00000000-0000-0000-0000-000000000000}"/>
          </ac:spMkLst>
        </pc:spChg>
        <pc:graphicFrameChg chg="del">
          <ac:chgData name="Saavedra Vanegas, Cesar Andres (Alliance Bioversity-CIAT)" userId="bb289e0a-9759-4599-b6be-5aed9f8ce867" providerId="ADAL" clId="{780CB029-7576-4243-940C-93A37B6E9AEB}" dt="2024-08-27T19:42:58.771" v="146" actId="478"/>
          <ac:graphicFrameMkLst>
            <pc:docMk/>
            <pc:sldMk cId="4275502735" sldId="383"/>
            <ac:graphicFrameMk id="27" creationId="{00000000-0000-0000-0000-000000000000}"/>
          </ac:graphicFrameMkLst>
        </pc:graphicFrameChg>
        <pc:cxnChg chg="mod">
          <ac:chgData name="Saavedra Vanegas, Cesar Andres (Alliance Bioversity-CIAT)" userId="bb289e0a-9759-4599-b6be-5aed9f8ce867" providerId="ADAL" clId="{780CB029-7576-4243-940C-93A37B6E9AEB}" dt="2024-08-27T19:42:58.771" v="146" actId="478"/>
          <ac:cxnSpMkLst>
            <pc:docMk/>
            <pc:sldMk cId="4275502735" sldId="383"/>
            <ac:cxnSpMk id="30" creationId="{00000000-0000-0000-0000-000000000000}"/>
          </ac:cxnSpMkLst>
        </pc:cxnChg>
      </pc:sldChg>
      <pc:sldChg chg="modSp mod">
        <pc:chgData name="Saavedra Vanegas, Cesar Andres (Alliance Bioversity-CIAT)" userId="bb289e0a-9759-4599-b6be-5aed9f8ce867" providerId="ADAL" clId="{780CB029-7576-4243-940C-93A37B6E9AEB}" dt="2024-08-27T18:50:28.017" v="16" actId="1035"/>
        <pc:sldMkLst>
          <pc:docMk/>
          <pc:sldMk cId="257644263" sldId="388"/>
        </pc:sldMkLst>
        <pc:spChg chg="mod">
          <ac:chgData name="Saavedra Vanegas, Cesar Andres (Alliance Bioversity-CIAT)" userId="bb289e0a-9759-4599-b6be-5aed9f8ce867" providerId="ADAL" clId="{780CB029-7576-4243-940C-93A37B6E9AEB}" dt="2024-08-27T18:50:28.017" v="16" actId="1035"/>
          <ac:spMkLst>
            <pc:docMk/>
            <pc:sldMk cId="257644263" sldId="388"/>
            <ac:spMk id="38" creationId="{00000000-0000-0000-0000-000000000000}"/>
          </ac:spMkLst>
        </pc:spChg>
        <pc:graphicFrameChg chg="mod">
          <ac:chgData name="Saavedra Vanegas, Cesar Andres (Alliance Bioversity-CIAT)" userId="bb289e0a-9759-4599-b6be-5aed9f8ce867" providerId="ADAL" clId="{780CB029-7576-4243-940C-93A37B6E9AEB}" dt="2024-08-27T18:49:54.609" v="14" actId="1076"/>
          <ac:graphicFrameMkLst>
            <pc:docMk/>
            <pc:sldMk cId="257644263" sldId="388"/>
            <ac:graphicFrameMk id="3" creationId="{2F461272-EDCC-4374-B942-EBCE6A42DCBC}"/>
          </ac:graphicFrameMkLst>
        </pc:graphicFrameChg>
        <pc:graphicFrameChg chg="mod">
          <ac:chgData name="Saavedra Vanegas, Cesar Andres (Alliance Bioversity-CIAT)" userId="bb289e0a-9759-4599-b6be-5aed9f8ce867" providerId="ADAL" clId="{780CB029-7576-4243-940C-93A37B6E9AEB}" dt="2024-08-27T18:49:42.358" v="13" actId="14100"/>
          <ac:graphicFrameMkLst>
            <pc:docMk/>
            <pc:sldMk cId="257644263" sldId="388"/>
            <ac:graphicFrameMk id="8" creationId="{00000000-0000-0000-0000-000000000000}"/>
          </ac:graphicFrameMkLst>
        </pc:graphicFrameChg>
      </pc:sldChg>
      <pc:sldChg chg="modSp mod">
        <pc:chgData name="Saavedra Vanegas, Cesar Andres (Alliance Bioversity-CIAT)" userId="bb289e0a-9759-4599-b6be-5aed9f8ce867" providerId="ADAL" clId="{780CB029-7576-4243-940C-93A37B6E9AEB}" dt="2024-08-27T18:51:55.406" v="26" actId="1076"/>
        <pc:sldMkLst>
          <pc:docMk/>
          <pc:sldMk cId="178538870" sldId="392"/>
        </pc:sldMkLst>
        <pc:graphicFrameChg chg="mod">
          <ac:chgData name="Saavedra Vanegas, Cesar Andres (Alliance Bioversity-CIAT)" userId="bb289e0a-9759-4599-b6be-5aed9f8ce867" providerId="ADAL" clId="{780CB029-7576-4243-940C-93A37B6E9AEB}" dt="2024-08-27T18:51:55.406" v="26" actId="1076"/>
          <ac:graphicFrameMkLst>
            <pc:docMk/>
            <pc:sldMk cId="178538870" sldId="392"/>
            <ac:graphicFrameMk id="2" creationId="{18B7ADBD-9770-4837-8FFA-CAFF511C5BDD}"/>
          </ac:graphicFrameMkLst>
        </pc:graphicFrameChg>
        <pc:graphicFrameChg chg="mod">
          <ac:chgData name="Saavedra Vanegas, Cesar Andres (Alliance Bioversity-CIAT)" userId="bb289e0a-9759-4599-b6be-5aed9f8ce867" providerId="ADAL" clId="{780CB029-7576-4243-940C-93A37B6E9AEB}" dt="2024-08-27T18:51:49.894" v="25"/>
          <ac:graphicFrameMkLst>
            <pc:docMk/>
            <pc:sldMk cId="178538870" sldId="392"/>
            <ac:graphicFrameMk id="17" creationId="{851C8ECF-8B5F-4413-B23F-E84B01137ADA}"/>
          </ac:graphicFrameMkLst>
        </pc:graphicFrameChg>
      </pc:sldChg>
      <pc:sldChg chg="modSp mod">
        <pc:chgData name="Saavedra Vanegas, Cesar Andres (Alliance Bioversity-CIAT)" userId="bb289e0a-9759-4599-b6be-5aed9f8ce867" providerId="ADAL" clId="{780CB029-7576-4243-940C-93A37B6E9AEB}" dt="2024-08-27T19:08:54.602" v="45"/>
        <pc:sldMkLst>
          <pc:docMk/>
          <pc:sldMk cId="958020381" sldId="394"/>
        </pc:sldMkLst>
        <pc:graphicFrameChg chg="mod">
          <ac:chgData name="Saavedra Vanegas, Cesar Andres (Alliance Bioversity-CIAT)" userId="bb289e0a-9759-4599-b6be-5aed9f8ce867" providerId="ADAL" clId="{780CB029-7576-4243-940C-93A37B6E9AEB}" dt="2024-08-27T19:08:54.602" v="45"/>
          <ac:graphicFrameMkLst>
            <pc:docMk/>
            <pc:sldMk cId="958020381" sldId="394"/>
            <ac:graphicFrameMk id="15" creationId="{00000000-0000-0000-0000-000000000000}"/>
          </ac:graphicFrameMkLst>
        </pc:graphicFrameChg>
      </pc:sldChg>
      <pc:sldChg chg="addSp delSp modSp mod">
        <pc:chgData name="Saavedra Vanegas, Cesar Andres (Alliance Bioversity-CIAT)" userId="bb289e0a-9759-4599-b6be-5aed9f8ce867" providerId="ADAL" clId="{780CB029-7576-4243-940C-93A37B6E9AEB}" dt="2024-08-27T19:13:40.618" v="49"/>
        <pc:sldMkLst>
          <pc:docMk/>
          <pc:sldMk cId="3054794978" sldId="398"/>
        </pc:sldMkLst>
        <pc:spChg chg="mod">
          <ac:chgData name="Saavedra Vanegas, Cesar Andres (Alliance Bioversity-CIAT)" userId="bb289e0a-9759-4599-b6be-5aed9f8ce867" providerId="ADAL" clId="{780CB029-7576-4243-940C-93A37B6E9AEB}" dt="2024-08-27T19:13:40.618" v="49"/>
          <ac:spMkLst>
            <pc:docMk/>
            <pc:sldMk cId="3054794978" sldId="398"/>
            <ac:spMk id="40" creationId="{00000000-0000-0000-0000-000000000000}"/>
          </ac:spMkLst>
        </pc:spChg>
        <pc:graphicFrameChg chg="add mod">
          <ac:chgData name="Saavedra Vanegas, Cesar Andres (Alliance Bioversity-CIAT)" userId="bb289e0a-9759-4599-b6be-5aed9f8ce867" providerId="ADAL" clId="{780CB029-7576-4243-940C-93A37B6E9AEB}" dt="2024-08-27T19:13:21.567" v="47"/>
          <ac:graphicFrameMkLst>
            <pc:docMk/>
            <pc:sldMk cId="3054794978" sldId="398"/>
            <ac:graphicFrameMk id="2" creationId="{3C6C57DC-5B93-7DE4-49EB-1EA9C61950D7}"/>
          </ac:graphicFrameMkLst>
        </pc:graphicFrameChg>
        <pc:graphicFrameChg chg="del">
          <ac:chgData name="Saavedra Vanegas, Cesar Andres (Alliance Bioversity-CIAT)" userId="bb289e0a-9759-4599-b6be-5aed9f8ce867" providerId="ADAL" clId="{780CB029-7576-4243-940C-93A37B6E9AEB}" dt="2024-08-27T19:13:20.528" v="46" actId="478"/>
          <ac:graphicFrameMkLst>
            <pc:docMk/>
            <pc:sldMk cId="3054794978" sldId="398"/>
            <ac:graphicFrameMk id="3" creationId="{ED83C4E0-F404-493D-8BF6-C91D1D75492D}"/>
          </ac:graphicFrameMkLst>
        </pc:graphicFrameChg>
      </pc:sldChg>
      <pc:sldChg chg="del">
        <pc:chgData name="Saavedra Vanegas, Cesar Andres (Alliance Bioversity-CIAT)" userId="bb289e0a-9759-4599-b6be-5aed9f8ce867" providerId="ADAL" clId="{780CB029-7576-4243-940C-93A37B6E9AEB}" dt="2024-08-27T19:14:24.223" v="50" actId="47"/>
        <pc:sldMkLst>
          <pc:docMk/>
          <pc:sldMk cId="2210287174" sldId="399"/>
        </pc:sldMkLst>
      </pc:sldChg>
      <pc:sldChg chg="mod">
        <pc:chgData name="Saavedra Vanegas, Cesar Andres (Alliance Bioversity-CIAT)" userId="bb289e0a-9759-4599-b6be-5aed9f8ce867" providerId="ADAL" clId="{780CB029-7576-4243-940C-93A37B6E9AEB}" dt="2024-08-27T19:14:56.020" v="52" actId="27918"/>
        <pc:sldMkLst>
          <pc:docMk/>
          <pc:sldMk cId="2464042049" sldId="401"/>
        </pc:sldMkLst>
      </pc:sldChg>
      <pc:sldChg chg="addSp modSp mod">
        <pc:chgData name="Saavedra Vanegas, Cesar Andres (Alliance Bioversity-CIAT)" userId="bb289e0a-9759-4599-b6be-5aed9f8ce867" providerId="ADAL" clId="{780CB029-7576-4243-940C-93A37B6E9AEB}" dt="2024-08-27T19:22:12.058" v="67" actId="1076"/>
        <pc:sldMkLst>
          <pc:docMk/>
          <pc:sldMk cId="4256671687" sldId="405"/>
        </pc:sldMkLst>
        <pc:spChg chg="mod">
          <ac:chgData name="Saavedra Vanegas, Cesar Andres (Alliance Bioversity-CIAT)" userId="bb289e0a-9759-4599-b6be-5aed9f8ce867" providerId="ADAL" clId="{780CB029-7576-4243-940C-93A37B6E9AEB}" dt="2024-08-27T19:21:55.203" v="65" actId="1076"/>
          <ac:spMkLst>
            <pc:docMk/>
            <pc:sldMk cId="4256671687" sldId="405"/>
            <ac:spMk id="2" creationId="{27C40115-C00D-49DD-BD43-5F7225729AB7}"/>
          </ac:spMkLst>
        </pc:spChg>
        <pc:spChg chg="mod">
          <ac:chgData name="Saavedra Vanegas, Cesar Andres (Alliance Bioversity-CIAT)" userId="bb289e0a-9759-4599-b6be-5aed9f8ce867" providerId="ADAL" clId="{780CB029-7576-4243-940C-93A37B6E9AEB}" dt="2024-08-27T19:21:55.203" v="65" actId="1076"/>
          <ac:spMkLst>
            <pc:docMk/>
            <pc:sldMk cId="4256671687" sldId="405"/>
            <ac:spMk id="5" creationId="{CC27418A-736F-4186-A6A4-52B67267FBE7}"/>
          </ac:spMkLst>
        </pc:spChg>
        <pc:spChg chg="mod">
          <ac:chgData name="Saavedra Vanegas, Cesar Andres (Alliance Bioversity-CIAT)" userId="bb289e0a-9759-4599-b6be-5aed9f8ce867" providerId="ADAL" clId="{780CB029-7576-4243-940C-93A37B6E9AEB}" dt="2024-08-27T19:21:34.850" v="62" actId="1076"/>
          <ac:spMkLst>
            <pc:docMk/>
            <pc:sldMk cId="4256671687" sldId="405"/>
            <ac:spMk id="31" creationId="{00000000-0000-0000-0000-000000000000}"/>
          </ac:spMkLst>
        </pc:spChg>
        <pc:graphicFrameChg chg="add mod">
          <ac:chgData name="Saavedra Vanegas, Cesar Andres (Alliance Bioversity-CIAT)" userId="bb289e0a-9759-4599-b6be-5aed9f8ce867" providerId="ADAL" clId="{780CB029-7576-4243-940C-93A37B6E9AEB}" dt="2024-08-27T19:22:12.058" v="67" actId="1076"/>
          <ac:graphicFrameMkLst>
            <pc:docMk/>
            <pc:sldMk cId="4256671687" sldId="405"/>
            <ac:graphicFrameMk id="3" creationId="{66349FB0-8883-87D6-0520-E39922C459D7}"/>
          </ac:graphicFrameMkLst>
        </pc:graphicFrameChg>
        <pc:graphicFrameChg chg="mod">
          <ac:chgData name="Saavedra Vanegas, Cesar Andres (Alliance Bioversity-CIAT)" userId="bb289e0a-9759-4599-b6be-5aed9f8ce867" providerId="ADAL" clId="{780CB029-7576-4243-940C-93A37B6E9AEB}" dt="2024-08-27T19:21:55.203" v="65" actId="1076"/>
          <ac:graphicFrameMkLst>
            <pc:docMk/>
            <pc:sldMk cId="4256671687" sldId="405"/>
            <ac:graphicFrameMk id="4" creationId="{D59250E8-55FC-4AF6-A05B-A11975E3EA5F}"/>
          </ac:graphicFrameMkLst>
        </pc:graphicFrameChg>
        <pc:graphicFrameChg chg="mod">
          <ac:chgData name="Saavedra Vanegas, Cesar Andres (Alliance Bioversity-CIAT)" userId="bb289e0a-9759-4599-b6be-5aed9f8ce867" providerId="ADAL" clId="{780CB029-7576-4243-940C-93A37B6E9AEB}" dt="2024-08-27T19:21:55.203" v="65" actId="1076"/>
          <ac:graphicFrameMkLst>
            <pc:docMk/>
            <pc:sldMk cId="4256671687" sldId="405"/>
            <ac:graphicFrameMk id="11" creationId="{00000000-0000-0000-0000-000000000000}"/>
          </ac:graphicFrameMkLst>
        </pc:graphicFrameChg>
        <pc:picChg chg="mod">
          <ac:chgData name="Saavedra Vanegas, Cesar Andres (Alliance Bioversity-CIAT)" userId="bb289e0a-9759-4599-b6be-5aed9f8ce867" providerId="ADAL" clId="{780CB029-7576-4243-940C-93A37B6E9AEB}" dt="2024-08-27T19:21:55.203" v="65" actId="1076"/>
          <ac:picMkLst>
            <pc:docMk/>
            <pc:sldMk cId="4256671687" sldId="405"/>
            <ac:picMk id="9218" creationId="{42A1E7BC-916B-44FA-91FC-CC625318E9EA}"/>
          </ac:picMkLst>
        </pc:picChg>
        <pc:cxnChg chg="mod">
          <ac:chgData name="Saavedra Vanegas, Cesar Andres (Alliance Bioversity-CIAT)" userId="bb289e0a-9759-4599-b6be-5aed9f8ce867" providerId="ADAL" clId="{780CB029-7576-4243-940C-93A37B6E9AEB}" dt="2024-08-27T19:21:55.203" v="65" actId="1076"/>
          <ac:cxnSpMkLst>
            <pc:docMk/>
            <pc:sldMk cId="4256671687" sldId="405"/>
            <ac:cxnSpMk id="13" creationId="{1EBF1CA3-F294-4E5C-A0BA-A69B93ADAFD1}"/>
          </ac:cxnSpMkLst>
        </pc:cxnChg>
      </pc:sldChg>
      <pc:sldChg chg="modSp del mod">
        <pc:chgData name="Saavedra Vanegas, Cesar Andres (Alliance Bioversity-CIAT)" userId="bb289e0a-9759-4599-b6be-5aed9f8ce867" providerId="ADAL" clId="{780CB029-7576-4243-940C-93A37B6E9AEB}" dt="2024-08-27T19:22:14.061" v="68" actId="47"/>
        <pc:sldMkLst>
          <pc:docMk/>
          <pc:sldMk cId="2227876859" sldId="406"/>
        </pc:sldMkLst>
        <pc:graphicFrameChg chg="mod">
          <ac:chgData name="Saavedra Vanegas, Cesar Andres (Alliance Bioversity-CIAT)" userId="bb289e0a-9759-4599-b6be-5aed9f8ce867" providerId="ADAL" clId="{780CB029-7576-4243-940C-93A37B6E9AEB}" dt="2024-08-27T19:19:56.466" v="55"/>
          <ac:graphicFrameMkLst>
            <pc:docMk/>
            <pc:sldMk cId="2227876859" sldId="406"/>
            <ac:graphicFrameMk id="17" creationId="{851C8ECF-8B5F-4413-B23F-E84B01137ADA}"/>
          </ac:graphicFrameMkLst>
        </pc:graphicFrameChg>
      </pc:sldChg>
      <pc:sldChg chg="delSp modSp del mod">
        <pc:chgData name="Saavedra Vanegas, Cesar Andres (Alliance Bioversity-CIAT)" userId="bb289e0a-9759-4599-b6be-5aed9f8ce867" providerId="ADAL" clId="{780CB029-7576-4243-940C-93A37B6E9AEB}" dt="2024-08-27T19:56:15.805" v="182" actId="47"/>
        <pc:sldMkLst>
          <pc:docMk/>
          <pc:sldMk cId="1478459015" sldId="408"/>
        </pc:sldMkLst>
        <pc:spChg chg="mod">
          <ac:chgData name="Saavedra Vanegas, Cesar Andres (Alliance Bioversity-CIAT)" userId="bb289e0a-9759-4599-b6be-5aed9f8ce867" providerId="ADAL" clId="{780CB029-7576-4243-940C-93A37B6E9AEB}" dt="2024-08-27T19:52:10.542" v="153" actId="255"/>
          <ac:spMkLst>
            <pc:docMk/>
            <pc:sldMk cId="1478459015" sldId="408"/>
            <ac:spMk id="16" creationId="{00000000-0000-0000-0000-000000000000}"/>
          </ac:spMkLst>
        </pc:spChg>
        <pc:graphicFrameChg chg="del">
          <ac:chgData name="Saavedra Vanegas, Cesar Andres (Alliance Bioversity-CIAT)" userId="bb289e0a-9759-4599-b6be-5aed9f8ce867" providerId="ADAL" clId="{780CB029-7576-4243-940C-93A37B6E9AEB}" dt="2024-08-27T19:52:01.807" v="151" actId="478"/>
          <ac:graphicFrameMkLst>
            <pc:docMk/>
            <pc:sldMk cId="1478459015" sldId="408"/>
            <ac:graphicFrameMk id="14" creationId="{00000000-0000-0000-0000-000000000000}"/>
          </ac:graphicFrameMkLst>
        </pc:graphicFrameChg>
        <pc:cxnChg chg="mod">
          <ac:chgData name="Saavedra Vanegas, Cesar Andres (Alliance Bioversity-CIAT)" userId="bb289e0a-9759-4599-b6be-5aed9f8ce867" providerId="ADAL" clId="{780CB029-7576-4243-940C-93A37B6E9AEB}" dt="2024-08-27T19:52:16.803" v="154" actId="14100"/>
          <ac:cxnSpMkLst>
            <pc:docMk/>
            <pc:sldMk cId="1478459015" sldId="408"/>
            <ac:cxnSpMk id="17" creationId="{00000000-0000-0000-0000-000000000000}"/>
          </ac:cxnSpMkLst>
        </pc:cxnChg>
      </pc:sldChg>
      <pc:sldChg chg="addSp delSp modSp mod">
        <pc:chgData name="Saavedra Vanegas, Cesar Andres (Alliance Bioversity-CIAT)" userId="bb289e0a-9759-4599-b6be-5aed9f8ce867" providerId="ADAL" clId="{780CB029-7576-4243-940C-93A37B6E9AEB}" dt="2024-08-27T19:55:57.644" v="181" actId="1076"/>
        <pc:sldMkLst>
          <pc:docMk/>
          <pc:sldMk cId="3379220156" sldId="409"/>
        </pc:sldMkLst>
        <pc:spChg chg="add mod">
          <ac:chgData name="Saavedra Vanegas, Cesar Andres (Alliance Bioversity-CIAT)" userId="bb289e0a-9759-4599-b6be-5aed9f8ce867" providerId="ADAL" clId="{780CB029-7576-4243-940C-93A37B6E9AEB}" dt="2024-08-27T19:54:56.609" v="176" actId="1076"/>
          <ac:spMkLst>
            <pc:docMk/>
            <pc:sldMk cId="3379220156" sldId="409"/>
            <ac:spMk id="2" creationId="{59FD6F89-8005-684F-570E-00CB08BB1255}"/>
          </ac:spMkLst>
        </pc:spChg>
        <pc:spChg chg="add mod">
          <ac:chgData name="Saavedra Vanegas, Cesar Andres (Alliance Bioversity-CIAT)" userId="bb289e0a-9759-4599-b6be-5aed9f8ce867" providerId="ADAL" clId="{780CB029-7576-4243-940C-93A37B6E9AEB}" dt="2024-08-27T19:55:16.078" v="178" actId="1076"/>
          <ac:spMkLst>
            <pc:docMk/>
            <pc:sldMk cId="3379220156" sldId="409"/>
            <ac:spMk id="3" creationId="{077DA05C-2ADE-B062-05E1-E51C6FE1FC33}"/>
          </ac:spMkLst>
        </pc:spChg>
        <pc:spChg chg="add mod">
          <ac:chgData name="Saavedra Vanegas, Cesar Andres (Alliance Bioversity-CIAT)" userId="bb289e0a-9759-4599-b6be-5aed9f8ce867" providerId="ADAL" clId="{780CB029-7576-4243-940C-93A37B6E9AEB}" dt="2024-08-27T19:55:57.644" v="181" actId="1076"/>
          <ac:spMkLst>
            <pc:docMk/>
            <pc:sldMk cId="3379220156" sldId="409"/>
            <ac:spMk id="4" creationId="{0729DCED-0433-6AA6-8398-68598137F8F3}"/>
          </ac:spMkLst>
        </pc:spChg>
        <pc:spChg chg="del mod">
          <ac:chgData name="Saavedra Vanegas, Cesar Andres (Alliance Bioversity-CIAT)" userId="bb289e0a-9759-4599-b6be-5aed9f8ce867" providerId="ADAL" clId="{780CB029-7576-4243-940C-93A37B6E9AEB}" dt="2024-08-27T19:53:20.894" v="163" actId="478"/>
          <ac:spMkLst>
            <pc:docMk/>
            <pc:sldMk cId="3379220156" sldId="409"/>
            <ac:spMk id="13" creationId="{CF33FF6C-0BA9-4416-B1FB-21FD48780790}"/>
          </ac:spMkLst>
        </pc:spChg>
        <pc:spChg chg="mod">
          <ac:chgData name="Saavedra Vanegas, Cesar Andres (Alliance Bioversity-CIAT)" userId="bb289e0a-9759-4599-b6be-5aed9f8ce867" providerId="ADAL" clId="{780CB029-7576-4243-940C-93A37B6E9AEB}" dt="2024-08-27T19:54:56.609" v="176" actId="1076"/>
          <ac:spMkLst>
            <pc:docMk/>
            <pc:sldMk cId="3379220156" sldId="409"/>
            <ac:spMk id="15" creationId="{00000000-0000-0000-0000-000000000000}"/>
          </ac:spMkLst>
        </pc:spChg>
        <pc:spChg chg="mod">
          <ac:chgData name="Saavedra Vanegas, Cesar Andres (Alliance Bioversity-CIAT)" userId="bb289e0a-9759-4599-b6be-5aed9f8ce867" providerId="ADAL" clId="{780CB029-7576-4243-940C-93A37B6E9AEB}" dt="2024-08-27T19:55:30.121" v="180" actId="1076"/>
          <ac:spMkLst>
            <pc:docMk/>
            <pc:sldMk cId="3379220156" sldId="409"/>
            <ac:spMk id="16" creationId="{00000000-0000-0000-0000-000000000000}"/>
          </ac:spMkLst>
        </pc:spChg>
        <pc:spChg chg="mod">
          <ac:chgData name="Saavedra Vanegas, Cesar Andres (Alliance Bioversity-CIAT)" userId="bb289e0a-9759-4599-b6be-5aed9f8ce867" providerId="ADAL" clId="{780CB029-7576-4243-940C-93A37B6E9AEB}" dt="2024-08-27T19:53:30.254" v="165" actId="1076"/>
          <ac:spMkLst>
            <pc:docMk/>
            <pc:sldMk cId="3379220156" sldId="409"/>
            <ac:spMk id="18" creationId="{00000000-0000-0000-0000-000000000000}"/>
          </ac:spMkLst>
        </pc:spChg>
        <pc:spChg chg="del">
          <ac:chgData name="Saavedra Vanegas, Cesar Andres (Alliance Bioversity-CIAT)" userId="bb289e0a-9759-4599-b6be-5aed9f8ce867" providerId="ADAL" clId="{780CB029-7576-4243-940C-93A37B6E9AEB}" dt="2024-08-27T19:52:56.652" v="155" actId="478"/>
          <ac:spMkLst>
            <pc:docMk/>
            <pc:sldMk cId="3379220156" sldId="409"/>
            <ac:spMk id="38" creationId="{00000000-0000-0000-0000-000000000000}"/>
          </ac:spMkLst>
        </pc:spChg>
        <pc:graphicFrameChg chg="add mod">
          <ac:chgData name="Saavedra Vanegas, Cesar Andres (Alliance Bioversity-CIAT)" userId="bb289e0a-9759-4599-b6be-5aed9f8ce867" providerId="ADAL" clId="{780CB029-7576-4243-940C-93A37B6E9AEB}" dt="2024-08-27T19:54:33.632" v="173" actId="1076"/>
          <ac:graphicFrameMkLst>
            <pc:docMk/>
            <pc:sldMk cId="3379220156" sldId="409"/>
            <ac:graphicFrameMk id="5" creationId="{763AEA09-E156-B3FC-82A0-8B24B211E5B3}"/>
          </ac:graphicFrameMkLst>
        </pc:graphicFrameChg>
        <pc:graphicFrameChg chg="del">
          <ac:chgData name="Saavedra Vanegas, Cesar Andres (Alliance Bioversity-CIAT)" userId="bb289e0a-9759-4599-b6be-5aed9f8ce867" providerId="ADAL" clId="{780CB029-7576-4243-940C-93A37B6E9AEB}" dt="2024-08-27T19:53:02.038" v="156" actId="478"/>
          <ac:graphicFrameMkLst>
            <pc:docMk/>
            <pc:sldMk cId="3379220156" sldId="409"/>
            <ac:graphicFrameMk id="14" creationId="{00000000-0000-0000-0000-000000000000}"/>
          </ac:graphicFrameMkLst>
        </pc:graphicFrameChg>
        <pc:graphicFrameChg chg="mod">
          <ac:chgData name="Saavedra Vanegas, Cesar Andres (Alliance Bioversity-CIAT)" userId="bb289e0a-9759-4599-b6be-5aed9f8ce867" providerId="ADAL" clId="{780CB029-7576-4243-940C-93A37B6E9AEB}" dt="2024-08-27T19:53:30.254" v="165" actId="1076"/>
          <ac:graphicFrameMkLst>
            <pc:docMk/>
            <pc:sldMk cId="3379220156" sldId="409"/>
            <ac:graphicFrameMk id="19" creationId="{00000000-0000-0000-0000-000000000000}"/>
          </ac:graphicFrameMkLst>
        </pc:graphicFrameChg>
        <pc:graphicFrameChg chg="del">
          <ac:chgData name="Saavedra Vanegas, Cesar Andres (Alliance Bioversity-CIAT)" userId="bb289e0a-9759-4599-b6be-5aed9f8ce867" providerId="ADAL" clId="{780CB029-7576-4243-940C-93A37B6E9AEB}" dt="2024-08-27T19:53:11.712" v="160" actId="478"/>
          <ac:graphicFrameMkLst>
            <pc:docMk/>
            <pc:sldMk cId="3379220156" sldId="409"/>
            <ac:graphicFrameMk id="33" creationId="{00000000-0000-0000-0000-000000000000}"/>
          </ac:graphicFrameMkLst>
        </pc:graphicFrameChg>
        <pc:picChg chg="del">
          <ac:chgData name="Saavedra Vanegas, Cesar Andres (Alliance Bioversity-CIAT)" userId="bb289e0a-9759-4599-b6be-5aed9f8ce867" providerId="ADAL" clId="{780CB029-7576-4243-940C-93A37B6E9AEB}" dt="2024-08-27T19:53:22.843" v="164" actId="478"/>
          <ac:picMkLst>
            <pc:docMk/>
            <pc:sldMk cId="3379220156" sldId="409"/>
            <ac:picMk id="12" creationId="{FFF0D24A-B390-4BBD-8129-9BB95F3D8026}"/>
          </ac:picMkLst>
        </pc:picChg>
        <pc:cxnChg chg="del mod">
          <ac:chgData name="Saavedra Vanegas, Cesar Andres (Alliance Bioversity-CIAT)" userId="bb289e0a-9759-4599-b6be-5aed9f8ce867" providerId="ADAL" clId="{780CB029-7576-4243-940C-93A37B6E9AEB}" dt="2024-08-27T19:53:13.153" v="161" actId="478"/>
          <ac:cxnSpMkLst>
            <pc:docMk/>
            <pc:sldMk cId="3379220156" sldId="409"/>
            <ac:cxnSpMk id="17" creationId="{00000000-0000-0000-0000-000000000000}"/>
          </ac:cxnSpMkLst>
        </pc:cxnChg>
      </pc:sldChg>
      <pc:sldChg chg="modSp mod">
        <pc:chgData name="Saavedra Vanegas, Cesar Andres (Alliance Bioversity-CIAT)" userId="bb289e0a-9759-4599-b6be-5aed9f8ce867" providerId="ADAL" clId="{780CB029-7576-4243-940C-93A37B6E9AEB}" dt="2024-08-27T19:59:54.076" v="191"/>
        <pc:sldMkLst>
          <pc:docMk/>
          <pc:sldMk cId="1881722757" sldId="411"/>
        </pc:sldMkLst>
        <pc:graphicFrameChg chg="mod">
          <ac:chgData name="Saavedra Vanegas, Cesar Andres (Alliance Bioversity-CIAT)" userId="bb289e0a-9759-4599-b6be-5aed9f8ce867" providerId="ADAL" clId="{780CB029-7576-4243-940C-93A37B6E9AEB}" dt="2024-08-27T19:59:54.076" v="191"/>
          <ac:graphicFrameMkLst>
            <pc:docMk/>
            <pc:sldMk cId="1881722757" sldId="411"/>
            <ac:graphicFrameMk id="15" creationId="{00000000-0000-0000-0000-000000000000}"/>
          </ac:graphicFrameMkLst>
        </pc:graphicFrameChg>
      </pc:sldChg>
      <pc:sldChg chg="addSp delSp modSp mod">
        <pc:chgData name="Saavedra Vanegas, Cesar Andres (Alliance Bioversity-CIAT)" userId="bb289e0a-9759-4599-b6be-5aed9f8ce867" providerId="ADAL" clId="{780CB029-7576-4243-940C-93A37B6E9AEB}" dt="2024-08-27T20:06:09.447" v="206" actId="1076"/>
        <pc:sldMkLst>
          <pc:docMk/>
          <pc:sldMk cId="2727757897" sldId="417"/>
        </pc:sldMkLst>
        <pc:spChg chg="mod">
          <ac:chgData name="Saavedra Vanegas, Cesar Andres (Alliance Bioversity-CIAT)" userId="bb289e0a-9759-4599-b6be-5aed9f8ce867" providerId="ADAL" clId="{780CB029-7576-4243-940C-93A37B6E9AEB}" dt="2024-08-27T20:06:09.447" v="206" actId="1076"/>
          <ac:spMkLst>
            <pc:docMk/>
            <pc:sldMk cId="2727757897" sldId="417"/>
            <ac:spMk id="7" creationId="{1E9613DA-90F0-4EFC-B265-10A184032E2D}"/>
          </ac:spMkLst>
        </pc:spChg>
        <pc:spChg chg="mod">
          <ac:chgData name="Saavedra Vanegas, Cesar Andres (Alliance Bioversity-CIAT)" userId="bb289e0a-9759-4599-b6be-5aed9f8ce867" providerId="ADAL" clId="{780CB029-7576-4243-940C-93A37B6E9AEB}" dt="2024-08-27T20:06:09.447" v="206" actId="1076"/>
          <ac:spMkLst>
            <pc:docMk/>
            <pc:sldMk cId="2727757897" sldId="417"/>
            <ac:spMk id="8" creationId="{13EA3148-24A7-41B4-8674-8D32631AAD85}"/>
          </ac:spMkLst>
        </pc:spChg>
        <pc:graphicFrameChg chg="del">
          <ac:chgData name="Saavedra Vanegas, Cesar Andres (Alliance Bioversity-CIAT)" userId="bb289e0a-9759-4599-b6be-5aed9f8ce867" providerId="ADAL" clId="{780CB029-7576-4243-940C-93A37B6E9AEB}" dt="2024-08-27T20:04:21.773" v="192" actId="478"/>
          <ac:graphicFrameMkLst>
            <pc:docMk/>
            <pc:sldMk cId="2727757897" sldId="417"/>
            <ac:graphicFrameMk id="5" creationId="{2E60F7A0-6FCD-464A-8185-8DEA89157E0B}"/>
          </ac:graphicFrameMkLst>
        </pc:graphicFrameChg>
        <pc:graphicFrameChg chg="del">
          <ac:chgData name="Saavedra Vanegas, Cesar Andres (Alliance Bioversity-CIAT)" userId="bb289e0a-9759-4599-b6be-5aed9f8ce867" providerId="ADAL" clId="{780CB029-7576-4243-940C-93A37B6E9AEB}" dt="2024-08-27T20:04:56.334" v="198" actId="478"/>
          <ac:graphicFrameMkLst>
            <pc:docMk/>
            <pc:sldMk cId="2727757897" sldId="417"/>
            <ac:graphicFrameMk id="6" creationId="{97D7B40C-9DF3-4519-A15F-667DD517BBD6}"/>
          </ac:graphicFrameMkLst>
        </pc:graphicFrameChg>
        <pc:graphicFrameChg chg="mod">
          <ac:chgData name="Saavedra Vanegas, Cesar Andres (Alliance Bioversity-CIAT)" userId="bb289e0a-9759-4599-b6be-5aed9f8ce867" providerId="ADAL" clId="{780CB029-7576-4243-940C-93A37B6E9AEB}" dt="2024-08-27T20:05:42.358" v="202" actId="14100"/>
          <ac:graphicFrameMkLst>
            <pc:docMk/>
            <pc:sldMk cId="2727757897" sldId="417"/>
            <ac:graphicFrameMk id="14" creationId="{17B10316-C1BE-44C8-87C3-EB7E5DFB65E9}"/>
          </ac:graphicFrameMkLst>
        </pc:graphicFrameChg>
        <pc:graphicFrameChg chg="add del">
          <ac:chgData name="Saavedra Vanegas, Cesar Andres (Alliance Bioversity-CIAT)" userId="bb289e0a-9759-4599-b6be-5aed9f8ce867" providerId="ADAL" clId="{780CB029-7576-4243-940C-93A37B6E9AEB}" dt="2024-08-27T20:05:36.015" v="201" actId="478"/>
          <ac:graphicFrameMkLst>
            <pc:docMk/>
            <pc:sldMk cId="2727757897" sldId="417"/>
            <ac:graphicFrameMk id="15" creationId="{69295FBC-2998-4DB0-BA50-E11F4CC68EBC}"/>
          </ac:graphicFrameMkLst>
        </pc:graphicFrameChg>
      </pc:sldChg>
      <pc:sldChg chg="delSp modSp mod">
        <pc:chgData name="Saavedra Vanegas, Cesar Andres (Alliance Bioversity-CIAT)" userId="bb289e0a-9759-4599-b6be-5aed9f8ce867" providerId="ADAL" clId="{780CB029-7576-4243-940C-93A37B6E9AEB}" dt="2024-08-27T20:15:44.535" v="210" actId="14100"/>
        <pc:sldMkLst>
          <pc:docMk/>
          <pc:sldMk cId="2068835878" sldId="419"/>
        </pc:sldMkLst>
        <pc:spChg chg="mod">
          <ac:chgData name="Saavedra Vanegas, Cesar Andres (Alliance Bioversity-CIAT)" userId="bb289e0a-9759-4599-b6be-5aed9f8ce867" providerId="ADAL" clId="{780CB029-7576-4243-940C-93A37B6E9AEB}" dt="2024-08-27T20:15:23.099" v="207" actId="313"/>
          <ac:spMkLst>
            <pc:docMk/>
            <pc:sldMk cId="2068835878" sldId="419"/>
            <ac:spMk id="10" creationId="{0A7FCC8C-9873-459D-8807-EE65BBD9446D}"/>
          </ac:spMkLst>
        </pc:spChg>
        <pc:graphicFrameChg chg="mod">
          <ac:chgData name="Saavedra Vanegas, Cesar Andres (Alliance Bioversity-CIAT)" userId="bb289e0a-9759-4599-b6be-5aed9f8ce867" providerId="ADAL" clId="{780CB029-7576-4243-940C-93A37B6E9AEB}" dt="2024-08-27T20:15:44.535" v="210" actId="14100"/>
          <ac:graphicFrameMkLst>
            <pc:docMk/>
            <pc:sldMk cId="2068835878" sldId="419"/>
            <ac:graphicFrameMk id="5" creationId="{A7CE0E05-B90C-4EDA-9839-1429C103955B}"/>
          </ac:graphicFrameMkLst>
        </pc:graphicFrameChg>
        <pc:graphicFrameChg chg="del modGraphic">
          <ac:chgData name="Saavedra Vanegas, Cesar Andres (Alliance Bioversity-CIAT)" userId="bb289e0a-9759-4599-b6be-5aed9f8ce867" providerId="ADAL" clId="{780CB029-7576-4243-940C-93A37B6E9AEB}" dt="2024-08-27T20:15:39.479" v="209" actId="478"/>
          <ac:graphicFrameMkLst>
            <pc:docMk/>
            <pc:sldMk cId="2068835878" sldId="419"/>
            <ac:graphicFrameMk id="7" creationId="{6404AE33-8B37-4FB1-AC7D-51C141FC64D9}"/>
          </ac:graphicFrameMkLst>
        </pc:graphicFrameChg>
      </pc:sldChg>
      <pc:sldChg chg="delSp modSp mod">
        <pc:chgData name="Saavedra Vanegas, Cesar Andres (Alliance Bioversity-CIAT)" userId="bb289e0a-9759-4599-b6be-5aed9f8ce867" providerId="ADAL" clId="{780CB029-7576-4243-940C-93A37B6E9AEB}" dt="2024-08-27T20:16:59.446" v="221" actId="1076"/>
        <pc:sldMkLst>
          <pc:docMk/>
          <pc:sldMk cId="4125500459" sldId="421"/>
        </pc:sldMkLst>
        <pc:spChg chg="mod">
          <ac:chgData name="Saavedra Vanegas, Cesar Andres (Alliance Bioversity-CIAT)" userId="bb289e0a-9759-4599-b6be-5aed9f8ce867" providerId="ADAL" clId="{780CB029-7576-4243-940C-93A37B6E9AEB}" dt="2024-08-27T20:16:31.302" v="217" actId="1076"/>
          <ac:spMkLst>
            <pc:docMk/>
            <pc:sldMk cId="4125500459" sldId="421"/>
            <ac:spMk id="7" creationId="{B4B90428-9897-4222-98E6-A5F55C8C68EB}"/>
          </ac:spMkLst>
        </pc:spChg>
        <pc:graphicFrameChg chg="del">
          <ac:chgData name="Saavedra Vanegas, Cesar Andres (Alliance Bioversity-CIAT)" userId="bb289e0a-9759-4599-b6be-5aed9f8ce867" providerId="ADAL" clId="{780CB029-7576-4243-940C-93A37B6E9AEB}" dt="2024-08-27T20:16:06.807" v="211" actId="478"/>
          <ac:graphicFrameMkLst>
            <pc:docMk/>
            <pc:sldMk cId="4125500459" sldId="421"/>
            <ac:graphicFrameMk id="5" creationId="{F119C5A9-F598-497B-A6E7-C63FBC1D59D4}"/>
          </ac:graphicFrameMkLst>
        </pc:graphicFrameChg>
        <pc:graphicFrameChg chg="mod modGraphic">
          <ac:chgData name="Saavedra Vanegas, Cesar Andres (Alliance Bioversity-CIAT)" userId="bb289e0a-9759-4599-b6be-5aed9f8ce867" providerId="ADAL" clId="{780CB029-7576-4243-940C-93A37B6E9AEB}" dt="2024-08-27T20:16:59.446" v="221" actId="1076"/>
          <ac:graphicFrameMkLst>
            <pc:docMk/>
            <pc:sldMk cId="4125500459" sldId="421"/>
            <ac:graphicFrameMk id="6" creationId="{E00EFA6D-8FF0-4830-8C05-983F4B717D2D}"/>
          </ac:graphicFrameMkLst>
        </pc:graphicFrameChg>
      </pc:sldChg>
      <pc:sldChg chg="modSp">
        <pc:chgData name="Saavedra Vanegas, Cesar Andres (Alliance Bioversity-CIAT)" userId="bb289e0a-9759-4599-b6be-5aed9f8ce867" providerId="ADAL" clId="{780CB029-7576-4243-940C-93A37B6E9AEB}" dt="2024-08-27T14:08:02.026" v="4"/>
        <pc:sldMkLst>
          <pc:docMk/>
          <pc:sldMk cId="1044609999" sldId="423"/>
        </pc:sldMkLst>
        <pc:graphicFrameChg chg="mod">
          <ac:chgData name="Saavedra Vanegas, Cesar Andres (Alliance Bioversity-CIAT)" userId="bb289e0a-9759-4599-b6be-5aed9f8ce867" providerId="ADAL" clId="{780CB029-7576-4243-940C-93A37B6E9AEB}" dt="2024-08-27T14:08:02.026" v="4"/>
          <ac:graphicFrameMkLst>
            <pc:docMk/>
            <pc:sldMk cId="1044609999" sldId="423"/>
            <ac:graphicFrameMk id="5" creationId="{D6F31F08-7DCE-47BF-9690-E91865F378B7}"/>
          </ac:graphicFrameMkLst>
        </pc:graphicFrameChg>
      </pc:sldChg>
      <pc:sldChg chg="delSp modSp mod">
        <pc:chgData name="Saavedra Vanegas, Cesar Andres (Alliance Bioversity-CIAT)" userId="bb289e0a-9759-4599-b6be-5aed9f8ce867" providerId="ADAL" clId="{780CB029-7576-4243-940C-93A37B6E9AEB}" dt="2024-08-27T20:19:24.137" v="225" actId="1076"/>
        <pc:sldMkLst>
          <pc:docMk/>
          <pc:sldMk cId="555121459" sldId="429"/>
        </pc:sldMkLst>
        <pc:spChg chg="mod">
          <ac:chgData name="Saavedra Vanegas, Cesar Andres (Alliance Bioversity-CIAT)" userId="bb289e0a-9759-4599-b6be-5aed9f8ce867" providerId="ADAL" clId="{780CB029-7576-4243-940C-93A37B6E9AEB}" dt="2024-08-27T20:19:24.137" v="225" actId="1076"/>
          <ac:spMkLst>
            <pc:docMk/>
            <pc:sldMk cId="555121459" sldId="429"/>
            <ac:spMk id="2" creationId="{031D02A0-E3A2-4919-8DFE-121D206E7650}"/>
          </ac:spMkLst>
        </pc:spChg>
        <pc:graphicFrameChg chg="mod">
          <ac:chgData name="Saavedra Vanegas, Cesar Andres (Alliance Bioversity-CIAT)" userId="bb289e0a-9759-4599-b6be-5aed9f8ce867" providerId="ADAL" clId="{780CB029-7576-4243-940C-93A37B6E9AEB}" dt="2024-08-27T20:19:17.929" v="224" actId="14100"/>
          <ac:graphicFrameMkLst>
            <pc:docMk/>
            <pc:sldMk cId="555121459" sldId="429"/>
            <ac:graphicFrameMk id="5" creationId="{467EAEAD-5D65-4BCB-83A1-DCAA034C8185}"/>
          </ac:graphicFrameMkLst>
        </pc:graphicFrameChg>
        <pc:graphicFrameChg chg="del modGraphic">
          <ac:chgData name="Saavedra Vanegas, Cesar Andres (Alliance Bioversity-CIAT)" userId="bb289e0a-9759-4599-b6be-5aed9f8ce867" providerId="ADAL" clId="{780CB029-7576-4243-940C-93A37B6E9AEB}" dt="2024-08-27T20:19:10.549" v="223" actId="478"/>
          <ac:graphicFrameMkLst>
            <pc:docMk/>
            <pc:sldMk cId="555121459" sldId="429"/>
            <ac:graphicFrameMk id="6" creationId="{90653BA7-D0DA-4CE5-98B4-F0630C991AA8}"/>
          </ac:graphicFrameMkLst>
        </pc:graphicFrameChg>
      </pc:sldChg>
      <pc:sldChg chg="modSp mod">
        <pc:chgData name="Saavedra Vanegas, Cesar Andres (Alliance Bioversity-CIAT)" userId="bb289e0a-9759-4599-b6be-5aed9f8ce867" providerId="ADAL" clId="{780CB029-7576-4243-940C-93A37B6E9AEB}" dt="2024-08-27T18:30:56.691" v="7" actId="14100"/>
        <pc:sldMkLst>
          <pc:docMk/>
          <pc:sldMk cId="3294338323" sldId="430"/>
        </pc:sldMkLst>
        <pc:graphicFrameChg chg="mod">
          <ac:chgData name="Saavedra Vanegas, Cesar Andres (Alliance Bioversity-CIAT)" userId="bb289e0a-9759-4599-b6be-5aed9f8ce867" providerId="ADAL" clId="{780CB029-7576-4243-940C-93A37B6E9AEB}" dt="2024-08-27T18:30:56.691" v="7" actId="14100"/>
          <ac:graphicFrameMkLst>
            <pc:docMk/>
            <pc:sldMk cId="3294338323" sldId="430"/>
            <ac:graphicFrameMk id="5" creationId="{7660CCEF-80D2-4A67-85F2-429EB6843CA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Relationship Id="rId4" Type="http://schemas.openxmlformats.org/officeDocument/2006/relationships/chartUserShapes" Target="../drawings/drawing1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Relationship Id="rId4" Type="http://schemas.openxmlformats.org/officeDocument/2006/relationships/chartUserShapes" Target="../drawings/drawing2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185603062539282E-2"/>
          <c:y val="5.5944036084449478E-2"/>
          <c:w val="0.9476324622768767"/>
          <c:h val="0.681860664156110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Pt>
            <c:idx val="1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1-7140-49AB-A136-5C3659FFDA40}"/>
              </c:ext>
            </c:extLst>
          </c:dPt>
          <c:dPt>
            <c:idx val="3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3-7140-49AB-A136-5C3659FFDA40}"/>
              </c:ext>
            </c:extLst>
          </c:dPt>
          <c:dLbls>
            <c:dLbl>
              <c:idx val="0"/>
              <c:layout>
                <c:manualLayout>
                  <c:x val="-1.6025577932566135E-2"/>
                  <c:y val="-1.483029109997613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703525641025639"/>
                      <c:h val="9.02651515151515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7140-49AB-A136-5C3659FFDA4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7140-49AB-A136-5C3659FFDA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rgbClr val="666666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Hoja1!$A$2:$A$8</c:f>
              <c:strCache>
                <c:ptCount val="7"/>
                <c:pt idx="0">
                  <c:v>Cali</c:v>
                </c:pt>
                <c:pt idx="1">
                  <c:v>Palmira</c:v>
                </c:pt>
                <c:pt idx="2">
                  <c:v>Tulua</c:v>
                </c:pt>
                <c:pt idx="3">
                  <c:v>Buga</c:v>
                </c:pt>
                <c:pt idx="4">
                  <c:v>Cartago</c:v>
                </c:pt>
                <c:pt idx="5">
                  <c:v>Buenaventura</c:v>
                </c:pt>
                <c:pt idx="6">
                  <c:v>Roldanillo</c:v>
                </c:pt>
              </c:strCache>
            </c:strRef>
          </c:cat>
          <c:val>
            <c:numRef>
              <c:f>Hoja1!$B$2:$B$8</c:f>
              <c:numCache>
                <c:formatCode>0%</c:formatCode>
                <c:ptCount val="7"/>
                <c:pt idx="0">
                  <c:v>0.72899999999999998</c:v>
                </c:pt>
                <c:pt idx="1">
                  <c:v>8.8999999999999996E-2</c:v>
                </c:pt>
                <c:pt idx="2">
                  <c:v>3.9E-2</c:v>
                </c:pt>
                <c:pt idx="3">
                  <c:v>3.5999999999999997E-2</c:v>
                </c:pt>
                <c:pt idx="4">
                  <c:v>2.1000000000000001E-2</c:v>
                </c:pt>
                <c:pt idx="5">
                  <c:v>1.7999999999999999E-2</c:v>
                </c:pt>
                <c:pt idx="6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140-49AB-A136-5C3659FFDA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046907474840905E-2"/>
          <c:y val="6.4500758588019763E-2"/>
          <c:w val="0.50978346456692913"/>
          <c:h val="0.6907038570253192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A31115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5.8530031129829699E-2"/>
                  <c:y val="2.7340332458442694E-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B816-4AA1-8C1F-5CEE7EBF53D4}"/>
                </c:ext>
              </c:extLst>
            </c:dLbl>
            <c:dLbl>
              <c:idx val="1"/>
              <c:layout>
                <c:manualLayout>
                  <c:x val="7.7362509918818281E-2"/>
                  <c:y val="-6.94417104111986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816-4AA1-8C1F-5CEE7EBF53D4}"/>
                </c:ext>
              </c:extLst>
            </c:dLbl>
            <c:dLbl>
              <c:idx val="2"/>
              <c:layout>
                <c:manualLayout>
                  <c:x val="0.13893975462369523"/>
                  <c:y val="-3.471948818897637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816-4AA1-8C1F-5CEE7EBF53D4}"/>
                </c:ext>
              </c:extLst>
            </c:dLbl>
            <c:dLbl>
              <c:idx val="3"/>
              <c:layout>
                <c:manualLayout>
                  <c:x val="9.2095159616675817E-2"/>
                  <c:y val="-3.4719488188976379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816-4AA1-8C1F-5CEE7EBF53D4}"/>
                </c:ext>
              </c:extLst>
            </c:dLbl>
            <c:dLbl>
              <c:idx val="4"/>
              <c:layout>
                <c:manualLayout>
                  <c:x val="6.5621070621986133E-2"/>
                  <c:y val="-1.736083770778652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816-4AA1-8C1F-5CEE7EBF53D4}"/>
                </c:ext>
              </c:extLst>
            </c:dLbl>
            <c:dLbl>
              <c:idx val="5"/>
              <c:layout>
                <c:manualLayout>
                  <c:x val="5.3993163645242009E-2"/>
                  <c:y val="-1.7347234759768071E-1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2383720930232537E-2"/>
                      <c:h val="6.557305336832895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B816-4AA1-8C1F-5CEE7EBF53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Hoja1!$A$2:$A$7</c:f>
              <c:strCache>
                <c:ptCount val="6"/>
                <c:pt idx="0">
                  <c:v>Menos de $150.000</c:v>
                </c:pt>
                <c:pt idx="1">
                  <c:v>Entre $150.000 y $499.000</c:v>
                </c:pt>
                <c:pt idx="2">
                  <c:v>Entre $500.000 y $1.000.000</c:v>
                </c:pt>
                <c:pt idx="3">
                  <c:v>Entre $1.000.001 y $2.000.000</c:v>
                </c:pt>
                <c:pt idx="4">
                  <c:v>Entre $2.000.001 y $4.000.000</c:v>
                </c:pt>
                <c:pt idx="5">
                  <c:v>$5.000.000 o más</c:v>
                </c:pt>
              </c:strCache>
            </c:strRef>
          </c:cat>
          <c:val>
            <c:numRef>
              <c:f>Hoja1!$B$2:$B$7</c:f>
              <c:numCache>
                <c:formatCode>0%</c:formatCode>
                <c:ptCount val="6"/>
                <c:pt idx="0">
                  <c:v>0.06</c:v>
                </c:pt>
                <c:pt idx="1">
                  <c:v>0.154</c:v>
                </c:pt>
                <c:pt idx="2">
                  <c:v>0.34899999999999998</c:v>
                </c:pt>
                <c:pt idx="3">
                  <c:v>0.188</c:v>
                </c:pt>
                <c:pt idx="4">
                  <c:v>0.107</c:v>
                </c:pt>
                <c:pt idx="5">
                  <c:v>0.107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16-4AA1-8C1F-5CEE7EBF53D4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0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Hoja1!$A$2:$A$7</c:f>
              <c:strCache>
                <c:ptCount val="6"/>
                <c:pt idx="0">
                  <c:v>Menos de $150.000</c:v>
                </c:pt>
                <c:pt idx="1">
                  <c:v>Entre $150.000 y $499.000</c:v>
                </c:pt>
                <c:pt idx="2">
                  <c:v>Entre $500.000 y $1.000.000</c:v>
                </c:pt>
                <c:pt idx="3">
                  <c:v>Entre $1.000.001 y $2.000.000</c:v>
                </c:pt>
                <c:pt idx="4">
                  <c:v>Entre $2.000.001 y $4.000.000</c:v>
                </c:pt>
                <c:pt idx="5">
                  <c:v>$5.000.000 o más</c:v>
                </c:pt>
              </c:strCache>
            </c:strRef>
          </c:cat>
          <c:val>
            <c:numRef>
              <c:f>Hoja1!$C$2:$C$7</c:f>
              <c:numCache>
                <c:formatCode>0%</c:formatCode>
                <c:ptCount val="6"/>
                <c:pt idx="0">
                  <c:v>0.94</c:v>
                </c:pt>
                <c:pt idx="1">
                  <c:v>0.85</c:v>
                </c:pt>
                <c:pt idx="2">
                  <c:v>0.65</c:v>
                </c:pt>
                <c:pt idx="3">
                  <c:v>0.81</c:v>
                </c:pt>
                <c:pt idx="4">
                  <c:v>0.89</c:v>
                </c:pt>
                <c:pt idx="5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816-4AA1-8C1F-5CEE7EBF53D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85"/>
        <c:axId val="164695216"/>
        <c:axId val="164695632"/>
      </c:barChart>
      <c:catAx>
        <c:axId val="1646952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64695632"/>
        <c:crosses val="autoZero"/>
        <c:auto val="1"/>
        <c:lblAlgn val="ctr"/>
        <c:lblOffset val="100"/>
        <c:noMultiLvlLbl val="0"/>
      </c:catAx>
      <c:valAx>
        <c:axId val="164695632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95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0521901077281173"/>
          <c:y val="4.3650793650793648E-2"/>
          <c:w val="0.4345907996024983"/>
          <c:h val="0.9126984126984126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2060"/>
            </a:solidFill>
            <a:ln>
              <a:solidFill>
                <a:srgbClr val="002060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A31115"/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99-4401-BBC3-E0026EF8B51F}"/>
              </c:ext>
            </c:extLst>
          </c:dPt>
          <c:dPt>
            <c:idx val="3"/>
            <c:invertIfNegative val="0"/>
            <c:bubble3D val="0"/>
            <c:spPr>
              <a:solidFill>
                <a:srgbClr val="A31115"/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C99-4401-BBC3-E0026EF8B51F}"/>
              </c:ext>
            </c:extLst>
          </c:dPt>
          <c:dPt>
            <c:idx val="5"/>
            <c:invertIfNegative val="0"/>
            <c:bubble3D val="0"/>
            <c:spPr>
              <a:solidFill>
                <a:srgbClr val="A31115"/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1C99-4401-BBC3-E0026EF8B51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1C99-4401-BBC3-E0026EF8B51F}"/>
                </c:ext>
              </c:extLst>
            </c:dLbl>
            <c:dLbl>
              <c:idx val="1"/>
              <c:layout>
                <c:manualLayout>
                  <c:x val="-4.427822484064238E-3"/>
                  <c:y val="-6.954710323993672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C99-4401-BBC3-E0026EF8B51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C99-4401-BBC3-E0026EF8B51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C99-4401-BBC3-E0026EF8B5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Menos de $500.000</c:v>
                </c:pt>
                <c:pt idx="1">
                  <c:v>Entre 500.000 y 1.000.000</c:v>
                </c:pt>
                <c:pt idx="2">
                  <c:v>Entre 1.000.001 y 2.000.000</c:v>
                </c:pt>
                <c:pt idx="3">
                  <c:v>Entre 2.000.001 y 3.000.000</c:v>
                </c:pt>
                <c:pt idx="4">
                  <c:v>Entre 3.000.001 y 6.000.000</c:v>
                </c:pt>
                <c:pt idx="5">
                  <c:v>10.000.000 o más</c:v>
                </c:pt>
              </c:strCache>
            </c:strRef>
          </c:cat>
          <c:val>
            <c:numRef>
              <c:f>Hoja1!$B$2:$B$7</c:f>
              <c:numCache>
                <c:formatCode>0%</c:formatCode>
                <c:ptCount val="6"/>
                <c:pt idx="0">
                  <c:v>0.27</c:v>
                </c:pt>
                <c:pt idx="1">
                  <c:v>0.47</c:v>
                </c:pt>
                <c:pt idx="2">
                  <c:v>0.08</c:v>
                </c:pt>
                <c:pt idx="3">
                  <c:v>0.06</c:v>
                </c:pt>
                <c:pt idx="4">
                  <c:v>0.05</c:v>
                </c:pt>
                <c:pt idx="5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99-4401-BBC3-E0026EF8B5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7769936"/>
        <c:axId val="127775760"/>
      </c:barChart>
      <c:catAx>
        <c:axId val="1277699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27775760"/>
        <c:crosses val="autoZero"/>
        <c:auto val="1"/>
        <c:lblAlgn val="ctr"/>
        <c:lblOffset val="100"/>
        <c:noMultiLvlLbl val="0"/>
      </c:catAx>
      <c:valAx>
        <c:axId val="127775760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6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0521901077281173"/>
          <c:y val="4.3650793650793648E-2"/>
          <c:w val="0.4345907996024983"/>
          <c:h val="0.9126984126984126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2060"/>
            </a:solidFill>
            <a:ln>
              <a:solidFill>
                <a:srgbClr val="002060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A31115"/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4B-44B5-9ECB-4839D7CDF59A}"/>
              </c:ext>
            </c:extLst>
          </c:dPt>
          <c:dPt>
            <c:idx val="3"/>
            <c:invertIfNegative val="0"/>
            <c:bubble3D val="0"/>
            <c:spPr>
              <a:solidFill>
                <a:srgbClr val="A31115"/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4B-44B5-9ECB-4839D7CDF59A}"/>
              </c:ext>
            </c:extLst>
          </c:dPt>
          <c:dPt>
            <c:idx val="5"/>
            <c:invertIfNegative val="0"/>
            <c:bubble3D val="0"/>
            <c:spPr>
              <a:solidFill>
                <a:srgbClr val="A31115"/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4B-44B5-9ECB-4839D7CDF59A}"/>
              </c:ext>
            </c:extLst>
          </c:dPt>
          <c:dLbls>
            <c:dLbl>
              <c:idx val="1"/>
              <c:layout>
                <c:manualLayout>
                  <c:x val="-4.427822484064238E-3"/>
                  <c:y val="-6.954710323993672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4B-44B5-9ECB-4839D7CDF59A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D64B-44B5-9ECB-4839D7CDF5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$5.000.000 o más</c:v>
                </c:pt>
                <c:pt idx="1">
                  <c:v>Entre $2.000.001 y $4.000.000</c:v>
                </c:pt>
                <c:pt idx="2">
                  <c:v>Entre $1.000.001 y $2.000.000</c:v>
                </c:pt>
                <c:pt idx="3">
                  <c:v>Entre $500.000 y $1.000.000</c:v>
                </c:pt>
                <c:pt idx="4">
                  <c:v>Entre $150.000 y $499.000</c:v>
                </c:pt>
                <c:pt idx="5">
                  <c:v>Menos de $150.000</c:v>
                </c:pt>
              </c:strCache>
            </c:strRef>
          </c:cat>
          <c:val>
            <c:numRef>
              <c:f>Hoja1!$B$2:$B$7</c:f>
              <c:numCache>
                <c:formatCode>0%</c:formatCode>
                <c:ptCount val="6"/>
                <c:pt idx="0">
                  <c:v>2.1000000000000001E-2</c:v>
                </c:pt>
                <c:pt idx="1">
                  <c:v>2.3E-2</c:v>
                </c:pt>
                <c:pt idx="2">
                  <c:v>5.5E-2</c:v>
                </c:pt>
                <c:pt idx="3">
                  <c:v>0.28399999999999997</c:v>
                </c:pt>
                <c:pt idx="4">
                  <c:v>0.36199999999999999</c:v>
                </c:pt>
                <c:pt idx="5">
                  <c:v>0.188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64B-44B5-9ECB-4839D7CDF5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7769936"/>
        <c:axId val="127775760"/>
      </c:barChart>
      <c:catAx>
        <c:axId val="127769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27775760"/>
        <c:crosses val="autoZero"/>
        <c:auto val="1"/>
        <c:lblAlgn val="ctr"/>
        <c:lblOffset val="100"/>
        <c:noMultiLvlLbl val="0"/>
      </c:catAx>
      <c:valAx>
        <c:axId val="12777576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6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3565871984700005"/>
          <c:y val="3.6176300357294376E-2"/>
          <c:w val="0.54600291736617246"/>
          <c:h val="0.950257587008720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2060"/>
            </a:solidFill>
            <a:ln>
              <a:solidFill>
                <a:srgbClr val="002060"/>
              </a:solidFill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185-49FC-B85E-4FD89BCACE9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1185-49FC-B85E-4FD89BCACE9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1185-49FC-B85E-4FD89BCACE9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1185-49FC-B85E-4FD89BCACE9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1185-49FC-B85E-4FD89BCACE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Hoja1!$A$2:$A$8</c:f>
              <c:strCache>
                <c:ptCount val="7"/>
                <c:pt idx="0">
                  <c:v>Préstamos informales (amigos o familiares)</c:v>
                </c:pt>
                <c:pt idx="1">
                  <c:v>Crédito con entidad financiera</c:v>
                </c:pt>
                <c:pt idx="2">
                  <c:v>Tarjeta de crédito</c:v>
                </c:pt>
                <c:pt idx="3">
                  <c:v>Ingresos adicionales o bonificaciones</c:v>
                </c:pt>
                <c:pt idx="4">
                  <c:v>Unir el presupuesto de los integrantes de la familia</c:v>
                </c:pt>
                <c:pt idx="5">
                  <c:v>Una partida de ahorro destinada para turismo</c:v>
                </c:pt>
                <c:pt idx="6">
                  <c:v>Ahorros generales (no destinados específicamente a recreación y turismo)</c:v>
                </c:pt>
              </c:strCache>
            </c:strRef>
          </c:cat>
          <c:val>
            <c:numRef>
              <c:f>Hoja1!$B$2:$B$8</c:f>
              <c:numCache>
                <c:formatCode>0%</c:formatCode>
                <c:ptCount val="7"/>
                <c:pt idx="0">
                  <c:v>6.8000000000000005E-2</c:v>
                </c:pt>
                <c:pt idx="1">
                  <c:v>6.8000000000000005E-2</c:v>
                </c:pt>
                <c:pt idx="2">
                  <c:v>0.128</c:v>
                </c:pt>
                <c:pt idx="3">
                  <c:v>0.17399999999999999</c:v>
                </c:pt>
                <c:pt idx="4">
                  <c:v>0.214</c:v>
                </c:pt>
                <c:pt idx="5">
                  <c:v>0.28899999999999998</c:v>
                </c:pt>
                <c:pt idx="6">
                  <c:v>0.61699999999999999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85-49FC-B85E-4FD89BCAC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7769936"/>
        <c:axId val="127775760"/>
      </c:barChart>
      <c:catAx>
        <c:axId val="127769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27775760"/>
        <c:crosses val="autoZero"/>
        <c:auto val="1"/>
        <c:lblAlgn val="ctr"/>
        <c:lblOffset val="100"/>
        <c:noMultiLvlLbl val="0"/>
      </c:catAx>
      <c:valAx>
        <c:axId val="12777576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6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0521901077281173"/>
          <c:y val="4.3650793650793648E-2"/>
          <c:w val="0.4345907996024983"/>
          <c:h val="0.9126984126984126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2060"/>
            </a:solidFill>
            <a:ln>
              <a:solidFill>
                <a:srgbClr val="002060"/>
              </a:solidFill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185-49FC-B85E-4FD89BCACE9F}"/>
                </c:ext>
              </c:extLst>
            </c:dLbl>
            <c:dLbl>
              <c:idx val="1"/>
              <c:layout>
                <c:manualLayout>
                  <c:x val="-4.427822484064238E-3"/>
                  <c:y val="-6.954710323993672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185-49FC-B85E-4FD89BCACE9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185-49FC-B85E-4FD89BCACE9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1185-49FC-B85E-4FD89BCACE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No dispongo de dinero para salir de paseo o pasadía</c:v>
                </c:pt>
                <c:pt idx="1">
                  <c:v>Más de 160.000 por persona</c:v>
                </c:pt>
                <c:pt idx="2">
                  <c:v>Entre $110.000 y $150.000 pesos por persona</c:v>
                </c:pt>
                <c:pt idx="3">
                  <c:v>Entre $60.000 y $100.000 pesos por persona</c:v>
                </c:pt>
                <c:pt idx="4">
                  <c:v>Menos de $50.000</c:v>
                </c:pt>
              </c:strCache>
            </c:strRef>
          </c:cat>
          <c:val>
            <c:numRef>
              <c:f>Hoja1!$B$2:$B$6</c:f>
              <c:numCache>
                <c:formatCode>0%</c:formatCode>
                <c:ptCount val="5"/>
                <c:pt idx="0">
                  <c:v>2.1000000000000001E-2</c:v>
                </c:pt>
                <c:pt idx="1">
                  <c:v>0.20100000000000001</c:v>
                </c:pt>
                <c:pt idx="2">
                  <c:v>0.34399999999999997</c:v>
                </c:pt>
                <c:pt idx="3">
                  <c:v>0.32300000000000001</c:v>
                </c:pt>
                <c:pt idx="4">
                  <c:v>0.112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85-49FC-B85E-4FD89BCAC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7769936"/>
        <c:axId val="127775760"/>
      </c:barChart>
      <c:catAx>
        <c:axId val="127769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27775760"/>
        <c:crosses val="autoZero"/>
        <c:auto val="1"/>
        <c:lblAlgn val="ctr"/>
        <c:lblOffset val="100"/>
        <c:noMultiLvlLbl val="0"/>
      </c:catAx>
      <c:valAx>
        <c:axId val="12777576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6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0521901077281173"/>
          <c:y val="3.5714285714285712E-2"/>
          <c:w val="0.4345907996024983"/>
          <c:h val="0.9126984126984126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-4.427822484064238E-3"/>
                  <c:y val="-6.954710323993672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4C2-40A5-9E6C-4C4E3A9AFD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No dispongo de dinero para vacaciones</c:v>
                </c:pt>
                <c:pt idx="1">
                  <c:v>Más de $2.000.000</c:v>
                </c:pt>
                <c:pt idx="2">
                  <c:v>Entre $1.000.001 y $2.000.000</c:v>
                </c:pt>
                <c:pt idx="3">
                  <c:v>Entre $600.000 y $1.000.000</c:v>
                </c:pt>
                <c:pt idx="4">
                  <c:v>Entre $300.000 y $500.000</c:v>
                </c:pt>
                <c:pt idx="5">
                  <c:v>Menos de $200.000</c:v>
                </c:pt>
              </c:strCache>
            </c:strRef>
          </c:cat>
          <c:val>
            <c:numRef>
              <c:f>Hoja1!$B$2:$B$7</c:f>
              <c:numCache>
                <c:formatCode>0%</c:formatCode>
                <c:ptCount val="6"/>
                <c:pt idx="0">
                  <c:v>3.4000000000000002E-2</c:v>
                </c:pt>
                <c:pt idx="1">
                  <c:v>8.8999999999999996E-2</c:v>
                </c:pt>
                <c:pt idx="2">
                  <c:v>0.182</c:v>
                </c:pt>
                <c:pt idx="3">
                  <c:v>0.216</c:v>
                </c:pt>
                <c:pt idx="4">
                  <c:v>0.315</c:v>
                </c:pt>
                <c:pt idx="5">
                  <c:v>0.16400000000000001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C2-40A5-9E6C-4C4E3A9AFD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7769936"/>
        <c:axId val="127775760"/>
      </c:barChart>
      <c:catAx>
        <c:axId val="127769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27775760"/>
        <c:crosses val="autoZero"/>
        <c:auto val="1"/>
        <c:lblAlgn val="ctr"/>
        <c:lblOffset val="100"/>
        <c:noMultiLvlLbl val="0"/>
      </c:catAx>
      <c:valAx>
        <c:axId val="12777576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6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E9B-4D7F-98C7-A35672AC468C}"/>
              </c:ext>
            </c:extLst>
          </c:dPt>
          <c:dPt>
            <c:idx val="1"/>
            <c:bubble3D val="0"/>
            <c:spPr>
              <a:solidFill>
                <a:srgbClr val="2674BB"/>
              </a:solidFill>
              <a:ln>
                <a:solidFill>
                  <a:srgbClr val="2674BB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E9B-4D7F-98C7-A35672AC468C}"/>
              </c:ext>
            </c:extLst>
          </c:dPt>
          <c:dPt>
            <c:idx val="2"/>
            <c:bubble3D val="0"/>
            <c:spPr>
              <a:solidFill>
                <a:srgbClr val="DEBDFF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E9B-4D7F-98C7-A35672AC468C}"/>
              </c:ext>
            </c:extLst>
          </c:dPt>
          <c:dPt>
            <c:idx val="3"/>
            <c:bubble3D val="0"/>
            <c:spPr>
              <a:solidFill>
                <a:srgbClr val="EE4639"/>
              </a:solidFill>
              <a:ln>
                <a:solidFill>
                  <a:srgbClr val="EE4639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E9B-4D7F-98C7-A35672AC468C}"/>
              </c:ext>
            </c:extLst>
          </c:dPt>
          <c:dPt>
            <c:idx val="4"/>
            <c:bubble3D val="0"/>
            <c:spPr>
              <a:solidFill>
                <a:srgbClr val="003B75"/>
              </a:solidFill>
              <a:ln>
                <a:solidFill>
                  <a:srgbClr val="003B75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E9B-4D7F-98C7-A35672AC468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bg1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E9B-4D7F-98C7-A35672AC468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E9B-4D7F-98C7-A35672AC468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E9B-4D7F-98C7-A35672AC468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4E9B-4D7F-98C7-A35672AC468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E9B-4D7F-98C7-A35672AC46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2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</c:v>
                </c:pt>
                <c:pt idx="1">
                  <c:v>Sí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0.37</c:v>
                </c:pt>
                <c:pt idx="1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E9B-4D7F-98C7-A35672AC468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74002396458995"/>
          <c:y val="4.0038106418248891E-2"/>
          <c:w val="0.525997603541005"/>
          <c:h val="0.919923787163502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3B75"/>
              </a:solidFill>
              <a:ln>
                <a:solidFill>
                  <a:srgbClr val="003B7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DB-4E00-BEFC-BD7223005E8D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DB-4E00-BEFC-BD7223005E8D}"/>
              </c:ext>
            </c:extLst>
          </c:dPt>
          <c:dPt>
            <c:idx val="2"/>
            <c:invertIfNegative val="0"/>
            <c:bubble3D val="0"/>
            <c:spPr>
              <a:solidFill>
                <a:srgbClr val="2674BB"/>
              </a:solidFill>
              <a:ln>
                <a:solidFill>
                  <a:srgbClr val="2674B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9DB-4E00-BEFC-BD7223005E8D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9DB-4E00-BEFC-BD7223005E8D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9DB-4E00-BEFC-BD7223005E8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E9DB-4E00-BEFC-BD7223005E8D}"/>
              </c:ext>
            </c:extLst>
          </c:dPt>
          <c:dLbls>
            <c:dLbl>
              <c:idx val="0"/>
              <c:layout>
                <c:manualLayout>
                  <c:x val="0.19464843464362941"/>
                  <c:y val="1.1464024743951007E-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9DB-4E00-BEFC-BD7223005E8D}"/>
                </c:ext>
              </c:extLst>
            </c:dLbl>
            <c:dLbl>
              <c:idx val="1"/>
              <c:layout>
                <c:manualLayout>
                  <c:x val="0.10996080080226472"/>
                  <c:y val="1.456045782729217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9DB-4E00-BEFC-BD7223005E8D}"/>
                </c:ext>
              </c:extLst>
            </c:dLbl>
            <c:dLbl>
              <c:idx val="2"/>
              <c:layout>
                <c:manualLayout>
                  <c:x val="8.8825617106623914E-2"/>
                  <c:y val="2.8660061859877516E-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9DB-4E00-BEFC-BD7223005E8D}"/>
                </c:ext>
              </c:extLst>
            </c:dLbl>
            <c:dLbl>
              <c:idx val="3"/>
              <c:layout>
                <c:manualLayout>
                  <c:x val="9.3122251355388652E-2"/>
                  <c:y val="-3.638394853111450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9DB-4E00-BEFC-BD7223005E8D}"/>
                </c:ext>
              </c:extLst>
            </c:dLbl>
            <c:dLbl>
              <c:idx val="4"/>
              <c:layout>
                <c:manualLayout>
                  <c:x val="7.4624721871115254E-2"/>
                  <c:y val="-3.639541255585845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9DB-4E00-BEFC-BD7223005E8D}"/>
                </c:ext>
              </c:extLst>
            </c:dLbl>
            <c:dLbl>
              <c:idx val="5"/>
              <c:layout>
                <c:manualLayout>
                  <c:x val="5.3895632462472184E-2"/>
                  <c:y val="-3.639541255585712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9DB-4E00-BEFC-BD7223005E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Falta de ingresos suficientes</c:v>
                </c:pt>
                <c:pt idx="1">
                  <c:v>Falta de hábito de ahorro</c:v>
                </c:pt>
                <c:pt idx="2">
                  <c:v>Prioridades financieras diferentes</c:v>
                </c:pt>
                <c:pt idx="3">
                  <c:v>Gastos imprevistos</c:v>
                </c:pt>
                <c:pt idx="4">
                  <c:v>Entre los diferentes gastos, No nos queda para ahorro de turismo</c:v>
                </c:pt>
                <c:pt idx="5">
                  <c:v>Otro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0.47199999999999998</c:v>
                </c:pt>
                <c:pt idx="1">
                  <c:v>0.183</c:v>
                </c:pt>
                <c:pt idx="2">
                  <c:v>0.14799999999999999</c:v>
                </c:pt>
                <c:pt idx="3">
                  <c:v>9.9000000000000005E-2</c:v>
                </c:pt>
                <c:pt idx="4">
                  <c:v>7.6999999999999999E-2</c:v>
                </c:pt>
                <c:pt idx="5">
                  <c:v>2.1000000000000001E-2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9DB-4E00-BEFC-BD7223005E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20000"/>
                <a:lumOff val="80000"/>
                <a:alpha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Falta de ingresos suficientes</c:v>
                </c:pt>
                <c:pt idx="1">
                  <c:v>Falta de hábito de ahorro</c:v>
                </c:pt>
                <c:pt idx="2">
                  <c:v>Prioridades financieras diferentes</c:v>
                </c:pt>
                <c:pt idx="3">
                  <c:v>Gastos imprevistos</c:v>
                </c:pt>
                <c:pt idx="4">
                  <c:v>Entre los diferentes gastos, No nos queda para ahorro de turismo</c:v>
                </c:pt>
                <c:pt idx="5">
                  <c:v>Otro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0.52800000000000002</c:v>
                </c:pt>
                <c:pt idx="1">
                  <c:v>0.81699999999999995</c:v>
                </c:pt>
                <c:pt idx="2">
                  <c:v>0.85199999999999998</c:v>
                </c:pt>
                <c:pt idx="3">
                  <c:v>0.90100000000000002</c:v>
                </c:pt>
                <c:pt idx="4">
                  <c:v>0.92300000000000004</c:v>
                </c:pt>
                <c:pt idx="5">
                  <c:v>0.97899999999999998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9DB-4E00-BEFC-BD7223005E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567300152"/>
        <c:axId val="567299824"/>
      </c:barChart>
      <c:catAx>
        <c:axId val="5673001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666666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567299824"/>
        <c:crosses val="autoZero"/>
        <c:auto val="1"/>
        <c:lblAlgn val="ctr"/>
        <c:lblOffset val="100"/>
        <c:noMultiLvlLbl val="0"/>
      </c:catAx>
      <c:valAx>
        <c:axId val="567299824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567300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E9B-4D7F-98C7-A35672AC468C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E9B-4D7F-98C7-A35672AC468C}"/>
              </c:ext>
            </c:extLst>
          </c:dPt>
          <c:dPt>
            <c:idx val="2"/>
            <c:bubble3D val="0"/>
            <c:spPr>
              <a:solidFill>
                <a:srgbClr val="DEBDFF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E9B-4D7F-98C7-A35672AC468C}"/>
              </c:ext>
            </c:extLst>
          </c:dPt>
          <c:dPt>
            <c:idx val="3"/>
            <c:bubble3D val="0"/>
            <c:spPr>
              <a:solidFill>
                <a:srgbClr val="EE4639"/>
              </a:solidFill>
              <a:ln>
                <a:solidFill>
                  <a:srgbClr val="EE4639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E9B-4D7F-98C7-A35672AC468C}"/>
              </c:ext>
            </c:extLst>
          </c:dPt>
          <c:dPt>
            <c:idx val="4"/>
            <c:bubble3D val="0"/>
            <c:spPr>
              <a:solidFill>
                <a:srgbClr val="003B75"/>
              </a:solidFill>
              <a:ln>
                <a:solidFill>
                  <a:srgbClr val="003B75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E9B-4D7F-98C7-A35672AC468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bg1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E9B-4D7F-98C7-A35672AC468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E9B-4D7F-98C7-A35672AC468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E9B-4D7F-98C7-A35672AC468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4E9B-4D7F-98C7-A35672AC468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4E9B-4D7F-98C7-A35672AC46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2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0.63</c:v>
                </c:pt>
                <c:pt idx="1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E9B-4D7F-98C7-A35672AC468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0521901077281173"/>
          <c:y val="3.5714285714285712E-2"/>
          <c:w val="0.4345907996024983"/>
          <c:h val="0.9126984126984126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-4.427822484064238E-3"/>
                  <c:y val="-6.954710323993672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EEA-4B58-812E-4FBC9F74F2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Menos de $50.000</c:v>
                </c:pt>
                <c:pt idx="1">
                  <c:v>Entre $50.000 y $100.000</c:v>
                </c:pt>
                <c:pt idx="2">
                  <c:v>Entre $100.001 y $200.000</c:v>
                </c:pt>
                <c:pt idx="3">
                  <c:v>Entre $200.001 y $500.000</c:v>
                </c:pt>
                <c:pt idx="4">
                  <c:v>Más de $500.000</c:v>
                </c:pt>
                <c:pt idx="5">
                  <c:v>No destino dinero regularmente</c:v>
                </c:pt>
              </c:strCache>
            </c:strRef>
          </c:cat>
          <c:val>
            <c:numRef>
              <c:f>Hoja1!$B$2:$B$7</c:f>
              <c:numCache>
                <c:formatCode>0%</c:formatCode>
                <c:ptCount val="6"/>
                <c:pt idx="0">
                  <c:v>9.9000000000000005E-2</c:v>
                </c:pt>
                <c:pt idx="1">
                  <c:v>0.36</c:v>
                </c:pt>
                <c:pt idx="2">
                  <c:v>0.215</c:v>
                </c:pt>
                <c:pt idx="3">
                  <c:v>0.223</c:v>
                </c:pt>
                <c:pt idx="4">
                  <c:v>9.0999999999999998E-2</c:v>
                </c:pt>
                <c:pt idx="5">
                  <c:v>1.2E-2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EA-4B58-812E-4FBC9F74F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7769936"/>
        <c:axId val="127775760"/>
      </c:barChart>
      <c:catAx>
        <c:axId val="1277699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27775760"/>
        <c:crosses val="autoZero"/>
        <c:auto val="1"/>
        <c:lblAlgn val="ctr"/>
        <c:lblOffset val="100"/>
        <c:noMultiLvlLbl val="0"/>
      </c:catAx>
      <c:valAx>
        <c:axId val="127775760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6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A31115"/>
            </a:solidFill>
            <a:ln>
              <a:solidFill>
                <a:srgbClr val="A31115"/>
              </a:solidFill>
            </a:ln>
            <a:effectLst/>
          </c:spPr>
          <c:invertIfNegative val="0"/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1185-49FC-B85E-4FD89BCACE9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185-49FC-B85E-4FD89BCACE9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1185-49FC-B85E-4FD89BCACE9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1185-49FC-B85E-4FD89BCACE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Varias veces al mes</c:v>
                </c:pt>
                <c:pt idx="1">
                  <c:v>Una vez al mes</c:v>
                </c:pt>
                <c:pt idx="2">
                  <c:v>Cada dos o tres meses</c:v>
                </c:pt>
                <c:pt idx="3">
                  <c:v>Una vez al año</c:v>
                </c:pt>
                <c:pt idx="4">
                  <c:v>Más de una vez al año</c:v>
                </c:pt>
              </c:strCache>
            </c:strRef>
          </c:cat>
          <c:val>
            <c:numRef>
              <c:f>Hoja1!$B$2:$B$6</c:f>
              <c:numCache>
                <c:formatCode>0%</c:formatCode>
                <c:ptCount val="5"/>
                <c:pt idx="0">
                  <c:v>0.11</c:v>
                </c:pt>
                <c:pt idx="1">
                  <c:v>0.15</c:v>
                </c:pt>
                <c:pt idx="2">
                  <c:v>0.19</c:v>
                </c:pt>
                <c:pt idx="3">
                  <c:v>0.41</c:v>
                </c:pt>
                <c:pt idx="4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85-49FC-B85E-4FD89BCAC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27769936"/>
        <c:axId val="127775760"/>
      </c:barChart>
      <c:catAx>
        <c:axId val="12776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27775760"/>
        <c:crosses val="autoZero"/>
        <c:auto val="1"/>
        <c:lblAlgn val="ctr"/>
        <c:lblOffset val="100"/>
        <c:noMultiLvlLbl val="0"/>
      </c:catAx>
      <c:valAx>
        <c:axId val="12777576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6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3565871984700005"/>
          <c:y val="3.6176300357294376E-2"/>
          <c:w val="0.53682176251786307"/>
          <c:h val="0.950257587008720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A31115"/>
              </a:solidFill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FA6-4DE3-8E0D-ACBB0A6143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FA6-4DE3-8E0D-ACBB0A6143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6FA6-4DE3-8E0D-ACBB0A6143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6FA6-4DE3-8E0D-ACBB0A6143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FA6-4DE3-8E0D-ACBB0A6143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FA6-4DE3-8E0D-ACBB0A61434F}"/>
                </c:ext>
              </c:extLst>
            </c:dLbl>
            <c:dLbl>
              <c:idx val="6"/>
              <c:layout>
                <c:manualLayout>
                  <c:x val="-3.4429330681160363E-3"/>
                  <c:y val="-7.692307692307739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FA6-4DE3-8E0D-ACBB0A6143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6FA6-4DE3-8E0D-ACBB0A6143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CD29-4EB2-BC70-7989F528E9EC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6FA6-4DE3-8E0D-ACBB0A61434F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6FA6-4DE3-8E0D-ACBB0A6143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666666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Hoja1!$A$2:$A$12</c:f>
              <c:strCache>
                <c:ptCount val="10"/>
                <c:pt idx="0">
                  <c:v>Busco opciones por internet</c:v>
                </c:pt>
                <c:pt idx="1">
                  <c:v>Sigo recomendaciones de amigos o familiares</c:v>
                </c:pt>
                <c:pt idx="2">
                  <c:v>Recurriendo a redes sociales (Facebook, Instagram,</c:v>
                </c:pt>
                <c:pt idx="3">
                  <c:v>Consultando páginas web de viajes (TripAdvisor, Bo</c:v>
                </c:pt>
                <c:pt idx="4">
                  <c:v> Consulto aplicaciones móviles de viajes</c:v>
                </c:pt>
                <c:pt idx="5">
                  <c:v> Veo la publicidad en diferentes medios de comunic</c:v>
                </c:pt>
                <c:pt idx="6">
                  <c:v>Utilizo los servicios de una agencia de viajes</c:v>
                </c:pt>
                <c:pt idx="7">
                  <c:v>Busco blogs de viajes</c:v>
                </c:pt>
                <c:pt idx="8">
                  <c:v>Utilizando los servicios de la caja de compensació</c:v>
                </c:pt>
                <c:pt idx="9">
                  <c:v>Consultando revistas y guías de viajes</c:v>
                </c:pt>
              </c:strCache>
            </c:strRef>
          </c:cat>
          <c:val>
            <c:numRef>
              <c:f>Hoja1!$B$2:$B$12</c:f>
              <c:numCache>
                <c:formatCode>0%</c:formatCode>
                <c:ptCount val="11"/>
                <c:pt idx="0">
                  <c:v>0.70299999999999996</c:v>
                </c:pt>
                <c:pt idx="1">
                  <c:v>0.40899999999999997</c:v>
                </c:pt>
                <c:pt idx="2">
                  <c:v>0.26600000000000001</c:v>
                </c:pt>
                <c:pt idx="3">
                  <c:v>0.214</c:v>
                </c:pt>
                <c:pt idx="4">
                  <c:v>0.21099999999999999</c:v>
                </c:pt>
                <c:pt idx="5">
                  <c:v>0.18</c:v>
                </c:pt>
                <c:pt idx="6">
                  <c:v>0.17199999999999999</c:v>
                </c:pt>
                <c:pt idx="7">
                  <c:v>0.16700000000000001</c:v>
                </c:pt>
                <c:pt idx="8">
                  <c:v>0.156</c:v>
                </c:pt>
                <c:pt idx="9">
                  <c:v>0.107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FA6-4DE3-8E0D-ACBB0A6143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7769936"/>
        <c:axId val="127775760"/>
      </c:barChart>
      <c:catAx>
        <c:axId val="1277699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27775760"/>
        <c:crosses val="autoZero"/>
        <c:auto val="1"/>
        <c:lblAlgn val="ctr"/>
        <c:lblOffset val="100"/>
        <c:noMultiLvlLbl val="0"/>
      </c:catAx>
      <c:valAx>
        <c:axId val="127775760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6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3565871984700005"/>
          <c:y val="3.6176300357294376E-2"/>
          <c:w val="0.53682176251786307"/>
          <c:h val="0.950257587008720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A31115"/>
              </a:solidFill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B51B-4893-9295-FAAF0D9C5FF2}"/>
                </c:ext>
              </c:extLst>
            </c:dLbl>
            <c:dLbl>
              <c:idx val="6"/>
              <c:layout>
                <c:manualLayout>
                  <c:x val="-3.4429330681160363E-3"/>
                  <c:y val="-7.692307692307739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51B-4893-9295-FAAF0D9C5FF2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B51B-4893-9295-FAAF0D9C5FF2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B51B-4893-9295-FAAF0D9C5F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666666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Hoja1!$A$2:$A$12</c:f>
              <c:strCache>
                <c:ptCount val="11"/>
                <c:pt idx="0">
                  <c:v>Precio</c:v>
                </c:pt>
                <c:pt idx="1">
                  <c:v>Ubicación</c:v>
                </c:pt>
                <c:pt idx="2">
                  <c:v>Calidad de las instalaciones</c:v>
                </c:pt>
                <c:pt idx="3">
                  <c:v>Ambiente familiar</c:v>
                </c:pt>
                <c:pt idx="4">
                  <c:v>Actividades disponibles</c:v>
                </c:pt>
                <c:pt idx="5">
                  <c:v>Facilidad de acceso y transporte</c:v>
                </c:pt>
                <c:pt idx="6">
                  <c:v>Cultura y tradiciones</c:v>
                </c:pt>
                <c:pt idx="7">
                  <c:v>Seguridad</c:v>
                </c:pt>
                <c:pt idx="8">
                  <c:v>Servicios adicionales (restaurantes, tiendas, etc.</c:v>
                </c:pt>
                <c:pt idx="9">
                  <c:v>Variedad de actividades ofrecidas</c:v>
                </c:pt>
                <c:pt idx="10">
                  <c:v>Opiniones y reseñas de otros viajeros</c:v>
                </c:pt>
              </c:strCache>
            </c:strRef>
          </c:cat>
          <c:val>
            <c:numRef>
              <c:f>Hoja1!$B$2:$B$12</c:f>
              <c:numCache>
                <c:formatCode>0%</c:formatCode>
                <c:ptCount val="11"/>
                <c:pt idx="0">
                  <c:v>0.68</c:v>
                </c:pt>
                <c:pt idx="1">
                  <c:v>0.57299999999999995</c:v>
                </c:pt>
                <c:pt idx="2">
                  <c:v>0.36499999999999999</c:v>
                </c:pt>
                <c:pt idx="3">
                  <c:v>0.32300000000000001</c:v>
                </c:pt>
                <c:pt idx="4">
                  <c:v>0.318</c:v>
                </c:pt>
                <c:pt idx="5">
                  <c:v>0.318</c:v>
                </c:pt>
                <c:pt idx="6">
                  <c:v>0.307</c:v>
                </c:pt>
                <c:pt idx="7">
                  <c:v>0.30499999999999999</c:v>
                </c:pt>
                <c:pt idx="8">
                  <c:v>0.28899999999999998</c:v>
                </c:pt>
                <c:pt idx="9">
                  <c:v>0.24199999999999999</c:v>
                </c:pt>
                <c:pt idx="10">
                  <c:v>0.216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51B-4893-9295-FAAF0D9C5F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7769936"/>
        <c:axId val="127775760"/>
      </c:barChart>
      <c:catAx>
        <c:axId val="12776993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27775760"/>
        <c:crosses val="autoZero"/>
        <c:auto val="1"/>
        <c:lblAlgn val="ctr"/>
        <c:lblOffset val="100"/>
        <c:noMultiLvlLbl val="0"/>
      </c:catAx>
      <c:valAx>
        <c:axId val="127775760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6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736510700585505"/>
          <c:y val="9.9096277738010025E-2"/>
          <c:w val="0.68320941853422168"/>
          <c:h val="0.8561029587210690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Pt>
            <c:idx val="1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1-62ED-487C-B949-B1ACF2C64B94}"/>
              </c:ext>
            </c:extLst>
          </c:dPt>
          <c:dPt>
            <c:idx val="3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3-62ED-487C-B949-B1ACF2C64B94}"/>
              </c:ext>
            </c:extLst>
          </c:dPt>
          <c:dPt>
            <c:idx val="5"/>
            <c:invertIfNegative val="0"/>
            <c:bubble3D val="0"/>
            <c:spPr>
              <a:solidFill>
                <a:srgbClr val="282C6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4-CC19-40DB-876F-6E1BDF9C0FD4}"/>
              </c:ext>
            </c:extLst>
          </c:dPt>
          <c:dPt>
            <c:idx val="7"/>
            <c:invertIfNegative val="0"/>
            <c:bubble3D val="0"/>
            <c:spPr>
              <a:solidFill>
                <a:srgbClr val="282C6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5-CC19-40DB-876F-6E1BDF9C0FD4}"/>
              </c:ext>
            </c:extLst>
          </c:dPt>
          <c:dPt>
            <c:idx val="9"/>
            <c:invertIfNegative val="0"/>
            <c:bubble3D val="0"/>
            <c:spPr>
              <a:solidFill>
                <a:srgbClr val="282C6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6-CC19-40DB-876F-6E1BDF9C0FD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2ED-487C-B949-B1ACF2C64B9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2ED-487C-B949-B1ACF2C64B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rgbClr val="666666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Hoja1!$A$2:$A$12</c:f>
              <c:strCache>
                <c:ptCount val="11"/>
                <c:pt idx="0">
                  <c:v>Felicidad</c:v>
                </c:pt>
                <c:pt idx="1">
                  <c:v>Tranqulidad</c:v>
                </c:pt>
                <c:pt idx="2">
                  <c:v>Alegria</c:v>
                </c:pt>
                <c:pt idx="3">
                  <c:v>Conocer lugares nuevos/Nuevas culturas</c:v>
                </c:pt>
                <c:pt idx="4">
                  <c:v>Aventura</c:v>
                </c:pt>
                <c:pt idx="5">
                  <c:v>Relajarse</c:v>
                </c:pt>
                <c:pt idx="6">
                  <c:v>Actividades fisicas</c:v>
                </c:pt>
                <c:pt idx="7">
                  <c:v>Diversión</c:v>
                </c:pt>
                <c:pt idx="8">
                  <c:v>Emoción/entuciasmo</c:v>
                </c:pt>
                <c:pt idx="9">
                  <c:v>Adrenalina/emociones extremas</c:v>
                </c:pt>
                <c:pt idx="10">
                  <c:v>Gastronomia</c:v>
                </c:pt>
              </c:strCache>
            </c:strRef>
          </c:cat>
          <c:val>
            <c:numRef>
              <c:f>Hoja1!$B$2:$B$12</c:f>
              <c:numCache>
                <c:formatCode>0%</c:formatCode>
                <c:ptCount val="11"/>
                <c:pt idx="0">
                  <c:v>0.19</c:v>
                </c:pt>
                <c:pt idx="1">
                  <c:v>0.156</c:v>
                </c:pt>
                <c:pt idx="2">
                  <c:v>0.14799999999999999</c:v>
                </c:pt>
                <c:pt idx="3">
                  <c:v>9.4E-2</c:v>
                </c:pt>
                <c:pt idx="4">
                  <c:v>6.3E-2</c:v>
                </c:pt>
                <c:pt idx="5">
                  <c:v>0.06</c:v>
                </c:pt>
                <c:pt idx="6">
                  <c:v>0.06</c:v>
                </c:pt>
                <c:pt idx="7">
                  <c:v>4.9000000000000002E-2</c:v>
                </c:pt>
                <c:pt idx="8">
                  <c:v>4.9000000000000002E-2</c:v>
                </c:pt>
                <c:pt idx="9">
                  <c:v>4.9000000000000002E-2</c:v>
                </c:pt>
                <c:pt idx="10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2ED-487C-B949-B1ACF2C64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32"/>
        <c:axId val="309493743"/>
        <c:axId val="309492079"/>
      </c:barChart>
      <c:catAx>
        <c:axId val="30949374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590216682718102"/>
          <c:y val="3.6176300357294376E-2"/>
          <c:w val="0.6596923620452334"/>
          <c:h val="0.950257587008720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3B75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FA6-4DE3-8E0D-ACBB0A6143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FA6-4DE3-8E0D-ACBB0A6143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6FA6-4DE3-8E0D-ACBB0A6143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6FA6-4DE3-8E0D-ACBB0A6143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FA6-4DE3-8E0D-ACBB0A6143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FA6-4DE3-8E0D-ACBB0A61434F}"/>
                </c:ext>
              </c:extLst>
            </c:dLbl>
            <c:dLbl>
              <c:idx val="6"/>
              <c:layout>
                <c:manualLayout>
                  <c:x val="-3.4429330681160363E-3"/>
                  <c:y val="-7.692307692307739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FA6-4DE3-8E0D-ACBB0A6143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3AA-4B3D-A50B-90B87090D767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6FA6-4DE3-8E0D-ACBB0A61434F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6FA6-4DE3-8E0D-ACBB0A6143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666666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Hoja1!$A$2:$A$11</c:f>
              <c:strCache>
                <c:ptCount val="10"/>
                <c:pt idx="0">
                  <c:v>Deportes (extremos, en tendencia)</c:v>
                </c:pt>
                <c:pt idx="1">
                  <c:v>Juegos y actividades para niños</c:v>
                </c:pt>
                <c:pt idx="2">
                  <c:v>Eventos y espectáculos</c:v>
                </c:pt>
                <c:pt idx="3">
                  <c:v>Actividades al aire libre</c:v>
                </c:pt>
                <c:pt idx="4">
                  <c:v>Picnic y áreas de descanso</c:v>
                </c:pt>
                <c:pt idx="5">
                  <c:v>Aprendizaje de la cultura y tradición</c:v>
                </c:pt>
                <c:pt idx="6">
                  <c:v>Senderismo y caminatas</c:v>
                </c:pt>
                <c:pt idx="7">
                  <c:v>Actividades acuáticas</c:v>
                </c:pt>
                <c:pt idx="8">
                  <c:v>Experiencias gastronómicas</c:v>
                </c:pt>
                <c:pt idx="9">
                  <c:v>Relajación</c:v>
                </c:pt>
              </c:strCache>
            </c:strRef>
          </c:cat>
          <c:val>
            <c:numRef>
              <c:f>Hoja1!$B$2:$B$11</c:f>
              <c:numCache>
                <c:formatCode>0%</c:formatCode>
                <c:ptCount val="10"/>
                <c:pt idx="0">
                  <c:v>0.214</c:v>
                </c:pt>
                <c:pt idx="1">
                  <c:v>0.253</c:v>
                </c:pt>
                <c:pt idx="2">
                  <c:v>0.28899999999999998</c:v>
                </c:pt>
                <c:pt idx="3">
                  <c:v>0.31</c:v>
                </c:pt>
                <c:pt idx="4">
                  <c:v>0.33100000000000002</c:v>
                </c:pt>
                <c:pt idx="5">
                  <c:v>0.40899999999999997</c:v>
                </c:pt>
                <c:pt idx="6">
                  <c:v>0.45300000000000001</c:v>
                </c:pt>
                <c:pt idx="7">
                  <c:v>0.48199999999999998</c:v>
                </c:pt>
                <c:pt idx="8">
                  <c:v>0.5</c:v>
                </c:pt>
                <c:pt idx="9">
                  <c:v>0.58299999999999996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FA6-4DE3-8E0D-ACBB0A6143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7769936"/>
        <c:axId val="127775760"/>
      </c:barChart>
      <c:catAx>
        <c:axId val="127769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27775760"/>
        <c:crosses val="autoZero"/>
        <c:auto val="1"/>
        <c:lblAlgn val="ctr"/>
        <c:lblOffset val="100"/>
        <c:noMultiLvlLbl val="0"/>
      </c:catAx>
      <c:valAx>
        <c:axId val="12777576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6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8745765689337552"/>
          <c:y val="3.6176300357294376E-2"/>
          <c:w val="0.56331843534569825"/>
          <c:h val="0.950257587008720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FA6-4DE3-8E0D-ACBB0A6143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FA6-4DE3-8E0D-ACBB0A6143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6FA6-4DE3-8E0D-ACBB0A6143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6FA6-4DE3-8E0D-ACBB0A6143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FA6-4DE3-8E0D-ACBB0A6143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FA6-4DE3-8E0D-ACBB0A61434F}"/>
                </c:ext>
              </c:extLst>
            </c:dLbl>
            <c:dLbl>
              <c:idx val="6"/>
              <c:layout>
                <c:manualLayout>
                  <c:x val="-3.4429330681160363E-3"/>
                  <c:y val="-7.692307692307739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FA6-4DE3-8E0D-ACBB0A6143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6FA6-4DE3-8E0D-ACBB0A61434F}"/>
                </c:ext>
              </c:extLst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3A0-42D7-B625-497B522C967B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53A0-42D7-B625-497B522C96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Hoja1!$A$2:$A$14</c:f>
              <c:strCache>
                <c:ptCount val="13"/>
                <c:pt idx="0">
                  <c:v>Acompañamiento guiado</c:v>
                </c:pt>
                <c:pt idx="1">
                  <c:v>Experiencia de usuario positiva</c:v>
                </c:pt>
                <c:pt idx="2">
                  <c:v>Ubicación conveniente</c:v>
                </c:pt>
                <c:pt idx="3">
                  <c:v>Variedad de actividades ofrecidas</c:v>
                </c:pt>
                <c:pt idx="4">
                  <c:v>Opiniones y reseñas positivas de otros clientes</c:v>
                </c:pt>
                <c:pt idx="5">
                  <c:v>Servicios adicionales (restaurantes, tiendas, etc.)</c:v>
                </c:pt>
                <c:pt idx="6">
                  <c:v>Ambiente familiar</c:v>
                </c:pt>
                <c:pt idx="7">
                  <c:v>Accesibilidad y facilidad de transporte</c:v>
                </c:pt>
                <c:pt idx="8">
                  <c:v>Que el destino sea bonito /llamativo</c:v>
                </c:pt>
                <c:pt idx="9">
                  <c:v>Seguridad y mantenimiento</c:v>
                </c:pt>
                <c:pt idx="10">
                  <c:v>Calidad del servicio al cliente</c:v>
                </c:pt>
                <c:pt idx="11">
                  <c:v>Comodidad de las instalaciones</c:v>
                </c:pt>
                <c:pt idx="12">
                  <c:v>Precio accesible</c:v>
                </c:pt>
              </c:strCache>
            </c:strRef>
          </c:cat>
          <c:val>
            <c:numRef>
              <c:f>Hoja1!$B$2:$B$14</c:f>
              <c:numCache>
                <c:formatCode>0%</c:formatCode>
                <c:ptCount val="13"/>
                <c:pt idx="0">
                  <c:v>0.159</c:v>
                </c:pt>
                <c:pt idx="1">
                  <c:v>0.24199999999999999</c:v>
                </c:pt>
                <c:pt idx="2">
                  <c:v>0.24199999999999999</c:v>
                </c:pt>
                <c:pt idx="3">
                  <c:v>0.253</c:v>
                </c:pt>
                <c:pt idx="4">
                  <c:v>0.29899999999999999</c:v>
                </c:pt>
                <c:pt idx="5">
                  <c:v>0.313</c:v>
                </c:pt>
                <c:pt idx="6">
                  <c:v>0.33900000000000002</c:v>
                </c:pt>
                <c:pt idx="7">
                  <c:v>0.38300000000000001</c:v>
                </c:pt>
                <c:pt idx="8">
                  <c:v>0.40100000000000002</c:v>
                </c:pt>
                <c:pt idx="9">
                  <c:v>0.42699999999999999</c:v>
                </c:pt>
                <c:pt idx="10">
                  <c:v>0.46400000000000002</c:v>
                </c:pt>
                <c:pt idx="11">
                  <c:v>0.55200000000000005</c:v>
                </c:pt>
                <c:pt idx="12">
                  <c:v>0.753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FA6-4DE3-8E0D-ACBB0A6143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7769936"/>
        <c:axId val="127775760"/>
      </c:barChart>
      <c:catAx>
        <c:axId val="127769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27775760"/>
        <c:crosses val="autoZero"/>
        <c:auto val="1"/>
        <c:lblAlgn val="ctr"/>
        <c:lblOffset val="100"/>
        <c:noMultiLvlLbl val="0"/>
      </c:catAx>
      <c:valAx>
        <c:axId val="12777576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6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495027762963892E-2"/>
          <c:y val="7.7373592116767448E-2"/>
          <c:w val="0.9476324622768767"/>
          <c:h val="0.70655787831546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2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094-4FF4-A6C4-F92C7C8D54E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094-4FF4-A6C4-F92C7C8D54E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094-4FF4-A6C4-F92C7C8D54E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094-4FF4-A6C4-F92C7C8D54E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094-4FF4-A6C4-F92C7C8D54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666666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No influye mi estado de ánimo en la decisión</c:v>
                </c:pt>
                <c:pt idx="1">
                  <c:v>Me gusta ir cuando estoy feliz para disfrutar más</c:v>
                </c:pt>
                <c:pt idx="2">
                  <c:v>Prefiero ir cuando estoy estresado para relajarme</c:v>
                </c:pt>
                <c:pt idx="3">
                  <c:v>Busco salir de viaje cuando estoy aburrido para entretenerme</c:v>
                </c:pt>
                <c:pt idx="4">
                  <c:v>Viajo cuando estoy triste /cansado para mejorar mi ánimo</c:v>
                </c:pt>
              </c:strCache>
            </c:strRef>
          </c:cat>
          <c:val>
            <c:numRef>
              <c:f>Hoja1!$B$2:$B$6</c:f>
              <c:numCache>
                <c:formatCode>0%</c:formatCode>
                <c:ptCount val="5"/>
                <c:pt idx="0">
                  <c:v>0.41399999999999998</c:v>
                </c:pt>
                <c:pt idx="1">
                  <c:v>0.32600000000000001</c:v>
                </c:pt>
                <c:pt idx="2">
                  <c:v>0.128</c:v>
                </c:pt>
                <c:pt idx="3">
                  <c:v>7.0000000000000007E-2</c:v>
                </c:pt>
                <c:pt idx="4">
                  <c:v>5.7000000000000002E-2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94-4FF4-A6C4-F92C7C8D5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111250833289392"/>
          <c:y val="3.6424735122624417E-2"/>
          <c:w val="0.68701498964119234"/>
          <c:h val="0.915733758193803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094-4FF4-A6C4-F92C7C8D54E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094-4FF4-A6C4-F92C7C8D54E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094-4FF4-A6C4-F92C7C8D54E5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956-4BB5-BE9F-537B959F0C2E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956-4BB5-BE9F-537B959F0C2E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956-4BB5-BE9F-537B959F0C2E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956-4BB5-BE9F-537B959F0C2E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2956-4BB5-BE9F-537B959F0C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Hoja1!$A$2:$A$11</c:f>
              <c:strCache>
                <c:ptCount val="10"/>
                <c:pt idx="0">
                  <c:v>Turismo Religioso</c:v>
                </c:pt>
                <c:pt idx="1">
                  <c:v>Turismo de actividades extremas</c:v>
                </c:pt>
                <c:pt idx="2">
                  <c:v>Turismo de experiencias interactivas</c:v>
                </c:pt>
                <c:pt idx="3">
                  <c:v> Turismo gastronómico</c:v>
                </c:pt>
                <c:pt idx="4">
                  <c:v>Turismo de Ciudades</c:v>
                </c:pt>
                <c:pt idx="5">
                  <c:v>Turismo Cultural</c:v>
                </c:pt>
                <c:pt idx="6">
                  <c:v>Que tenga piscinas y actividades acuáticas</c:v>
                </c:pt>
                <c:pt idx="7">
                  <c:v>Turismo y actividades en ríos y cascadas</c:v>
                </c:pt>
                <c:pt idx="8">
                  <c:v>Turismo de naturaleza (montaña, valles caminatas etc.)</c:v>
                </c:pt>
                <c:pt idx="9">
                  <c:v>Turismo de Playa</c:v>
                </c:pt>
              </c:strCache>
            </c:strRef>
          </c:cat>
          <c:val>
            <c:numRef>
              <c:f>Hoja1!$B$2:$B$11</c:f>
              <c:numCache>
                <c:formatCode>0%</c:formatCode>
                <c:ptCount val="10"/>
                <c:pt idx="0">
                  <c:v>6.5000000000000002E-2</c:v>
                </c:pt>
                <c:pt idx="1">
                  <c:v>0.125</c:v>
                </c:pt>
                <c:pt idx="2">
                  <c:v>0.13500000000000001</c:v>
                </c:pt>
                <c:pt idx="3">
                  <c:v>0.34100000000000003</c:v>
                </c:pt>
                <c:pt idx="4">
                  <c:v>0.34399999999999997</c:v>
                </c:pt>
                <c:pt idx="5">
                  <c:v>0.375</c:v>
                </c:pt>
                <c:pt idx="6">
                  <c:v>0.39300000000000002</c:v>
                </c:pt>
                <c:pt idx="7">
                  <c:v>0.39300000000000002</c:v>
                </c:pt>
                <c:pt idx="8">
                  <c:v>0.48199999999999998</c:v>
                </c:pt>
                <c:pt idx="9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94-4FF4-A6C4-F92C7C8D5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495027762963892E-2"/>
          <c:y val="3.6424735122624417E-2"/>
          <c:w val="0.9476324622768767"/>
          <c:h val="0.821455530704111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094-4FF4-A6C4-F92C7C8D54E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094-4FF4-A6C4-F92C7C8D54E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094-4FF4-A6C4-F92C7C8D54E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0D9A-4A21-933E-05C03A9A58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666666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No le doy ninguna importancia</c:v>
                </c:pt>
                <c:pt idx="1">
                  <c:v>Le doy poca importancia</c:v>
                </c:pt>
                <c:pt idx="2">
                  <c:v>Le doy una importancia moderada</c:v>
                </c:pt>
                <c:pt idx="3">
                  <c:v>Le doy bastante importancia</c:v>
                </c:pt>
                <c:pt idx="4">
                  <c:v>Le doy muchísima importancia</c:v>
                </c:pt>
              </c:strCache>
            </c:strRef>
          </c:cat>
          <c:val>
            <c:numRef>
              <c:f>Hoja1!$B$2:$B$6</c:f>
              <c:numCache>
                <c:formatCode>0%</c:formatCode>
                <c:ptCount val="5"/>
                <c:pt idx="0">
                  <c:v>4.3999999999999997E-2</c:v>
                </c:pt>
                <c:pt idx="1">
                  <c:v>7.2999999999999995E-2</c:v>
                </c:pt>
                <c:pt idx="2">
                  <c:v>0.313</c:v>
                </c:pt>
                <c:pt idx="3">
                  <c:v>0.35199999999999998</c:v>
                </c:pt>
                <c:pt idx="4">
                  <c:v>0.219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94-4FF4-A6C4-F92C7C8D5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185603062539282E-2"/>
          <c:y val="5.5944036084449478E-2"/>
          <c:w val="0.9476324622768767"/>
          <c:h val="0.841281017646907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Pt>
            <c:idx val="1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1-6094-4FF4-A6C4-F92C7C8D54E5}"/>
              </c:ext>
            </c:extLst>
          </c:dPt>
          <c:dPt>
            <c:idx val="3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4-6094-4FF4-A6C4-F92C7C8D54E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094-4FF4-A6C4-F92C7C8D54E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094-4FF4-A6C4-F92C7C8D54E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094-4FF4-A6C4-F92C7C8D54E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094-4FF4-A6C4-F92C7C8D54E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B79-4B94-8085-B28B5954768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666666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Influye muy poco</c:v>
                </c:pt>
                <c:pt idx="1">
                  <c:v>Influye de manera moderada</c:v>
                </c:pt>
                <c:pt idx="2">
                  <c:v>No influye en absoluto</c:v>
                </c:pt>
                <c:pt idx="3">
                  <c:v>Influye bastante</c:v>
                </c:pt>
                <c:pt idx="4">
                  <c:v>Influye de manera decisiva</c:v>
                </c:pt>
              </c:strCache>
            </c:strRef>
          </c:cat>
          <c:val>
            <c:numRef>
              <c:f>Hoja1!$B$2:$B$6</c:f>
              <c:numCache>
                <c:formatCode>0%</c:formatCode>
                <c:ptCount val="5"/>
                <c:pt idx="0">
                  <c:v>0.122</c:v>
                </c:pt>
                <c:pt idx="1">
                  <c:v>0.36199999999999999</c:v>
                </c:pt>
                <c:pt idx="2">
                  <c:v>0.109</c:v>
                </c:pt>
                <c:pt idx="3">
                  <c:v>0.29199999999999998</c:v>
                </c:pt>
                <c:pt idx="4">
                  <c:v>0.115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94-4FF4-A6C4-F92C7C8D5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111250833289392"/>
          <c:y val="3.6424735122624417E-2"/>
          <c:w val="0.68701498964119234"/>
          <c:h val="0.915733758193803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094-4FF4-A6C4-F92C7C8D54E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094-4FF4-A6C4-F92C7C8D54E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094-4FF4-A6C4-F92C7C8D54E5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956-4BB5-BE9F-537B959F0C2E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956-4BB5-BE9F-537B959F0C2E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2956-4BB5-BE9F-537B959F0C2E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956-4BB5-BE9F-537B959F0C2E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200" b="0" i="0" u="none" strike="noStrike" kern="1200" baseline="0">
                      <a:solidFill>
                        <a:schemeClr val="bg1">
                          <a:lumMod val="6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2956-4BB5-BE9F-537B959F0C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Hoja1!$A$2:$A$12</c:f>
              <c:strCache>
                <c:ptCount val="11"/>
                <c:pt idx="0">
                  <c:v>Comfandi</c:v>
                </c:pt>
                <c:pt idx="1">
                  <c:v>Comfenalco</c:v>
                </c:pt>
                <c:pt idx="2">
                  <c:v>No recuerda/ninguna/no sabe</c:v>
                </c:pt>
                <c:pt idx="3">
                  <c:v>Aviatur</c:v>
                </c:pt>
                <c:pt idx="4">
                  <c:v>on Vacation</c:v>
                </c:pt>
                <c:pt idx="5">
                  <c:v>Falabella</c:v>
                </c:pt>
                <c:pt idx="6">
                  <c:v>Despegar</c:v>
                </c:pt>
                <c:pt idx="7">
                  <c:v>Éxito</c:v>
                </c:pt>
                <c:pt idx="8">
                  <c:v>agencias de viajes en general</c:v>
                </c:pt>
                <c:pt idx="9">
                  <c:v>Belisario Marin</c:v>
                </c:pt>
                <c:pt idx="10">
                  <c:v>Coomeva</c:v>
                </c:pt>
              </c:strCache>
            </c:strRef>
          </c:cat>
          <c:val>
            <c:numRef>
              <c:f>Hoja1!$B$2:$B$12</c:f>
              <c:numCache>
                <c:formatCode>0%</c:formatCode>
                <c:ptCount val="11"/>
                <c:pt idx="0">
                  <c:v>0.45300000000000001</c:v>
                </c:pt>
                <c:pt idx="1">
                  <c:v>0.27100000000000002</c:v>
                </c:pt>
                <c:pt idx="2">
                  <c:v>0.17199999999999999</c:v>
                </c:pt>
                <c:pt idx="3">
                  <c:v>3.5999999999999997E-2</c:v>
                </c:pt>
                <c:pt idx="4">
                  <c:v>3.1E-2</c:v>
                </c:pt>
                <c:pt idx="5">
                  <c:v>2.1000000000000001E-2</c:v>
                </c:pt>
                <c:pt idx="6">
                  <c:v>2.1000000000000001E-2</c:v>
                </c:pt>
                <c:pt idx="7">
                  <c:v>1.7999999999999999E-2</c:v>
                </c:pt>
                <c:pt idx="8">
                  <c:v>1.7999999999999999E-2</c:v>
                </c:pt>
                <c:pt idx="9">
                  <c:v>0.01</c:v>
                </c:pt>
                <c:pt idx="10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94-4FF4-A6C4-F92C7C8D5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2060"/>
            </a:solidFill>
            <a:ln>
              <a:solidFill>
                <a:srgbClr val="002060"/>
              </a:solidFill>
            </a:ln>
          </c:spPr>
          <c:dPt>
            <c:idx val="0"/>
            <c:bubble3D val="0"/>
            <c:spPr>
              <a:solidFill>
                <a:srgbClr val="A31115"/>
              </a:solidFill>
              <a:ln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185-49FC-B85E-4FD89BCACE9F}"/>
              </c:ext>
            </c:extLst>
          </c:dPt>
          <c:dPt>
            <c:idx val="1"/>
            <c:bubble3D val="0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185-49FC-B85E-4FD89BCACE9F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1185-49FC-B85E-4FD89BCACE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Pasadía (viaje de un solo día)</c:v>
                </c:pt>
                <c:pt idx="1">
                  <c:v>Excursiones (viajes de más de un día)</c:v>
                </c:pt>
              </c:strCache>
            </c:strRef>
          </c:cat>
          <c:val>
            <c:numRef>
              <c:f>Hoja1!$B$2:$B$3</c:f>
              <c:numCache>
                <c:formatCode>0%</c:formatCode>
                <c:ptCount val="2"/>
                <c:pt idx="0">
                  <c:v>0.31</c:v>
                </c:pt>
                <c:pt idx="1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85-49FC-B85E-4FD89BCAC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493670886075944"/>
          <c:y val="0.37717756298132082"/>
          <c:w val="0.39240506329113922"/>
          <c:h val="0.245644584684250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713637689068813"/>
          <c:y val="3.6424735122624417E-2"/>
          <c:w val="0.6509910263581582"/>
          <c:h val="0.915733758193803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094-4FF4-A6C4-F92C7C8D54E5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>
                          <a:lumMod val="6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2956-4BB5-BE9F-537B959F0C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Hoja1!$A$2:$A$27</c:f>
              <c:strCache>
                <c:ptCount val="26"/>
                <c:pt idx="0">
                  <c:v>Parque del Café</c:v>
                </c:pt>
                <c:pt idx="1">
                  <c:v>Buga (Visita a la basílica y museos)</c:v>
                </c:pt>
                <c:pt idx="2">
                  <c:v>Calima (Centro recreativo Comfandi lago Calima)</c:v>
                </c:pt>
                <c:pt idx="3">
                  <c:v>Cali (city tour)</c:v>
                </c:pt>
                <c:pt idx="4">
                  <c:v>Salento</c:v>
                </c:pt>
                <c:pt idx="5">
                  <c:v>Valle de Cocora</c:v>
                </c:pt>
                <c:pt idx="6">
                  <c:v>San cipriano (visita a la reserva natural)</c:v>
                </c:pt>
                <c:pt idx="7">
                  <c:v>Tardes caleñas (visita al parque acuático)</c:v>
                </c:pt>
                <c:pt idx="8">
                  <c:v>Panaca</c:v>
                </c:pt>
                <c:pt idx="9">
                  <c:v>Calima (recorrido en el pueblo)</c:v>
                </c:pt>
                <c:pt idx="10">
                  <c:v>Termales de Santa Rosa</c:v>
                </c:pt>
                <c:pt idx="11">
                  <c:v>Juanchaco (visita a playa)</c:v>
                </c:pt>
                <c:pt idx="12">
                  <c:v>Santa Elena (tour del vino)</c:v>
                </c:pt>
                <c:pt idx="13">
                  <c:v>Cartago (visita al pueblo)</c:v>
                </c:pt>
                <c:pt idx="14">
                  <c:v>Ukumari – Filandia</c:v>
                </c:pt>
                <c:pt idx="15">
                  <c:v>La Unión (visita al parque nacional de la uva)</c:v>
                </c:pt>
                <c:pt idx="16">
                  <c:v>Pianguita (visita a playa)</c:v>
                </c:pt>
                <c:pt idx="17">
                  <c:v>Roldanillo (visita al pueblo)</c:v>
                </c:pt>
                <c:pt idx="18">
                  <c:v>Sevilla (Recorrer el pueblo)</c:v>
                </c:pt>
                <c:pt idx="19">
                  <c:v>Armenia / Parque de aguas y Aventuras Las bailarinas</c:v>
                </c:pt>
                <c:pt idx="20">
                  <c:v>Termales de san Vicente</c:v>
                </c:pt>
                <c:pt idx="21">
                  <c:v>Jardín Botánico del Quindío y Mariposario</c:v>
                </c:pt>
                <c:pt idx="22">
                  <c:v>Bahía Malaga</c:v>
                </c:pt>
                <c:pt idx="23">
                  <c:v>Recuca (Recorrido de la Cultura Cafetera)</c:v>
                </c:pt>
                <c:pt idx="24">
                  <c:v>Parque de los Arrieros</c:v>
                </c:pt>
                <c:pt idx="25">
                  <c:v>Otros ¿Cuál?</c:v>
                </c:pt>
              </c:strCache>
            </c:strRef>
          </c:cat>
          <c:val>
            <c:numRef>
              <c:f>Hoja1!$B$2:$B$27</c:f>
              <c:numCache>
                <c:formatCode>0%</c:formatCode>
                <c:ptCount val="26"/>
                <c:pt idx="0">
                  <c:v>0.63800000000000001</c:v>
                </c:pt>
                <c:pt idx="1">
                  <c:v>0.60199999999999998</c:v>
                </c:pt>
                <c:pt idx="2">
                  <c:v>0.54900000000000004</c:v>
                </c:pt>
                <c:pt idx="3">
                  <c:v>0.505</c:v>
                </c:pt>
                <c:pt idx="4">
                  <c:v>0.41899999999999998</c:v>
                </c:pt>
                <c:pt idx="5">
                  <c:v>0.41099999999999998</c:v>
                </c:pt>
                <c:pt idx="6">
                  <c:v>0.40400000000000003</c:v>
                </c:pt>
                <c:pt idx="7">
                  <c:v>0.375</c:v>
                </c:pt>
                <c:pt idx="8">
                  <c:v>0.33900000000000002</c:v>
                </c:pt>
                <c:pt idx="9">
                  <c:v>0.32300000000000001</c:v>
                </c:pt>
                <c:pt idx="10">
                  <c:v>0.315</c:v>
                </c:pt>
                <c:pt idx="11">
                  <c:v>0.29699999999999999</c:v>
                </c:pt>
                <c:pt idx="12">
                  <c:v>0.214</c:v>
                </c:pt>
                <c:pt idx="13">
                  <c:v>0.19800000000000001</c:v>
                </c:pt>
                <c:pt idx="14">
                  <c:v>0.188</c:v>
                </c:pt>
                <c:pt idx="15">
                  <c:v>0.182</c:v>
                </c:pt>
                <c:pt idx="16">
                  <c:v>0.17699999999999999</c:v>
                </c:pt>
                <c:pt idx="17">
                  <c:v>0.17699999999999999</c:v>
                </c:pt>
                <c:pt idx="18">
                  <c:v>0.161</c:v>
                </c:pt>
                <c:pt idx="19">
                  <c:v>0.151</c:v>
                </c:pt>
                <c:pt idx="20">
                  <c:v>0.14599999999999999</c:v>
                </c:pt>
                <c:pt idx="21">
                  <c:v>0.11700000000000001</c:v>
                </c:pt>
                <c:pt idx="22">
                  <c:v>9.4E-2</c:v>
                </c:pt>
                <c:pt idx="23">
                  <c:v>6.3E-2</c:v>
                </c:pt>
                <c:pt idx="24">
                  <c:v>6.3E-2</c:v>
                </c:pt>
                <c:pt idx="25">
                  <c:v>3.4000000000000002E-2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94-4FF4-A6C4-F92C7C8D5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2724508401239E-2"/>
          <c:y val="3.6424735122624417E-2"/>
          <c:w val="0.92765467874044494"/>
          <c:h val="0.915733758193803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A31115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094-4FF4-A6C4-F92C7C8D54E5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>
                          <a:lumMod val="6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2956-4BB5-BE9F-537B959F0C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Hoja1!$A$2:$A$11</c:f>
              <c:strCache>
                <c:ptCount val="10"/>
                <c:pt idx="0">
                  <c:v>Centro recreativo Comfandi lago Calima</c:v>
                </c:pt>
                <c:pt idx="1">
                  <c:v>Parque del Café</c:v>
                </c:pt>
                <c:pt idx="2">
                  <c:v>San cipriano (visita a la reserva natural)</c:v>
                </c:pt>
                <c:pt idx="3">
                  <c:v>Buga (Visita a la basílica y museos)</c:v>
                </c:pt>
                <c:pt idx="4">
                  <c:v>Tardes caleñas (visita al parque acuático)</c:v>
                </c:pt>
                <c:pt idx="5">
                  <c:v>Juanchaco (visita a playa)</c:v>
                </c:pt>
                <c:pt idx="6">
                  <c:v>Cali (city tour)</c:v>
                </c:pt>
                <c:pt idx="7">
                  <c:v>Pianguita (visita a playa)</c:v>
                </c:pt>
                <c:pt idx="8">
                  <c:v>Calima (recorrido en el pueblo)</c:v>
                </c:pt>
                <c:pt idx="9">
                  <c:v>Valle de Cocora</c:v>
                </c:pt>
              </c:strCache>
            </c:strRef>
          </c:cat>
          <c:val>
            <c:numRef>
              <c:f>Hoja1!$B$2:$B$11</c:f>
              <c:numCache>
                <c:formatCode>0%</c:formatCode>
                <c:ptCount val="10"/>
                <c:pt idx="0">
                  <c:v>0.432</c:v>
                </c:pt>
                <c:pt idx="1">
                  <c:v>0.29899999999999999</c:v>
                </c:pt>
                <c:pt idx="2">
                  <c:v>0.25</c:v>
                </c:pt>
                <c:pt idx="3">
                  <c:v>0.245</c:v>
                </c:pt>
                <c:pt idx="4">
                  <c:v>0.193</c:v>
                </c:pt>
                <c:pt idx="5">
                  <c:v>0.185</c:v>
                </c:pt>
                <c:pt idx="6">
                  <c:v>0.16700000000000001</c:v>
                </c:pt>
                <c:pt idx="7">
                  <c:v>0.154</c:v>
                </c:pt>
                <c:pt idx="8">
                  <c:v>0.13300000000000001</c:v>
                </c:pt>
                <c:pt idx="9">
                  <c:v>0.109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94-4FF4-A6C4-F92C7C8D5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410018141114713"/>
          <c:y val="3.6424735122624417E-2"/>
          <c:w val="0.73402723097112854"/>
          <c:h val="0.915733758193803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003B75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9FC-41E9-8B8F-66A7FCCE9EE8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>
                          <a:lumMod val="6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9FC-41E9-8B8F-66A7FCCE9E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Hoja1!$A$2:$A$10</c:f>
              <c:strCache>
                <c:ptCount val="9"/>
                <c:pt idx="0">
                  <c:v>Cultura y tradiciones locales</c:v>
                </c:pt>
                <c:pt idx="1">
                  <c:v>Las Atracciones</c:v>
                </c:pt>
                <c:pt idx="2">
                  <c:v>Actividades recreativas y deportivas</c:v>
                </c:pt>
                <c:pt idx="3">
                  <c:v>La amabilidad de su gente</c:v>
                </c:pt>
                <c:pt idx="4">
                  <c:v>Gastronomía local</c:v>
                </c:pt>
                <c:pt idx="5">
                  <c:v>Historia y patrimonio</c:v>
                </c:pt>
                <c:pt idx="6">
                  <c:v>Paisajes/naturaleza</c:v>
                </c:pt>
                <c:pt idx="7">
                  <c:v>Tranquilidad de los sitios</c:v>
                </c:pt>
                <c:pt idx="8">
                  <c:v>El recorrido a las actividaes</c:v>
                </c:pt>
              </c:strCache>
            </c:strRef>
          </c:cat>
          <c:val>
            <c:numRef>
              <c:f>Hoja1!$B$2:$B$10</c:f>
              <c:numCache>
                <c:formatCode>0%</c:formatCode>
                <c:ptCount val="9"/>
                <c:pt idx="0">
                  <c:v>0.28899999999999998</c:v>
                </c:pt>
                <c:pt idx="1">
                  <c:v>0.185</c:v>
                </c:pt>
                <c:pt idx="2">
                  <c:v>0.17399999999999999</c:v>
                </c:pt>
                <c:pt idx="3">
                  <c:v>0.11700000000000001</c:v>
                </c:pt>
                <c:pt idx="4">
                  <c:v>0.107</c:v>
                </c:pt>
                <c:pt idx="5">
                  <c:v>0.104</c:v>
                </c:pt>
                <c:pt idx="6">
                  <c:v>1.2999999999999999E-2</c:v>
                </c:pt>
                <c:pt idx="7">
                  <c:v>5.0000000000000001E-3</c:v>
                </c:pt>
                <c:pt idx="8">
                  <c:v>5.0000000000000001E-3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FC-41E9-8B8F-66A7FCCE9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105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910320891690518"/>
          <c:y val="3.6424821897262843E-2"/>
          <c:w val="0.69089679108309476"/>
          <c:h val="0.915733758193803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003B75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9FC-41E9-8B8F-66A7FCCE9EE8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>
                          <a:lumMod val="6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9FC-41E9-8B8F-66A7FCCE9E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Hoja1!$A$2:$A$25</c:f>
              <c:strCache>
                <c:ptCount val="24"/>
                <c:pt idx="0">
                  <c:v>No/No sé/no conozco/ninguno</c:v>
                </c:pt>
                <c:pt idx="1">
                  <c:v>Pance/Rio Pance/Pueblo pance/</c:v>
                </c:pt>
                <c:pt idx="2">
                  <c:v>Zona turistica de Cali/Cali/boulevar del rio/farallones de Cali/Jardin botanico</c:v>
                </c:pt>
                <c:pt idx="3">
                  <c:v>Ginebra</c:v>
                </c:pt>
                <c:pt idx="4">
                  <c:v>Calima/Lago Calima</c:v>
                </c:pt>
                <c:pt idx="5">
                  <c:v>Jamundí</c:v>
                </c:pt>
                <c:pt idx="6">
                  <c:v>Palmira/acuaparque del azucar/parque del sur</c:v>
                </c:pt>
                <c:pt idx="7">
                  <c:v>Hacienda Maria/el paraiso</c:v>
                </c:pt>
                <c:pt idx="8">
                  <c:v>Cristo Rey</c:v>
                </c:pt>
                <c:pt idx="9">
                  <c:v>Dapa</c:v>
                </c:pt>
                <c:pt idx="10">
                  <c:v>La cumbre</c:v>
                </c:pt>
                <c:pt idx="11">
                  <c:v>Santa Elena</c:v>
                </c:pt>
                <c:pt idx="12">
                  <c:v>Tres cruces</c:v>
                </c:pt>
                <c:pt idx="13">
                  <c:v>Parque del café</c:v>
                </c:pt>
                <c:pt idx="14">
                  <c:v>Buenaventura</c:v>
                </c:pt>
                <c:pt idx="15">
                  <c:v>El Carmen/las playas del carmen/las chorreras del carmen/fincas del carmen</c:v>
                </c:pt>
                <c:pt idx="16">
                  <c:v>Zoologico de Cali</c:v>
                </c:pt>
                <c:pt idx="17">
                  <c:v>Kilometro 18</c:v>
                </c:pt>
                <c:pt idx="18">
                  <c:v>Roldanillo</c:v>
                </c:pt>
                <c:pt idx="19">
                  <c:v>Rio Frio</c:v>
                </c:pt>
                <c:pt idx="20">
                  <c:v>Tulua</c:v>
                </c:pt>
                <c:pt idx="21">
                  <c:v>Nirvana</c:v>
                </c:pt>
                <c:pt idx="22">
                  <c:v>Trujillo</c:v>
                </c:pt>
                <c:pt idx="23">
                  <c:v>La unión/Hotel hacienda casablanca/Parque de la Uva</c:v>
                </c:pt>
              </c:strCache>
            </c:strRef>
          </c:cat>
          <c:val>
            <c:numRef>
              <c:f>Hoja1!$B$2:$B$25</c:f>
              <c:numCache>
                <c:formatCode>0%</c:formatCode>
                <c:ptCount val="24"/>
                <c:pt idx="0">
                  <c:v>0.25800000000000001</c:v>
                </c:pt>
                <c:pt idx="1">
                  <c:v>4.3999999999999997E-2</c:v>
                </c:pt>
                <c:pt idx="2">
                  <c:v>3.9E-2</c:v>
                </c:pt>
                <c:pt idx="3">
                  <c:v>3.4000000000000002E-2</c:v>
                </c:pt>
                <c:pt idx="4">
                  <c:v>3.1E-2</c:v>
                </c:pt>
                <c:pt idx="5">
                  <c:v>3.1E-2</c:v>
                </c:pt>
                <c:pt idx="6">
                  <c:v>2.9000000000000001E-2</c:v>
                </c:pt>
                <c:pt idx="7">
                  <c:v>2.1000000000000001E-2</c:v>
                </c:pt>
                <c:pt idx="8">
                  <c:v>1.6E-2</c:v>
                </c:pt>
                <c:pt idx="9">
                  <c:v>1.6E-2</c:v>
                </c:pt>
                <c:pt idx="10">
                  <c:v>1.6E-2</c:v>
                </c:pt>
                <c:pt idx="11">
                  <c:v>1.6E-2</c:v>
                </c:pt>
                <c:pt idx="12">
                  <c:v>1.2999999999999999E-2</c:v>
                </c:pt>
                <c:pt idx="13">
                  <c:v>1.2999999999999999E-2</c:v>
                </c:pt>
                <c:pt idx="14">
                  <c:v>1.2999999999999999E-2</c:v>
                </c:pt>
                <c:pt idx="15">
                  <c:v>1.2999999999999999E-2</c:v>
                </c:pt>
                <c:pt idx="16">
                  <c:v>0.01</c:v>
                </c:pt>
                <c:pt idx="17">
                  <c:v>0.01</c:v>
                </c:pt>
                <c:pt idx="18">
                  <c:v>0.01</c:v>
                </c:pt>
                <c:pt idx="19">
                  <c:v>0.01</c:v>
                </c:pt>
                <c:pt idx="20">
                  <c:v>0.01</c:v>
                </c:pt>
                <c:pt idx="21">
                  <c:v>0.01</c:v>
                </c:pt>
                <c:pt idx="22">
                  <c:v>0.01</c:v>
                </c:pt>
                <c:pt idx="23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FC-41E9-8B8F-66A7FCCE9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105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12141832163585"/>
          <c:y val="0"/>
          <c:w val="0.83389013196827122"/>
          <c:h val="0.7643014273803903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Nada atractivo  1</c:v>
                </c:pt>
              </c:strCache>
            </c:strRef>
          </c:tx>
          <c:spPr>
            <a:solidFill>
              <a:srgbClr val="2674BB"/>
            </a:solidFill>
            <a:ln>
              <a:solidFill>
                <a:srgbClr val="2674B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Descubriendo los ríos y cascadas del valle: una oportunidad para hacer senderismo, un recorrido…</c:v>
                </c:pt>
                <c:pt idx="1">
                  <c:v>Cultura pacífico un recorrido por playas escondidas del pacífico que incluye actividades culturales</c:v>
                </c:pt>
                <c:pt idx="2">
                  <c:v>Cali Cultural: un recorrido único por la Cali que no conocemos, gastronomía, clase de baile…</c:v>
                </c:pt>
                <c:pt idx="3">
                  <c:v>Avistamiento de aves (recorrido por lugares naturales con guías expertos que enseñen de especies…</c:v>
                </c:pt>
                <c:pt idx="4">
                  <c:v>El Petronio: para caleños y foráneos ( un viaje a vivir el Petronio Álvarez desde los nativos que…</c:v>
                </c:pt>
              </c:strCache>
            </c:strRef>
          </c:cat>
          <c:val>
            <c:numRef>
              <c:f>Hoja1!$B$2:$B$6</c:f>
              <c:numCache>
                <c:formatCode>0%</c:formatCode>
                <c:ptCount val="5"/>
                <c:pt idx="0">
                  <c:v>2.3E-2</c:v>
                </c:pt>
                <c:pt idx="1">
                  <c:v>1.6E-2</c:v>
                </c:pt>
                <c:pt idx="2">
                  <c:v>2.3E-2</c:v>
                </c:pt>
                <c:pt idx="3">
                  <c:v>1.7999999999999999E-2</c:v>
                </c:pt>
                <c:pt idx="4">
                  <c:v>6.5000000000000002E-2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EC-463F-A80F-8996870422F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E4639"/>
            </a:solidFill>
            <a:ln>
              <a:solidFill>
                <a:srgbClr val="EE4639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Descubriendo los ríos y cascadas del valle: una oportunidad para hacer senderismo, un recorrido…</c:v>
                </c:pt>
                <c:pt idx="1">
                  <c:v>Cultura pacífico un recorrido por playas escondidas del pacífico que incluye actividades culturales</c:v>
                </c:pt>
                <c:pt idx="2">
                  <c:v>Cali Cultural: un recorrido único por la Cali que no conocemos, gastronomía, clase de baile…</c:v>
                </c:pt>
                <c:pt idx="3">
                  <c:v>Avistamiento de aves (recorrido por lugares naturales con guías expertos que enseñen de especies…</c:v>
                </c:pt>
                <c:pt idx="4">
                  <c:v>El Petronio: para caleños y foráneos ( un viaje a vivir el Petronio Álvarez desde los nativos que…</c:v>
                </c:pt>
              </c:strCache>
            </c:strRef>
          </c:cat>
          <c:val>
            <c:numRef>
              <c:f>Hoja1!$C$2:$C$6</c:f>
              <c:numCache>
                <c:formatCode>0%</c:formatCode>
                <c:ptCount val="5"/>
                <c:pt idx="0">
                  <c:v>3.1E-2</c:v>
                </c:pt>
                <c:pt idx="1">
                  <c:v>3.9E-2</c:v>
                </c:pt>
                <c:pt idx="2">
                  <c:v>8.8999999999999996E-2</c:v>
                </c:pt>
                <c:pt idx="3">
                  <c:v>9.0999999999999998E-2</c:v>
                </c:pt>
                <c:pt idx="4">
                  <c:v>9.0999999999999998E-2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EC-463F-A80F-8996870422FB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666666"/>
            </a:solidFill>
            <a:ln>
              <a:solidFill>
                <a:srgbClr val="66666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Descubriendo los ríos y cascadas del valle: una oportunidad para hacer senderismo, un recorrido…</c:v>
                </c:pt>
                <c:pt idx="1">
                  <c:v>Cultura pacífico un recorrido por playas escondidas del pacífico que incluye actividades culturales</c:v>
                </c:pt>
                <c:pt idx="2">
                  <c:v>Cali Cultural: un recorrido único por la Cali que no conocemos, gastronomía, clase de baile…</c:v>
                </c:pt>
                <c:pt idx="3">
                  <c:v>Avistamiento de aves (recorrido por lugares naturales con guías expertos que enseñen de especies…</c:v>
                </c:pt>
                <c:pt idx="4">
                  <c:v>El Petronio: para caleños y foráneos ( un viaje a vivir el Petronio Álvarez desde los nativos que…</c:v>
                </c:pt>
              </c:strCache>
            </c:strRef>
          </c:cat>
          <c:val>
            <c:numRef>
              <c:f>Hoja1!$D$2:$D$6</c:f>
              <c:numCache>
                <c:formatCode>0%</c:formatCode>
                <c:ptCount val="5"/>
                <c:pt idx="0">
                  <c:v>0.115</c:v>
                </c:pt>
                <c:pt idx="1">
                  <c:v>0.14099999999999999</c:v>
                </c:pt>
                <c:pt idx="2">
                  <c:v>0.14599999999999999</c:v>
                </c:pt>
                <c:pt idx="3">
                  <c:v>0.193</c:v>
                </c:pt>
                <c:pt idx="4">
                  <c:v>0.23699999999999999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EC-463F-A80F-8996870422FB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Descubriendo los ríos y cascadas del valle: una oportunidad para hacer senderismo, un recorrido…</c:v>
                </c:pt>
                <c:pt idx="1">
                  <c:v>Cultura pacífico un recorrido por playas escondidas del pacífico que incluye actividades culturales</c:v>
                </c:pt>
                <c:pt idx="2">
                  <c:v>Cali Cultural: un recorrido único por la Cali que no conocemos, gastronomía, clase de baile…</c:v>
                </c:pt>
                <c:pt idx="3">
                  <c:v>Avistamiento de aves (recorrido por lugares naturales con guías expertos que enseñen de especies…</c:v>
                </c:pt>
                <c:pt idx="4">
                  <c:v>El Petronio: para caleños y foráneos ( un viaje a vivir el Petronio Álvarez desde los nativos que…</c:v>
                </c:pt>
              </c:strCache>
            </c:strRef>
          </c:cat>
          <c:val>
            <c:numRef>
              <c:f>Hoja1!$E$2:$E$6</c:f>
              <c:numCache>
                <c:formatCode>0%</c:formatCode>
                <c:ptCount val="5"/>
                <c:pt idx="0">
                  <c:v>0.28100000000000003</c:v>
                </c:pt>
                <c:pt idx="1">
                  <c:v>0.27600000000000002</c:v>
                </c:pt>
                <c:pt idx="2">
                  <c:v>0.35699999999999998</c:v>
                </c:pt>
                <c:pt idx="3">
                  <c:v>0.30499999999999999</c:v>
                </c:pt>
                <c:pt idx="4">
                  <c:v>0.28399999999999997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EC-463F-A80F-8996870422FB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Muy atractivo  5</c:v>
                </c:pt>
              </c:strCache>
            </c:strRef>
          </c:tx>
          <c:spPr>
            <a:solidFill>
              <a:srgbClr val="042C6A"/>
            </a:solidFill>
            <a:ln>
              <a:solidFill>
                <a:srgbClr val="003B75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Descubriendo los ríos y cascadas del valle: una oportunidad para hacer senderismo, un recorrido…</c:v>
                </c:pt>
                <c:pt idx="1">
                  <c:v>Cultura pacífico un recorrido por playas escondidas del pacífico que incluye actividades culturales</c:v>
                </c:pt>
                <c:pt idx="2">
                  <c:v>Cali Cultural: un recorrido único por la Cali que no conocemos, gastronomía, clase de baile…</c:v>
                </c:pt>
                <c:pt idx="3">
                  <c:v>Avistamiento de aves (recorrido por lugares naturales con guías expertos que enseñen de especies…</c:v>
                </c:pt>
                <c:pt idx="4">
                  <c:v>El Petronio: para caleños y foráneos ( un viaje a vivir el Petronio Álvarez desde los nativos que…</c:v>
                </c:pt>
              </c:strCache>
            </c:strRef>
          </c:cat>
          <c:val>
            <c:numRef>
              <c:f>Hoja1!$F$2:$F$6</c:f>
              <c:numCache>
                <c:formatCode>0%</c:formatCode>
                <c:ptCount val="5"/>
                <c:pt idx="0">
                  <c:v>0.54900000000000004</c:v>
                </c:pt>
                <c:pt idx="1">
                  <c:v>0.52900000000000003</c:v>
                </c:pt>
                <c:pt idx="2">
                  <c:v>0.38500000000000001</c:v>
                </c:pt>
                <c:pt idx="3">
                  <c:v>0.39300000000000002</c:v>
                </c:pt>
                <c:pt idx="4">
                  <c:v>0.32300000000000001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EC-463F-A80F-8996870422F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164695216"/>
        <c:axId val="164695632"/>
      </c:barChart>
      <c:catAx>
        <c:axId val="16469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64695632"/>
        <c:crosses val="autoZero"/>
        <c:auto val="1"/>
        <c:lblAlgn val="ctr"/>
        <c:lblOffset val="100"/>
        <c:noMultiLvlLbl val="0"/>
      </c:catAx>
      <c:valAx>
        <c:axId val="16469563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9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713637689068813"/>
          <c:y val="3.6424735122624417E-2"/>
          <c:w val="0.6509910263581582"/>
          <c:h val="0.915733758193803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094-4FF4-A6C4-F92C7C8D54E5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>
                          <a:lumMod val="6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2956-4BB5-BE9F-537B959F0C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Hoja1!$A$2:$A$26</c:f>
              <c:strCache>
                <c:ptCount val="25"/>
                <c:pt idx="0">
                  <c:v>No sabe/ninguno</c:v>
                </c:pt>
                <c:pt idx="1">
                  <c:v>Parque del Café</c:v>
                </c:pt>
                <c:pt idx="2">
                  <c:v>Panaca</c:v>
                </c:pt>
                <c:pt idx="3">
                  <c:v>Valle del Cocoro</c:v>
                </c:pt>
                <c:pt idx="4">
                  <c:v>San Andres</c:v>
                </c:pt>
                <c:pt idx="5">
                  <c:v>Juanchaco</c:v>
                </c:pt>
                <c:pt idx="6">
                  <c:v>Lago Calima</c:v>
                </c:pt>
                <c:pt idx="7">
                  <c:v>La playa en general</c:v>
                </c:pt>
                <c:pt idx="8">
                  <c:v>Buenaventura</c:v>
                </c:pt>
                <c:pt idx="9">
                  <c:v>Medellin</c:v>
                </c:pt>
                <c:pt idx="10">
                  <c:v>Ukumarí</c:v>
                </c:pt>
                <c:pt idx="11">
                  <c:v>Sevilla</c:v>
                </c:pt>
                <c:pt idx="12">
                  <c:v>Filandia</c:v>
                </c:pt>
                <c:pt idx="13">
                  <c:v>Guajira</c:v>
                </c:pt>
                <c:pt idx="14">
                  <c:v>Caño Cristales</c:v>
                </c:pt>
                <c:pt idx="15">
                  <c:v>Cascadas</c:v>
                </c:pt>
                <c:pt idx="16">
                  <c:v>El rio de los siete colores</c:v>
                </c:pt>
                <c:pt idx="17">
                  <c:v>Pacifico</c:v>
                </c:pt>
                <c:pt idx="18">
                  <c:v>Salento</c:v>
                </c:pt>
                <c:pt idx="19">
                  <c:v>Bahia malaga</c:v>
                </c:pt>
                <c:pt idx="20">
                  <c:v>Termales</c:v>
                </c:pt>
                <c:pt idx="21">
                  <c:v>San Cipriano</c:v>
                </c:pt>
                <c:pt idx="22">
                  <c:v>Punta cana</c:v>
                </c:pt>
                <c:pt idx="23">
                  <c:v>Tardes caleñas</c:v>
                </c:pt>
                <c:pt idx="24">
                  <c:v>Pianguita</c:v>
                </c:pt>
              </c:strCache>
            </c:strRef>
          </c:cat>
          <c:val>
            <c:numRef>
              <c:f>Hoja1!$B$2:$B$26</c:f>
              <c:numCache>
                <c:formatCode>0%</c:formatCode>
                <c:ptCount val="25"/>
                <c:pt idx="0">
                  <c:v>7.0000000000000007E-2</c:v>
                </c:pt>
                <c:pt idx="1">
                  <c:v>5.1999999999999998E-2</c:v>
                </c:pt>
                <c:pt idx="2">
                  <c:v>4.7E-2</c:v>
                </c:pt>
                <c:pt idx="3">
                  <c:v>3.9E-2</c:v>
                </c:pt>
                <c:pt idx="4">
                  <c:v>2.5999999999999999E-2</c:v>
                </c:pt>
                <c:pt idx="5">
                  <c:v>2.3E-2</c:v>
                </c:pt>
                <c:pt idx="6">
                  <c:v>2.3E-2</c:v>
                </c:pt>
                <c:pt idx="7">
                  <c:v>2.1000000000000001E-2</c:v>
                </c:pt>
                <c:pt idx="8">
                  <c:v>1.7999999999999999E-2</c:v>
                </c:pt>
                <c:pt idx="9">
                  <c:v>1.7999999999999999E-2</c:v>
                </c:pt>
                <c:pt idx="10">
                  <c:v>1.7999999999999999E-2</c:v>
                </c:pt>
                <c:pt idx="11">
                  <c:v>1.7999999999999999E-2</c:v>
                </c:pt>
                <c:pt idx="12">
                  <c:v>1.7999999999999999E-2</c:v>
                </c:pt>
                <c:pt idx="13">
                  <c:v>1.6E-2</c:v>
                </c:pt>
                <c:pt idx="14">
                  <c:v>1.6E-2</c:v>
                </c:pt>
                <c:pt idx="15">
                  <c:v>1.6E-2</c:v>
                </c:pt>
                <c:pt idx="16">
                  <c:v>1.6E-2</c:v>
                </c:pt>
                <c:pt idx="17">
                  <c:v>1.6E-2</c:v>
                </c:pt>
                <c:pt idx="18">
                  <c:v>1.2999999999999999E-2</c:v>
                </c:pt>
                <c:pt idx="19">
                  <c:v>1.2999999999999999E-2</c:v>
                </c:pt>
                <c:pt idx="20">
                  <c:v>1.2999999999999999E-2</c:v>
                </c:pt>
                <c:pt idx="21">
                  <c:v>0.01</c:v>
                </c:pt>
                <c:pt idx="22">
                  <c:v>0.01</c:v>
                </c:pt>
                <c:pt idx="23">
                  <c:v>0.01</c:v>
                </c:pt>
                <c:pt idx="24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94-4FF4-A6C4-F92C7C8D5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2724508401239E-2"/>
          <c:y val="3.6424735122624417E-2"/>
          <c:w val="0.92765467874044494"/>
          <c:h val="0.915733758193803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A31115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094-4FF4-A6C4-F92C7C8D54E5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>
                          <a:lumMod val="6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2956-4BB5-BE9F-537B959F0C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Ofreciendo paquetes turísticos más atractivos</c:v>
                </c:pt>
                <c:pt idx="1">
                  <c:v>Mejorando la infraestructura y accesibilidad</c:v>
                </c:pt>
                <c:pt idx="2">
                  <c:v>Promocionando más en medios de comunicación</c:v>
                </c:pt>
                <c:pt idx="3">
                  <c:v>Realizando eventos y/o actividades para los turistas</c:v>
                </c:pt>
                <c:pt idx="4">
                  <c:v>Desarrollando aplicaciones móviles informativas</c:v>
                </c:pt>
                <c:pt idx="5">
                  <c:v>Colaborando con influencers y bloggers de viajes</c:v>
                </c:pt>
              </c:strCache>
            </c:strRef>
          </c:cat>
          <c:val>
            <c:numRef>
              <c:f>Hoja1!$B$2:$B$7</c:f>
              <c:numCache>
                <c:formatCode>0%</c:formatCode>
                <c:ptCount val="6"/>
                <c:pt idx="0">
                  <c:v>0.65400000000000003</c:v>
                </c:pt>
                <c:pt idx="1">
                  <c:v>0.53100000000000003</c:v>
                </c:pt>
                <c:pt idx="2">
                  <c:v>0.51600000000000001</c:v>
                </c:pt>
                <c:pt idx="3">
                  <c:v>0.39600000000000002</c:v>
                </c:pt>
                <c:pt idx="4">
                  <c:v>0.219</c:v>
                </c:pt>
                <c:pt idx="5">
                  <c:v>0.193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94-4FF4-A6C4-F92C7C8D5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185603062539282E-2"/>
          <c:y val="5.5944036084449478E-2"/>
          <c:w val="0.9476324622768767"/>
          <c:h val="0.841281017646907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Pt>
            <c:idx val="1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1-6094-4FF4-A6C4-F92C7C8D54E5}"/>
              </c:ext>
            </c:extLst>
          </c:dPt>
          <c:dPt>
            <c:idx val="3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4-6094-4FF4-A6C4-F92C7C8D54E5}"/>
              </c:ext>
            </c:extLst>
          </c:dPt>
          <c:dPt>
            <c:idx val="5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0-C88E-4AE4-891E-6DAD319C9246}"/>
              </c:ext>
            </c:extLst>
          </c:dPt>
          <c:dPt>
            <c:idx val="7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1-C88E-4AE4-891E-6DAD319C9246}"/>
              </c:ext>
            </c:extLst>
          </c:dPt>
          <c:dPt>
            <c:idx val="9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2-C88E-4AE4-891E-6DAD319C924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0" i="0" u="none" strike="noStrike" kern="1200" baseline="0">
                      <a:solidFill>
                        <a:schemeClr val="tx1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094-4FF4-A6C4-F92C7C8D54E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094-4FF4-A6C4-F92C7C8D54E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094-4FF4-A6C4-F92C7C8D54E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094-4FF4-A6C4-F92C7C8D54E5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B79-4B94-8085-B28B5954768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666666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Hoja1!$A$2:$A$11</c:f>
              <c:strCache>
                <c:ptCount val="10"/>
                <c:pt idx="0">
                  <c:v>Comfandi</c:v>
                </c:pt>
                <c:pt idx="1">
                  <c:v>Comfenalco</c:v>
                </c:pt>
                <c:pt idx="2">
                  <c:v>Ruta ecológica</c:v>
                </c:pt>
                <c:pt idx="3">
                  <c:v>Ninguna</c:v>
                </c:pt>
                <c:pt idx="4">
                  <c:v>Viajando y Gozando</c:v>
                </c:pt>
                <c:pt idx="5">
                  <c:v>Oliverio Tours</c:v>
                </c:pt>
                <c:pt idx="6">
                  <c:v>Independiente</c:v>
                </c:pt>
                <c:pt idx="7">
                  <c:v>JE Tours</c:v>
                </c:pt>
                <c:pt idx="8">
                  <c:v>Dasam tour</c:v>
                </c:pt>
                <c:pt idx="9">
                  <c:v>Cotelco</c:v>
                </c:pt>
              </c:strCache>
            </c:strRef>
          </c:cat>
          <c:val>
            <c:numRef>
              <c:f>Hoja1!$B$2:$B$11</c:f>
              <c:numCache>
                <c:formatCode>0%</c:formatCode>
                <c:ptCount val="10"/>
                <c:pt idx="0">
                  <c:v>0.54</c:v>
                </c:pt>
                <c:pt idx="1">
                  <c:v>0.28999999999999998</c:v>
                </c:pt>
                <c:pt idx="2">
                  <c:v>0.1</c:v>
                </c:pt>
                <c:pt idx="3">
                  <c:v>0.09</c:v>
                </c:pt>
                <c:pt idx="4">
                  <c:v>0.08</c:v>
                </c:pt>
                <c:pt idx="5">
                  <c:v>7.0000000000000007E-2</c:v>
                </c:pt>
                <c:pt idx="6">
                  <c:v>0.05</c:v>
                </c:pt>
                <c:pt idx="7">
                  <c:v>0.04</c:v>
                </c:pt>
                <c:pt idx="8">
                  <c:v>0.03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94-4FF4-A6C4-F92C7C8D5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4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410018141114713"/>
          <c:y val="3.6424735122624417E-2"/>
          <c:w val="0.73402723097112854"/>
          <c:h val="0.915733758193803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003B75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9FC-41E9-8B8F-66A7FCCE9EE8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>
                          <a:lumMod val="6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9FC-41E9-8B8F-66A7FCCE9E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Hoja1!$A$2:$A$15</c:f>
              <c:strCache>
                <c:ptCount val="14"/>
                <c:pt idx="0">
                  <c:v>Comfandi</c:v>
                </c:pt>
                <c:pt idx="1">
                  <c:v>Comfenalco</c:v>
                </c:pt>
                <c:pt idx="2">
                  <c:v>Ninguna</c:v>
                </c:pt>
                <c:pt idx="3">
                  <c:v>Oliverio Tours</c:v>
                </c:pt>
                <c:pt idx="4">
                  <c:v>Viajando y Gozando</c:v>
                </c:pt>
                <c:pt idx="5">
                  <c:v>Ruta ecológica</c:v>
                </c:pt>
                <c:pt idx="6">
                  <c:v>Independiente</c:v>
                </c:pt>
                <c:pt idx="7">
                  <c:v>Cotelco</c:v>
                </c:pt>
                <c:pt idx="8">
                  <c:v>JE Tours</c:v>
                </c:pt>
                <c:pt idx="9">
                  <c:v>Dasam tour</c:v>
                </c:pt>
                <c:pt idx="10">
                  <c:v>On vacation</c:v>
                </c:pt>
                <c:pt idx="11">
                  <c:v>Booking</c:v>
                </c:pt>
                <c:pt idx="12">
                  <c:v>Viaje éxito</c:v>
                </c:pt>
                <c:pt idx="13">
                  <c:v>La familia</c:v>
                </c:pt>
              </c:strCache>
            </c:strRef>
          </c:cat>
          <c:val>
            <c:numRef>
              <c:f>Hoja1!$B$2:$B$15</c:f>
              <c:numCache>
                <c:formatCode>0%</c:formatCode>
                <c:ptCount val="14"/>
                <c:pt idx="0">
                  <c:v>0.5</c:v>
                </c:pt>
                <c:pt idx="1">
                  <c:v>0.24</c:v>
                </c:pt>
                <c:pt idx="2">
                  <c:v>0.11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0.04</c:v>
                </c:pt>
                <c:pt idx="7">
                  <c:v>0.03</c:v>
                </c:pt>
                <c:pt idx="8">
                  <c:v>0.03</c:v>
                </c:pt>
                <c:pt idx="9">
                  <c:v>0.03</c:v>
                </c:pt>
                <c:pt idx="10">
                  <c:v>0.01</c:v>
                </c:pt>
                <c:pt idx="11">
                  <c:v>0.01</c:v>
                </c:pt>
                <c:pt idx="12">
                  <c:v>0.01</c:v>
                </c:pt>
                <c:pt idx="13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FC-41E9-8B8F-66A7FCCE9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105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236550599698875E-2"/>
          <c:y val="0"/>
          <c:w val="0.92765467874044494"/>
          <c:h val="0.915733758193803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A31115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0119-426E-9A43-51EEC9F16450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>
                          <a:lumMod val="6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0119-426E-9A43-51EEC9F164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Comfandi</c:v>
                </c:pt>
                <c:pt idx="1">
                  <c:v>Comfenalco</c:v>
                </c:pt>
                <c:pt idx="2">
                  <c:v>Ruta ecológica</c:v>
                </c:pt>
                <c:pt idx="3">
                  <c:v>Ninguna</c:v>
                </c:pt>
                <c:pt idx="4">
                  <c:v>Oliverio Tours</c:v>
                </c:pt>
                <c:pt idx="5">
                  <c:v>Viajando y Gozando</c:v>
                </c:pt>
              </c:strCache>
            </c:strRef>
          </c:cat>
          <c:val>
            <c:numRef>
              <c:f>Hoja1!$B$2:$B$7</c:f>
              <c:numCache>
                <c:formatCode>0%</c:formatCode>
                <c:ptCount val="6"/>
                <c:pt idx="0">
                  <c:v>0.57999999999999996</c:v>
                </c:pt>
                <c:pt idx="1">
                  <c:v>0.24</c:v>
                </c:pt>
                <c:pt idx="2">
                  <c:v>0.04</c:v>
                </c:pt>
                <c:pt idx="3">
                  <c:v>0.04</c:v>
                </c:pt>
                <c:pt idx="4">
                  <c:v>0.03</c:v>
                </c:pt>
                <c:pt idx="5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19-426E-9A43-51EEC9F16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solidFill>
          <a:schemeClr val="accent3">
            <a:lumMod val="20000"/>
            <a:lumOff val="80000"/>
          </a:schemeClr>
        </a:solidFill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629492714488776"/>
          <c:y val="4.2578482170070098E-2"/>
          <c:w val="0.56507382435211717"/>
          <c:h val="0.914843035659859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2060"/>
            </a:solidFill>
            <a:ln>
              <a:solidFill>
                <a:srgbClr val="002060"/>
              </a:solidFill>
            </a:ln>
            <a:effectLst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1185-49FC-B85E-4FD89BCACE9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1185-49FC-B85E-4FD89BCACE9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1185-49FC-B85E-4FD89BCACE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666666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Disfrutar con familia y amigos</c:v>
                </c:pt>
                <c:pt idx="1">
                  <c:v>Adquirir nuevas experiencias</c:v>
                </c:pt>
                <c:pt idx="2">
                  <c:v>Desconectarme del trabajo o la rutina diaria</c:v>
                </c:pt>
                <c:pt idx="3">
                  <c:v>Conocer nuevos lugares y culturas</c:v>
                </c:pt>
                <c:pt idx="4">
                  <c:v>Busco entretenimiento y diversión para mí y mi familia</c:v>
                </c:pt>
                <c:pt idx="5">
                  <c:v>Relajarme  y descansar</c:v>
                </c:pt>
              </c:strCache>
            </c:strRef>
          </c:cat>
          <c:val>
            <c:numRef>
              <c:f>Hoja1!$B$2:$B$7</c:f>
              <c:numCache>
                <c:formatCode>0%</c:formatCode>
                <c:ptCount val="6"/>
                <c:pt idx="0">
                  <c:v>8.8999999999999996E-2</c:v>
                </c:pt>
                <c:pt idx="1">
                  <c:v>9.0999999999999998E-2</c:v>
                </c:pt>
                <c:pt idx="2">
                  <c:v>9.0999999999999998E-2</c:v>
                </c:pt>
                <c:pt idx="3">
                  <c:v>0.107</c:v>
                </c:pt>
                <c:pt idx="4">
                  <c:v>0.185</c:v>
                </c:pt>
                <c:pt idx="5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85-49FC-B85E-4FD89BCAC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7769936"/>
        <c:axId val="127775760"/>
      </c:barChart>
      <c:catAx>
        <c:axId val="127769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27775760"/>
        <c:crosses val="autoZero"/>
        <c:auto val="1"/>
        <c:lblAlgn val="ctr"/>
        <c:lblOffset val="100"/>
        <c:noMultiLvlLbl val="0"/>
      </c:catAx>
      <c:valAx>
        <c:axId val="12777576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6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410018141114713"/>
          <c:y val="3.6424735122624417E-2"/>
          <c:w val="0.73402723097112854"/>
          <c:h val="0.915733758193803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003B75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9FC-41E9-8B8F-66A7FCCE9EE8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>
                          <a:lumMod val="6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9FC-41E9-8B8F-66A7FCCE9E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Hoja1!$A$2:$A$19</c:f>
              <c:strCache>
                <c:ptCount val="18"/>
                <c:pt idx="0">
                  <c:v>Precio</c:v>
                </c:pt>
                <c:pt idx="1">
                  <c:v>Calidad del servicio</c:v>
                </c:pt>
                <c:pt idx="2">
                  <c:v>Paquetes todo incluido</c:v>
                </c:pt>
                <c:pt idx="3">
                  <c:v>Seguridad</c:v>
                </c:pt>
                <c:pt idx="4">
                  <c:v>Experiencia y reputación de la agencia/caja</c:v>
                </c:pt>
                <c:pt idx="5">
                  <c:v>Ofertas y descuentos</c:v>
                </c:pt>
                <c:pt idx="6">
                  <c:v>Actividades durante el viaje</c:v>
                </c:pt>
                <c:pt idx="7">
                  <c:v>Variedad de destinos</c:v>
                </c:pt>
                <c:pt idx="8">
                  <c:v>Flexibilidad en las fechas de viaje</c:v>
                </c:pt>
                <c:pt idx="9">
                  <c:v>Seguro de viajes</c:v>
                </c:pt>
                <c:pt idx="10">
                  <c:v>Información detallada sobre los destinos</c:v>
                </c:pt>
                <c:pt idx="11">
                  <c:v>Cumplimiento de itinerarios</c:v>
                </c:pt>
                <c:pt idx="12">
                  <c:v>Opiniones y reseñas</c:v>
                </c:pt>
                <c:pt idx="13">
                  <c:v>Actividades y excursiones incluidas</c:v>
                </c:pt>
                <c:pt idx="14">
                  <c:v>Facilidad de reserva</c:v>
                </c:pt>
                <c:pt idx="15">
                  <c:v>Atención personalizada</c:v>
                </c:pt>
                <c:pt idx="16">
                  <c:v>Asistencia durante el viaje</c:v>
                </c:pt>
                <c:pt idx="17">
                  <c:v>Experiencias adicionales</c:v>
                </c:pt>
              </c:strCache>
            </c:strRef>
          </c:cat>
          <c:val>
            <c:numRef>
              <c:f>Hoja1!$B$2:$B$19</c:f>
              <c:numCache>
                <c:formatCode>0%</c:formatCode>
                <c:ptCount val="18"/>
                <c:pt idx="0">
                  <c:v>0.81</c:v>
                </c:pt>
                <c:pt idx="1">
                  <c:v>0.62</c:v>
                </c:pt>
                <c:pt idx="2">
                  <c:v>0.5</c:v>
                </c:pt>
                <c:pt idx="3">
                  <c:v>0.45</c:v>
                </c:pt>
                <c:pt idx="4">
                  <c:v>0.35</c:v>
                </c:pt>
                <c:pt idx="5">
                  <c:v>0.33</c:v>
                </c:pt>
                <c:pt idx="6">
                  <c:v>0.28000000000000003</c:v>
                </c:pt>
                <c:pt idx="7">
                  <c:v>0.25</c:v>
                </c:pt>
                <c:pt idx="8">
                  <c:v>0.22</c:v>
                </c:pt>
                <c:pt idx="9">
                  <c:v>0.22</c:v>
                </c:pt>
                <c:pt idx="10">
                  <c:v>0.2</c:v>
                </c:pt>
                <c:pt idx="11">
                  <c:v>0.2</c:v>
                </c:pt>
                <c:pt idx="12">
                  <c:v>0.19</c:v>
                </c:pt>
                <c:pt idx="13">
                  <c:v>0.19</c:v>
                </c:pt>
                <c:pt idx="14">
                  <c:v>0.18</c:v>
                </c:pt>
                <c:pt idx="15">
                  <c:v>0.18</c:v>
                </c:pt>
                <c:pt idx="16">
                  <c:v>0.17</c:v>
                </c:pt>
                <c:pt idx="17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FC-41E9-8B8F-66A7FCCE9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105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560305697915992E-3"/>
          <c:y val="3.7164871507956894E-4"/>
          <c:w val="0.92765467874044494"/>
          <c:h val="0.915733758193803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A31115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094-4FF4-A6C4-F92C7C8D54E5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>
                          <a:lumMod val="6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2956-4BB5-BE9F-537B959F0C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Hoja1!$A$2:$A$8</c:f>
              <c:strCache>
                <c:ptCount val="7"/>
                <c:pt idx="0">
                  <c:v>Ofrecer paquetes personalizados según los intereses del viajero</c:v>
                </c:pt>
                <c:pt idx="1">
                  <c:v>Proporcionar guías turísticos certificados</c:v>
                </c:pt>
                <c:pt idx="2">
                  <c:v>Antes del viaje otorgar la información detallada de servicio…</c:v>
                </c:pt>
                <c:pt idx="3">
                  <c:v>Incluir actividades exclusivas y únicas para el grupo</c:v>
                </c:pt>
                <c:pt idx="4">
                  <c:v>Soporte y acompañamiento durante el viaje</c:v>
                </c:pt>
                <c:pt idx="5">
                  <c:v>Ofrecer la posibilidad de contratar servicios extra en el destino</c:v>
                </c:pt>
                <c:pt idx="6">
                  <c:v>Implementar sistemas de retroalimentación y mejora continua</c:v>
                </c:pt>
              </c:strCache>
            </c:strRef>
          </c:cat>
          <c:val>
            <c:numRef>
              <c:f>Hoja1!$B$2:$B$8</c:f>
              <c:numCache>
                <c:formatCode>0%</c:formatCode>
                <c:ptCount val="7"/>
                <c:pt idx="0">
                  <c:v>0.57599999999999996</c:v>
                </c:pt>
                <c:pt idx="1">
                  <c:v>0.443</c:v>
                </c:pt>
                <c:pt idx="2">
                  <c:v>0.435</c:v>
                </c:pt>
                <c:pt idx="3">
                  <c:v>0.35199999999999998</c:v>
                </c:pt>
                <c:pt idx="4">
                  <c:v>0.34899999999999998</c:v>
                </c:pt>
                <c:pt idx="5">
                  <c:v>0.29399999999999998</c:v>
                </c:pt>
                <c:pt idx="6">
                  <c:v>0.23699999999999999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94-4FF4-A6C4-F92C7C8D5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185603062539282E-2"/>
          <c:y val="5.5944036084449478E-2"/>
          <c:w val="0.9476324622768767"/>
          <c:h val="0.841281017646907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chemeClr val="bg1">
                <a:alpha val="8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Pt>
            <c:idx val="1"/>
            <c:invertIfNegative val="0"/>
            <c:bubble3D val="0"/>
            <c:spPr>
              <a:solidFill>
                <a:schemeClr val="bg1">
                  <a:alpha val="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1-6094-4FF4-A6C4-F92C7C8D54E5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alpha val="8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4-6094-4FF4-A6C4-F92C7C8D54E5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094-4FF4-A6C4-F92C7C8D54E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094-4FF4-A6C4-F92C7C8D54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666666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Hoja1!$A$2:$A$10</c:f>
              <c:strCache>
                <c:ptCount val="9"/>
                <c:pt idx="0">
                  <c:v>Vacaciones de mitad de año</c:v>
                </c:pt>
                <c:pt idx="1">
                  <c:v>En temporada baja</c:v>
                </c:pt>
                <c:pt idx="2">
                  <c:v>Vacaciones de final de año</c:v>
                </c:pt>
                <c:pt idx="3">
                  <c:v>Puentes festivos</c:v>
                </c:pt>
                <c:pt idx="4">
                  <c:v>Fechas importantes de la familia y amigos</c:v>
                </c:pt>
                <c:pt idx="5">
                  <c:v>Fines de semana en cualquier época del año</c:v>
                </c:pt>
                <c:pt idx="6">
                  <c:v>Semana Santa</c:v>
                </c:pt>
                <c:pt idx="7">
                  <c:v>Durante vacaciones laborales</c:v>
                </c:pt>
                <c:pt idx="8">
                  <c:v>Meses de celebraciones especiales</c:v>
                </c:pt>
              </c:strCache>
            </c:strRef>
          </c:cat>
          <c:val>
            <c:numRef>
              <c:f>Hoja1!$B$2:$B$10</c:f>
              <c:numCache>
                <c:formatCode>0%</c:formatCode>
                <c:ptCount val="9"/>
                <c:pt idx="0">
                  <c:v>0.51</c:v>
                </c:pt>
                <c:pt idx="1">
                  <c:v>0.40100000000000002</c:v>
                </c:pt>
                <c:pt idx="2">
                  <c:v>0.33900000000000002</c:v>
                </c:pt>
                <c:pt idx="3">
                  <c:v>0.25800000000000001</c:v>
                </c:pt>
                <c:pt idx="4">
                  <c:v>0.20300000000000001</c:v>
                </c:pt>
                <c:pt idx="5">
                  <c:v>0.19800000000000001</c:v>
                </c:pt>
                <c:pt idx="6">
                  <c:v>0.17399999999999999</c:v>
                </c:pt>
                <c:pt idx="7">
                  <c:v>0.13800000000000001</c:v>
                </c:pt>
                <c:pt idx="8">
                  <c:v>9.4E-2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94-4FF4-A6C4-F92C7C8D54E5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Columna2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3B7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63B-4F43-B12F-928DDA6F18F3}"/>
              </c:ext>
            </c:extLst>
          </c:dPt>
          <c:dPt>
            <c:idx val="3"/>
            <c:invertIfNegative val="0"/>
            <c:bubble3D val="0"/>
            <c:spPr>
              <a:solidFill>
                <a:srgbClr val="003B7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63B-4F43-B12F-928DDA6F18F3}"/>
              </c:ext>
            </c:extLst>
          </c:dPt>
          <c:dPt>
            <c:idx val="5"/>
            <c:invertIfNegative val="0"/>
            <c:bubble3D val="0"/>
            <c:spPr>
              <a:solidFill>
                <a:srgbClr val="003B7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63B-4F43-B12F-928DDA6F18F3}"/>
              </c:ext>
            </c:extLst>
          </c:dPt>
          <c:dPt>
            <c:idx val="7"/>
            <c:invertIfNegative val="0"/>
            <c:bubble3D val="0"/>
            <c:spPr>
              <a:solidFill>
                <a:srgbClr val="003B7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63B-4F43-B12F-928DDA6F18F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63B-4F43-B12F-928DDA6F18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Hoja1!$A$2:$A$10</c:f>
              <c:strCache>
                <c:ptCount val="9"/>
                <c:pt idx="0">
                  <c:v>Vacaciones de mitad de año</c:v>
                </c:pt>
                <c:pt idx="1">
                  <c:v>En temporada baja</c:v>
                </c:pt>
                <c:pt idx="2">
                  <c:v>Vacaciones de final de año</c:v>
                </c:pt>
                <c:pt idx="3">
                  <c:v>Puentes festivos</c:v>
                </c:pt>
                <c:pt idx="4">
                  <c:v>Fechas importantes de la familia y amigos</c:v>
                </c:pt>
                <c:pt idx="5">
                  <c:v>Fines de semana en cualquier época del año</c:v>
                </c:pt>
                <c:pt idx="6">
                  <c:v>Semana Santa</c:v>
                </c:pt>
                <c:pt idx="7">
                  <c:v>Durante vacaciones laborales</c:v>
                </c:pt>
                <c:pt idx="8">
                  <c:v>Meses de celebraciones especiales</c:v>
                </c:pt>
              </c:strCache>
            </c:strRef>
          </c:cat>
          <c:val>
            <c:numRef>
              <c:f>Hoja1!$C$2:$C$10</c:f>
              <c:numCache>
                <c:formatCode>0%</c:formatCode>
                <c:ptCount val="9"/>
                <c:pt idx="0">
                  <c:v>0.51</c:v>
                </c:pt>
                <c:pt idx="1">
                  <c:v>0.40100000000000002</c:v>
                </c:pt>
                <c:pt idx="2">
                  <c:v>0.33900000000000002</c:v>
                </c:pt>
                <c:pt idx="3">
                  <c:v>0.25800000000000001</c:v>
                </c:pt>
                <c:pt idx="4">
                  <c:v>0.20300000000000001</c:v>
                </c:pt>
                <c:pt idx="5">
                  <c:v>0.19800000000000001</c:v>
                </c:pt>
                <c:pt idx="6">
                  <c:v>0.17399999999999999</c:v>
                </c:pt>
                <c:pt idx="7">
                  <c:v>0.13800000000000001</c:v>
                </c:pt>
                <c:pt idx="8">
                  <c:v>9.4E-2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3B-4F43-B12F-928DDA6F18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967207823778767E-2"/>
          <c:y val="0.25175934185746851"/>
          <c:w val="0.30042029846052631"/>
          <c:h val="0.65174176246500481"/>
        </c:manualLayout>
      </c:layout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2060"/>
            </a:solidFill>
            <a:ln>
              <a:solidFill>
                <a:srgbClr val="002060"/>
              </a:solidFill>
            </a:ln>
          </c:spPr>
          <c:dPt>
            <c:idx val="0"/>
            <c:bubble3D val="0"/>
            <c:spPr>
              <a:solidFill>
                <a:srgbClr val="A31115"/>
              </a:solidFill>
              <a:ln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185-49FC-B85E-4FD89BCACE9F}"/>
              </c:ext>
            </c:extLst>
          </c:dPt>
          <c:dPt>
            <c:idx val="1"/>
            <c:bubble3D val="0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185-49FC-B85E-4FD89BCACE9F}"/>
              </c:ext>
            </c:extLst>
          </c:dPt>
          <c:dLbls>
            <c:dLbl>
              <c:idx val="0"/>
              <c:layout>
                <c:manualLayout>
                  <c:x val="3.5033492156428682E-2"/>
                  <c:y val="0"/>
                </c:manualLayout>
              </c:layout>
              <c:tx>
                <c:rich>
                  <a:bodyPr/>
                  <a:lstStyle/>
                  <a:p>
                    <a:fld id="{453092C8-4E51-4069-A08D-3797763AB1C4}" type="VALUE">
                      <a:rPr lang="en-US" sz="2400" b="1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1185-49FC-B85E-4FD89BCACE9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185-49FC-B85E-4FD89BCACE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0%</c:formatCode>
                <c:ptCount val="2"/>
                <c:pt idx="0">
                  <c:v>1.7999999999999999E-2</c:v>
                </c:pt>
                <c:pt idx="1">
                  <c:v>0.98199999999999998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85-49FC-B85E-4FD89BCAC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rgbClr val="002060"/>
              </a:solidFill>
              <a:ln w="19050"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50-4270-99D3-8C72C72A8358}"/>
              </c:ext>
            </c:extLst>
          </c:dPt>
          <c:dPt>
            <c:idx val="1"/>
            <c:bubble3D val="0"/>
            <c:spPr>
              <a:solidFill>
                <a:srgbClr val="EE4639"/>
              </a:solidFill>
              <a:ln w="19050">
                <a:solidFill>
                  <a:srgbClr val="EE4639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50-4270-99D3-8C72C72A8358}"/>
              </c:ext>
            </c:extLst>
          </c:dPt>
          <c:cat>
            <c:strRef>
              <c:f>Hoja1!$A$2:$A$3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0%</c:formatCode>
                <c:ptCount val="2"/>
                <c:pt idx="0">
                  <c:v>0.54700000000000004</c:v>
                </c:pt>
                <c:pt idx="1">
                  <c:v>0.45300000000000001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50-4270-99D3-8C72C72A83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 w="19050"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DB7-4ECF-B262-4D8692AD9DF7}"/>
              </c:ext>
            </c:extLst>
          </c:dPt>
          <c:dPt>
            <c:idx val="1"/>
            <c:invertIfNegative val="0"/>
            <c:bubble3D val="0"/>
            <c:spPr>
              <a:solidFill>
                <a:srgbClr val="EE4639"/>
              </a:solidFill>
              <a:ln w="19050">
                <a:solidFill>
                  <a:srgbClr val="EE4639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DB7-4ECF-B262-4D8692AD9DF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DB7-4ECF-B262-4D8692AD9DF7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DB7-4ECF-B262-4D8692AD9D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rgbClr val="666666"/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Pasadía</c:v>
                </c:pt>
                <c:pt idx="1">
                  <c:v>Viaje en bus a destinos cercanos (2 a 3 días)</c:v>
                </c:pt>
                <c:pt idx="2">
                  <c:v>Excursión. Viaje en avión más de 3 días</c:v>
                </c:pt>
              </c:strCache>
            </c:strRef>
          </c:cat>
          <c:val>
            <c:numRef>
              <c:f>Hoja1!$B$2:$B$4</c:f>
              <c:numCache>
                <c:formatCode>0%</c:formatCode>
                <c:ptCount val="3"/>
                <c:pt idx="0">
                  <c:v>0.77100000000000002</c:v>
                </c:pt>
                <c:pt idx="1">
                  <c:v>0.314</c:v>
                </c:pt>
                <c:pt idx="2">
                  <c:v>0.124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B7-4ECF-B262-4D8692AD9D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849110143"/>
        <c:axId val="1849114719"/>
      </c:barChart>
      <c:catAx>
        <c:axId val="184911014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9114719"/>
        <c:crosses val="autoZero"/>
        <c:auto val="1"/>
        <c:lblAlgn val="ctr"/>
        <c:lblOffset val="100"/>
        <c:noMultiLvlLbl val="0"/>
      </c:catAx>
      <c:valAx>
        <c:axId val="184911471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9110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Muy Malo</c:v>
                </c:pt>
              </c:strCache>
            </c:strRef>
          </c:tx>
          <c:spPr>
            <a:solidFill>
              <a:srgbClr val="2674BB"/>
            </a:solidFill>
            <a:ln>
              <a:solidFill>
                <a:srgbClr val="2674B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Hoja1!$A$2:$A$9</c:f>
              <c:strCache>
                <c:ptCount val="8"/>
                <c:pt idx="0">
                  <c:v>Experiencia de viaje en general</c:v>
                </c:pt>
                <c:pt idx="1">
                  <c:v>Cumplimiento de Itinerario</c:v>
                </c:pt>
                <c:pt idx="2">
                  <c:v>Puntualidad</c:v>
                </c:pt>
                <c:pt idx="3">
                  <c:v>El proceso de reserva y planificación de viaje</c:v>
                </c:pt>
                <c:pt idx="4">
                  <c:v>La comunicación recibida</c:v>
                </c:pt>
                <c:pt idx="5">
                  <c:v>La Atención al cliente</c:v>
                </c:pt>
                <c:pt idx="6">
                  <c:v>La amabilidad del personal del destino</c:v>
                </c:pt>
                <c:pt idx="7">
                  <c:v>La seguridad</c:v>
                </c:pt>
              </c:strCache>
            </c:strRef>
          </c:cat>
          <c:val>
            <c:numRef>
              <c:f>Hoja1!$B$2:$B$9</c:f>
              <c:numCache>
                <c:formatCode>0%</c:formatCode>
                <c:ptCount val="8"/>
                <c:pt idx="0">
                  <c:v>8.1000000000000003E-2</c:v>
                </c:pt>
                <c:pt idx="1">
                  <c:v>6.7000000000000004E-2</c:v>
                </c:pt>
                <c:pt idx="2">
                  <c:v>7.0999999999999994E-2</c:v>
                </c:pt>
                <c:pt idx="3">
                  <c:v>5.7000000000000002E-2</c:v>
                </c:pt>
                <c:pt idx="4">
                  <c:v>7.0999999999999994E-2</c:v>
                </c:pt>
                <c:pt idx="5">
                  <c:v>5.1999999999999998E-2</c:v>
                </c:pt>
                <c:pt idx="6">
                  <c:v>6.7000000000000004E-2</c:v>
                </c:pt>
                <c:pt idx="7">
                  <c:v>6.2E-2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DD-4C38-B7F3-4DC5704A0E3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Malo</c:v>
                </c:pt>
              </c:strCache>
            </c:strRef>
          </c:tx>
          <c:spPr>
            <a:solidFill>
              <a:srgbClr val="EE4639"/>
            </a:solidFill>
            <a:ln>
              <a:solidFill>
                <a:srgbClr val="EE4639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Hoja1!$A$2:$A$9</c:f>
              <c:strCache>
                <c:ptCount val="8"/>
                <c:pt idx="0">
                  <c:v>Experiencia de viaje en general</c:v>
                </c:pt>
                <c:pt idx="1">
                  <c:v>Cumplimiento de Itinerario</c:v>
                </c:pt>
                <c:pt idx="2">
                  <c:v>Puntualidad</c:v>
                </c:pt>
                <c:pt idx="3">
                  <c:v>El proceso de reserva y planificación de viaje</c:v>
                </c:pt>
                <c:pt idx="4">
                  <c:v>La comunicación recibida</c:v>
                </c:pt>
                <c:pt idx="5">
                  <c:v>La Atención al cliente</c:v>
                </c:pt>
                <c:pt idx="6">
                  <c:v>La amabilidad del personal del destino</c:v>
                </c:pt>
                <c:pt idx="7">
                  <c:v>La seguridad</c:v>
                </c:pt>
              </c:strCache>
            </c:strRef>
          </c:cat>
          <c:val>
            <c:numRef>
              <c:f>Hoja1!$C$2:$C$9</c:f>
              <c:numCache>
                <c:formatCode>0%</c:formatCode>
                <c:ptCount val="8"/>
                <c:pt idx="0">
                  <c:v>7.5999999999999998E-2</c:v>
                </c:pt>
                <c:pt idx="1">
                  <c:v>4.2999999999999997E-2</c:v>
                </c:pt>
                <c:pt idx="2">
                  <c:v>5.7000000000000002E-2</c:v>
                </c:pt>
                <c:pt idx="3">
                  <c:v>7.5999999999999998E-2</c:v>
                </c:pt>
                <c:pt idx="4">
                  <c:v>4.8000000000000001E-2</c:v>
                </c:pt>
                <c:pt idx="5">
                  <c:v>8.1000000000000003E-2</c:v>
                </c:pt>
                <c:pt idx="6">
                  <c:v>5.1999999999999998E-2</c:v>
                </c:pt>
                <c:pt idx="7">
                  <c:v>6.2E-2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DD-4C38-B7F3-4DC5704A0E3D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rgbClr val="666666"/>
            </a:solidFill>
            <a:ln>
              <a:solidFill>
                <a:srgbClr val="66666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Hoja1!$A$2:$A$9</c:f>
              <c:strCache>
                <c:ptCount val="8"/>
                <c:pt idx="0">
                  <c:v>Experiencia de viaje en general</c:v>
                </c:pt>
                <c:pt idx="1">
                  <c:v>Cumplimiento de Itinerario</c:v>
                </c:pt>
                <c:pt idx="2">
                  <c:v>Puntualidad</c:v>
                </c:pt>
                <c:pt idx="3">
                  <c:v>El proceso de reserva y planificación de viaje</c:v>
                </c:pt>
                <c:pt idx="4">
                  <c:v>La comunicación recibida</c:v>
                </c:pt>
                <c:pt idx="5">
                  <c:v>La Atención al cliente</c:v>
                </c:pt>
                <c:pt idx="6">
                  <c:v>La amabilidad del personal del destino</c:v>
                </c:pt>
                <c:pt idx="7">
                  <c:v>La seguridad</c:v>
                </c:pt>
              </c:strCache>
            </c:strRef>
          </c:cat>
          <c:val>
            <c:numRef>
              <c:f>Hoja1!$D$2:$D$9</c:f>
              <c:numCache>
                <c:formatCode>0%</c:formatCode>
                <c:ptCount val="8"/>
                <c:pt idx="0">
                  <c:v>7.0999999999999994E-2</c:v>
                </c:pt>
                <c:pt idx="1">
                  <c:v>0.124</c:v>
                </c:pt>
                <c:pt idx="2">
                  <c:v>0.11</c:v>
                </c:pt>
                <c:pt idx="3">
                  <c:v>9.5000000000000001E-2</c:v>
                </c:pt>
                <c:pt idx="4">
                  <c:v>0.129</c:v>
                </c:pt>
                <c:pt idx="5">
                  <c:v>0.129</c:v>
                </c:pt>
                <c:pt idx="6">
                  <c:v>0.11899999999999999</c:v>
                </c:pt>
                <c:pt idx="7">
                  <c:v>9.5000000000000001E-2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DD-4C38-B7F3-4DC5704A0E3D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Bueno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Hoja1!$A$2:$A$9</c:f>
              <c:strCache>
                <c:ptCount val="8"/>
                <c:pt idx="0">
                  <c:v>Experiencia de viaje en general</c:v>
                </c:pt>
                <c:pt idx="1">
                  <c:v>Cumplimiento de Itinerario</c:v>
                </c:pt>
                <c:pt idx="2">
                  <c:v>Puntualidad</c:v>
                </c:pt>
                <c:pt idx="3">
                  <c:v>El proceso de reserva y planificación de viaje</c:v>
                </c:pt>
                <c:pt idx="4">
                  <c:v>La comunicación recibida</c:v>
                </c:pt>
                <c:pt idx="5">
                  <c:v>La Atención al cliente</c:v>
                </c:pt>
                <c:pt idx="6">
                  <c:v>La amabilidad del personal del destino</c:v>
                </c:pt>
                <c:pt idx="7">
                  <c:v>La seguridad</c:v>
                </c:pt>
              </c:strCache>
            </c:strRef>
          </c:cat>
          <c:val>
            <c:numRef>
              <c:f>Hoja1!$E$2:$E$9</c:f>
              <c:numCache>
                <c:formatCode>0%</c:formatCode>
                <c:ptCount val="8"/>
                <c:pt idx="0">
                  <c:v>0.42399999999999999</c:v>
                </c:pt>
                <c:pt idx="1">
                  <c:v>0.48599999999999999</c:v>
                </c:pt>
                <c:pt idx="2">
                  <c:v>0.46200000000000002</c:v>
                </c:pt>
                <c:pt idx="3">
                  <c:v>0.438</c:v>
                </c:pt>
                <c:pt idx="4">
                  <c:v>0.433</c:v>
                </c:pt>
                <c:pt idx="5">
                  <c:v>0.42399999999999999</c:v>
                </c:pt>
                <c:pt idx="6">
                  <c:v>0.40500000000000003</c:v>
                </c:pt>
                <c:pt idx="7">
                  <c:v>0.44800000000000001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DD-4C38-B7F3-4DC5704A0E3D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Excelente</c:v>
                </c:pt>
              </c:strCache>
            </c:strRef>
          </c:tx>
          <c:spPr>
            <a:solidFill>
              <a:srgbClr val="042C6A"/>
            </a:solidFill>
            <a:ln>
              <a:solidFill>
                <a:srgbClr val="003B75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Hoja1!$A$2:$A$9</c:f>
              <c:strCache>
                <c:ptCount val="8"/>
                <c:pt idx="0">
                  <c:v>Experiencia de viaje en general</c:v>
                </c:pt>
                <c:pt idx="1">
                  <c:v>Cumplimiento de Itinerario</c:v>
                </c:pt>
                <c:pt idx="2">
                  <c:v>Puntualidad</c:v>
                </c:pt>
                <c:pt idx="3">
                  <c:v>El proceso de reserva y planificación de viaje</c:v>
                </c:pt>
                <c:pt idx="4">
                  <c:v>La comunicación recibida</c:v>
                </c:pt>
                <c:pt idx="5">
                  <c:v>La Atención al cliente</c:v>
                </c:pt>
                <c:pt idx="6">
                  <c:v>La amabilidad del personal del destino</c:v>
                </c:pt>
                <c:pt idx="7">
                  <c:v>La seguridad</c:v>
                </c:pt>
              </c:strCache>
            </c:strRef>
          </c:cat>
          <c:val>
            <c:numRef>
              <c:f>Hoja1!$F$2:$F$9</c:f>
              <c:numCache>
                <c:formatCode>0%</c:formatCode>
                <c:ptCount val="8"/>
                <c:pt idx="0">
                  <c:v>0.34799999999999998</c:v>
                </c:pt>
                <c:pt idx="1">
                  <c:v>0.28100000000000003</c:v>
                </c:pt>
                <c:pt idx="2">
                  <c:v>0.3</c:v>
                </c:pt>
                <c:pt idx="3">
                  <c:v>0.33300000000000002</c:v>
                </c:pt>
                <c:pt idx="4">
                  <c:v>0.31900000000000001</c:v>
                </c:pt>
                <c:pt idx="5">
                  <c:v>0.314</c:v>
                </c:pt>
                <c:pt idx="6">
                  <c:v>0.35699999999999998</c:v>
                </c:pt>
                <c:pt idx="7">
                  <c:v>0.33300000000000002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DD-4C38-B7F3-4DC5704A0E3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164695216"/>
        <c:axId val="164695632"/>
      </c:barChart>
      <c:catAx>
        <c:axId val="16469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64695632"/>
        <c:crosses val="autoZero"/>
        <c:auto val="1"/>
        <c:lblAlgn val="ctr"/>
        <c:lblOffset val="100"/>
        <c:noMultiLvlLbl val="0"/>
      </c:catAx>
      <c:valAx>
        <c:axId val="16469563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9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87802365581391"/>
          <c:y val="0.56579016580903374"/>
          <c:w val="9.8417722619109693E-2"/>
          <c:h val="0.269038117019249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776317076114965E-2"/>
          <c:y val="9.2927018144345827E-2"/>
          <c:w val="0.97644736584777003"/>
          <c:h val="0.662143215738243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Comfandi</c:v>
                </c:pt>
              </c:strCache>
            </c:strRef>
          </c:tx>
          <c:spPr>
            <a:solidFill>
              <a:srgbClr val="2674BB"/>
            </a:solidFill>
            <a:ln>
              <a:solidFill>
                <a:srgbClr val="2674BB"/>
              </a:solidFill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607F-418B-8DAC-FA43353BC95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607F-418B-8DAC-FA43353BC95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607F-418B-8DAC-FA43353BC95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607F-418B-8DAC-FA43353BC95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07F-418B-8DAC-FA43353BC95D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607F-418B-8DAC-FA43353BC95D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607F-418B-8DAC-FA43353BC9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Hoja1!$A$2:$A$9</c:f>
              <c:strCache>
                <c:ptCount val="8"/>
                <c:pt idx="0">
                  <c:v>Experiencia de viaje en general</c:v>
                </c:pt>
                <c:pt idx="1">
                  <c:v>Cumplimiento de Itinerario</c:v>
                </c:pt>
                <c:pt idx="2">
                  <c:v>Puntualidad</c:v>
                </c:pt>
                <c:pt idx="3">
                  <c:v>El proceso de reserva y planificación del viaje</c:v>
                </c:pt>
                <c:pt idx="4">
                  <c:v>La comunicación recibida</c:v>
                </c:pt>
                <c:pt idx="5">
                  <c:v>La Atención al cliente</c:v>
                </c:pt>
                <c:pt idx="6">
                  <c:v>La amabilidad del personal del destino</c:v>
                </c:pt>
                <c:pt idx="7">
                  <c:v>La seguridad</c:v>
                </c:pt>
              </c:strCache>
            </c:strRef>
          </c:cat>
          <c:val>
            <c:numRef>
              <c:f>Hoja1!$B$2:$B$9</c:f>
              <c:numCache>
                <c:formatCode>0%</c:formatCode>
                <c:ptCount val="8"/>
                <c:pt idx="0">
                  <c:v>0.82499999999999996</c:v>
                </c:pt>
                <c:pt idx="1">
                  <c:v>0.84200000000000008</c:v>
                </c:pt>
                <c:pt idx="2">
                  <c:v>0.81699999999999995</c:v>
                </c:pt>
                <c:pt idx="3">
                  <c:v>0.82499999999999996</c:v>
                </c:pt>
                <c:pt idx="4">
                  <c:v>0.8</c:v>
                </c:pt>
                <c:pt idx="5">
                  <c:v>0.81600000000000006</c:v>
                </c:pt>
                <c:pt idx="6">
                  <c:v>0.83299999999999996</c:v>
                </c:pt>
                <c:pt idx="7">
                  <c:v>0.83400000000000007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DD-4C38-B7F3-4DC5704A0E3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Comfenalco</c:v>
                </c:pt>
              </c:strCache>
            </c:strRef>
          </c:tx>
          <c:spPr>
            <a:solidFill>
              <a:srgbClr val="006600"/>
            </a:solidFill>
            <a:ln>
              <a:solidFill>
                <a:srgbClr val="006600"/>
              </a:solidFill>
            </a:ln>
            <a:effectLst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607F-418B-8DAC-FA43353BC95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607F-418B-8DAC-FA43353BC95D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607F-418B-8DAC-FA43353BC9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Hoja1!$A$2:$A$9</c:f>
              <c:strCache>
                <c:ptCount val="8"/>
                <c:pt idx="0">
                  <c:v>Experiencia de viaje en general</c:v>
                </c:pt>
                <c:pt idx="1">
                  <c:v>Cumplimiento de Itinerario</c:v>
                </c:pt>
                <c:pt idx="2">
                  <c:v>Puntualidad</c:v>
                </c:pt>
                <c:pt idx="3">
                  <c:v>El proceso de reserva y planificación del viaje</c:v>
                </c:pt>
                <c:pt idx="4">
                  <c:v>La comunicación recibida</c:v>
                </c:pt>
                <c:pt idx="5">
                  <c:v>La Atención al cliente</c:v>
                </c:pt>
                <c:pt idx="6">
                  <c:v>La amabilidad del personal del destino</c:v>
                </c:pt>
                <c:pt idx="7">
                  <c:v>La seguridad</c:v>
                </c:pt>
              </c:strCache>
            </c:strRef>
          </c:cat>
          <c:val>
            <c:numRef>
              <c:f>Hoja1!$C$2:$C$9</c:f>
              <c:numCache>
                <c:formatCode>0%</c:formatCode>
                <c:ptCount val="8"/>
                <c:pt idx="0">
                  <c:v>0.8</c:v>
                </c:pt>
                <c:pt idx="1">
                  <c:v>0.77200000000000002</c:v>
                </c:pt>
                <c:pt idx="2">
                  <c:v>0.77100000000000002</c:v>
                </c:pt>
                <c:pt idx="3">
                  <c:v>0.82800000000000007</c:v>
                </c:pt>
                <c:pt idx="4">
                  <c:v>0.8</c:v>
                </c:pt>
                <c:pt idx="5">
                  <c:v>0.71399999999999997</c:v>
                </c:pt>
                <c:pt idx="6">
                  <c:v>0.8</c:v>
                </c:pt>
                <c:pt idx="7">
                  <c:v>0.85699999999999998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DD-4C38-B7F3-4DC5704A0E3D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No afiliado</c:v>
                </c:pt>
              </c:strCache>
            </c:strRef>
          </c:tx>
          <c:spPr>
            <a:solidFill>
              <a:srgbClr val="666666"/>
            </a:solidFill>
            <a:ln>
              <a:solidFill>
                <a:srgbClr val="66666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666666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Hoja1!$A$2:$A$9</c:f>
              <c:strCache>
                <c:ptCount val="8"/>
                <c:pt idx="0">
                  <c:v>Experiencia de viaje en general</c:v>
                </c:pt>
                <c:pt idx="1">
                  <c:v>Cumplimiento de Itinerario</c:v>
                </c:pt>
                <c:pt idx="2">
                  <c:v>Puntualidad</c:v>
                </c:pt>
                <c:pt idx="3">
                  <c:v>El proceso de reserva y planificación del viaje</c:v>
                </c:pt>
                <c:pt idx="4">
                  <c:v>La comunicación recibida</c:v>
                </c:pt>
                <c:pt idx="5">
                  <c:v>La Atención al cliente</c:v>
                </c:pt>
                <c:pt idx="6">
                  <c:v>La amabilidad del personal del destino</c:v>
                </c:pt>
                <c:pt idx="7">
                  <c:v>La seguridad</c:v>
                </c:pt>
              </c:strCache>
            </c:strRef>
          </c:cat>
          <c:val>
            <c:numRef>
              <c:f>Hoja1!$D$2:$D$9</c:f>
              <c:numCache>
                <c:formatCode>0%</c:formatCode>
                <c:ptCount val="8"/>
                <c:pt idx="0">
                  <c:v>0.63600000000000001</c:v>
                </c:pt>
                <c:pt idx="1">
                  <c:v>0.6</c:v>
                </c:pt>
                <c:pt idx="2">
                  <c:v>0.63600000000000001</c:v>
                </c:pt>
                <c:pt idx="3">
                  <c:v>0.61899999999999999</c:v>
                </c:pt>
                <c:pt idx="4">
                  <c:v>0.61799999999999999</c:v>
                </c:pt>
                <c:pt idx="5">
                  <c:v>0.58200000000000007</c:v>
                </c:pt>
                <c:pt idx="6">
                  <c:v>0.58200000000000007</c:v>
                </c:pt>
                <c:pt idx="7">
                  <c:v>0.61799999999999999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DD-4C38-B7F3-4DC5704A0E3D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666666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Hoja1!$A$2:$A$9</c:f>
              <c:strCache>
                <c:ptCount val="8"/>
                <c:pt idx="0">
                  <c:v>Experiencia de viaje en general</c:v>
                </c:pt>
                <c:pt idx="1">
                  <c:v>Cumplimiento de Itinerario</c:v>
                </c:pt>
                <c:pt idx="2">
                  <c:v>Puntualidad</c:v>
                </c:pt>
                <c:pt idx="3">
                  <c:v>El proceso de reserva y planificación del viaje</c:v>
                </c:pt>
                <c:pt idx="4">
                  <c:v>La comunicación recibida</c:v>
                </c:pt>
                <c:pt idx="5">
                  <c:v>La Atención al cliente</c:v>
                </c:pt>
                <c:pt idx="6">
                  <c:v>La amabilidad del personal del destino</c:v>
                </c:pt>
                <c:pt idx="7">
                  <c:v>La seguridad</c:v>
                </c:pt>
              </c:strCache>
            </c:strRef>
          </c:cat>
          <c:val>
            <c:numRef>
              <c:f>Hoja1!$E$2:$E$9</c:f>
              <c:numCache>
                <c:formatCode>0%</c:formatCode>
                <c:ptCount val="8"/>
                <c:pt idx="0">
                  <c:v>0.77200000000000002</c:v>
                </c:pt>
                <c:pt idx="1">
                  <c:v>0.76700000000000002</c:v>
                </c:pt>
                <c:pt idx="2">
                  <c:v>0.76200000000000001</c:v>
                </c:pt>
                <c:pt idx="3">
                  <c:v>0.77100000000000002</c:v>
                </c:pt>
                <c:pt idx="4">
                  <c:v>0.752</c:v>
                </c:pt>
                <c:pt idx="5">
                  <c:v>0.73799999999999999</c:v>
                </c:pt>
                <c:pt idx="6">
                  <c:v>0.76200000000000001</c:v>
                </c:pt>
                <c:pt idx="7">
                  <c:v>0.78100000000000003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DD-4C38-B7F3-4DC5704A0E3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64695216"/>
        <c:axId val="164695632"/>
      </c:barChart>
      <c:catAx>
        <c:axId val="16469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64695632"/>
        <c:crosses val="autoZero"/>
        <c:auto val="1"/>
        <c:lblAlgn val="ctr"/>
        <c:lblOffset val="100"/>
        <c:noMultiLvlLbl val="0"/>
      </c:catAx>
      <c:valAx>
        <c:axId val="16469563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9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8186627764489742"/>
          <c:y val="3.6424735122624417E-2"/>
          <c:w val="0.46217078598601008"/>
          <c:h val="0.915733758193803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B4-4070-AE8B-8D325D68784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B4-4070-AE8B-8D325D68784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8B4-4070-AE8B-8D325D68784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E8B4-4070-AE8B-8D325D68784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E8B4-4070-AE8B-8D325D68784C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8B4-4070-AE8B-8D325D68784C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8B4-4070-AE8B-8D325D68784C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E8B4-4070-AE8B-8D325D68784C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E8B4-4070-AE8B-8D325D68784C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161-40F7-A835-9ABF40A036A1}"/>
                </c:ext>
              </c:extLst>
            </c:dLbl>
            <c:dLbl>
              <c:idx val="1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2161-40F7-A835-9ABF40A036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Hoja1!$A$2:$A$8</c:f>
              <c:strCache>
                <c:ptCount val="7"/>
                <c:pt idx="0">
                  <c:v>La variedad de destinos ofrecidos</c:v>
                </c:pt>
                <c:pt idx="1">
                  <c:v>Precio de los paquetes turísticos</c:v>
                </c:pt>
                <c:pt idx="2">
                  <c:v>El  transporte</c:v>
                </c:pt>
                <c:pt idx="3">
                  <c:v>Los precios competitivos</c:v>
                </c:pt>
                <c:pt idx="4">
                  <c:v>Empatía del personal</c:v>
                </c:pt>
                <c:pt idx="5">
                  <c:v>Atención / servicio al cliente</c:v>
                </c:pt>
                <c:pt idx="6">
                  <c:v> El alojamiento  o instalaciones para pasar el día.</c:v>
                </c:pt>
              </c:strCache>
            </c:strRef>
          </c:cat>
          <c:val>
            <c:numRef>
              <c:f>Hoja1!$B$2:$B$8</c:f>
              <c:numCache>
                <c:formatCode>0%</c:formatCode>
                <c:ptCount val="7"/>
                <c:pt idx="0">
                  <c:v>0.28599999999999998</c:v>
                </c:pt>
                <c:pt idx="1">
                  <c:v>0.28599999999999998</c:v>
                </c:pt>
                <c:pt idx="2">
                  <c:v>0.35199999999999998</c:v>
                </c:pt>
                <c:pt idx="3">
                  <c:v>0.38600000000000001</c:v>
                </c:pt>
                <c:pt idx="4">
                  <c:v>0.4</c:v>
                </c:pt>
                <c:pt idx="5">
                  <c:v>0.42399999999999999</c:v>
                </c:pt>
                <c:pt idx="6">
                  <c:v>0.46700000000000003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B4-4070-AE8B-8D325D6878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75"/>
      <c:rotY val="2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rgbClr val="A31115"/>
            </a:solidFill>
            <a:ln>
              <a:solidFill>
                <a:srgbClr val="A31115"/>
              </a:solidFill>
            </a:ln>
          </c:spPr>
          <c:dPt>
            <c:idx val="0"/>
            <c:bubble3D val="0"/>
            <c:spPr>
              <a:solidFill>
                <a:srgbClr val="002060"/>
              </a:solidFill>
              <a:ln w="25400">
                <a:solidFill>
                  <a:srgbClr val="002060"/>
                </a:solidFill>
              </a:ln>
              <a:effectLst/>
              <a:sp3d contourW="25400">
                <a:contourClr>
                  <a:srgbClr val="00206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E9F-4025-982A-53FC216EA1BC}"/>
              </c:ext>
            </c:extLst>
          </c:dPt>
          <c:dPt>
            <c:idx val="1"/>
            <c:bubble3D val="0"/>
            <c:spPr>
              <a:solidFill>
                <a:srgbClr val="A31115"/>
              </a:solidFill>
              <a:ln w="25400">
                <a:solidFill>
                  <a:srgbClr val="A31115"/>
                </a:solidFill>
              </a:ln>
              <a:effectLst/>
              <a:sp3d contourW="25400">
                <a:contourClr>
                  <a:srgbClr val="A31115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E9F-4025-982A-53FC216EA1BC}"/>
              </c:ext>
            </c:extLst>
          </c:dPt>
          <c:cat>
            <c:strRef>
              <c:f>Hoja1!$A$2:$A$3</c:f>
              <c:strCache>
                <c:ptCount val="2"/>
                <c:pt idx="0">
                  <c:v>Nada satisfecho</c:v>
                </c:pt>
                <c:pt idx="1">
                  <c:v>Insatisfecho/a</c:v>
                </c:pt>
              </c:strCache>
            </c:strRef>
          </c:cat>
          <c:val>
            <c:numRef>
              <c:f>Hoja1!$B$2:$B$3</c:f>
              <c:numCache>
                <c:formatCode>0%</c:formatCode>
                <c:ptCount val="2"/>
                <c:pt idx="0">
                  <c:v>0.01</c:v>
                </c:pt>
                <c:pt idx="1">
                  <c:v>2.9000000000000001E-2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9F-4025-982A-53FC216EA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7722621084684588"/>
          <c:y val="3.985380556712851E-2"/>
          <c:w val="0.62277378321731558"/>
          <c:h val="0.915733758193803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282C6A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9C19-4DE7-B166-CA04D31751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Hoja1!$A$2:$A$8</c:f>
              <c:strCache>
                <c:ptCount val="7"/>
                <c:pt idx="0">
                  <c:v>Descansar</c:v>
                </c:pt>
                <c:pt idx="1">
                  <c:v>Compartir con la familia</c:v>
                </c:pt>
                <c:pt idx="2">
                  <c:v>Busco repetir experiencias pasadas positivas</c:v>
                </c:pt>
                <c:pt idx="3">
                  <c:v>Sigo la influencia de publicidad o redes sociales</c:v>
                </c:pt>
                <c:pt idx="4">
                  <c:v>Sigo recomendaciones de amigos o familiares</c:v>
                </c:pt>
                <c:pt idx="5">
                  <c:v>Me gusta buscar aventuras…</c:v>
                </c:pt>
                <c:pt idx="6">
                  <c:v>Tengo días libres de vacaciones…</c:v>
                </c:pt>
              </c:strCache>
            </c:strRef>
          </c:cat>
          <c:val>
            <c:numRef>
              <c:f>Hoja1!$B$2:$B$8</c:f>
              <c:numCache>
                <c:formatCode>0%</c:formatCode>
                <c:ptCount val="7"/>
                <c:pt idx="0">
                  <c:v>0.01</c:v>
                </c:pt>
                <c:pt idx="1">
                  <c:v>1.6E-2</c:v>
                </c:pt>
                <c:pt idx="2">
                  <c:v>6.5000000000000002E-2</c:v>
                </c:pt>
                <c:pt idx="3">
                  <c:v>6.8000000000000005E-2</c:v>
                </c:pt>
                <c:pt idx="4">
                  <c:v>0.109</c:v>
                </c:pt>
                <c:pt idx="5">
                  <c:v>0.313</c:v>
                </c:pt>
                <c:pt idx="6">
                  <c:v>0.40899999999999997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C19-4DE7-B166-CA04D31751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r"/>
        <c:lblOffset val="100"/>
        <c:noMultiLvlLbl val="0"/>
      </c:catAx>
      <c:valAx>
        <c:axId val="309492079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535372999828773"/>
          <c:y val="3.6424735122624417E-2"/>
          <c:w val="0.62277378321731558"/>
          <c:h val="0.915733758193803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A31115"/>
            </a:solidFill>
            <a:ln>
              <a:solidFill>
                <a:srgbClr val="A31115"/>
              </a:solidFill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E8B4-4070-AE8B-8D325D68784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8B4-4070-AE8B-8D325D68784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8B4-4070-AE8B-8D325D68784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E8B4-4070-AE8B-8D325D68784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E8B4-4070-AE8B-8D325D68784C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8B4-4070-AE8B-8D325D68784C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8B4-4070-AE8B-8D325D68784C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E8B4-4070-AE8B-8D325D68784C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E8B4-4070-AE8B-8D325D6878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666666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Hoja1!$A$2:$A$9</c:f>
              <c:strCache>
                <c:ptCount val="8"/>
                <c:pt idx="0">
                  <c:v>Comida durante el viaje</c:v>
                </c:pt>
                <c:pt idx="1">
                  <c:v>Atención / servicio al cliente previo y durante el viaje</c:v>
                </c:pt>
                <c:pt idx="2">
                  <c:v>Actividades y excursiones con costo adicional</c:v>
                </c:pt>
                <c:pt idx="3">
                  <c:v>Organización y logística del viaje</c:v>
                </c:pt>
                <c:pt idx="4">
                  <c:v>Falta de Empatía del personal de Comfandi</c:v>
                </c:pt>
                <c:pt idx="5">
                  <c:v>Precio de los paquetes turísticos</c:v>
                </c:pt>
                <c:pt idx="6">
                  <c:v>Información insuficiente sobre los destinos</c:v>
                </c:pt>
                <c:pt idx="7">
                  <c:v>No incluía guía</c:v>
                </c:pt>
              </c:strCache>
            </c:strRef>
          </c:cat>
          <c:val>
            <c:numRef>
              <c:f>Hoja1!$B$2:$B$9</c:f>
              <c:numCache>
                <c:formatCode>0%</c:formatCode>
                <c:ptCount val="8"/>
                <c:pt idx="0">
                  <c:v>0.129</c:v>
                </c:pt>
                <c:pt idx="1">
                  <c:v>0.13300000000000001</c:v>
                </c:pt>
                <c:pt idx="2">
                  <c:v>0.13300000000000001</c:v>
                </c:pt>
                <c:pt idx="3">
                  <c:v>0.14299999999999999</c:v>
                </c:pt>
                <c:pt idx="4">
                  <c:v>0.157</c:v>
                </c:pt>
                <c:pt idx="5">
                  <c:v>0.16200000000000001</c:v>
                </c:pt>
                <c:pt idx="6">
                  <c:v>0.17599999999999999</c:v>
                </c:pt>
                <c:pt idx="7">
                  <c:v>0.20499999999999999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B4-4070-AE8B-8D325D6878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Nada probable 1</c:v>
                </c:pt>
              </c:strCache>
            </c:strRef>
          </c:tx>
          <c:spPr>
            <a:solidFill>
              <a:srgbClr val="2674BB"/>
            </a:solidFill>
            <a:ln>
              <a:solidFill>
                <a:srgbClr val="2674B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 formatCode="0%">
                  <c:v>5.0000000000000001E-3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EC-463F-A80F-8996870422F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EE4639"/>
            </a:solidFill>
            <a:ln>
              <a:solidFill>
                <a:srgbClr val="EE4639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 formatCode="0%">
                  <c:v>5.0000000000000001E-3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EC-463F-A80F-8996870422FB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666666"/>
            </a:solidFill>
            <a:ln>
              <a:solidFill>
                <a:srgbClr val="66666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 formatCode="0%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EC-463F-A80F-8996870422FB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Hoja1!$E$2:$E$5</c:f>
              <c:numCache>
                <c:formatCode>General</c:formatCode>
                <c:ptCount val="4"/>
                <c:pt idx="0" formatCode="0%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EC-463F-A80F-8996870422FB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rgbClr val="042C6A"/>
            </a:solidFill>
            <a:ln>
              <a:solidFill>
                <a:srgbClr val="003B75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Hoja1!$F$2:$F$5</c:f>
              <c:numCache>
                <c:formatCode>General</c:formatCode>
                <c:ptCount val="4"/>
                <c:pt idx="0" formatCode="0%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EC-463F-A80F-8996870422F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164695216"/>
        <c:axId val="164695632"/>
      </c:barChart>
      <c:catAx>
        <c:axId val="16469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64695632"/>
        <c:crosses val="autoZero"/>
        <c:auto val="1"/>
        <c:lblAlgn val="ctr"/>
        <c:lblOffset val="100"/>
        <c:noMultiLvlLbl val="0"/>
      </c:catAx>
      <c:valAx>
        <c:axId val="16469563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9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155055188312153"/>
          <c:y val="4.2502629433215132E-3"/>
          <c:w val="0.18444959754716189"/>
          <c:h val="0.281991129645139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535372999828773"/>
          <c:y val="3.6424735122624417E-2"/>
          <c:w val="0.62277378321731558"/>
          <c:h val="0.915733758193803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A31115"/>
            </a:solidFill>
            <a:ln>
              <a:solidFill>
                <a:srgbClr val="A31115"/>
              </a:solidFill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C59B-4A15-A57F-AC9815CE314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59B-4A15-A57F-AC9815CE314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C59B-4A15-A57F-AC9815CE314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59B-4A15-A57F-AC9815CE314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C59B-4A15-A57F-AC9815CE314C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C59B-4A15-A57F-AC9815CE314C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C59B-4A15-A57F-AC9815CE314C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C59B-4A15-A57F-AC9815CE314C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C59B-4A15-A57F-AC9815CE314C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C59B-4A15-A57F-AC9815CE31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Hoja1!$A$2:$A$11</c:f>
              <c:strCache>
                <c:ptCount val="10"/>
                <c:pt idx="0">
                  <c:v>Extremadamente probable  10</c:v>
                </c:pt>
                <c:pt idx="1">
                  <c:v>9</c:v>
                </c:pt>
                <c:pt idx="2">
                  <c:v>8</c:v>
                </c:pt>
                <c:pt idx="3">
                  <c:v>7</c:v>
                </c:pt>
                <c:pt idx="4">
                  <c:v>6</c:v>
                </c:pt>
                <c:pt idx="5">
                  <c:v>5</c:v>
                </c:pt>
                <c:pt idx="6">
                  <c:v>4</c:v>
                </c:pt>
                <c:pt idx="7">
                  <c:v>3</c:v>
                </c:pt>
                <c:pt idx="8">
                  <c:v>2</c:v>
                </c:pt>
                <c:pt idx="9">
                  <c:v>Nada probable  1</c:v>
                </c:pt>
              </c:strCache>
            </c:strRef>
          </c:cat>
          <c:val>
            <c:numRef>
              <c:f>Hoja1!$B$2:$B$11</c:f>
              <c:numCache>
                <c:formatCode>0%</c:formatCode>
                <c:ptCount val="10"/>
                <c:pt idx="0">
                  <c:v>0.31900000000000001</c:v>
                </c:pt>
                <c:pt idx="1">
                  <c:v>0.22900000000000001</c:v>
                </c:pt>
                <c:pt idx="2">
                  <c:v>0.219</c:v>
                </c:pt>
                <c:pt idx="3">
                  <c:v>0.124</c:v>
                </c:pt>
                <c:pt idx="4">
                  <c:v>3.7999999999999999E-2</c:v>
                </c:pt>
                <c:pt idx="5">
                  <c:v>4.2999999999999997E-2</c:v>
                </c:pt>
                <c:pt idx="6">
                  <c:v>0.01</c:v>
                </c:pt>
                <c:pt idx="7">
                  <c:v>0.01</c:v>
                </c:pt>
                <c:pt idx="8">
                  <c:v>5.0000000000000001E-3</c:v>
                </c:pt>
                <c:pt idx="9">
                  <c:v>5.0000000000000001E-3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59B-4A15-A57F-AC9815CE3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l"/>
        <c:lblOffset val="100"/>
        <c:noMultiLvlLbl val="0"/>
      </c:catAx>
      <c:valAx>
        <c:axId val="309492079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0945629070871031"/>
          <c:y val="3.6424735122624417E-2"/>
          <c:w val="0.55867126971385517"/>
          <c:h val="0.915733758193803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2674BB"/>
            </a:solidFill>
            <a:ln>
              <a:solidFill>
                <a:srgbClr val="2674BB"/>
              </a:solidFill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B1C2-4F4A-8165-7C5D4AC589E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1C2-4F4A-8165-7C5D4AC589E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1C2-4F4A-8165-7C5D4AC589E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1C2-4F4A-8165-7C5D4AC589E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B1C2-4F4A-8165-7C5D4AC589E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B1C2-4F4A-8165-7C5D4AC589E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B1C2-4F4A-8165-7C5D4AC589E0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B1C2-4F4A-8165-7C5D4AC589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666666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Hoja1!$A$2:$A$8</c:f>
              <c:strCache>
                <c:ptCount val="7"/>
                <c:pt idx="0">
                  <c:v>No hay ninguna razón espeacifica</c:v>
                </c:pt>
                <c:pt idx="1">
                  <c:v>Opiniones negativas de otros usuarios</c:v>
                </c:pt>
                <c:pt idx="2">
                  <c:v>Calidad del servicio al cliente</c:v>
                </c:pt>
                <c:pt idx="3">
                  <c:v>Prefiero otra agencia/caja de compensación</c:v>
                </c:pt>
                <c:pt idx="4">
                  <c:v>Los precios no son competitivos</c:v>
                </c:pt>
                <c:pt idx="5">
                  <c:v>Variedad de destinos limitada</c:v>
                </c:pt>
                <c:pt idx="6">
                  <c:v>No conocía sus ofertas de turismo</c:v>
                </c:pt>
              </c:strCache>
            </c:strRef>
          </c:cat>
          <c:val>
            <c:numRef>
              <c:f>Hoja1!$B$2:$B$8</c:f>
              <c:numCache>
                <c:formatCode>0%</c:formatCode>
                <c:ptCount val="7"/>
                <c:pt idx="0">
                  <c:v>3.3000000000000002E-2</c:v>
                </c:pt>
                <c:pt idx="1">
                  <c:v>6.7000000000000004E-2</c:v>
                </c:pt>
                <c:pt idx="2">
                  <c:v>6.7000000000000004E-2</c:v>
                </c:pt>
                <c:pt idx="3">
                  <c:v>0.1</c:v>
                </c:pt>
                <c:pt idx="4">
                  <c:v>0.16700000000000001</c:v>
                </c:pt>
                <c:pt idx="5">
                  <c:v>0.16700000000000001</c:v>
                </c:pt>
                <c:pt idx="6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1C2-4F4A-8165-7C5D4AC589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8381526075362749"/>
          <c:y val="3.6424735122624417E-2"/>
          <c:w val="0.58431229966893794"/>
          <c:h val="0.915733758193803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Comfandi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FF0000"/>
              </a:solidFill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47A1-4A32-A0B1-C598B6603BB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7A1-4A32-A0B1-C598B6603BB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7A1-4A32-A0B1-C598B6603BB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7A1-4A32-A0B1-C598B6603BB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47A1-4A32-A0B1-C598B6603BBD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47A1-4A32-A0B1-C598B6603BBD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47A1-4A32-A0B1-C598B6603BBD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47A1-4A32-A0B1-C598B6603BBD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47A1-4A32-A0B1-C598B6603B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666666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Hoja1!$A$2:$A$8</c:f>
              <c:strCache>
                <c:ptCount val="6"/>
                <c:pt idx="0">
                  <c:v>No sabía /conocía que Comfandi ofrecía viajes</c:v>
                </c:pt>
                <c:pt idx="1">
                  <c:v>No me he enterado de la oferta (no me llega o no leo la publicidad)</c:v>
                </c:pt>
                <c:pt idx="2">
                  <c:v>No conozco a nadie que haya viajado con Comfandi</c:v>
                </c:pt>
                <c:pt idx="3">
                  <c:v>No he tenido grupo del trabajo o familia para ir</c:v>
                </c:pt>
                <c:pt idx="4">
                  <c:v>No me llaman la atención los destinos</c:v>
                </c:pt>
                <c:pt idx="5">
                  <c:v>No es el tipo de turismo que me gusta practicar</c:v>
                </c:pt>
              </c:strCache>
            </c:strRef>
          </c:cat>
          <c:val>
            <c:numRef>
              <c:f>Hoja1!$B$2:$B$8</c:f>
              <c:numCache>
                <c:formatCode>0%</c:formatCode>
                <c:ptCount val="7"/>
                <c:pt idx="0">
                  <c:v>0.35</c:v>
                </c:pt>
                <c:pt idx="1">
                  <c:v>0.22</c:v>
                </c:pt>
                <c:pt idx="2">
                  <c:v>0.17</c:v>
                </c:pt>
                <c:pt idx="3">
                  <c:v>0.16</c:v>
                </c:pt>
                <c:pt idx="4">
                  <c:v>0.14000000000000001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7A1-4A32-A0B1-C598B6603B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0945629070871031"/>
          <c:y val="3.6424735122624417E-2"/>
          <c:w val="0.55867126971385517"/>
          <c:h val="0.915733758193803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A31115"/>
            </a:solidFill>
            <a:ln>
              <a:solidFill>
                <a:srgbClr val="A31115"/>
              </a:solidFill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B1C2-4F4A-8165-7C5D4AC589E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1C2-4F4A-8165-7C5D4AC589E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1C2-4F4A-8165-7C5D4AC589E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1C2-4F4A-8165-7C5D4AC589E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B1C2-4F4A-8165-7C5D4AC589E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B1C2-4F4A-8165-7C5D4AC589E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B1C2-4F4A-8165-7C5D4AC589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666666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Hoja1!$A$2:$A$9</c:f>
              <c:strCache>
                <c:ptCount val="8"/>
                <c:pt idx="0">
                  <c:v>Políticas de cancelación y reembolso</c:v>
                </c:pt>
                <c:pt idx="1">
                  <c:v>Información sobre alojamiento y transporte</c:v>
                </c:pt>
                <c:pt idx="2">
                  <c:v>Opiniones y reseñas de otros clientes</c:v>
                </c:pt>
                <c:pt idx="3">
                  <c:v>Actividades y excursiones incluidas</c:v>
                </c:pt>
                <c:pt idx="4">
                  <c:v>Atención al cliente y soporte durante el viaje</c:v>
                </c:pt>
                <c:pt idx="5">
                  <c:v>Ofertas y descuentos especiales</c:v>
                </c:pt>
                <c:pt idx="6">
                  <c:v>Detalles sobre los destinos turísticos</c:v>
                </c:pt>
                <c:pt idx="7">
                  <c:v>Precios y paquetes disponibles</c:v>
                </c:pt>
              </c:strCache>
            </c:strRef>
          </c:cat>
          <c:val>
            <c:numRef>
              <c:f>Hoja1!$B$2:$B$9</c:f>
              <c:numCache>
                <c:formatCode>0%</c:formatCode>
                <c:ptCount val="8"/>
                <c:pt idx="0">
                  <c:v>0.19</c:v>
                </c:pt>
                <c:pt idx="1">
                  <c:v>0.22700000000000001</c:v>
                </c:pt>
                <c:pt idx="2">
                  <c:v>0.255</c:v>
                </c:pt>
                <c:pt idx="3">
                  <c:v>0.27600000000000002</c:v>
                </c:pt>
                <c:pt idx="4">
                  <c:v>0.28100000000000003</c:v>
                </c:pt>
                <c:pt idx="5">
                  <c:v>0.50800000000000001</c:v>
                </c:pt>
                <c:pt idx="6">
                  <c:v>0.56499999999999995</c:v>
                </c:pt>
                <c:pt idx="7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1C2-4F4A-8165-7C5D4AC589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776316083404641E-2"/>
          <c:y val="3.0116384628269606E-2"/>
          <c:w val="0.97739512103094106"/>
          <c:h val="0.817316640908570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Comfandi</c:v>
                </c:pt>
              </c:strCache>
            </c:strRef>
          </c:tx>
          <c:spPr>
            <a:solidFill>
              <a:srgbClr val="2674BB"/>
            </a:solidFill>
            <a:ln>
              <a:solidFill>
                <a:srgbClr val="2674BB"/>
              </a:solidFill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B1C2-4F4A-8165-7C5D4AC589E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1C2-4F4A-8165-7C5D4AC589E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1C2-4F4A-8165-7C5D4AC589E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B1C2-4F4A-8165-7C5D4AC589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666666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Menos del 5%</c:v>
                </c:pt>
                <c:pt idx="1">
                  <c:v>Entre el 5% y el 10%</c:v>
                </c:pt>
                <c:pt idx="2">
                  <c:v>Entre el 10% y el 15%</c:v>
                </c:pt>
                <c:pt idx="3">
                  <c:v>No tengo recursos para destinar específicamente a un ahorro para turismo</c:v>
                </c:pt>
                <c:pt idx="4">
                  <c:v>Para poder viajar requiero apoyo y/o subsidio de la caja de compensación.</c:v>
                </c:pt>
              </c:strCache>
            </c:strRef>
          </c:cat>
          <c:val>
            <c:numRef>
              <c:f>Hoja1!$B$2:$B$6</c:f>
              <c:numCache>
                <c:formatCode>0%</c:formatCode>
                <c:ptCount val="5"/>
                <c:pt idx="0">
                  <c:v>4.4999999999999998E-2</c:v>
                </c:pt>
                <c:pt idx="1">
                  <c:v>0.39500000000000002</c:v>
                </c:pt>
                <c:pt idx="2">
                  <c:v>0.48399999999999999</c:v>
                </c:pt>
                <c:pt idx="3">
                  <c:v>7.0000000000000007E-2</c:v>
                </c:pt>
                <c:pt idx="4">
                  <c:v>6.0000000000000001E-3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1C2-4F4A-8165-7C5D4AC589E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Comfenalco</c:v>
                </c:pt>
              </c:strCache>
            </c:strRef>
          </c:tx>
          <c:spPr>
            <a:solidFill>
              <a:srgbClr val="006600"/>
            </a:solidFill>
            <a:ln>
              <a:solidFill>
                <a:srgbClr val="006600"/>
              </a:solidFill>
            </a:ln>
            <a:effectLst/>
          </c:spPr>
          <c:invertIfNegative val="0"/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5D64-4374-BF0E-E904C06884C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D64-4374-BF0E-E904C06884C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5D64-4374-BF0E-E904C06884C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5D64-4374-BF0E-E904C06884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666666"/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Menos del 5%</c:v>
                </c:pt>
                <c:pt idx="1">
                  <c:v>Entre el 5% y el 10%</c:v>
                </c:pt>
                <c:pt idx="2">
                  <c:v>Entre el 10% y el 15%</c:v>
                </c:pt>
                <c:pt idx="3">
                  <c:v>No tengo recursos para destinar específicamente a un ahorro para turismo</c:v>
                </c:pt>
                <c:pt idx="4">
                  <c:v>Para poder viajar requiero apoyo y/o subsidio de la caja de compensación.</c:v>
                </c:pt>
              </c:strCache>
            </c:strRef>
          </c:cat>
          <c:val>
            <c:numRef>
              <c:f>Hoja1!$C$2:$C$6</c:f>
              <c:numCache>
                <c:formatCode>0%</c:formatCode>
                <c:ptCount val="5"/>
                <c:pt idx="0">
                  <c:v>9.5000000000000001E-2</c:v>
                </c:pt>
                <c:pt idx="1">
                  <c:v>0.311</c:v>
                </c:pt>
                <c:pt idx="2">
                  <c:v>0.52700000000000002</c:v>
                </c:pt>
                <c:pt idx="3">
                  <c:v>6.8000000000000005E-2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64-4374-BF0E-E904C06884C8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No afiliado</c:v>
                </c:pt>
              </c:strCache>
            </c:strRef>
          </c:tx>
          <c:spPr>
            <a:solidFill>
              <a:srgbClr val="666666"/>
            </a:solidFill>
            <a:ln>
              <a:solidFill>
                <a:srgbClr val="666666"/>
              </a:solidFill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D64-4374-BF0E-E904C06884C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5D64-4374-BF0E-E904C06884C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5D64-4374-BF0E-E904C06884C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D64-4374-BF0E-E904C06884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666666"/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Menos del 5%</c:v>
                </c:pt>
                <c:pt idx="1">
                  <c:v>Entre el 5% y el 10%</c:v>
                </c:pt>
                <c:pt idx="2">
                  <c:v>Entre el 10% y el 15%</c:v>
                </c:pt>
                <c:pt idx="3">
                  <c:v>No tengo recursos para destinar específicamente a un ahorro para turismo</c:v>
                </c:pt>
                <c:pt idx="4">
                  <c:v>Para poder viajar requiero apoyo y/o subsidio de la caja de compensación.</c:v>
                </c:pt>
              </c:strCache>
            </c:strRef>
          </c:cat>
          <c:val>
            <c:numRef>
              <c:f>Hoja1!$D$2:$D$6</c:f>
              <c:numCache>
                <c:formatCode>0%</c:formatCode>
                <c:ptCount val="5"/>
                <c:pt idx="0">
                  <c:v>0.15</c:v>
                </c:pt>
                <c:pt idx="1">
                  <c:v>0.379</c:v>
                </c:pt>
                <c:pt idx="2">
                  <c:v>0.28799999999999998</c:v>
                </c:pt>
                <c:pt idx="3">
                  <c:v>0.14399999999999999</c:v>
                </c:pt>
                <c:pt idx="4">
                  <c:v>3.9E-2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64-4374-BF0E-E904C06884C8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A31115"/>
            </a:solidFill>
            <a:ln>
              <a:solidFill>
                <a:srgbClr val="A31115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666666"/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Menos del 5%</c:v>
                </c:pt>
                <c:pt idx="1">
                  <c:v>Entre el 5% y el 10%</c:v>
                </c:pt>
                <c:pt idx="2">
                  <c:v>Entre el 10% y el 15%</c:v>
                </c:pt>
                <c:pt idx="3">
                  <c:v>No tengo recursos para destinar específicamente a un ahorro para turismo</c:v>
                </c:pt>
                <c:pt idx="4">
                  <c:v>Para poder viajar requiero apoyo y/o subsidio de la caja de compensación.</c:v>
                </c:pt>
              </c:strCache>
            </c:strRef>
          </c:cat>
          <c:val>
            <c:numRef>
              <c:f>Hoja1!$E$2:$E$6</c:f>
              <c:numCache>
                <c:formatCode>0%</c:formatCode>
                <c:ptCount val="5"/>
                <c:pt idx="0">
                  <c:v>9.6000000000000002E-2</c:v>
                </c:pt>
                <c:pt idx="1">
                  <c:v>0.372</c:v>
                </c:pt>
                <c:pt idx="2">
                  <c:v>0.41399999999999998</c:v>
                </c:pt>
                <c:pt idx="3">
                  <c:v>9.9000000000000005E-2</c:v>
                </c:pt>
                <c:pt idx="4">
                  <c:v>1.7999999999999999E-2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64-4374-BF0E-E904C06884C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5"/>
        <c:axId val="309493743"/>
        <c:axId val="309492079"/>
      </c:barChart>
      <c:catAx>
        <c:axId val="30949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one"/>
        <c:crossAx val="309493743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5534966343929297"/>
          <c:y val="4.2543435393456445E-2"/>
          <c:w val="0.10932138831049315"/>
          <c:h val="0.241401039220069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046907474840905E-2"/>
          <c:y val="6.4500758588019763E-2"/>
          <c:w val="0.49693742881196457"/>
          <c:h val="0.8490239008322766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Mucho</c:v>
                </c:pt>
              </c:strCache>
            </c:strRef>
          </c:tx>
          <c:spPr>
            <a:solidFill>
              <a:srgbClr val="282C6A"/>
            </a:solidFill>
            <a:ln>
              <a:solidFill>
                <a:srgbClr val="2674B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Cree que el viaje te ha ayudado a bajar la tensión</c:v>
                </c:pt>
                <c:pt idx="1">
                  <c:v>Sientes que regresas del viaje con más energía y motivación para tus actividades, incluido el trabajo</c:v>
                </c:pt>
                <c:pt idx="2">
                  <c:v>Siente que tu bienestar mental o emocional ha mejorado como resultado del viaje</c:v>
                </c:pt>
                <c:pt idx="3">
                  <c:v>Cree que el viaje te ha ayudado a recargar energía, resultando en una mayor productividad en el trabajo o en tus actividades diarias</c:v>
                </c:pt>
                <c:pt idx="4">
                  <c:v>El viaje ha contribuido a mejorar tus relaciones con amigos o familiares con quienes viajaste</c:v>
                </c:pt>
                <c:pt idx="5">
                  <c:v>Cuánto crees que el viaje ha contribuido a mejorar tu calidad de vida</c:v>
                </c:pt>
              </c:strCache>
            </c:strRef>
          </c:cat>
          <c:val>
            <c:numRef>
              <c:f>Hoja1!$B$2:$B$7</c:f>
              <c:numCache>
                <c:formatCode>0%</c:formatCode>
                <c:ptCount val="6"/>
                <c:pt idx="0">
                  <c:v>0.69499999999999995</c:v>
                </c:pt>
                <c:pt idx="1">
                  <c:v>0.63800000000000001</c:v>
                </c:pt>
                <c:pt idx="2">
                  <c:v>0.625</c:v>
                </c:pt>
                <c:pt idx="3">
                  <c:v>0.60899999999999999</c:v>
                </c:pt>
                <c:pt idx="4">
                  <c:v>0.60399999999999998</c:v>
                </c:pt>
                <c:pt idx="5">
                  <c:v>0.58899999999999997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EC-463F-A80F-8996870422F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Algo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EE4639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Cree que el viaje te ha ayudado a bajar la tensión</c:v>
                </c:pt>
                <c:pt idx="1">
                  <c:v>Sientes que regresas del viaje con más energía y motivación para tus actividades, incluido el trabajo</c:v>
                </c:pt>
                <c:pt idx="2">
                  <c:v>Siente que tu bienestar mental o emocional ha mejorado como resultado del viaje</c:v>
                </c:pt>
                <c:pt idx="3">
                  <c:v>Cree que el viaje te ha ayudado a recargar energía, resultando en una mayor productividad en el trabajo o en tus actividades diarias</c:v>
                </c:pt>
                <c:pt idx="4">
                  <c:v>El viaje ha contribuido a mejorar tus relaciones con amigos o familiares con quienes viajaste</c:v>
                </c:pt>
                <c:pt idx="5">
                  <c:v>Cuánto crees que el viaje ha contribuido a mejorar tu calidad de vida</c:v>
                </c:pt>
              </c:strCache>
            </c:strRef>
          </c:cat>
          <c:val>
            <c:numRef>
              <c:f>Hoja1!$C$2:$C$7</c:f>
              <c:numCache>
                <c:formatCode>0%</c:formatCode>
                <c:ptCount val="6"/>
                <c:pt idx="0">
                  <c:v>0.26600000000000001</c:v>
                </c:pt>
                <c:pt idx="1">
                  <c:v>0.27300000000000002</c:v>
                </c:pt>
                <c:pt idx="2">
                  <c:v>0.29899999999999999</c:v>
                </c:pt>
                <c:pt idx="3">
                  <c:v>0.32600000000000001</c:v>
                </c:pt>
                <c:pt idx="4">
                  <c:v>0.32</c:v>
                </c:pt>
                <c:pt idx="5">
                  <c:v>0.34100000000000003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EC-463F-A80F-8996870422FB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Poco</c:v>
                </c:pt>
              </c:strCache>
            </c:strRef>
          </c:tx>
          <c:spPr>
            <a:solidFill>
              <a:srgbClr val="666666"/>
            </a:solidFill>
            <a:ln>
              <a:solidFill>
                <a:srgbClr val="66666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Cree que el viaje te ha ayudado a bajar la tensión</c:v>
                </c:pt>
                <c:pt idx="1">
                  <c:v>Sientes que regresas del viaje con más energía y motivación para tus actividades, incluido el trabajo</c:v>
                </c:pt>
                <c:pt idx="2">
                  <c:v>Siente que tu bienestar mental o emocional ha mejorado como resultado del viaje</c:v>
                </c:pt>
                <c:pt idx="3">
                  <c:v>Cree que el viaje te ha ayudado a recargar energía, resultando en una mayor productividad en el trabajo o en tus actividades diarias</c:v>
                </c:pt>
                <c:pt idx="4">
                  <c:v>El viaje ha contribuido a mejorar tus relaciones con amigos o familiares con quienes viajaste</c:v>
                </c:pt>
                <c:pt idx="5">
                  <c:v>Cuánto crees que el viaje ha contribuido a mejorar tu calidad de vida</c:v>
                </c:pt>
              </c:strCache>
            </c:strRef>
          </c:cat>
          <c:val>
            <c:numRef>
              <c:f>Hoja1!$D$2:$D$7</c:f>
              <c:numCache>
                <c:formatCode>0%</c:formatCode>
                <c:ptCount val="6"/>
                <c:pt idx="0">
                  <c:v>2.9000000000000001E-2</c:v>
                </c:pt>
                <c:pt idx="1">
                  <c:v>7.5999999999999998E-2</c:v>
                </c:pt>
                <c:pt idx="2">
                  <c:v>4.2000000000000003E-2</c:v>
                </c:pt>
                <c:pt idx="3">
                  <c:v>4.7E-2</c:v>
                </c:pt>
                <c:pt idx="4">
                  <c:v>6.3E-2</c:v>
                </c:pt>
                <c:pt idx="5">
                  <c:v>4.9000000000000002E-2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EC-463F-A80F-8996870422FB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Nada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Hoja1!$A$2:$A$7</c:f>
              <c:strCache>
                <c:ptCount val="6"/>
                <c:pt idx="0">
                  <c:v>Cree que el viaje te ha ayudado a bajar la tensión</c:v>
                </c:pt>
                <c:pt idx="1">
                  <c:v>Sientes que regresas del viaje con más energía y motivación para tus actividades, incluido el trabajo</c:v>
                </c:pt>
                <c:pt idx="2">
                  <c:v>Siente que tu bienestar mental o emocional ha mejorado como resultado del viaje</c:v>
                </c:pt>
                <c:pt idx="3">
                  <c:v>Cree que el viaje te ha ayudado a recargar energía, resultando en una mayor productividad en el trabajo o en tus actividades diarias</c:v>
                </c:pt>
                <c:pt idx="4">
                  <c:v>El viaje ha contribuido a mejorar tus relaciones con amigos o familiares con quienes viajaste</c:v>
                </c:pt>
                <c:pt idx="5">
                  <c:v>Cuánto crees que el viaje ha contribuido a mejorar tu calidad de vida</c:v>
                </c:pt>
              </c:strCache>
            </c:strRef>
          </c:cat>
          <c:val>
            <c:numRef>
              <c:f>Hoja1!$E$2:$E$7</c:f>
              <c:numCache>
                <c:formatCode>0%</c:formatCode>
                <c:ptCount val="6"/>
                <c:pt idx="0">
                  <c:v>0.01</c:v>
                </c:pt>
                <c:pt idx="1">
                  <c:v>1.2999999999999999E-2</c:v>
                </c:pt>
                <c:pt idx="2">
                  <c:v>3.4000000000000002E-2</c:v>
                </c:pt>
                <c:pt idx="3">
                  <c:v>1.7999999999999999E-2</c:v>
                </c:pt>
                <c:pt idx="4">
                  <c:v>1.2999999999999999E-2</c:v>
                </c:pt>
                <c:pt idx="5">
                  <c:v>2.1000000000000001E-2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EC-463F-A80F-8996870422F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64695216"/>
        <c:axId val="164695632"/>
      </c:barChart>
      <c:catAx>
        <c:axId val="1646952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64695632"/>
        <c:crosses val="autoZero"/>
        <c:auto val="1"/>
        <c:lblAlgn val="ctr"/>
        <c:lblOffset val="100"/>
        <c:noMultiLvlLbl val="0"/>
      </c:catAx>
      <c:valAx>
        <c:axId val="164695632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9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236047145050266"/>
          <c:y val="0.94360177407097212"/>
          <c:w val="0.30924119744465906"/>
          <c:h val="5.6398225929027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046907474840905E-2"/>
          <c:y val="6.4500758588019763E-2"/>
          <c:w val="0.50978346456692913"/>
          <c:h val="0.6907038570253192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Comfandi</c:v>
                </c:pt>
              </c:strCache>
            </c:strRef>
          </c:tx>
          <c:spPr>
            <a:solidFill>
              <a:srgbClr val="282C6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rgbClr val="282C6A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Cree que el viaje te ha ayudado a bajar la tensión</c:v>
                </c:pt>
                <c:pt idx="1">
                  <c:v>Sientes que regresas del viaje con más energía y motivación para tus actividades, incluido el trabajo</c:v>
                </c:pt>
                <c:pt idx="2">
                  <c:v>Siente que tu bienestar mental o emocional ha mejorado como resultado del viaje</c:v>
                </c:pt>
                <c:pt idx="3">
                  <c:v>Cree que el viaje te ha ayudado a recargar energía, resultando en una mayor productividad en el trabajo o en tus actividades diarias</c:v>
                </c:pt>
                <c:pt idx="4">
                  <c:v>El viaje ha contribuido a mejorar tus relaciones con amigos o familiares con quienes viajaste</c:v>
                </c:pt>
                <c:pt idx="5">
                  <c:v>Cuánto crees que el viaje ha contribuido a mejorar tu calidad de vida</c:v>
                </c:pt>
              </c:strCache>
            </c:strRef>
          </c:cat>
          <c:val>
            <c:numRef>
              <c:f>Hoja1!$B$2:$B$7</c:f>
              <c:numCache>
                <c:formatCode>0%</c:formatCode>
                <c:ptCount val="6"/>
                <c:pt idx="0">
                  <c:v>0.76400000000000001</c:v>
                </c:pt>
                <c:pt idx="1">
                  <c:v>0.65</c:v>
                </c:pt>
                <c:pt idx="2">
                  <c:v>0.66900000000000004</c:v>
                </c:pt>
                <c:pt idx="3">
                  <c:v>0.61099999999999999</c:v>
                </c:pt>
                <c:pt idx="4">
                  <c:v>0.67500000000000004</c:v>
                </c:pt>
                <c:pt idx="5">
                  <c:v>0.61799999999999999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EC-463F-A80F-8996870422F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Comfenalco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accent3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Cree que el viaje te ha ayudado a bajar la tensión</c:v>
                </c:pt>
                <c:pt idx="1">
                  <c:v>Sientes que regresas del viaje con más energía y motivación para tus actividades, incluido el trabajo</c:v>
                </c:pt>
                <c:pt idx="2">
                  <c:v>Siente que tu bienestar mental o emocional ha mejorado como resultado del viaje</c:v>
                </c:pt>
                <c:pt idx="3">
                  <c:v>Cree que el viaje te ha ayudado a recargar energía, resultando en una mayor productividad en el trabajo o en tus actividades diarias</c:v>
                </c:pt>
                <c:pt idx="4">
                  <c:v>El viaje ha contribuido a mejorar tus relaciones con amigos o familiares con quienes viajaste</c:v>
                </c:pt>
                <c:pt idx="5">
                  <c:v>Cuánto crees que el viaje ha contribuido a mejorar tu calidad de vida</c:v>
                </c:pt>
              </c:strCache>
            </c:strRef>
          </c:cat>
          <c:val>
            <c:numRef>
              <c:f>Hoja1!$C$2:$C$7</c:f>
              <c:numCache>
                <c:formatCode>0%</c:formatCode>
                <c:ptCount val="6"/>
                <c:pt idx="0">
                  <c:v>0.67600000000000005</c:v>
                </c:pt>
                <c:pt idx="1">
                  <c:v>0.67600000000000005</c:v>
                </c:pt>
                <c:pt idx="2">
                  <c:v>0.622</c:v>
                </c:pt>
                <c:pt idx="3">
                  <c:v>0.64900000000000002</c:v>
                </c:pt>
                <c:pt idx="4">
                  <c:v>0.51400000000000001</c:v>
                </c:pt>
                <c:pt idx="5">
                  <c:v>0.622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EC-463F-A80F-8996870422FB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No afiliado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rgbClr val="66666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Cree que el viaje te ha ayudado a bajar la tensión</c:v>
                </c:pt>
                <c:pt idx="1">
                  <c:v>Sientes que regresas del viaje con más energía y motivación para tus actividades, incluido el trabajo</c:v>
                </c:pt>
                <c:pt idx="2">
                  <c:v>Siente que tu bienestar mental o emocional ha mejorado como resultado del viaje</c:v>
                </c:pt>
                <c:pt idx="3">
                  <c:v>Cree que el viaje te ha ayudado a recargar energía, resultando en una mayor productividad en el trabajo o en tus actividades diarias</c:v>
                </c:pt>
                <c:pt idx="4">
                  <c:v>El viaje ha contribuido a mejorar tus relaciones con amigos o familiares con quienes viajaste</c:v>
                </c:pt>
                <c:pt idx="5">
                  <c:v>Cuánto crees que el viaje ha contribuido a mejorar tu calidad de vida</c:v>
                </c:pt>
              </c:strCache>
            </c:strRef>
          </c:cat>
          <c:val>
            <c:numRef>
              <c:f>Hoja1!$D$2:$D$7</c:f>
              <c:numCache>
                <c:formatCode>0%</c:formatCode>
                <c:ptCount val="6"/>
                <c:pt idx="0">
                  <c:v>0.63400000000000001</c:v>
                </c:pt>
                <c:pt idx="1">
                  <c:v>0.60799999999999998</c:v>
                </c:pt>
                <c:pt idx="2">
                  <c:v>0.58199999999999996</c:v>
                </c:pt>
                <c:pt idx="3">
                  <c:v>0.58799999999999997</c:v>
                </c:pt>
                <c:pt idx="4">
                  <c:v>0.57499999999999996</c:v>
                </c:pt>
                <c:pt idx="5">
                  <c:v>0.54200000000000004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EC-463F-A80F-8996870422FB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Cree que el viaje te ha ayudado a bajar la tensión</c:v>
                </c:pt>
                <c:pt idx="1">
                  <c:v>Sientes que regresas del viaje con más energía y motivación para tus actividades, incluido el trabajo</c:v>
                </c:pt>
                <c:pt idx="2">
                  <c:v>Siente que tu bienestar mental o emocional ha mejorado como resultado del viaje</c:v>
                </c:pt>
                <c:pt idx="3">
                  <c:v>Cree que el viaje te ha ayudado a recargar energía, resultando en una mayor productividad en el trabajo o en tus actividades diarias</c:v>
                </c:pt>
                <c:pt idx="4">
                  <c:v>El viaje ha contribuido a mejorar tus relaciones con amigos o familiares con quienes viajaste</c:v>
                </c:pt>
                <c:pt idx="5">
                  <c:v>Cuánto crees que el viaje ha contribuido a mejorar tu calidad de vida</c:v>
                </c:pt>
              </c:strCache>
            </c:strRef>
          </c:cat>
          <c:val>
            <c:numRef>
              <c:f>Hoja1!$E$2:$E$7</c:f>
              <c:numCache>
                <c:formatCode>0%</c:formatCode>
                <c:ptCount val="6"/>
                <c:pt idx="0">
                  <c:v>0.69499999999999995</c:v>
                </c:pt>
                <c:pt idx="1">
                  <c:v>0.63800000000000001</c:v>
                </c:pt>
                <c:pt idx="2">
                  <c:v>0.625</c:v>
                </c:pt>
                <c:pt idx="3">
                  <c:v>0.60899999999999999</c:v>
                </c:pt>
                <c:pt idx="4">
                  <c:v>0.60399999999999998</c:v>
                </c:pt>
                <c:pt idx="5">
                  <c:v>0.58899999999999997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DA-4451-9853-30D5CC89943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64695216"/>
        <c:axId val="164695632"/>
      </c:barChart>
      <c:catAx>
        <c:axId val="1646952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64695632"/>
        <c:crosses val="autoZero"/>
        <c:auto val="1"/>
        <c:lblAlgn val="ctr"/>
        <c:lblOffset val="100"/>
        <c:noMultiLvlLbl val="0"/>
      </c:catAx>
      <c:valAx>
        <c:axId val="164695632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9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48133016391819"/>
          <c:y val="0.79994099357947357"/>
          <c:w val="0.46484573862229489"/>
          <c:h val="5.6398225929027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046907474840905E-2"/>
          <c:y val="6.4500758588019763E-2"/>
          <c:w val="0.50978346456692913"/>
          <c:h val="0.6907038570253192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C00000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Hoja1!$B$2:$B$6</c:f>
              <c:numCache>
                <c:formatCode>0%</c:formatCode>
                <c:ptCount val="5"/>
                <c:pt idx="0">
                  <c:v>8.0000000000000002E-3</c:v>
                </c:pt>
                <c:pt idx="1">
                  <c:v>2.5999999999999999E-2</c:v>
                </c:pt>
                <c:pt idx="2">
                  <c:v>4.9000000000000002E-2</c:v>
                </c:pt>
                <c:pt idx="3">
                  <c:v>0.313</c:v>
                </c:pt>
                <c:pt idx="4">
                  <c:v>0.60399999999999998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EC-463F-A80F-8996870422F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No afiliado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accent3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Hoja1!$C$2:$C$6</c:f>
              <c:numCache>
                <c:formatCode>0%</c:formatCode>
                <c:ptCount val="5"/>
                <c:pt idx="0">
                  <c:v>0.02</c:v>
                </c:pt>
                <c:pt idx="1">
                  <c:v>1.2999999999999999E-2</c:v>
                </c:pt>
                <c:pt idx="2">
                  <c:v>4.5999999999999999E-2</c:v>
                </c:pt>
                <c:pt idx="3">
                  <c:v>0.36599999999999999</c:v>
                </c:pt>
                <c:pt idx="4">
                  <c:v>0.55600000000000005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EC-463F-A80F-8996870422FB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Comfenalco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solidFill>
                <a:srgbClr val="66666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accent3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Hoja1!$D$2:$D$6</c:f>
              <c:numCache>
                <c:formatCode>0%</c:formatCode>
                <c:ptCount val="5"/>
                <c:pt idx="0">
                  <c:v>0</c:v>
                </c:pt>
                <c:pt idx="1">
                  <c:v>4.1000000000000002E-2</c:v>
                </c:pt>
                <c:pt idx="2">
                  <c:v>8.1000000000000003E-2</c:v>
                </c:pt>
                <c:pt idx="3">
                  <c:v>0.23</c:v>
                </c:pt>
                <c:pt idx="4">
                  <c:v>0.64900000000000002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EC-463F-A80F-8996870422FB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Comfandi</c:v>
                </c:pt>
              </c:strCache>
            </c:strRef>
          </c:tx>
          <c:spPr>
            <a:solidFill>
              <a:srgbClr val="282C6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282C6A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Hoja1!$E$2:$E$6</c:f>
              <c:numCache>
                <c:formatCode>0%</c:formatCode>
                <c:ptCount val="5"/>
                <c:pt idx="0">
                  <c:v>0</c:v>
                </c:pt>
                <c:pt idx="1">
                  <c:v>3.2000000000000001E-2</c:v>
                </c:pt>
                <c:pt idx="2">
                  <c:v>3.7999999999999999E-2</c:v>
                </c:pt>
                <c:pt idx="3">
                  <c:v>0.29899999999999999</c:v>
                </c:pt>
                <c:pt idx="4">
                  <c:v>0.63100000000000001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E4-4DBE-A35F-5CE54F2CE44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64695216"/>
        <c:axId val="164695632"/>
      </c:barChart>
      <c:catAx>
        <c:axId val="164695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666666">
                <a:alpha val="98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64695632"/>
        <c:crosses val="autoZero"/>
        <c:auto val="1"/>
        <c:lblAlgn val="ctr"/>
        <c:lblOffset val="100"/>
        <c:noMultiLvlLbl val="0"/>
      </c:catAx>
      <c:valAx>
        <c:axId val="16469563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9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009632050710643"/>
          <c:y val="0.89669213146150317"/>
          <c:w val="0.5599278215223098"/>
          <c:h val="5.6398225929027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145911372728894E-2"/>
          <c:y val="0"/>
          <c:w val="0.92765467874044494"/>
          <c:h val="0.915733758193803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A31115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Pt>
            <c:idx val="1"/>
            <c:invertIfNegative val="0"/>
            <c:bubble3D val="0"/>
            <c:spPr>
              <a:solidFill>
                <a:srgbClr val="282C6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1-58E1-4E78-8902-74C1F177D014}"/>
              </c:ext>
            </c:extLst>
          </c:dPt>
          <c:dPt>
            <c:idx val="3"/>
            <c:invertIfNegative val="0"/>
            <c:bubble3D val="0"/>
            <c:spPr>
              <a:solidFill>
                <a:srgbClr val="282C6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58E1-4E78-8902-74C1F177D014}"/>
              </c:ext>
            </c:extLst>
          </c:dPt>
          <c:dPt>
            <c:idx val="5"/>
            <c:invertIfNegative val="0"/>
            <c:bubble3D val="0"/>
            <c:spPr>
              <a:solidFill>
                <a:srgbClr val="282C6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5-58E1-4E78-8902-74C1F177D01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58E1-4E78-8902-74C1F177D014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8E1-4E78-8902-74C1F177D014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>
                          <a:lumMod val="6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58E1-4E78-8902-74C1F177D0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Con mi familia</c:v>
                </c:pt>
                <c:pt idx="1">
                  <c:v>Con mi  pareja</c:v>
                </c:pt>
                <c:pt idx="2">
                  <c:v>Con amigos</c:v>
                </c:pt>
                <c:pt idx="3">
                  <c:v>Solo</c:v>
                </c:pt>
                <c:pt idx="4">
                  <c:v>Con mi mascota</c:v>
                </c:pt>
              </c:strCache>
            </c:strRef>
          </c:cat>
          <c:val>
            <c:numRef>
              <c:f>Hoja1!$B$2:$B$6</c:f>
              <c:numCache>
                <c:formatCode>0%</c:formatCode>
                <c:ptCount val="5"/>
                <c:pt idx="0">
                  <c:v>0.51600000000000001</c:v>
                </c:pt>
                <c:pt idx="1">
                  <c:v>0.307</c:v>
                </c:pt>
                <c:pt idx="2">
                  <c:v>8.5999999999999993E-2</c:v>
                </c:pt>
                <c:pt idx="3">
                  <c:v>7.2999999999999995E-2</c:v>
                </c:pt>
                <c:pt idx="4">
                  <c:v>8.0000000000000002E-3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8E1-4E78-8902-74C1F177D0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046907474840905E-2"/>
          <c:y val="6.4500758588019763E-2"/>
          <c:w val="0.50978346456692913"/>
          <c:h val="0.6907038570253192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10</c:v>
                </c:pt>
              </c:strCache>
            </c:strRef>
          </c:tx>
          <c:spPr>
            <a:solidFill>
              <a:srgbClr val="282C6A"/>
            </a:solidFill>
            <a:ln>
              <a:solidFill>
                <a:srgbClr val="2674BB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¿El viaje te proporcionó oportunidades para establecer nuevas relaciones o amistades?</c:v>
                </c:pt>
                <c:pt idx="1">
                  <c:v>¿Cómo calificaría tu nivel de bienestar general después de participar en algún plan turístico de Comfandi?</c:v>
                </c:pt>
                <c:pt idx="2">
                  <c:v>Teniendo en cuenta el impacto en tu calidad de vida ¿Consideraría participar en otro de nuestros planes turísticos en el futuro?</c:v>
                </c:pt>
              </c:strCache>
            </c:strRef>
          </c:cat>
          <c:val>
            <c:numRef>
              <c:f>Hoja1!$B$2:$B$4</c:f>
              <c:numCache>
                <c:formatCode>0%</c:formatCode>
                <c:ptCount val="3"/>
                <c:pt idx="0">
                  <c:v>0.34899999999999998</c:v>
                </c:pt>
                <c:pt idx="1">
                  <c:v>0.375</c:v>
                </c:pt>
                <c:pt idx="2">
                  <c:v>0.44500000000000001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EC-463F-A80F-8996870422F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9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EE4639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¿El viaje te proporcionó oportunidades para establecer nuevas relaciones o amistades?</c:v>
                </c:pt>
                <c:pt idx="1">
                  <c:v>¿Cómo calificaría tu nivel de bienestar general después de participar en algún plan turístico de Comfandi?</c:v>
                </c:pt>
                <c:pt idx="2">
                  <c:v>Teniendo en cuenta el impacto en tu calidad de vida ¿Consideraría participar en otro de nuestros planes turísticos en el futuro?</c:v>
                </c:pt>
              </c:strCache>
            </c:strRef>
          </c:cat>
          <c:val>
            <c:numRef>
              <c:f>Hoja1!$C$2:$C$4</c:f>
              <c:numCache>
                <c:formatCode>0%</c:formatCode>
                <c:ptCount val="3"/>
                <c:pt idx="0">
                  <c:v>5.1999999999999998E-2</c:v>
                </c:pt>
                <c:pt idx="1">
                  <c:v>9.9000000000000005E-2</c:v>
                </c:pt>
                <c:pt idx="2">
                  <c:v>8.1000000000000003E-2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EC-463F-A80F-8996870422FB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8</c:v>
                </c:pt>
              </c:strCache>
            </c:strRef>
          </c:tx>
          <c:spPr>
            <a:solidFill>
              <a:srgbClr val="666666"/>
            </a:solidFill>
            <a:ln>
              <a:solidFill>
                <a:srgbClr val="66666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¿El viaje te proporcionó oportunidades para establecer nuevas relaciones o amistades?</c:v>
                </c:pt>
                <c:pt idx="1">
                  <c:v>¿Cómo calificaría tu nivel de bienestar general después de participar en algún plan turístico de Comfandi?</c:v>
                </c:pt>
                <c:pt idx="2">
                  <c:v>Teniendo en cuenta el impacto en tu calidad de vida ¿Consideraría participar en otro de nuestros planes turísticos en el futuro?</c:v>
                </c:pt>
              </c:strCache>
            </c:strRef>
          </c:cat>
          <c:val>
            <c:numRef>
              <c:f>Hoja1!$D$2:$D$4</c:f>
              <c:numCache>
                <c:formatCode>0%</c:formatCode>
                <c:ptCount val="3"/>
                <c:pt idx="0">
                  <c:v>6.8000000000000005E-2</c:v>
                </c:pt>
                <c:pt idx="1">
                  <c:v>0.115</c:v>
                </c:pt>
                <c:pt idx="2">
                  <c:v>0.151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EC-463F-A80F-8996870422FB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Hoja1!$A$2:$A$4</c:f>
              <c:strCache>
                <c:ptCount val="3"/>
                <c:pt idx="0">
                  <c:v>¿El viaje te proporcionó oportunidades para establecer nuevas relaciones o amistades?</c:v>
                </c:pt>
                <c:pt idx="1">
                  <c:v>¿Cómo calificaría tu nivel de bienestar general después de participar en algún plan turístico de Comfandi?</c:v>
                </c:pt>
                <c:pt idx="2">
                  <c:v>Teniendo en cuenta el impacto en tu calidad de vida ¿Consideraría participar en otro de nuestros planes turísticos en el futuro?</c:v>
                </c:pt>
              </c:strCache>
            </c:strRef>
          </c:cat>
          <c:val>
            <c:numRef>
              <c:f>Hoja1!$E$2:$E$4</c:f>
              <c:numCache>
                <c:formatCode>0%</c:formatCode>
                <c:ptCount val="3"/>
                <c:pt idx="0">
                  <c:v>7.0000000000000007E-2</c:v>
                </c:pt>
                <c:pt idx="1">
                  <c:v>9.6000000000000002E-2</c:v>
                </c:pt>
                <c:pt idx="2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EC-463F-A80F-8996870422FB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¿El viaje te proporcionó oportunidades para establecer nuevas relaciones o amistades?</c:v>
                </c:pt>
                <c:pt idx="1">
                  <c:v>¿Cómo calificaría tu nivel de bienestar general después de participar en algún plan turístico de Comfandi?</c:v>
                </c:pt>
                <c:pt idx="2">
                  <c:v>Teniendo en cuenta el impacto en tu calidad de vida ¿Consideraría participar en otro de nuestros planes turísticos en el futuro?</c:v>
                </c:pt>
              </c:strCache>
            </c:strRef>
          </c:cat>
          <c:val>
            <c:numRef>
              <c:f>Hoja1!$F$2:$F$4</c:f>
              <c:numCache>
                <c:formatCode>0%</c:formatCode>
                <c:ptCount val="3"/>
                <c:pt idx="0">
                  <c:v>0.104</c:v>
                </c:pt>
                <c:pt idx="1">
                  <c:v>5.5E-2</c:v>
                </c:pt>
                <c:pt idx="2">
                  <c:v>8.3000000000000004E-2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A6-4330-9B32-1EBCAC9C8EF9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¿El viaje te proporcionó oportunidades para establecer nuevas relaciones o amistades?</c:v>
                </c:pt>
                <c:pt idx="1">
                  <c:v>¿Cómo calificaría tu nivel de bienestar general después de participar en algún plan turístico de Comfandi?</c:v>
                </c:pt>
                <c:pt idx="2">
                  <c:v>Teniendo en cuenta el impacto en tu calidad de vida ¿Consideraría participar en otro de nuestros planes turísticos en el futuro?</c:v>
                </c:pt>
              </c:strCache>
            </c:strRef>
          </c:cat>
          <c:val>
            <c:numRef>
              <c:f>Hoja1!$G$2:$G$4</c:f>
              <c:numCache>
                <c:formatCode>0%</c:formatCode>
                <c:ptCount val="3"/>
                <c:pt idx="0">
                  <c:v>0.13300000000000001</c:v>
                </c:pt>
                <c:pt idx="1">
                  <c:v>0.11700000000000001</c:v>
                </c:pt>
                <c:pt idx="2">
                  <c:v>9.4E-2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A6-4330-9B32-1EBCAC9C8EF9}"/>
            </c:ext>
          </c:extLst>
        </c:ser>
        <c:ser>
          <c:idx val="6"/>
          <c:order val="6"/>
          <c:tx>
            <c:strRef>
              <c:f>Hoja1!$H$1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¿El viaje te proporcionó oportunidades para establecer nuevas relaciones o amistades?</c:v>
                </c:pt>
                <c:pt idx="1">
                  <c:v>¿Cómo calificaría tu nivel de bienestar general después de participar en algún plan turístico de Comfandi?</c:v>
                </c:pt>
                <c:pt idx="2">
                  <c:v>Teniendo en cuenta el impacto en tu calidad de vida ¿Consideraría participar en otro de nuestros planes turísticos en el futuro?</c:v>
                </c:pt>
              </c:strCache>
            </c:strRef>
          </c:cat>
          <c:val>
            <c:numRef>
              <c:f>Hoja1!$H$2:$H$4</c:f>
              <c:numCache>
                <c:formatCode>0%</c:formatCode>
                <c:ptCount val="3"/>
                <c:pt idx="0">
                  <c:v>5.7000000000000002E-2</c:v>
                </c:pt>
                <c:pt idx="1">
                  <c:v>4.2000000000000003E-2</c:v>
                </c:pt>
                <c:pt idx="2">
                  <c:v>2.9000000000000001E-2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A6-4330-9B32-1EBCAC9C8EF9}"/>
            </c:ext>
          </c:extLst>
        </c:ser>
        <c:ser>
          <c:idx val="7"/>
          <c:order val="7"/>
          <c:tx>
            <c:strRef>
              <c:f>Hoja1!$I$1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¿El viaje te proporcionó oportunidades para establecer nuevas relaciones o amistades?</c:v>
                </c:pt>
                <c:pt idx="1">
                  <c:v>¿Cómo calificaría tu nivel de bienestar general después de participar en algún plan turístico de Comfandi?</c:v>
                </c:pt>
                <c:pt idx="2">
                  <c:v>Teniendo en cuenta el impacto en tu calidad de vida ¿Consideraría participar en otro de nuestros planes turísticos en el futuro?</c:v>
                </c:pt>
              </c:strCache>
            </c:strRef>
          </c:cat>
          <c:val>
            <c:numRef>
              <c:f>Hoja1!$I$2:$I$4</c:f>
              <c:numCache>
                <c:formatCode>0%</c:formatCode>
                <c:ptCount val="3"/>
                <c:pt idx="0">
                  <c:v>0.06</c:v>
                </c:pt>
                <c:pt idx="1">
                  <c:v>3.5999999999999997E-2</c:v>
                </c:pt>
                <c:pt idx="2">
                  <c:v>2.5999999999999999E-2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A6-4330-9B32-1EBCAC9C8EF9}"/>
            </c:ext>
          </c:extLst>
        </c:ser>
        <c:ser>
          <c:idx val="8"/>
          <c:order val="8"/>
          <c:tx>
            <c:strRef>
              <c:f>Hoja1!$J$1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¿El viaje te proporcionó oportunidades para establecer nuevas relaciones o amistades?</c:v>
                </c:pt>
                <c:pt idx="1">
                  <c:v>¿Cómo calificaría tu nivel de bienestar general después de participar en algún plan turístico de Comfandi?</c:v>
                </c:pt>
                <c:pt idx="2">
                  <c:v>Teniendo en cuenta el impacto en tu calidad de vida ¿Consideraría participar en otro de nuestros planes turísticos en el futuro?</c:v>
                </c:pt>
              </c:strCache>
            </c:strRef>
          </c:cat>
          <c:val>
            <c:numRef>
              <c:f>Hoja1!$J$2:$J$4</c:f>
              <c:numCache>
                <c:formatCode>0%</c:formatCode>
                <c:ptCount val="3"/>
                <c:pt idx="0">
                  <c:v>5.7000000000000002E-2</c:v>
                </c:pt>
                <c:pt idx="1">
                  <c:v>1.6E-2</c:v>
                </c:pt>
                <c:pt idx="2">
                  <c:v>5.0000000000000001E-3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6-4330-9B32-1EBCAC9C8EF9}"/>
            </c:ext>
          </c:extLst>
        </c:ser>
        <c:ser>
          <c:idx val="9"/>
          <c:order val="9"/>
          <c:tx>
            <c:strRef>
              <c:f>Hoja1!$K$1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¿El viaje te proporcionó oportunidades para establecer nuevas relaciones o amistades?</c:v>
                </c:pt>
                <c:pt idx="1">
                  <c:v>¿Cómo calificaría tu nivel de bienestar general después de participar en algún plan turístico de Comfandi?</c:v>
                </c:pt>
                <c:pt idx="2">
                  <c:v>Teniendo en cuenta el impacto en tu calidad de vida ¿Consideraría participar en otro de nuestros planes turísticos en el futuro?</c:v>
                </c:pt>
              </c:strCache>
            </c:strRef>
          </c:cat>
          <c:val>
            <c:numRef>
              <c:f>Hoja1!$K$2:$K$4</c:f>
              <c:numCache>
                <c:formatCode>0%</c:formatCode>
                <c:ptCount val="3"/>
                <c:pt idx="0">
                  <c:v>2.1000000000000001E-2</c:v>
                </c:pt>
                <c:pt idx="1">
                  <c:v>3.1E-2</c:v>
                </c:pt>
                <c:pt idx="2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EA6-4330-9B32-1EBCAC9C8EF9}"/>
            </c:ext>
          </c:extLst>
        </c:ser>
        <c:ser>
          <c:idx val="10"/>
          <c:order val="10"/>
          <c:tx>
            <c:strRef>
              <c:f>Hoja1!$L$1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¿El viaje te proporcionó oportunidades para establecer nuevas relaciones o amistades?</c:v>
                </c:pt>
                <c:pt idx="1">
                  <c:v>¿Cómo calificaría tu nivel de bienestar general después de participar en algún plan turístico de Comfandi?</c:v>
                </c:pt>
                <c:pt idx="2">
                  <c:v>Teniendo en cuenta el impacto en tu calidad de vida ¿Consideraría participar en otro de nuestros planes turísticos en el futuro?</c:v>
                </c:pt>
              </c:strCache>
            </c:strRef>
          </c:cat>
          <c:val>
            <c:numRef>
              <c:f>Hoja1!$L$2:$L$4</c:f>
              <c:numCache>
                <c:formatCode>0%</c:formatCode>
                <c:ptCount val="3"/>
                <c:pt idx="0">
                  <c:v>2.9000000000000001E-2</c:v>
                </c:pt>
                <c:pt idx="1">
                  <c:v>1.7999999999999999E-2</c:v>
                </c:pt>
                <c:pt idx="2">
                  <c:v>1.6E-2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EA6-4330-9B32-1EBCAC9C8EF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164695216"/>
        <c:axId val="164695632"/>
      </c:barChart>
      <c:catAx>
        <c:axId val="1646952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64695632"/>
        <c:crosses val="autoZero"/>
        <c:auto val="1"/>
        <c:lblAlgn val="ctr"/>
        <c:lblOffset val="100"/>
        <c:noMultiLvlLbl val="0"/>
      </c:catAx>
      <c:valAx>
        <c:axId val="164695632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9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009632050710643"/>
          <c:y val="0.87323731015676864"/>
          <c:w val="0.40042304263853812"/>
          <c:h val="5.6398225929027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046907474840905E-2"/>
          <c:y val="6.4500758588019763E-2"/>
          <c:w val="0.50978346456692913"/>
          <c:h val="0.6907038570253192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Comfandi</c:v>
                </c:pt>
              </c:strCache>
            </c:strRef>
          </c:tx>
          <c:spPr>
            <a:solidFill>
              <a:srgbClr val="282C6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rgbClr val="282C6A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¿El viaje te proporcionó oportunidades para establecer nuevas relaciones o amistades?</c:v>
                </c:pt>
                <c:pt idx="1">
                  <c:v>¿Cómo calificaría tu nivel de bienestar general después de participar en algún plan turístico de Comfandi?</c:v>
                </c:pt>
                <c:pt idx="2">
                  <c:v>Teniendo en cuenta el impacto en tu calidad de vida ¿Consideraría participar en otro de nuestros planes turísticos en el futuro?</c:v>
                </c:pt>
              </c:strCache>
            </c:strRef>
          </c:cat>
          <c:val>
            <c:numRef>
              <c:f>Hoja1!$B$2:$B$4</c:f>
              <c:numCache>
                <c:formatCode>0%</c:formatCode>
                <c:ptCount val="3"/>
                <c:pt idx="0">
                  <c:v>0.57299999999999995</c:v>
                </c:pt>
                <c:pt idx="1">
                  <c:v>0.71299999999999997</c:v>
                </c:pt>
                <c:pt idx="2">
                  <c:v>0.79600000000000004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EC-463F-A80F-8996870422F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Comfenalco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accent3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¿El viaje te proporcionó oportunidades para establecer nuevas relaciones o amistades?</c:v>
                </c:pt>
                <c:pt idx="1">
                  <c:v>¿Cómo calificaría tu nivel de bienestar general después de participar en algún plan turístico de Comfandi?</c:v>
                </c:pt>
                <c:pt idx="2">
                  <c:v>Teniendo en cuenta el impacto en tu calidad de vida ¿Consideraría participar en otro de nuestros planes turísticos en el futuro?</c:v>
                </c:pt>
              </c:strCache>
            </c:strRef>
          </c:cat>
          <c:val>
            <c:numRef>
              <c:f>Hoja1!$C$2:$C$4</c:f>
              <c:numCache>
                <c:formatCode>0%</c:formatCode>
                <c:ptCount val="3"/>
                <c:pt idx="0">
                  <c:v>0.36599999999999999</c:v>
                </c:pt>
                <c:pt idx="1">
                  <c:v>0.55399999999999994</c:v>
                </c:pt>
                <c:pt idx="2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EC-463F-A80F-8996870422FB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No afiliado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rgbClr val="66666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¿El viaje te proporcionó oportunidades para establecer nuevas relaciones o amistades?</c:v>
                </c:pt>
                <c:pt idx="1">
                  <c:v>¿Cómo calificaría tu nivel de bienestar general después de participar en algún plan turístico de Comfandi?</c:v>
                </c:pt>
                <c:pt idx="2">
                  <c:v>Teniendo en cuenta el impacto en tu calidad de vida ¿Consideraría participar en otro de nuestros planes turísticos en el futuro?</c:v>
                </c:pt>
              </c:strCache>
            </c:strRef>
          </c:cat>
          <c:val>
            <c:numRef>
              <c:f>Hoja1!$D$2:$D$4</c:f>
              <c:numCache>
                <c:formatCode>0%</c:formatCode>
                <c:ptCount val="3"/>
                <c:pt idx="0">
                  <c:v>0.41199999999999998</c:v>
                </c:pt>
                <c:pt idx="1">
                  <c:v>0.47700000000000004</c:v>
                </c:pt>
                <c:pt idx="2">
                  <c:v>0.54900000000000004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EC-463F-A80F-8996870422FB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¿El viaje te proporcionó oportunidades para establecer nuevas relaciones o amistades?</c:v>
                </c:pt>
                <c:pt idx="1">
                  <c:v>¿Cómo calificaría tu nivel de bienestar general después de participar en algún plan turístico de Comfandi?</c:v>
                </c:pt>
                <c:pt idx="2">
                  <c:v>Teniendo en cuenta el impacto en tu calidad de vida ¿Consideraría participar en otro de nuestros planes turísticos en el futuro?</c:v>
                </c:pt>
              </c:strCache>
            </c:strRef>
          </c:cat>
          <c:val>
            <c:numRef>
              <c:f>Hoja1!$E$2:$E$4</c:f>
              <c:numCache>
                <c:formatCode>0%</c:formatCode>
                <c:ptCount val="3"/>
                <c:pt idx="0">
                  <c:v>0.46899999999999997</c:v>
                </c:pt>
                <c:pt idx="1">
                  <c:v>0.58899999999999997</c:v>
                </c:pt>
                <c:pt idx="2">
                  <c:v>0.67700000000000005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DA-4451-9853-30D5CC89943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64695216"/>
        <c:axId val="164695632"/>
      </c:barChart>
      <c:catAx>
        <c:axId val="1646952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64695632"/>
        <c:crosses val="autoZero"/>
        <c:auto val="1"/>
        <c:lblAlgn val="ctr"/>
        <c:lblOffset val="100"/>
        <c:noMultiLvlLbl val="0"/>
      </c:catAx>
      <c:valAx>
        <c:axId val="164695632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69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48133016391819"/>
          <c:y val="0.79994099357947357"/>
          <c:w val="0.46484573862229489"/>
          <c:h val="5.6398225929027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43699639312048"/>
          <c:y val="3.6424735122624417E-2"/>
          <c:w val="0.62469038080603057"/>
          <c:h val="0.915733758193803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003B75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4519-40AF-89C6-670AC41968CB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>
                          <a:lumMod val="6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519-40AF-89C6-670AC41968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Hoja1!$A$2:$A$14</c:f>
              <c:strCache>
                <c:ptCount val="13"/>
                <c:pt idx="0">
                  <c:v>Redes sociales</c:v>
                </c:pt>
                <c:pt idx="1">
                  <c:v>Sitios web</c:v>
                </c:pt>
                <c:pt idx="2">
                  <c:v>Television</c:v>
                </c:pt>
                <c:pt idx="3">
                  <c:v>Correo electrónico</c:v>
                </c:pt>
                <c:pt idx="4">
                  <c:v>Periódicos y revistas</c:v>
                </c:pt>
                <c:pt idx="5">
                  <c:v>Aplicaciones móviles</c:v>
                </c:pt>
                <c:pt idx="6">
                  <c:v>Publicidad en exteriores (vallas, paradas de autobús, etc.)</c:v>
                </c:pt>
                <c:pt idx="7">
                  <c:v>Radio</c:v>
                </c:pt>
                <c:pt idx="8">
                  <c:v>Dasam tour</c:v>
                </c:pt>
                <c:pt idx="9">
                  <c:v>On vacation</c:v>
                </c:pt>
                <c:pt idx="10">
                  <c:v>Booking</c:v>
                </c:pt>
                <c:pt idx="11">
                  <c:v>Viaje éxito</c:v>
                </c:pt>
                <c:pt idx="12">
                  <c:v>La familia</c:v>
                </c:pt>
              </c:strCache>
            </c:strRef>
          </c:cat>
          <c:val>
            <c:numRef>
              <c:f>Hoja1!$B$2:$B$14</c:f>
              <c:numCache>
                <c:formatCode>0%</c:formatCode>
                <c:ptCount val="13"/>
                <c:pt idx="0">
                  <c:v>0.51400000000000001</c:v>
                </c:pt>
                <c:pt idx="1">
                  <c:v>0.47199999999999998</c:v>
                </c:pt>
                <c:pt idx="2">
                  <c:v>0.33300000000000002</c:v>
                </c:pt>
                <c:pt idx="3">
                  <c:v>0.25700000000000001</c:v>
                </c:pt>
                <c:pt idx="4">
                  <c:v>0.153</c:v>
                </c:pt>
                <c:pt idx="5">
                  <c:v>0.125</c:v>
                </c:pt>
                <c:pt idx="6">
                  <c:v>0.111</c:v>
                </c:pt>
                <c:pt idx="7">
                  <c:v>0.09</c:v>
                </c:pt>
                <c:pt idx="8">
                  <c:v>0.03</c:v>
                </c:pt>
                <c:pt idx="9">
                  <c:v>0.01</c:v>
                </c:pt>
                <c:pt idx="10">
                  <c:v>0.01</c:v>
                </c:pt>
                <c:pt idx="11">
                  <c:v>0.01</c:v>
                </c:pt>
                <c:pt idx="12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19-40AF-89C6-670AC41968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rial" panose="020B0604020202020204" pitchFamily="34" charset="0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t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236550599698875E-2"/>
          <c:y val="0"/>
          <c:w val="0.92765467874044494"/>
          <c:h val="0.915733758193803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A31115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Pt>
            <c:idx val="1"/>
            <c:invertIfNegative val="0"/>
            <c:bubble3D val="0"/>
            <c:spPr>
              <a:solidFill>
                <a:srgbClr val="282C6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3-9A15-4B28-95D3-CD7AB2D1CA09}"/>
              </c:ext>
            </c:extLst>
          </c:dPt>
          <c:dPt>
            <c:idx val="3"/>
            <c:invertIfNegative val="0"/>
            <c:bubble3D val="0"/>
            <c:spPr>
              <a:solidFill>
                <a:srgbClr val="282C6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4-9A15-4B28-95D3-CD7AB2D1CA09}"/>
              </c:ext>
            </c:extLst>
          </c:dPt>
          <c:dPt>
            <c:idx val="5"/>
            <c:invertIfNegative val="0"/>
            <c:bubble3D val="0"/>
            <c:spPr>
              <a:solidFill>
                <a:srgbClr val="282C6A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/>
            </c:spPr>
            <c:extLst>
              <c:ext xmlns:c16="http://schemas.microsoft.com/office/drawing/2014/chart" uri="{C3380CC4-5D6E-409C-BE32-E72D297353CC}">
                <c16:uniqueId val="{00000005-9A15-4B28-95D3-CD7AB2D1CA0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9A15-4B28-95D3-CD7AB2D1CA09}"/>
                </c:ext>
              </c:extLst>
            </c:dLbl>
            <c:dLbl>
              <c:idx val="1"/>
              <c:layout>
                <c:manualLayout>
                  <c:x val="2.9665245222570858E-17"/>
                  <c:y val="6.818181818181817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A15-4B28-95D3-CD7AB2D1CA09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>
                          <a:lumMod val="6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A15-4B28-95D3-CD7AB2D1CA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Excelente</c:v>
                </c:pt>
                <c:pt idx="1">
                  <c:v>Buena</c:v>
                </c:pt>
                <c:pt idx="2">
                  <c:v>Regular</c:v>
                </c:pt>
                <c:pt idx="3">
                  <c:v>Mala</c:v>
                </c:pt>
                <c:pt idx="4">
                  <c:v>Muy mala</c:v>
                </c:pt>
                <c:pt idx="5">
                  <c:v>Viajando y Gozando</c:v>
                </c:pt>
              </c:strCache>
            </c:strRef>
          </c:cat>
          <c:val>
            <c:numRef>
              <c:f>Hoja1!$B$2:$B$7</c:f>
              <c:numCache>
                <c:formatCode>0%</c:formatCode>
                <c:ptCount val="6"/>
                <c:pt idx="0">
                  <c:v>0.247</c:v>
                </c:pt>
                <c:pt idx="1">
                  <c:v>0.46600000000000003</c:v>
                </c:pt>
                <c:pt idx="2">
                  <c:v>0.23699999999999999</c:v>
                </c:pt>
                <c:pt idx="3">
                  <c:v>4.3999999999999997E-2</c:v>
                </c:pt>
                <c:pt idx="4">
                  <c:v>5.0000000000000001E-3</c:v>
                </c:pt>
                <c:pt idx="5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15-4B28-95D3-CD7AB2D1CA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solidFill>
          <a:schemeClr val="bg1"/>
        </a:solidFill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185603062539282E-2"/>
          <c:y val="5.5944036084449478E-2"/>
          <c:w val="0.9476324622768767"/>
          <c:h val="0.841281017646907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Pt>
            <c:idx val="1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1-D95A-4769-864E-618F00C52796}"/>
              </c:ext>
            </c:extLst>
          </c:dPt>
          <c:dPt>
            <c:idx val="3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c:spPr>
            <c:extLst>
              <c:ext xmlns:c16="http://schemas.microsoft.com/office/drawing/2014/chart" uri="{C3380CC4-5D6E-409C-BE32-E72D297353CC}">
                <c16:uniqueId val="{00000003-D95A-4769-864E-618F00C5279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Arial Rounded MT Bold" panose="020F070403050403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D95A-4769-864E-618F00C527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Hoja1!$A$2:$A$11</c:f>
              <c:strCache>
                <c:ptCount val="10"/>
                <c:pt idx="0">
                  <c:v>Es clara y fácil de entender</c:v>
                </c:pt>
                <c:pt idx="1">
                  <c:v> Es atractiva y llamativa</c:v>
                </c:pt>
                <c:pt idx="2">
                  <c:v>Proporciona información útil</c:v>
                </c:pt>
                <c:pt idx="3">
                  <c:v>Me ayuda a tomar decisiones de compra</c:v>
                </c:pt>
                <c:pt idx="4">
                  <c:v>No la he visto</c:v>
                </c:pt>
                <c:pt idx="5">
                  <c:v>No proporciona información suficiente</c:v>
                </c:pt>
                <c:pt idx="6">
                  <c:v>No me llama la atención</c:v>
                </c:pt>
                <c:pt idx="7">
                  <c:v>Está presente en múltiples canales</c:v>
                </c:pt>
                <c:pt idx="8">
                  <c:v>Es muy recargada</c:v>
                </c:pt>
                <c:pt idx="9">
                  <c:v>No es clara</c:v>
                </c:pt>
              </c:strCache>
            </c:strRef>
          </c:cat>
          <c:val>
            <c:numRef>
              <c:f>Hoja1!$B$2:$B$11</c:f>
              <c:numCache>
                <c:formatCode>0%</c:formatCode>
                <c:ptCount val="10"/>
                <c:pt idx="0">
                  <c:v>0.58299999999999996</c:v>
                </c:pt>
                <c:pt idx="1">
                  <c:v>0.307</c:v>
                </c:pt>
                <c:pt idx="2">
                  <c:v>0.253</c:v>
                </c:pt>
                <c:pt idx="3">
                  <c:v>0.216</c:v>
                </c:pt>
                <c:pt idx="4">
                  <c:v>0.14099999999999999</c:v>
                </c:pt>
                <c:pt idx="5">
                  <c:v>0.104</c:v>
                </c:pt>
                <c:pt idx="6">
                  <c:v>0.10199999999999999</c:v>
                </c:pt>
                <c:pt idx="7">
                  <c:v>8.1000000000000003E-2</c:v>
                </c:pt>
                <c:pt idx="8">
                  <c:v>4.9000000000000002E-2</c:v>
                </c:pt>
                <c:pt idx="9">
                  <c:v>2.9000000000000001E-2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95A-4769-864E-618F00C5279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rial Rounded MT Bold" panose="020F0704030504030204" pitchFamily="34" charset="0"/>
        </a:defRPr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535372999828773"/>
          <c:y val="3.6424735122624417E-2"/>
          <c:w val="0.62277378321731558"/>
          <c:h val="0.9157337581938035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rgbClr val="282C6A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C6D-414F-BB0E-E1E55C79BB8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>
                          <a:lumMod val="50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C6D-414F-BB0E-E1E55C79BB8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C6D-414F-BB0E-E1E55C79BB8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C6D-414F-BB0E-E1E55C79BB8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AC6D-414F-BB0E-E1E55C79BB8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AC6D-414F-BB0E-E1E55C79BB8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AC6D-414F-BB0E-E1E55C79BB8B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AC6D-414F-BB0E-E1E55C79BB8B}"/>
                </c:ext>
              </c:extLst>
            </c:dLbl>
            <c:dLbl>
              <c:idx val="1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AC6D-414F-BB0E-E1E55C79BB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666666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Totalmente en desacuerdo</c:v>
                </c:pt>
                <c:pt idx="1">
                  <c:v>En desacuerdo</c:v>
                </c:pt>
                <c:pt idx="2">
                  <c:v>Neutral</c:v>
                </c:pt>
                <c:pt idx="3">
                  <c:v>De acuerdo</c:v>
                </c:pt>
                <c:pt idx="4">
                  <c:v>Totalmente de acuerdo</c:v>
                </c:pt>
              </c:strCache>
            </c:strRef>
          </c:cat>
          <c:val>
            <c:numRef>
              <c:f>Hoja1!$B$2:$B$6</c:f>
              <c:numCache>
                <c:formatCode>0%</c:formatCode>
                <c:ptCount val="5"/>
                <c:pt idx="0">
                  <c:v>1.6E-2</c:v>
                </c:pt>
                <c:pt idx="1">
                  <c:v>2.9000000000000001E-2</c:v>
                </c:pt>
                <c:pt idx="2">
                  <c:v>0.318</c:v>
                </c:pt>
                <c:pt idx="3">
                  <c:v>0.37</c:v>
                </c:pt>
                <c:pt idx="4">
                  <c:v>0.26800000000000002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C6D-414F-BB0E-E1E55C79B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09493743"/>
        <c:axId val="309492079"/>
      </c:barChart>
      <c:catAx>
        <c:axId val="309493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309492079"/>
        <c:crosses val="autoZero"/>
        <c:auto val="1"/>
        <c:lblAlgn val="ctr"/>
        <c:lblOffset val="100"/>
        <c:noMultiLvlLbl val="0"/>
      </c:catAx>
      <c:valAx>
        <c:axId val="309492079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49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0521901077281173"/>
          <c:y val="4.3650793650793648E-2"/>
          <c:w val="0.4345907996024983"/>
          <c:h val="0.9126984126984126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A31115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A3111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11-4F67-B584-C7DDD5E32A57}"/>
              </c:ext>
            </c:extLst>
          </c:dPt>
          <c:dPt>
            <c:idx val="3"/>
            <c:invertIfNegative val="0"/>
            <c:bubble3D val="0"/>
            <c:spPr>
              <a:solidFill>
                <a:srgbClr val="A3111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111-4F67-B584-C7DDD5E32A57}"/>
              </c:ext>
            </c:extLst>
          </c:dPt>
          <c:dPt>
            <c:idx val="5"/>
            <c:invertIfNegative val="0"/>
            <c:bubble3D val="0"/>
            <c:spPr>
              <a:solidFill>
                <a:srgbClr val="A3111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111-4F67-B584-C7DDD5E32A57}"/>
              </c:ext>
            </c:extLst>
          </c:dPt>
          <c:dLbls>
            <c:dLbl>
              <c:idx val="1"/>
              <c:layout>
                <c:manualLayout>
                  <c:x val="-4.427822484064238E-3"/>
                  <c:y val="-6.954710323993672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111-4F67-B584-C7DDD5E32A57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4111-4F67-B584-C7DDD5E32A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Hoja1!$A$2:$A$10</c:f>
              <c:strCache>
                <c:ptCount val="9"/>
                <c:pt idx="0">
                  <c:v>A Nada(20)/no la ha visto(4)/No aplica(1)</c:v>
                </c:pt>
                <c:pt idx="1">
                  <c:v>Falta de certificaciones o reconocimientos</c:v>
                </c:pt>
                <c:pt idx="2">
                  <c:v>Mala reputación de la agencia </c:v>
                </c:pt>
                <c:pt idx="3">
                  <c:v>Fotografías videos de baja calidad</c:v>
                </c:pt>
                <c:pt idx="4">
                  <c:v>Promesas exageradas</c:v>
                </c:pt>
                <c:pt idx="5">
                  <c:v>Opiniones negativas de clientes</c:v>
                </c:pt>
                <c:pt idx="6">
                  <c:v>Ausencia de testimonios de clientes</c:v>
                </c:pt>
                <c:pt idx="7">
                  <c:v>Precios poco claros o confusos</c:v>
                </c:pt>
                <c:pt idx="8">
                  <c:v>Falta de información detallada</c:v>
                </c:pt>
              </c:strCache>
            </c:strRef>
          </c:cat>
          <c:val>
            <c:numRef>
              <c:f>Hoja1!$B$2:$B$10</c:f>
              <c:numCache>
                <c:formatCode>0%</c:formatCode>
                <c:ptCount val="9"/>
                <c:pt idx="0">
                  <c:v>6.5000000000000002E-2</c:v>
                </c:pt>
                <c:pt idx="1">
                  <c:v>0.125</c:v>
                </c:pt>
                <c:pt idx="2">
                  <c:v>0.13500000000000001</c:v>
                </c:pt>
                <c:pt idx="3">
                  <c:v>0.156</c:v>
                </c:pt>
                <c:pt idx="4">
                  <c:v>0.20599999999999999</c:v>
                </c:pt>
                <c:pt idx="5">
                  <c:v>0.26600000000000001</c:v>
                </c:pt>
                <c:pt idx="6">
                  <c:v>0.27100000000000002</c:v>
                </c:pt>
                <c:pt idx="7">
                  <c:v>0.33900000000000002</c:v>
                </c:pt>
                <c:pt idx="8">
                  <c:v>0.45600000000000002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111-4F67-B584-C7DDD5E32A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7769936"/>
        <c:axId val="127775760"/>
      </c:barChart>
      <c:catAx>
        <c:axId val="127769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27775760"/>
        <c:crosses val="autoZero"/>
        <c:auto val="1"/>
        <c:lblAlgn val="ctr"/>
        <c:lblOffset val="100"/>
        <c:noMultiLvlLbl val="0"/>
      </c:catAx>
      <c:valAx>
        <c:axId val="12777576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6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673909370982175E-2"/>
          <c:y val="4.1381107283934418E-2"/>
          <c:w val="0.88414192072443365"/>
          <c:h val="0.94318197138394388"/>
        </c:manualLayout>
      </c:layout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29-4708-8BA3-B3262A1182C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D9-475A-8E41-AD5393CB9E53}"/>
              </c:ext>
            </c:extLst>
          </c:dPt>
          <c:cat>
            <c:strRef>
              <c:f>Hoja1!$A$2:$A$3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0.69</c:v>
                </c:pt>
                <c:pt idx="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29-4708-8BA3-B3262A1182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629492714488776"/>
          <c:y val="4.2578482170070098E-2"/>
          <c:w val="0.56507382435211717"/>
          <c:h val="0.914843035659859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pct75">
              <a:fgClr>
                <a:srgbClr val="C00000"/>
              </a:fgClr>
              <a:bgClr>
                <a:schemeClr val="bg1"/>
              </a:bgClr>
            </a:pattFill>
            <a:ln>
              <a:solidFill>
                <a:srgbClr val="C00000"/>
              </a:solidFill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8279-4D3C-8476-BCB80C9744B8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279-4D3C-8476-BCB80C9744B8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8279-4D3C-8476-BCB80C9744B8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8279-4D3C-8476-BCB80C9744B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rgbClr val="666666"/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279-4D3C-8476-BCB80C9744B8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rial Rounded MT Bold" panose="020F0704030504030204" pitchFamily="34" charset="0"/>
                      <a:ea typeface="Roboto" panose="02000000000000000000" pitchFamily="2" charset="0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279-4D3C-8476-BCB80C9744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666666"/>
                    </a:solidFill>
                    <a:latin typeface="Arial Rounded MT Bold" panose="020F0704030504030204" pitchFamily="34" charset="0"/>
                    <a:ea typeface="Roboto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De 10.000 a 30.000</c:v>
                </c:pt>
                <c:pt idx="1">
                  <c:v>De 40.000 a 60.000</c:v>
                </c:pt>
                <c:pt idx="2">
                  <c:v>De 70.000 a 100.000</c:v>
                </c:pt>
                <c:pt idx="3">
                  <c:v>Más de 101.000</c:v>
                </c:pt>
              </c:strCache>
            </c:strRef>
          </c:cat>
          <c:val>
            <c:numRef>
              <c:f>Hoja1!$B$2:$B$5</c:f>
              <c:numCache>
                <c:formatCode>0%</c:formatCode>
                <c:ptCount val="4"/>
                <c:pt idx="0">
                  <c:v>0.29299999999999998</c:v>
                </c:pt>
                <c:pt idx="1">
                  <c:v>0.33500000000000002</c:v>
                </c:pt>
                <c:pt idx="2">
                  <c:v>0.247</c:v>
                </c:pt>
                <c:pt idx="3">
                  <c:v>0.125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79-4D3C-8476-BCB80C974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27769936"/>
        <c:axId val="127775760"/>
      </c:barChart>
      <c:catAx>
        <c:axId val="127769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+mn-cs"/>
              </a:defRPr>
            </a:pPr>
            <a:endParaRPr lang="en-US"/>
          </a:p>
        </c:txPr>
        <c:crossAx val="127775760"/>
        <c:crosses val="autoZero"/>
        <c:auto val="1"/>
        <c:lblAlgn val="ctr"/>
        <c:lblOffset val="100"/>
        <c:noMultiLvlLbl val="0"/>
      </c:catAx>
      <c:valAx>
        <c:axId val="12777576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6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673909370982175E-2"/>
          <c:y val="4.1381107283934418E-2"/>
          <c:w val="0.88414192072443365"/>
          <c:h val="0.94318197138394388"/>
        </c:manualLayout>
      </c:layout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rgbClr val="2674BB"/>
              </a:solidFill>
              <a:ln w="19050">
                <a:solidFill>
                  <a:srgbClr val="2674B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29-4708-8BA3-B3262A1182CE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F7-42A5-AF17-F47F4C808185}"/>
              </c:ext>
            </c:extLst>
          </c:dPt>
          <c:cat>
            <c:strRef>
              <c:f>Hoja1!$A$2:$A$3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0.16</c:v>
                </c:pt>
                <c:pt idx="1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29-4708-8BA3-B3262A1182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0.88454</cdr:x>
      <cdr:y>0.01452</cdr:y>
    </cdr:from>
    <cdr:to>
      <cdr:x>0.89077</cdr:x>
      <cdr:y>0.6526</cdr:y>
    </cdr:to>
    <cdr:sp macro="" textlink="">
      <cdr:nvSpPr>
        <cdr:cNvPr id="2" name="Cerrar llave 1"/>
        <cdr:cNvSpPr/>
      </cdr:nvSpPr>
      <cdr:spPr>
        <a:xfrm xmlns:a="http://schemas.openxmlformats.org/drawingml/2006/main">
          <a:off x="10493169" y="76200"/>
          <a:ext cx="73905" cy="3348000"/>
        </a:xfrm>
        <a:prstGeom xmlns:a="http://schemas.openxmlformats.org/drawingml/2006/main" prst="rightBrac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s-CO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cdr:txBody>
    </cdr:sp>
  </cdr:relSizeAnchor>
  <cdr:relSizeAnchor xmlns:cdr="http://schemas.openxmlformats.org/drawingml/2006/chartDrawing">
    <cdr:from>
      <cdr:x>0.88246</cdr:x>
      <cdr:y>0.2582</cdr:y>
    </cdr:from>
    <cdr:to>
      <cdr:x>0.93725</cdr:x>
      <cdr:y>0.39072</cdr:y>
    </cdr:to>
    <cdr:sp macro="" textlink="">
      <cdr:nvSpPr>
        <cdr:cNvPr id="3" name="CuadroTexto 2"/>
        <cdr:cNvSpPr txBox="1"/>
      </cdr:nvSpPr>
      <cdr:spPr>
        <a:xfrm xmlns:a="http://schemas.openxmlformats.org/drawingml/2006/main">
          <a:off x="10468394" y="1354800"/>
          <a:ext cx="649970" cy="69528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 anchor="ctr"/>
        <a:lstStyle xmlns:a="http://schemas.openxmlformats.org/drawingml/2006/main"/>
        <a:p xmlns:a="http://schemas.openxmlformats.org/drawingml/2006/main">
          <a:pPr algn="ctr"/>
          <a:r>
            <a:rPr lang="es-CO" sz="1600" b="1" dirty="0">
              <a:latin typeface="Arial Rounded MT Bold" panose="020F0704030504030204" pitchFamily="34" charset="0"/>
            </a:rPr>
            <a:t>TB</a:t>
          </a:r>
        </a:p>
        <a:p xmlns:a="http://schemas.openxmlformats.org/drawingml/2006/main">
          <a:pPr algn="ctr"/>
          <a:r>
            <a:rPr lang="es-CO" sz="1600" b="1" dirty="0">
              <a:latin typeface="Arial Rounded MT Bold" panose="020F0704030504030204" pitchFamily="34" charset="0"/>
            </a:rPr>
            <a:t>78%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0.7436</cdr:x>
      <cdr:y>0.02641</cdr:y>
    </cdr:from>
    <cdr:to>
      <cdr:x>0.74983</cdr:x>
      <cdr:y>0.73006</cdr:y>
    </cdr:to>
    <cdr:sp macro="" textlink="">
      <cdr:nvSpPr>
        <cdr:cNvPr id="2" name="Cerrar llave 1"/>
        <cdr:cNvSpPr/>
      </cdr:nvSpPr>
      <cdr:spPr>
        <a:xfrm xmlns:a="http://schemas.openxmlformats.org/drawingml/2006/main">
          <a:off x="5453931" y="114419"/>
          <a:ext cx="45719" cy="3048000"/>
        </a:xfrm>
        <a:prstGeom xmlns:a="http://schemas.openxmlformats.org/drawingml/2006/main" prst="rightBrac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s-CO">
            <a:ln>
              <a:solidFill>
                <a:sysClr val="windowText" lastClr="000000"/>
              </a:solidFill>
            </a:ln>
            <a:solidFill>
              <a:sysClr val="windowText" lastClr="000000"/>
            </a:solidFill>
          </a:endParaRPr>
        </a:p>
      </cdr:txBody>
    </cdr:sp>
  </cdr:relSizeAnchor>
  <cdr:relSizeAnchor xmlns:cdr="http://schemas.openxmlformats.org/drawingml/2006/chartDrawing">
    <cdr:from>
      <cdr:x>0.74814</cdr:x>
      <cdr:y>0.31563</cdr:y>
    </cdr:from>
    <cdr:to>
      <cdr:x>0.8371</cdr:x>
      <cdr:y>0.45315</cdr:y>
    </cdr:to>
    <cdr:sp macro="" textlink="">
      <cdr:nvSpPr>
        <cdr:cNvPr id="3" name="CuadroTexto 2"/>
        <cdr:cNvSpPr txBox="1"/>
      </cdr:nvSpPr>
      <cdr:spPr>
        <a:xfrm xmlns:a="http://schemas.openxmlformats.org/drawingml/2006/main">
          <a:off x="5487267" y="1367232"/>
          <a:ext cx="652464" cy="595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CO" sz="1600" b="1" dirty="0">
              <a:latin typeface="Arial Rounded MT Bold" panose="020F0704030504030204" pitchFamily="34" charset="0"/>
            </a:rPr>
            <a:t>TB</a:t>
          </a:r>
        </a:p>
        <a:p xmlns:a="http://schemas.openxmlformats.org/drawingml/2006/main">
          <a:r>
            <a:rPr lang="es-CO" sz="1600" b="1" dirty="0">
              <a:latin typeface="Arial Rounded MT Bold" panose="020F0704030504030204" pitchFamily="34" charset="0"/>
            </a:rPr>
            <a:t>78%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E4585-47C5-4980-ABD0-20F2374D8026}" type="datetimeFigureOut">
              <a:rPr lang="es-CO" smtClean="0"/>
              <a:t>27/08/2024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96345-7675-4CCD-9C0B-61112B06D83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339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9391"/>
            <a:ext cx="1280160" cy="4876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3007" y="195071"/>
            <a:ext cx="896111" cy="4907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0820" y="3173476"/>
            <a:ext cx="4390359" cy="269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6175" y="2440529"/>
            <a:ext cx="9915525" cy="3709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chart" Target="../charts/chart9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hart" Target="../charts/char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5.xml"/><Relationship Id="rId5" Type="http://schemas.openxmlformats.org/officeDocument/2006/relationships/image" Target="../media/image8.png"/><Relationship Id="rId4" Type="http://schemas.openxmlformats.org/officeDocument/2006/relationships/chart" Target="../charts/char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6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4" Type="http://schemas.openxmlformats.org/officeDocument/2006/relationships/image" Target="../media/image19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chart" Target="../charts/chart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hart" Target="../charts/char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0" y="0"/>
            <a:ext cx="12185650" cy="6858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7893" y="5181600"/>
            <a:ext cx="2121407" cy="116128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81200" y="4724400"/>
            <a:ext cx="701040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CO" sz="3600" dirty="0">
                <a:solidFill>
                  <a:schemeClr val="bg1"/>
                </a:solidFill>
                <a:latin typeface="Arial Rounded MT Bold" panose="020F0704030504030204" pitchFamily="34" charset="0"/>
                <a:ea typeface="Roboto Black" panose="02000000000000000000" pitchFamily="2" charset="0"/>
                <a:cs typeface="Verdana"/>
              </a:rPr>
              <a:t>Estudio Turismo </a:t>
            </a:r>
            <a:r>
              <a:rPr lang="es-CO" sz="3600" dirty="0" err="1">
                <a:solidFill>
                  <a:schemeClr val="bg1"/>
                </a:solidFill>
                <a:latin typeface="Arial Rounded MT Bold" panose="020F0704030504030204" pitchFamily="34" charset="0"/>
                <a:ea typeface="Roboto Black" panose="02000000000000000000" pitchFamily="2" charset="0"/>
                <a:cs typeface="Verdana"/>
              </a:rPr>
              <a:t>Comfandi</a:t>
            </a:r>
            <a:endParaRPr lang="es-CO" sz="3600" dirty="0">
              <a:solidFill>
                <a:schemeClr val="bg1"/>
              </a:solidFill>
              <a:latin typeface="Arial Rounded MT Bold" panose="020F0704030504030204" pitchFamily="34" charset="0"/>
              <a:ea typeface="Roboto Black" panose="02000000000000000000" pitchFamily="2" charset="0"/>
              <a:cs typeface="Verdana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CO" sz="3600" dirty="0">
                <a:solidFill>
                  <a:schemeClr val="bg1"/>
                </a:solidFill>
                <a:latin typeface="Arial Rounded MT Bold" panose="020F0704030504030204" pitchFamily="34" charset="0"/>
                <a:ea typeface="Roboto Black" panose="02000000000000000000" pitchFamily="2" charset="0"/>
                <a:cs typeface="Verdana"/>
              </a:rPr>
              <a:t>Análisis Descriptivo</a:t>
            </a:r>
            <a:endParaRPr sz="3600" dirty="0">
              <a:solidFill>
                <a:schemeClr val="bg1"/>
              </a:solidFill>
              <a:latin typeface="Arial Rounded MT Bold" panose="020F0704030504030204" pitchFamily="34" charset="0"/>
              <a:ea typeface="Roboto Black" panose="02000000000000000000" pitchFamily="2" charset="0"/>
              <a:cs typeface="Verdana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084"/>
            <a:ext cx="12192000" cy="41278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7660CCEF-80D2-4A67-85F2-429EB6843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70907"/>
              </p:ext>
            </p:extLst>
          </p:nvPr>
        </p:nvGraphicFramePr>
        <p:xfrm>
          <a:off x="2171700" y="838200"/>
          <a:ext cx="78486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05D479F-F6CA-4C4B-9493-59B4C0A74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13720"/>
              </p:ext>
            </p:extLst>
          </p:nvPr>
        </p:nvGraphicFramePr>
        <p:xfrm>
          <a:off x="3048000" y="4800600"/>
          <a:ext cx="5715001" cy="13831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3914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1176802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1526769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1378767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638749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180561">
                <a:tc>
                  <a:txBody>
                    <a:bodyPr/>
                    <a:lstStyle/>
                    <a:p>
                      <a:pPr algn="l" fontAlgn="b"/>
                      <a:endParaRPr lang="es-CO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18056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Con mi familia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18056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Con mi  pareja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18056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Con amigos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301881"/>
                  </a:ext>
                </a:extLst>
              </a:tr>
              <a:tr h="192155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Solo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97086"/>
                  </a:ext>
                </a:extLst>
              </a:tr>
              <a:tr h="28823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Con mi mascota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318290"/>
                  </a:ext>
                </a:extLst>
              </a:tr>
              <a:tr h="180561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</a:t>
                      </a:r>
                      <a:endParaRPr lang="es-CO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826276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EB27964D-BA7E-427B-8DBE-7B75D6647922}"/>
              </a:ext>
            </a:extLst>
          </p:cNvPr>
          <p:cNvSpPr txBox="1"/>
          <p:nvPr/>
        </p:nvSpPr>
        <p:spPr>
          <a:xfrm>
            <a:off x="10845826" y="645470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= 384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ED238FA-85E1-4A30-A233-636F5E953CC2}"/>
              </a:ext>
            </a:extLst>
          </p:cNvPr>
          <p:cNvSpPr/>
          <p:nvPr/>
        </p:nvSpPr>
        <p:spPr>
          <a:xfrm>
            <a:off x="0" y="6511751"/>
            <a:ext cx="105660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Q17Prefieres hacer estos viajes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E6721A51-74A2-4EA5-B39C-6DF4D2EE7412}"/>
              </a:ext>
            </a:extLst>
          </p:cNvPr>
          <p:cNvSpPr txBox="1">
            <a:spLocks/>
          </p:cNvSpPr>
          <p:nvPr/>
        </p:nvSpPr>
        <p:spPr>
          <a:xfrm>
            <a:off x="1337141" y="356687"/>
            <a:ext cx="92416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MX" sz="24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PREFIERE HACER ESTOS VIAJES CON:</a:t>
            </a:r>
            <a:endParaRPr lang="es-CO" sz="2400" b="0" kern="0" spc="-5" dirty="0">
              <a:solidFill>
                <a:srgbClr val="2674BB"/>
              </a:solidFill>
              <a:latin typeface="Arial Rounded MT Bold" panose="020F0704030504030204" pitchFamily="34" charset="0"/>
              <a:ea typeface="Roboto" panose="02000000000000000000" pitchFamily="2" charset="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9433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3007" y="195071"/>
            <a:ext cx="896111" cy="49072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612571" y="242089"/>
            <a:ext cx="69754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CO" sz="2800" b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VIAJES CON MASCOTAS</a:t>
            </a:r>
            <a:endParaRPr sz="2800" b="0" dirty="0">
              <a:solidFill>
                <a:srgbClr val="FF0000"/>
              </a:solidFill>
              <a:latin typeface="Arial Rounded MT Bold" panose="020F0704030504030204" pitchFamily="34" charset="0"/>
              <a:ea typeface="Roboto" panose="02000000000000000000" pitchFamily="2" charset="0"/>
              <a:cs typeface="Verdan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75487"/>
            <a:ext cx="1767839" cy="42672"/>
          </a:xfrm>
          <a:prstGeom prst="rect">
            <a:avLst/>
          </a:prstGeom>
        </p:spPr>
      </p:pic>
      <p:sp>
        <p:nvSpPr>
          <p:cNvPr id="31" name="Rectángulo 30"/>
          <p:cNvSpPr/>
          <p:nvPr/>
        </p:nvSpPr>
        <p:spPr>
          <a:xfrm>
            <a:off x="8965" y="642711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Q18 ¿Estaría dispuesto a pagar un cupo por su mascota en los viajes?</a:t>
            </a:r>
          </a:p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Q19 ¿Cuánto estarías dispuesto a pagar por viajar con tu mascota?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4184082267"/>
              </p:ext>
            </p:extLst>
          </p:nvPr>
        </p:nvGraphicFramePr>
        <p:xfrm>
          <a:off x="958926" y="1544339"/>
          <a:ext cx="3115235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2632593" y="2553186"/>
            <a:ext cx="917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Sí</a:t>
            </a:r>
          </a:p>
          <a:p>
            <a:pPr algn="ctr"/>
            <a:r>
              <a:rPr lang="es-CO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69%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958926" y="990600"/>
            <a:ext cx="3384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¿Pagaría por un cupo para viajar con su mascota?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5814061" y="1030228"/>
            <a:ext cx="460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¿Cuánto estaría dispuesto a pagar?</a:t>
            </a:r>
          </a:p>
        </p:txBody>
      </p:sp>
      <p:cxnSp>
        <p:nvCxnSpPr>
          <p:cNvPr id="8" name="Conector angular 7"/>
          <p:cNvCxnSpPr/>
          <p:nvPr/>
        </p:nvCxnSpPr>
        <p:spPr>
          <a:xfrm flipV="1">
            <a:off x="3549832" y="1206530"/>
            <a:ext cx="2509594" cy="1833530"/>
          </a:xfrm>
          <a:prstGeom prst="bentConnector3">
            <a:avLst>
              <a:gd name="adj1" fmla="val 50000"/>
            </a:avLst>
          </a:prstGeom>
          <a:ln>
            <a:solidFill>
              <a:srgbClr val="66666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Gráfico 21"/>
          <p:cNvGraphicFramePr/>
          <p:nvPr>
            <p:extLst>
              <p:ext uri="{D42A27DB-BD31-4B8C-83A1-F6EECF244321}">
                <p14:modId xmlns:p14="http://schemas.microsoft.com/office/powerpoint/2010/main" val="2544131480"/>
              </p:ext>
            </p:extLst>
          </p:nvPr>
        </p:nvGraphicFramePr>
        <p:xfrm>
          <a:off x="5579035" y="1399560"/>
          <a:ext cx="5181600" cy="328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178103"/>
              </p:ext>
            </p:extLst>
          </p:nvPr>
        </p:nvGraphicFramePr>
        <p:xfrm>
          <a:off x="5980494" y="4881582"/>
          <a:ext cx="4378681" cy="12348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0488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787639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960854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867710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401990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190372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Cuanto pagaría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2195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10.000 a 30.000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22053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40.000 a 60.000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190372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70.000 a 100.000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659160"/>
                  </a:ext>
                </a:extLst>
              </a:tr>
              <a:tr h="22195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 de 101.000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875286"/>
                  </a:ext>
                </a:extLst>
              </a:tr>
              <a:tr h="189705">
                <a:tc>
                  <a:txBody>
                    <a:bodyPr/>
                    <a:lstStyle/>
                    <a:p>
                      <a:pPr marL="0" marR="0" indent="0" algn="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Base: </a:t>
                      </a:r>
                      <a:endParaRPr lang="es-CO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930829"/>
              </p:ext>
            </p:extLst>
          </p:nvPr>
        </p:nvGraphicFramePr>
        <p:xfrm>
          <a:off x="769499" y="4838974"/>
          <a:ext cx="3494088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1975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Pagaría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Base: </a:t>
                      </a:r>
                      <a:endParaRPr lang="es-CO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655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3007" y="195071"/>
            <a:ext cx="896111" cy="49072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612571" y="242089"/>
            <a:ext cx="69754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CO" sz="2800" b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VIAJES CON MASCOTAS</a:t>
            </a:r>
            <a:endParaRPr sz="2800" b="0" dirty="0">
              <a:solidFill>
                <a:srgbClr val="FF0000"/>
              </a:solidFill>
              <a:latin typeface="Arial Rounded MT Bold" panose="020F0704030504030204" pitchFamily="34" charset="0"/>
              <a:ea typeface="Roboto" panose="02000000000000000000" pitchFamily="2" charset="0"/>
              <a:cs typeface="Verdan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75487"/>
            <a:ext cx="1767839" cy="42672"/>
          </a:xfrm>
          <a:prstGeom prst="rect">
            <a:avLst/>
          </a:prstGeom>
        </p:spPr>
      </p:pic>
      <p:sp>
        <p:nvSpPr>
          <p:cNvPr id="31" name="Rectángulo 30"/>
          <p:cNvSpPr/>
          <p:nvPr/>
        </p:nvSpPr>
        <p:spPr>
          <a:xfrm>
            <a:off x="21665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Q20 ¿Le incomodaría viajar con personas que lleven mascotas en los viajes?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3407462580"/>
              </p:ext>
            </p:extLst>
          </p:nvPr>
        </p:nvGraphicFramePr>
        <p:xfrm>
          <a:off x="1828801" y="2071373"/>
          <a:ext cx="3886199" cy="3552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3362212" y="4670225"/>
            <a:ext cx="917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</a:t>
            </a:r>
          </a:p>
          <a:p>
            <a:pPr algn="ctr"/>
            <a:r>
              <a:rPr lang="es-CO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84%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545665" y="1343640"/>
            <a:ext cx="455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¿Le incomoda viajar con personas que llevan mascotas?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85" y="1865400"/>
            <a:ext cx="4861215" cy="3240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687176"/>
              </p:ext>
            </p:extLst>
          </p:nvPr>
        </p:nvGraphicFramePr>
        <p:xfrm>
          <a:off x="6248400" y="5549796"/>
          <a:ext cx="3343275" cy="877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162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b"/>
                      <a:endParaRPr lang="es-CO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5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Base: </a:t>
                      </a:r>
                      <a:endParaRPr lang="es-CO" sz="105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5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5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5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02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3F242BA9-EFC6-4A91-8E51-EAA4CF419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0541704"/>
              </p:ext>
            </p:extLst>
          </p:nvPr>
        </p:nvGraphicFramePr>
        <p:xfrm>
          <a:off x="3962400" y="914400"/>
          <a:ext cx="73152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93B57BC-02B7-46E5-B327-866133B38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79502"/>
              </p:ext>
            </p:extLst>
          </p:nvPr>
        </p:nvGraphicFramePr>
        <p:xfrm>
          <a:off x="3048000" y="4419600"/>
          <a:ext cx="6324599" cy="1678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5098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1137672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1387865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1253326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580638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190372">
                <a:tc>
                  <a:txBody>
                    <a:bodyPr/>
                    <a:lstStyle/>
                    <a:p>
                      <a:pPr algn="l" fontAlgn="b"/>
                      <a:endParaRPr lang="es-CO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2195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Menos de $150.000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22053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 $150.000 y $499.000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190372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 $500.000 y $1.000.000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659160"/>
                  </a:ext>
                </a:extLst>
              </a:tr>
              <a:tr h="22195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 $1.000.001 y $2.000.000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875286"/>
                  </a:ext>
                </a:extLst>
              </a:tr>
              <a:tr h="22195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 $2.000.001 y $4.000.000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694597"/>
                  </a:ext>
                </a:extLst>
              </a:tr>
              <a:tr h="22195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$5.000.000 o más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342295"/>
                  </a:ext>
                </a:extLst>
              </a:tr>
              <a:tr h="189705"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Base: </a:t>
                      </a:r>
                      <a:endParaRPr lang="es-CO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157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384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203A184B-4B9C-4782-9A68-BF9D7F12AD7F}"/>
              </a:ext>
            </a:extLst>
          </p:cNvPr>
          <p:cNvSpPr txBox="1"/>
          <p:nvPr/>
        </p:nvSpPr>
        <p:spPr>
          <a:xfrm>
            <a:off x="10845826" y="645470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= 384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87F4804-3C72-4C54-A499-62922F6509D5}"/>
              </a:ext>
            </a:extLst>
          </p:cNvPr>
          <p:cNvSpPr/>
          <p:nvPr/>
        </p:nvSpPr>
        <p:spPr>
          <a:xfrm>
            <a:off x="0" y="6511751"/>
            <a:ext cx="105660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Q21 ¿Cuánto dinero destinas para hacer turismo?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object 14">
            <a:extLst>
              <a:ext uri="{FF2B5EF4-FFF2-40B4-BE49-F238E27FC236}">
                <a16:creationId xmlns:a16="http://schemas.microsoft.com/office/drawing/2014/main" id="{8A0FFCD1-7CE3-4534-92D7-E130C06F166C}"/>
              </a:ext>
            </a:extLst>
          </p:cNvPr>
          <p:cNvSpPr txBox="1">
            <a:spLocks/>
          </p:cNvSpPr>
          <p:nvPr/>
        </p:nvSpPr>
        <p:spPr>
          <a:xfrm>
            <a:off x="1629571" y="501044"/>
            <a:ext cx="92416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MX" sz="24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CUANTO DINERO DESTINAS PARA HACER TURISMO</a:t>
            </a:r>
            <a:endParaRPr lang="es-CO" sz="2400" b="0" kern="0" spc="-5" dirty="0">
              <a:solidFill>
                <a:srgbClr val="2674BB"/>
              </a:solidFill>
              <a:latin typeface="Arial Rounded MT Bold" panose="020F0704030504030204" pitchFamily="34" charset="0"/>
              <a:ea typeface="Roboto" panose="02000000000000000000" pitchFamily="2" charset="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527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7653CD6F-284F-4623-B71E-1748FD46F3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724603"/>
              </p:ext>
            </p:extLst>
          </p:nvPr>
        </p:nvGraphicFramePr>
        <p:xfrm>
          <a:off x="3886200" y="1295936"/>
          <a:ext cx="5274946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B3B533B1-432F-45CD-A5CC-D5689F197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56571"/>
              </p:ext>
            </p:extLst>
          </p:nvPr>
        </p:nvGraphicFramePr>
        <p:xfrm>
          <a:off x="2933700" y="4724400"/>
          <a:ext cx="6324599" cy="14950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5098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1137672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1387865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1253326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580638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190372">
                <a:tc>
                  <a:txBody>
                    <a:bodyPr/>
                    <a:lstStyle/>
                    <a:p>
                      <a:pPr algn="l" fontAlgn="b"/>
                      <a:endParaRPr lang="es-CO" sz="1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21954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Menos de $500.000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22053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 500.000 y 1.000.000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52944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 1.000.001 y 2.000.000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659160"/>
                  </a:ext>
                </a:extLst>
              </a:tr>
              <a:tr h="221954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 2.000.001 y 3.000.000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875286"/>
                  </a:ext>
                </a:extLst>
              </a:tr>
              <a:tr h="221954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 3.000.001 y 6.000.000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694597"/>
                  </a:ext>
                </a:extLst>
              </a:tr>
              <a:tr h="189705"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Base: </a:t>
                      </a:r>
                      <a:endParaRPr lang="es-CO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157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482A3E59-5DDC-40E3-8D10-9A5258AC89F5}"/>
              </a:ext>
            </a:extLst>
          </p:cNvPr>
          <p:cNvSpPr txBox="1"/>
          <p:nvPr/>
        </p:nvSpPr>
        <p:spPr>
          <a:xfrm>
            <a:off x="10845826" y="645470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= 384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F129AB3-60B2-4BBA-AFA3-AC9ECDD06CB7}"/>
              </a:ext>
            </a:extLst>
          </p:cNvPr>
          <p:cNvSpPr/>
          <p:nvPr/>
        </p:nvSpPr>
        <p:spPr>
          <a:xfrm>
            <a:off x="685800" y="6483341"/>
            <a:ext cx="105660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Q22 ¿Cuánto es tu presupuesto disponible después de los gastos personales para destinar en hacer turismo al año? 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B6B0CAD1-A0DA-492D-A05B-FEF775E3FA00}"/>
              </a:ext>
            </a:extLst>
          </p:cNvPr>
          <p:cNvSpPr txBox="1">
            <a:spLocks/>
          </p:cNvSpPr>
          <p:nvPr/>
        </p:nvSpPr>
        <p:spPr>
          <a:xfrm>
            <a:off x="1604171" y="379844"/>
            <a:ext cx="924165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MX" sz="24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PRESUPUESTO DISPONIBLE DESPUES DE GASTOS PERSONALES PARA DESTINAR EN HACER TURISMO</a:t>
            </a:r>
            <a:endParaRPr lang="es-CO" sz="2400" b="0" kern="0" spc="-5" dirty="0">
              <a:solidFill>
                <a:srgbClr val="2674BB"/>
              </a:solidFill>
              <a:latin typeface="Arial Rounded MT Bold" panose="020F0704030504030204" pitchFamily="34" charset="0"/>
              <a:ea typeface="Roboto" panose="02000000000000000000" pitchFamily="2" charset="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1520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CEB73981-5125-42C1-AF16-88235EA40D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402626"/>
              </p:ext>
            </p:extLst>
          </p:nvPr>
        </p:nvGraphicFramePr>
        <p:xfrm>
          <a:off x="3572826" y="1165509"/>
          <a:ext cx="5274946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6540B7E-B15B-4538-B81B-30211FAE6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80049"/>
              </p:ext>
            </p:extLst>
          </p:nvPr>
        </p:nvGraphicFramePr>
        <p:xfrm>
          <a:off x="3048000" y="4599978"/>
          <a:ext cx="6324599" cy="14436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5098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1137672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1387865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1253326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580638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190372">
                <a:tc>
                  <a:txBody>
                    <a:bodyPr/>
                    <a:lstStyle/>
                    <a:p>
                      <a:pPr algn="l" fontAlgn="b"/>
                      <a:endParaRPr lang="es-CO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2195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Menos de $150.000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22053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 $150.000 y $499.000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5294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 $500.000 y $1.000.000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659160"/>
                  </a:ext>
                </a:extLst>
              </a:tr>
              <a:tr h="22195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 $1.000.001 y $2.000.000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875286"/>
                  </a:ext>
                </a:extLst>
              </a:tr>
              <a:tr h="22195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 $2.000.001 y $4.000.000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694597"/>
                  </a:ext>
                </a:extLst>
              </a:tr>
              <a:tr h="189705"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Base: </a:t>
                      </a:r>
                      <a:endParaRPr lang="es-CO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157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6F6A4AE4-E735-4748-8D2B-D366E5AB8BA3}"/>
              </a:ext>
            </a:extLst>
          </p:cNvPr>
          <p:cNvSpPr txBox="1"/>
          <p:nvPr/>
        </p:nvSpPr>
        <p:spPr>
          <a:xfrm>
            <a:off x="10845826" y="645470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= 384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9444DAA-C37F-4E14-B085-A4C24D5EE56F}"/>
              </a:ext>
            </a:extLst>
          </p:cNvPr>
          <p:cNvSpPr/>
          <p:nvPr/>
        </p:nvSpPr>
        <p:spPr>
          <a:xfrm>
            <a:off x="812952" y="6553200"/>
            <a:ext cx="105660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Q23¿Cuando viajas cuánto te gastas en promedio por persona en compras adicionales en el destino?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object 14">
            <a:extLst>
              <a:ext uri="{FF2B5EF4-FFF2-40B4-BE49-F238E27FC236}">
                <a16:creationId xmlns:a16="http://schemas.microsoft.com/office/drawing/2014/main" id="{04DE0EB3-BF79-40D4-BBC5-F7318E445A7E}"/>
              </a:ext>
            </a:extLst>
          </p:cNvPr>
          <p:cNvSpPr txBox="1">
            <a:spLocks/>
          </p:cNvSpPr>
          <p:nvPr/>
        </p:nvSpPr>
        <p:spPr>
          <a:xfrm>
            <a:off x="1828800" y="475241"/>
            <a:ext cx="924165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MX" sz="24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GASTOS PROMEDIO POR PERSONA EN GASTOS ADICIONALES</a:t>
            </a:r>
            <a:endParaRPr lang="es-CO" sz="2400" b="0" kern="0" spc="-5" dirty="0">
              <a:solidFill>
                <a:srgbClr val="2674BB"/>
              </a:solidFill>
              <a:latin typeface="Arial Rounded MT Bold" panose="020F0704030504030204" pitchFamily="34" charset="0"/>
              <a:ea typeface="Roboto" panose="02000000000000000000" pitchFamily="2" charset="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772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3007" y="195071"/>
            <a:ext cx="896111" cy="49072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831847" y="318289"/>
            <a:ext cx="921107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CO" sz="2800" b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FUENTE DE LOS RECURSOS PARA EL TURISMO</a:t>
            </a:r>
            <a:endParaRPr sz="2800" b="0" dirty="0">
              <a:solidFill>
                <a:srgbClr val="FF0000"/>
              </a:solidFill>
              <a:latin typeface="Arial Rounded MT Bold" panose="020F0704030504030204" pitchFamily="34" charset="0"/>
              <a:ea typeface="Roboto" panose="02000000000000000000" pitchFamily="2" charset="0"/>
              <a:cs typeface="Verdan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75487"/>
            <a:ext cx="1767839" cy="42672"/>
          </a:xfrm>
          <a:prstGeom prst="rect">
            <a:avLst/>
          </a:prstGeom>
        </p:spPr>
      </p:pic>
      <p:sp>
        <p:nvSpPr>
          <p:cNvPr id="31" name="Rectángulo 30"/>
          <p:cNvSpPr/>
          <p:nvPr/>
        </p:nvSpPr>
        <p:spPr>
          <a:xfrm>
            <a:off x="8965" y="655320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Q24 ¿De dónde provienen los recursos que utiliza para actividades de turismo?</a:t>
            </a:r>
          </a:p>
        </p:txBody>
      </p:sp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1703107898"/>
              </p:ext>
            </p:extLst>
          </p:nvPr>
        </p:nvGraphicFramePr>
        <p:xfrm>
          <a:off x="363854" y="919799"/>
          <a:ext cx="11066146" cy="3499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884410"/>
              </p:ext>
            </p:extLst>
          </p:nvPr>
        </p:nvGraphicFramePr>
        <p:xfrm>
          <a:off x="3056965" y="4495800"/>
          <a:ext cx="6175387" cy="2018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6000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Motivos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Ahorros generales (no destinados específicamente a recreación y turismo)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 partida de ahorro destinada para turismo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Unir el presupuesto de los integrantes de la familia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6591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Ingresos adicionales o bonificaciones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8619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Tarjeta de crédito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3460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Préstamos informales (amigos o familiares)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8752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Crédito con entidad financiera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144573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marL="0" marR="0" indent="0" algn="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Base: </a:t>
                      </a:r>
                      <a:endParaRPr lang="es-CO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44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3007" y="195071"/>
            <a:ext cx="896111" cy="49072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981200" y="274967"/>
            <a:ext cx="8915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CO" sz="2800" b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GASTOS VACACIONALES POR PERSONA</a:t>
            </a:r>
            <a:endParaRPr sz="2800" b="0" dirty="0">
              <a:solidFill>
                <a:srgbClr val="FF0000"/>
              </a:solidFill>
              <a:latin typeface="Arial Rounded MT Bold" panose="020F0704030504030204" pitchFamily="34" charset="0"/>
              <a:ea typeface="Roboto" panose="02000000000000000000" pitchFamily="2" charset="0"/>
              <a:cs typeface="Verdan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75487"/>
            <a:ext cx="1767839" cy="42672"/>
          </a:xfrm>
          <a:prstGeom prst="rect">
            <a:avLst/>
          </a:prstGeom>
        </p:spPr>
      </p:pic>
      <p:sp>
        <p:nvSpPr>
          <p:cNvPr id="31" name="Rectángulo 30"/>
          <p:cNvSpPr/>
          <p:nvPr/>
        </p:nvSpPr>
        <p:spPr>
          <a:xfrm>
            <a:off x="8965" y="642711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Q25 ¿Cuánto está dispuesto a gastar en un pasadía por persona en promedio?</a:t>
            </a:r>
          </a:p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Q26 ¿Cuánto está dispuesto a gastar en unas vacaciones por persona en promedio? Q </a:t>
            </a:r>
            <a:r>
              <a:rPr lang="es-CO" sz="1100" dirty="0" err="1">
                <a:solidFill>
                  <a:schemeClr val="bg1">
                    <a:lumMod val="75000"/>
                  </a:schemeClr>
                </a:solidFill>
              </a:rPr>
              <a:t>Q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97516"/>
              </p:ext>
            </p:extLst>
          </p:nvPr>
        </p:nvGraphicFramePr>
        <p:xfrm>
          <a:off x="457200" y="4572000"/>
          <a:ext cx="4789487" cy="1640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0100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Cuanto</a:t>
                      </a:r>
                      <a:r>
                        <a:rPr lang="es-CO" sz="1100" b="1" i="0" u="none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pagaría</a:t>
                      </a:r>
                      <a:endParaRPr lang="es-CO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Menos de $50.000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 $60.000 y $100.000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 $110.000 y $150.000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6591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 de $160.000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8752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dispongo de dinero para salir de paseo o pasadía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717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Base: </a:t>
                      </a:r>
                      <a:endParaRPr lang="es-CO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1484625365"/>
              </p:ext>
            </p:extLst>
          </p:nvPr>
        </p:nvGraphicFramePr>
        <p:xfrm>
          <a:off x="363854" y="1371600"/>
          <a:ext cx="5274946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219728" y="1023954"/>
            <a:ext cx="556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¿Cuánto pagaría por persona en un pasadía?</a:t>
            </a:r>
          </a:p>
        </p:txBody>
      </p:sp>
      <p:cxnSp>
        <p:nvCxnSpPr>
          <p:cNvPr id="3" name="Conector recto 2"/>
          <p:cNvCxnSpPr/>
          <p:nvPr/>
        </p:nvCxnSpPr>
        <p:spPr>
          <a:xfrm flipH="1">
            <a:off x="6019800" y="1023954"/>
            <a:ext cx="85165" cy="5526269"/>
          </a:xfrm>
          <a:prstGeom prst="line">
            <a:avLst/>
          </a:prstGeom>
          <a:ln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92321"/>
              </p:ext>
            </p:extLst>
          </p:nvPr>
        </p:nvGraphicFramePr>
        <p:xfrm>
          <a:off x="6409074" y="4607595"/>
          <a:ext cx="4771387" cy="1856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2000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Cuanto</a:t>
                      </a:r>
                      <a:r>
                        <a:rPr lang="es-CO" sz="1100" b="1" i="0" u="none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pagaría</a:t>
                      </a:r>
                      <a:endParaRPr lang="es-CO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Menos de $200.000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 $300.000 y $500.000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 $600.000 y $1.000.000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6591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 $1.000.001 y $2.000.000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8752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 de $2.000.000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717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dispongo de dinero para vacaciones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7035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Base: </a:t>
                      </a:r>
                      <a:endParaRPr lang="es-CO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  <p:graphicFrame>
        <p:nvGraphicFramePr>
          <p:cNvPr id="17" name="Gráfico 16"/>
          <p:cNvGraphicFramePr/>
          <p:nvPr>
            <p:extLst>
              <p:ext uri="{D42A27DB-BD31-4B8C-83A1-F6EECF244321}">
                <p14:modId xmlns:p14="http://schemas.microsoft.com/office/powerpoint/2010/main" val="516900231"/>
              </p:ext>
            </p:extLst>
          </p:nvPr>
        </p:nvGraphicFramePr>
        <p:xfrm>
          <a:off x="6315728" y="1407195"/>
          <a:ext cx="5274946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6171602" y="953869"/>
            <a:ext cx="5563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¿Cuánto pagaría por persona en unas vacaciones?</a:t>
            </a:r>
          </a:p>
        </p:txBody>
      </p:sp>
    </p:spTree>
    <p:extLst>
      <p:ext uri="{BB962C8B-B14F-4D97-AF65-F5344CB8AC3E}">
        <p14:creationId xmlns:p14="http://schemas.microsoft.com/office/powerpoint/2010/main" val="736622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PLAN DE AHORRO FAMILIAR PARA TURISMO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8965" y="642711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Q27 ¿Cuentas como familia con  un ahorro de dinero específicamente para turismo? </a:t>
            </a:r>
          </a:p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Q28 ¿Cuál es el principal obstáculo que enfrenta para ahorrar para turismo?</a:t>
            </a: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156505" y="1784747"/>
            <a:ext cx="5916491" cy="3432150"/>
            <a:chOff x="-12700" y="1777936"/>
            <a:chExt cx="5916491" cy="3432150"/>
          </a:xfrm>
        </p:grpSpPr>
        <p:graphicFrame>
          <p:nvGraphicFramePr>
            <p:cNvPr id="39" name="Chart 7">
              <a:extLst>
                <a:ext uri="{FF2B5EF4-FFF2-40B4-BE49-F238E27FC236}">
                  <a16:creationId xmlns:a16="http://schemas.microsoft.com/office/drawing/2014/main" id="{CF89A390-828E-43DA-9EE2-BFD9C6FC46E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73665692"/>
                </p:ext>
              </p:extLst>
            </p:nvPr>
          </p:nvGraphicFramePr>
          <p:xfrm>
            <a:off x="-12700" y="1847341"/>
            <a:ext cx="5916491" cy="32933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4" name="Freeform: Shape 10">
              <a:extLst>
                <a:ext uri="{FF2B5EF4-FFF2-40B4-BE49-F238E27FC236}">
                  <a16:creationId xmlns:a16="http://schemas.microsoft.com/office/drawing/2014/main" id="{A2B359B8-25DD-4FB3-AD2C-0B4279993D56}"/>
                </a:ext>
              </a:extLst>
            </p:cNvPr>
            <p:cNvSpPr/>
            <p:nvPr/>
          </p:nvSpPr>
          <p:spPr>
            <a:xfrm>
              <a:off x="1206500" y="1777936"/>
              <a:ext cx="3429000" cy="3432150"/>
            </a:xfrm>
            <a:custGeom>
              <a:avLst/>
              <a:gdLst>
                <a:gd name="connsiteX0" fmla="*/ 2539448 w 5078896"/>
                <a:gd name="connsiteY0" fmla="*/ 323370 h 5078896"/>
                <a:gd name="connsiteX1" fmla="*/ 415216 w 5078896"/>
                <a:gd name="connsiteY1" fmla="*/ 1868863 h 5078896"/>
                <a:gd name="connsiteX2" fmla="*/ 1226601 w 5078896"/>
                <a:gd name="connsiteY2" fmla="*/ 4369524 h 5078896"/>
                <a:gd name="connsiteX3" fmla="*/ 3852295 w 5078896"/>
                <a:gd name="connsiteY3" fmla="*/ 4369524 h 5078896"/>
                <a:gd name="connsiteX4" fmla="*/ 4663680 w 5078896"/>
                <a:gd name="connsiteY4" fmla="*/ 1868863 h 5078896"/>
                <a:gd name="connsiteX5" fmla="*/ 0 w 5078896"/>
                <a:gd name="connsiteY5" fmla="*/ 0 h 5078896"/>
                <a:gd name="connsiteX6" fmla="*/ 5078896 w 5078896"/>
                <a:gd name="connsiteY6" fmla="*/ 0 h 5078896"/>
                <a:gd name="connsiteX7" fmla="*/ 5078896 w 5078896"/>
                <a:gd name="connsiteY7" fmla="*/ 5078896 h 5078896"/>
                <a:gd name="connsiteX8" fmla="*/ 0 w 5078896"/>
                <a:gd name="connsiteY8" fmla="*/ 5078896 h 5078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8896" h="5078896">
                  <a:moveTo>
                    <a:pt x="2539448" y="323370"/>
                  </a:moveTo>
                  <a:lnTo>
                    <a:pt x="415216" y="1868863"/>
                  </a:lnTo>
                  <a:lnTo>
                    <a:pt x="1226601" y="4369524"/>
                  </a:lnTo>
                  <a:lnTo>
                    <a:pt x="3852295" y="4369524"/>
                  </a:lnTo>
                  <a:lnTo>
                    <a:pt x="4663680" y="1868863"/>
                  </a:lnTo>
                  <a:close/>
                  <a:moveTo>
                    <a:pt x="0" y="0"/>
                  </a:moveTo>
                  <a:lnTo>
                    <a:pt x="5078896" y="0"/>
                  </a:lnTo>
                  <a:lnTo>
                    <a:pt x="5078896" y="5078896"/>
                  </a:lnTo>
                  <a:lnTo>
                    <a:pt x="0" y="50788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7" name="Oval 14">
            <a:extLst>
              <a:ext uri="{FF2B5EF4-FFF2-40B4-BE49-F238E27FC236}">
                <a16:creationId xmlns:a16="http://schemas.microsoft.com/office/drawing/2014/main" id="{F11A8405-4A45-4780-8DAE-93C01045E2E0}"/>
              </a:ext>
            </a:extLst>
          </p:cNvPr>
          <p:cNvSpPr/>
          <p:nvPr/>
        </p:nvSpPr>
        <p:spPr>
          <a:xfrm>
            <a:off x="457200" y="3169010"/>
            <a:ext cx="359545" cy="331812"/>
          </a:xfrm>
          <a:prstGeom prst="ellipse">
            <a:avLst/>
          </a:prstGeom>
          <a:solidFill>
            <a:srgbClr val="2674BB"/>
          </a:solidFill>
          <a:ln>
            <a:solidFill>
              <a:srgbClr val="2674BB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15">
            <a:extLst>
              <a:ext uri="{FF2B5EF4-FFF2-40B4-BE49-F238E27FC236}">
                <a16:creationId xmlns:a16="http://schemas.microsoft.com/office/drawing/2014/main" id="{0A76C807-5A36-4FE9-BEAB-50B3C38F9611}"/>
              </a:ext>
            </a:extLst>
          </p:cNvPr>
          <p:cNvSpPr/>
          <p:nvPr/>
        </p:nvSpPr>
        <p:spPr>
          <a:xfrm>
            <a:off x="457200" y="2667000"/>
            <a:ext cx="359545" cy="331812"/>
          </a:xfrm>
          <a:prstGeom prst="ellipse">
            <a:avLst/>
          </a:prstGeom>
          <a:solidFill>
            <a:srgbClr val="C00000"/>
          </a:solidFill>
          <a:ln>
            <a:solidFill>
              <a:srgbClr val="A3111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16">
            <a:extLst>
              <a:ext uri="{FF2B5EF4-FFF2-40B4-BE49-F238E27FC236}">
                <a16:creationId xmlns:a16="http://schemas.microsoft.com/office/drawing/2014/main" id="{F877711C-C4DA-4BC2-931C-847F951316BF}"/>
              </a:ext>
            </a:extLst>
          </p:cNvPr>
          <p:cNvSpPr txBox="1"/>
          <p:nvPr/>
        </p:nvSpPr>
        <p:spPr>
          <a:xfrm>
            <a:off x="885105" y="2646736"/>
            <a:ext cx="6388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Arial Rounded MT Bold" panose="020F0704030504030204" pitchFamily="34" charset="0"/>
                <a:ea typeface="Roboto" panose="02000000000000000000" pitchFamily="2" charset="0"/>
              </a:rPr>
              <a:t>No</a:t>
            </a:r>
          </a:p>
        </p:txBody>
      </p:sp>
      <p:sp>
        <p:nvSpPr>
          <p:cNvPr id="50" name="TextBox 17">
            <a:extLst>
              <a:ext uri="{FF2B5EF4-FFF2-40B4-BE49-F238E27FC236}">
                <a16:creationId xmlns:a16="http://schemas.microsoft.com/office/drawing/2014/main" id="{76F6594C-2505-4B30-BFA0-1D611E37C86E}"/>
              </a:ext>
            </a:extLst>
          </p:cNvPr>
          <p:cNvSpPr txBox="1"/>
          <p:nvPr/>
        </p:nvSpPr>
        <p:spPr>
          <a:xfrm>
            <a:off x="885105" y="3155457"/>
            <a:ext cx="6112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err="1">
                <a:solidFill>
                  <a:srgbClr val="666666"/>
                </a:solidFill>
                <a:latin typeface="Arial Rounded MT Bold" panose="020F0704030504030204" pitchFamily="34" charset="0"/>
                <a:ea typeface="Roboto" panose="02000000000000000000" pitchFamily="2" charset="0"/>
              </a:rPr>
              <a:t>Sí</a:t>
            </a:r>
            <a:endParaRPr lang="en-US" dirty="0">
              <a:solidFill>
                <a:srgbClr val="666666"/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149618"/>
              </p:ext>
            </p:extLst>
          </p:nvPr>
        </p:nvGraphicFramePr>
        <p:xfrm>
          <a:off x="885105" y="5009649"/>
          <a:ext cx="3343275" cy="877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162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b"/>
                      <a:endParaRPr lang="es-CO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Base: </a:t>
                      </a:r>
                      <a:endParaRPr lang="es-CO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  <p:sp>
        <p:nvSpPr>
          <p:cNvPr id="56" name="CuadroTexto 55"/>
          <p:cNvSpPr txBox="1"/>
          <p:nvPr/>
        </p:nvSpPr>
        <p:spPr>
          <a:xfrm>
            <a:off x="34365" y="1371247"/>
            <a:ext cx="556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¿Cómo familia ahorra para turismo?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6628802" y="1143000"/>
            <a:ext cx="556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¿Qué le impide ahorrar para turismo?</a:t>
            </a:r>
          </a:p>
        </p:txBody>
      </p:sp>
      <p:graphicFrame>
        <p:nvGraphicFramePr>
          <p:cNvPr id="58" name="Chart 6"/>
          <p:cNvGraphicFramePr/>
          <p:nvPr>
            <p:extLst>
              <p:ext uri="{D42A27DB-BD31-4B8C-83A1-F6EECF244321}">
                <p14:modId xmlns:p14="http://schemas.microsoft.com/office/powerpoint/2010/main" val="279537215"/>
              </p:ext>
            </p:extLst>
          </p:nvPr>
        </p:nvGraphicFramePr>
        <p:xfrm>
          <a:off x="5850437" y="1539933"/>
          <a:ext cx="6126656" cy="3489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60" name="Conector angular 59"/>
          <p:cNvCxnSpPr/>
          <p:nvPr/>
        </p:nvCxnSpPr>
        <p:spPr>
          <a:xfrm flipV="1">
            <a:off x="4228380" y="1371247"/>
            <a:ext cx="3010620" cy="1797763"/>
          </a:xfrm>
          <a:prstGeom prst="bentConnector3">
            <a:avLst/>
          </a:prstGeom>
          <a:ln>
            <a:solidFill>
              <a:srgbClr val="A31115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10304"/>
              </p:ext>
            </p:extLst>
          </p:nvPr>
        </p:nvGraphicFramePr>
        <p:xfrm>
          <a:off x="6654202" y="5001751"/>
          <a:ext cx="4987387" cy="1640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Motivos</a:t>
                      </a:r>
                      <a:r>
                        <a:rPr lang="es-CO" sz="1100" b="1" i="0" u="none" strike="noStrik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no ahorro</a:t>
                      </a:r>
                      <a:endParaRPr lang="es-CO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ingresos suficientes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hábito de ahorro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Prioridades financieras diferentes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6591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Gastos imprevistos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8752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 los diferentes gastos, No nos queda para ahorro de turismo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717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Base: </a:t>
                      </a:r>
                      <a:endParaRPr lang="es-CO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384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PLAN DE AHORRO FAMILIAR PARA TURISMO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8965" y="642711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Q27 ¿Cuentas como familia con  un ahorro de dinero específicamente para turismo? </a:t>
            </a:r>
          </a:p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Q29 ¿Cuánto dinero destina mensualmente  para el ahorro de turismo?</a:t>
            </a: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39" name="Chart 7">
            <a:extLst>
              <a:ext uri="{FF2B5EF4-FFF2-40B4-BE49-F238E27FC236}">
                <a16:creationId xmlns:a16="http://schemas.microsoft.com/office/drawing/2014/main" id="{CF89A390-828E-43DA-9EE2-BFD9C6FC46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233164"/>
              </p:ext>
            </p:extLst>
          </p:nvPr>
        </p:nvGraphicFramePr>
        <p:xfrm>
          <a:off x="103309" y="1847341"/>
          <a:ext cx="5916491" cy="3293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4" name="Freeform: Shape 10">
            <a:extLst>
              <a:ext uri="{FF2B5EF4-FFF2-40B4-BE49-F238E27FC236}">
                <a16:creationId xmlns:a16="http://schemas.microsoft.com/office/drawing/2014/main" id="{A2B359B8-25DD-4FB3-AD2C-0B4279993D56}"/>
              </a:ext>
            </a:extLst>
          </p:cNvPr>
          <p:cNvSpPr/>
          <p:nvPr/>
        </p:nvSpPr>
        <p:spPr>
          <a:xfrm>
            <a:off x="1322509" y="1777936"/>
            <a:ext cx="3429000" cy="3432150"/>
          </a:xfrm>
          <a:custGeom>
            <a:avLst/>
            <a:gdLst>
              <a:gd name="connsiteX0" fmla="*/ 2539448 w 5078896"/>
              <a:gd name="connsiteY0" fmla="*/ 323370 h 5078896"/>
              <a:gd name="connsiteX1" fmla="*/ 415216 w 5078896"/>
              <a:gd name="connsiteY1" fmla="*/ 1868863 h 5078896"/>
              <a:gd name="connsiteX2" fmla="*/ 1226601 w 5078896"/>
              <a:gd name="connsiteY2" fmla="*/ 4369524 h 5078896"/>
              <a:gd name="connsiteX3" fmla="*/ 3852295 w 5078896"/>
              <a:gd name="connsiteY3" fmla="*/ 4369524 h 5078896"/>
              <a:gd name="connsiteX4" fmla="*/ 4663680 w 5078896"/>
              <a:gd name="connsiteY4" fmla="*/ 1868863 h 5078896"/>
              <a:gd name="connsiteX5" fmla="*/ 0 w 5078896"/>
              <a:gd name="connsiteY5" fmla="*/ 0 h 5078896"/>
              <a:gd name="connsiteX6" fmla="*/ 5078896 w 5078896"/>
              <a:gd name="connsiteY6" fmla="*/ 0 h 5078896"/>
              <a:gd name="connsiteX7" fmla="*/ 5078896 w 5078896"/>
              <a:gd name="connsiteY7" fmla="*/ 5078896 h 5078896"/>
              <a:gd name="connsiteX8" fmla="*/ 0 w 5078896"/>
              <a:gd name="connsiteY8" fmla="*/ 5078896 h 507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78896" h="5078896">
                <a:moveTo>
                  <a:pt x="2539448" y="323370"/>
                </a:moveTo>
                <a:lnTo>
                  <a:pt x="415216" y="1868863"/>
                </a:lnTo>
                <a:lnTo>
                  <a:pt x="1226601" y="4369524"/>
                </a:lnTo>
                <a:lnTo>
                  <a:pt x="3852295" y="4369524"/>
                </a:lnTo>
                <a:lnTo>
                  <a:pt x="4663680" y="1868863"/>
                </a:lnTo>
                <a:close/>
                <a:moveTo>
                  <a:pt x="0" y="0"/>
                </a:moveTo>
                <a:lnTo>
                  <a:pt x="5078896" y="0"/>
                </a:lnTo>
                <a:lnTo>
                  <a:pt x="5078896" y="5078896"/>
                </a:lnTo>
                <a:lnTo>
                  <a:pt x="0" y="50788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14">
            <a:extLst>
              <a:ext uri="{FF2B5EF4-FFF2-40B4-BE49-F238E27FC236}">
                <a16:creationId xmlns:a16="http://schemas.microsoft.com/office/drawing/2014/main" id="{F11A8405-4A45-4780-8DAE-93C01045E2E0}"/>
              </a:ext>
            </a:extLst>
          </p:cNvPr>
          <p:cNvSpPr/>
          <p:nvPr/>
        </p:nvSpPr>
        <p:spPr>
          <a:xfrm>
            <a:off x="457200" y="3169010"/>
            <a:ext cx="359545" cy="331812"/>
          </a:xfrm>
          <a:prstGeom prst="ellipse">
            <a:avLst/>
          </a:prstGeom>
          <a:solidFill>
            <a:srgbClr val="002060"/>
          </a:solidFill>
          <a:ln>
            <a:solidFill>
              <a:srgbClr val="2674BB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15">
            <a:extLst>
              <a:ext uri="{FF2B5EF4-FFF2-40B4-BE49-F238E27FC236}">
                <a16:creationId xmlns:a16="http://schemas.microsoft.com/office/drawing/2014/main" id="{0A76C807-5A36-4FE9-BEAB-50B3C38F9611}"/>
              </a:ext>
            </a:extLst>
          </p:cNvPr>
          <p:cNvSpPr/>
          <p:nvPr/>
        </p:nvSpPr>
        <p:spPr>
          <a:xfrm>
            <a:off x="457200" y="2667000"/>
            <a:ext cx="359545" cy="331812"/>
          </a:xfrm>
          <a:prstGeom prst="ellipse">
            <a:avLst/>
          </a:prstGeom>
          <a:solidFill>
            <a:srgbClr val="FF0000"/>
          </a:solidFill>
          <a:ln>
            <a:solidFill>
              <a:srgbClr val="A3111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16">
            <a:extLst>
              <a:ext uri="{FF2B5EF4-FFF2-40B4-BE49-F238E27FC236}">
                <a16:creationId xmlns:a16="http://schemas.microsoft.com/office/drawing/2014/main" id="{F877711C-C4DA-4BC2-931C-847F951316BF}"/>
              </a:ext>
            </a:extLst>
          </p:cNvPr>
          <p:cNvSpPr txBox="1"/>
          <p:nvPr/>
        </p:nvSpPr>
        <p:spPr>
          <a:xfrm>
            <a:off x="885105" y="2646736"/>
            <a:ext cx="63889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rgbClr val="666666"/>
                </a:solidFill>
                <a:latin typeface="Arial Rounded MT Bold" panose="020F0704030504030204" pitchFamily="34" charset="0"/>
                <a:ea typeface="Roboto" panose="02000000000000000000" pitchFamily="2" charset="0"/>
              </a:rPr>
              <a:t>No</a:t>
            </a:r>
          </a:p>
        </p:txBody>
      </p:sp>
      <p:sp>
        <p:nvSpPr>
          <p:cNvPr id="50" name="TextBox 17">
            <a:extLst>
              <a:ext uri="{FF2B5EF4-FFF2-40B4-BE49-F238E27FC236}">
                <a16:creationId xmlns:a16="http://schemas.microsoft.com/office/drawing/2014/main" id="{76F6594C-2505-4B30-BFA0-1D611E37C86E}"/>
              </a:ext>
            </a:extLst>
          </p:cNvPr>
          <p:cNvSpPr txBox="1"/>
          <p:nvPr/>
        </p:nvSpPr>
        <p:spPr>
          <a:xfrm>
            <a:off x="885105" y="3155457"/>
            <a:ext cx="6112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err="1">
                <a:solidFill>
                  <a:srgbClr val="666666"/>
                </a:solidFill>
                <a:latin typeface="Arial Rounded MT Bold" panose="020F0704030504030204" pitchFamily="34" charset="0"/>
                <a:ea typeface="Roboto" panose="02000000000000000000" pitchFamily="2" charset="0"/>
              </a:rPr>
              <a:t>Sí</a:t>
            </a:r>
            <a:endParaRPr lang="en-US" dirty="0">
              <a:solidFill>
                <a:srgbClr val="666666"/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</p:txBody>
      </p:sp>
      <p:graphicFrame>
        <p:nvGraphicFramePr>
          <p:cNvPr id="55" name="Tabla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149618"/>
              </p:ext>
            </p:extLst>
          </p:nvPr>
        </p:nvGraphicFramePr>
        <p:xfrm>
          <a:off x="885105" y="5009649"/>
          <a:ext cx="3343275" cy="877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162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b"/>
                      <a:endParaRPr lang="es-CO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Base: </a:t>
                      </a:r>
                      <a:endParaRPr lang="es-CO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  <p:sp>
        <p:nvSpPr>
          <p:cNvPr id="56" name="CuadroTexto 55"/>
          <p:cNvSpPr txBox="1"/>
          <p:nvPr/>
        </p:nvSpPr>
        <p:spPr>
          <a:xfrm>
            <a:off x="34365" y="1371247"/>
            <a:ext cx="556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¿Cómo familia ahorran para turismo?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6628802" y="1383268"/>
            <a:ext cx="556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¿Qué dinero destina para turismo?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9867914" y="460342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= 242</a:t>
            </a:r>
          </a:p>
        </p:txBody>
      </p:sp>
      <p:cxnSp>
        <p:nvCxnSpPr>
          <p:cNvPr id="60" name="Conector angular 59"/>
          <p:cNvCxnSpPr/>
          <p:nvPr/>
        </p:nvCxnSpPr>
        <p:spPr>
          <a:xfrm flipV="1">
            <a:off x="4228380" y="1600200"/>
            <a:ext cx="3163020" cy="2209800"/>
          </a:xfrm>
          <a:prstGeom prst="bentConnector3">
            <a:avLst/>
          </a:prstGeom>
          <a:ln>
            <a:solidFill>
              <a:srgbClr val="00206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90331ACE-AE06-4CB0-8B51-980339F22E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405688"/>
              </p:ext>
            </p:extLst>
          </p:nvPr>
        </p:nvGraphicFramePr>
        <p:xfrm>
          <a:off x="6459854" y="1717669"/>
          <a:ext cx="5274946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147B1D0-C637-4A7D-B399-49DD98CAB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003459"/>
              </p:ext>
            </p:extLst>
          </p:nvPr>
        </p:nvGraphicFramePr>
        <p:xfrm>
          <a:off x="5820495" y="4928554"/>
          <a:ext cx="5486400" cy="1473200"/>
        </p:xfrm>
        <a:graphic>
          <a:graphicData uri="http://schemas.openxmlformats.org/drawingml/2006/table">
            <a:tbl>
              <a:tblPr/>
              <a:tblGrid>
                <a:gridCol w="2070100">
                  <a:extLst>
                    <a:ext uri="{9D8B030D-6E8A-4147-A177-3AD203B41FA5}">
                      <a16:colId xmlns:a16="http://schemas.microsoft.com/office/drawing/2014/main" val="9697888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905570798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16492035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5887792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9083419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Comfandi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 Comfenalco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No afilaido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6635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Menos de $50.000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4438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Entre $50.000 y $100.000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424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Entre $100.001 y $200.000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1054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Entre $200.001 y $500.000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2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Más de $500.000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0504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No destino dinero regularmente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2692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Base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80808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7575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630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08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2463800" y="219075"/>
            <a:ext cx="972820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CO" sz="2800" b="0" spc="-20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PERFIL SOCIOECONOMICO DE LOS PARTICIPANTES</a:t>
            </a:r>
            <a:endParaRPr sz="2800" b="0" dirty="0">
              <a:solidFill>
                <a:srgbClr val="2674BB"/>
              </a:solidFill>
              <a:latin typeface="Arial Rounded MT Bold" panose="020F0704030504030204" pitchFamily="34" charset="0"/>
              <a:ea typeface="Roboto" panose="02000000000000000000" pitchFamily="2" charset="0"/>
              <a:cs typeface="Verdan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0" y="470124"/>
            <a:ext cx="1273800" cy="4890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3007" y="192023"/>
            <a:ext cx="896111" cy="496824"/>
          </a:xfrm>
          <a:prstGeom prst="rect">
            <a:avLst/>
          </a:prstGeom>
        </p:spPr>
      </p:pic>
      <p:sp>
        <p:nvSpPr>
          <p:cNvPr id="52" name="Google Shape;198;p29"/>
          <p:cNvSpPr/>
          <p:nvPr/>
        </p:nvSpPr>
        <p:spPr>
          <a:xfrm rot="19131734" flipH="1">
            <a:off x="7099627" y="5648097"/>
            <a:ext cx="1872458" cy="3299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3806" y="0"/>
                </a:lnTo>
                <a:lnTo>
                  <a:pt x="21600" y="0"/>
                </a:lnTo>
              </a:path>
            </a:pathLst>
          </a:custGeom>
          <a:noFill/>
          <a:ln w="25400" cap="flat" cmpd="sng">
            <a:solidFill>
              <a:srgbClr val="666666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300" tIns="71300" rIns="71300" bIns="71300" anchor="ctr" anchorCtr="0">
            <a:noAutofit/>
          </a:bodyPr>
          <a:lstStyle/>
          <a:p>
            <a:pPr algn="l" defTabSz="1828800" rtl="0">
              <a:buClr>
                <a:srgbClr val="000000"/>
              </a:buClr>
              <a:defRPr/>
            </a:pPr>
            <a:endParaRPr lang="es-ES_tradnl" sz="1050">
              <a:solidFill>
                <a:srgbClr val="B3B3B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" name="Google Shape;210;p29"/>
          <p:cNvSpPr txBox="1"/>
          <p:nvPr/>
        </p:nvSpPr>
        <p:spPr>
          <a:xfrm>
            <a:off x="1316791" y="1981200"/>
            <a:ext cx="2339384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50" rIns="91250" bIns="45650" anchor="t" anchorCtr="0">
            <a:noAutofit/>
          </a:bodyPr>
          <a:lstStyle/>
          <a:p>
            <a:pPr algn="r" defTabSz="1828800" rtl="0">
              <a:buClr>
                <a:srgbClr val="000000"/>
              </a:buClr>
              <a:defRPr/>
            </a:pPr>
            <a:r>
              <a:rPr lang="es-ES_tradnl" sz="1600" dirty="0">
                <a:solidFill>
                  <a:srgbClr val="FF0000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EDADES</a:t>
            </a:r>
          </a:p>
          <a:p>
            <a:pPr algn="r" defTabSz="1828800" rtl="0">
              <a:buClr>
                <a:srgbClr val="000000"/>
              </a:buClr>
              <a:defRPr/>
            </a:pP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rial"/>
                <a:sym typeface="Arial"/>
              </a:rPr>
              <a:t>18-25 años 24%</a:t>
            </a:r>
          </a:p>
          <a:p>
            <a:pPr algn="r" defTabSz="1828800" rtl="0">
              <a:buClr>
                <a:srgbClr val="000000"/>
              </a:buClr>
              <a:defRPr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rial"/>
                <a:sym typeface="Arial"/>
              </a:rPr>
              <a:t>26-34 años 28%</a:t>
            </a:r>
          </a:p>
          <a:p>
            <a:pPr algn="r" defTabSz="1828800" rtl="0">
              <a:buClr>
                <a:srgbClr val="000000"/>
              </a:buClr>
              <a:defRPr/>
            </a:pP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rial"/>
                <a:sym typeface="Arial"/>
              </a:rPr>
              <a:t>35-45 años 26%</a:t>
            </a:r>
          </a:p>
          <a:p>
            <a:pPr algn="r" defTabSz="1828800" rtl="0">
              <a:buClr>
                <a:srgbClr val="000000"/>
              </a:buClr>
              <a:defRPr/>
            </a:pP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rial"/>
                <a:sym typeface="Arial"/>
              </a:rPr>
              <a:t>46-55 años 14%</a:t>
            </a:r>
          </a:p>
          <a:p>
            <a:pPr algn="r" defTabSz="1828800" rtl="0">
              <a:buClr>
                <a:srgbClr val="000000"/>
              </a:buClr>
              <a:defRPr/>
            </a:pP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rial"/>
                <a:sym typeface="Arial"/>
              </a:rPr>
              <a:t>56-60 años 4%</a:t>
            </a:r>
          </a:p>
          <a:p>
            <a:pPr algn="r" defTabSz="1828800" rtl="0">
              <a:buClr>
                <a:srgbClr val="000000"/>
              </a:buClr>
              <a:defRPr/>
            </a:pP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rial"/>
                <a:sym typeface="Arial"/>
              </a:rPr>
              <a:t>Mayor de 60 años 4%</a:t>
            </a:r>
          </a:p>
        </p:txBody>
      </p:sp>
      <p:sp>
        <p:nvSpPr>
          <p:cNvPr id="54" name="Google Shape;222;p29"/>
          <p:cNvSpPr txBox="1"/>
          <p:nvPr/>
        </p:nvSpPr>
        <p:spPr>
          <a:xfrm>
            <a:off x="3912413" y="1067979"/>
            <a:ext cx="1650186" cy="913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50" rIns="91250" bIns="45650" anchor="ctr" anchorCtr="0">
            <a:noAutofit/>
          </a:bodyPr>
          <a:lstStyle/>
          <a:p>
            <a:pPr algn="r" defTabSz="1828800" rtl="0">
              <a:buClr>
                <a:srgbClr val="000000"/>
              </a:buClr>
              <a:defRPr/>
            </a:pPr>
            <a:r>
              <a:rPr lang="es-ES_tradnl" sz="1600" dirty="0">
                <a:solidFill>
                  <a:srgbClr val="FF0000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GENERO</a:t>
            </a:r>
          </a:p>
          <a:p>
            <a:pPr algn="r" defTabSz="1828800" rtl="0">
              <a:buClr>
                <a:srgbClr val="000000"/>
              </a:buClr>
              <a:defRPr/>
            </a:pPr>
            <a:r>
              <a:rPr lang="es-ES_tradnl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Mujer 60%</a:t>
            </a:r>
          </a:p>
          <a:p>
            <a:pPr algn="r" defTabSz="1828800" rtl="0">
              <a:buClr>
                <a:srgbClr val="000000"/>
              </a:buClr>
              <a:defRPr/>
            </a:pPr>
            <a:r>
              <a:rPr lang="es-ES_tradnl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Arial"/>
                <a:sym typeface="Raleway"/>
              </a:rPr>
              <a:t>Hombre 40%</a:t>
            </a:r>
            <a:endParaRPr lang="es-ES_tradnl" sz="16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  <a:cs typeface="Arial"/>
              <a:sym typeface="Arial"/>
            </a:endParaRPr>
          </a:p>
        </p:txBody>
      </p:sp>
      <p:sp>
        <p:nvSpPr>
          <p:cNvPr id="55" name="Google Shape;198;p29">
            <a:extLst>
              <a:ext uri="{FF2B5EF4-FFF2-40B4-BE49-F238E27FC236}">
                <a16:creationId xmlns:a16="http://schemas.microsoft.com/office/drawing/2014/main" id="{D045AD6D-973B-456A-BF1A-1CF69BE67DCC}"/>
              </a:ext>
            </a:extLst>
          </p:cNvPr>
          <p:cNvSpPr/>
          <p:nvPr/>
        </p:nvSpPr>
        <p:spPr>
          <a:xfrm rot="18613447" flipH="1">
            <a:off x="7105997" y="3966690"/>
            <a:ext cx="1872458" cy="3299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3806" y="0"/>
                </a:lnTo>
                <a:lnTo>
                  <a:pt x="21600" y="0"/>
                </a:lnTo>
              </a:path>
            </a:pathLst>
          </a:custGeom>
          <a:noFill/>
          <a:ln w="25400" cap="flat" cmpd="sng">
            <a:solidFill>
              <a:srgbClr val="666666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300" tIns="71300" rIns="71300" bIns="71300" anchor="ctr" anchorCtr="0">
            <a:noAutofit/>
          </a:bodyPr>
          <a:lstStyle/>
          <a:p>
            <a:pPr algn="l" defTabSz="1828800" rtl="0">
              <a:buClr>
                <a:srgbClr val="000000"/>
              </a:buClr>
              <a:defRPr/>
            </a:pPr>
            <a:endParaRPr lang="es-ES_tradnl" sz="1050">
              <a:solidFill>
                <a:srgbClr val="B3B3B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7" name="Google Shape;197;p29">
            <a:extLst>
              <a:ext uri="{FF2B5EF4-FFF2-40B4-BE49-F238E27FC236}">
                <a16:creationId xmlns:a16="http://schemas.microsoft.com/office/drawing/2014/main" id="{DFA38442-9EC3-49D5-9B07-31BB9E06FDCF}"/>
              </a:ext>
            </a:extLst>
          </p:cNvPr>
          <p:cNvSpPr/>
          <p:nvPr/>
        </p:nvSpPr>
        <p:spPr>
          <a:xfrm rot="10800000" flipH="1">
            <a:off x="3690293" y="5174747"/>
            <a:ext cx="1817786" cy="35003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5027" y="0"/>
                </a:lnTo>
                <a:lnTo>
                  <a:pt x="21600" y="21600"/>
                </a:lnTo>
              </a:path>
            </a:pathLst>
          </a:custGeom>
          <a:noFill/>
          <a:ln w="25400" cap="flat" cmpd="sng">
            <a:solidFill>
              <a:srgbClr val="666666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300" tIns="71300" rIns="71300" bIns="71300" anchor="ctr" anchorCtr="0">
            <a:noAutofit/>
          </a:bodyPr>
          <a:lstStyle/>
          <a:p>
            <a:pPr algn="l" defTabSz="1828800" rtl="0">
              <a:buClr>
                <a:srgbClr val="000000"/>
              </a:buClr>
              <a:defRPr/>
            </a:pPr>
            <a:endParaRPr lang="es-ES_tradnl" sz="1050">
              <a:solidFill>
                <a:srgbClr val="B3B3B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8" name="Google Shape;197;p29">
            <a:extLst>
              <a:ext uri="{FF2B5EF4-FFF2-40B4-BE49-F238E27FC236}">
                <a16:creationId xmlns:a16="http://schemas.microsoft.com/office/drawing/2014/main" id="{34338130-270B-4167-B799-D33FFC0F08AA}"/>
              </a:ext>
            </a:extLst>
          </p:cNvPr>
          <p:cNvSpPr/>
          <p:nvPr/>
        </p:nvSpPr>
        <p:spPr>
          <a:xfrm rot="3329315" flipH="1">
            <a:off x="5571984" y="1628535"/>
            <a:ext cx="1237754" cy="50218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5027" y="0"/>
                </a:lnTo>
                <a:lnTo>
                  <a:pt x="21600" y="21600"/>
                </a:lnTo>
              </a:path>
            </a:pathLst>
          </a:custGeom>
          <a:noFill/>
          <a:ln w="25400" cap="flat" cmpd="sng">
            <a:solidFill>
              <a:srgbClr val="666666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300" tIns="71300" rIns="71300" bIns="71300" anchor="ctr" anchorCtr="0">
            <a:noAutofit/>
          </a:bodyPr>
          <a:lstStyle/>
          <a:p>
            <a:pPr algn="l" defTabSz="1828800" rtl="0">
              <a:buClr>
                <a:srgbClr val="000000"/>
              </a:buClr>
              <a:defRPr/>
            </a:pPr>
            <a:endParaRPr lang="es-ES_tradnl" sz="1050">
              <a:solidFill>
                <a:srgbClr val="B3B3B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9" name="Google Shape;220;p29">
            <a:extLst>
              <a:ext uri="{FF2B5EF4-FFF2-40B4-BE49-F238E27FC236}">
                <a16:creationId xmlns:a16="http://schemas.microsoft.com/office/drawing/2014/main" id="{3F1D1C8E-91E9-442A-AC19-449D0C88E2F4}"/>
              </a:ext>
            </a:extLst>
          </p:cNvPr>
          <p:cNvSpPr txBox="1"/>
          <p:nvPr/>
        </p:nvSpPr>
        <p:spPr>
          <a:xfrm>
            <a:off x="8863458" y="4569173"/>
            <a:ext cx="305859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50" rIns="91250" bIns="45650" anchor="t" anchorCtr="0">
            <a:noAutofit/>
          </a:bodyPr>
          <a:lstStyle/>
          <a:p>
            <a:pPr defTabSz="1828800" rtl="0">
              <a:buClr>
                <a:srgbClr val="000000"/>
              </a:buClr>
              <a:defRPr/>
            </a:pPr>
            <a:r>
              <a:rPr lang="es-CO" sz="1600" dirty="0">
                <a:solidFill>
                  <a:srgbClr val="FF0000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NIVEL SOCIO ECONÓMICO</a:t>
            </a:r>
          </a:p>
          <a:p>
            <a:pPr defTabSz="1828800">
              <a:buClr>
                <a:srgbClr val="000000"/>
              </a:buClr>
              <a:defRPr/>
            </a:pPr>
            <a:r>
              <a:rPr lang="es-C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18% Estrato 1</a:t>
            </a:r>
          </a:p>
          <a:p>
            <a:pPr defTabSz="1828800">
              <a:buClr>
                <a:srgbClr val="000000"/>
              </a:buClr>
              <a:defRPr/>
            </a:pPr>
            <a:r>
              <a:rPr lang="es-C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22% Estrato 2</a:t>
            </a:r>
          </a:p>
          <a:p>
            <a:pPr defTabSz="1828800">
              <a:buClr>
                <a:srgbClr val="000000"/>
              </a:buClr>
              <a:defRPr/>
            </a:pPr>
            <a:r>
              <a:rPr lang="es-CO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33% Estrato 3</a:t>
            </a:r>
          </a:p>
          <a:p>
            <a:pPr defTabSz="1828800">
              <a:buClr>
                <a:srgbClr val="000000"/>
              </a:buClr>
              <a:defRPr/>
            </a:pPr>
            <a:r>
              <a:rPr lang="es-C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19% Estrato 4</a:t>
            </a:r>
          </a:p>
          <a:p>
            <a:pPr defTabSz="1828800">
              <a:buClr>
                <a:srgbClr val="000000"/>
              </a:buClr>
              <a:defRPr/>
            </a:pPr>
            <a:r>
              <a:rPr lang="es-C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7% Estrato 5</a:t>
            </a:r>
          </a:p>
          <a:p>
            <a:pPr defTabSz="1828800">
              <a:buClr>
                <a:srgbClr val="000000"/>
              </a:buClr>
              <a:defRPr/>
            </a:pPr>
            <a:r>
              <a:rPr lang="es-CO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2% Estrato 6</a:t>
            </a:r>
          </a:p>
        </p:txBody>
      </p:sp>
      <p:sp>
        <p:nvSpPr>
          <p:cNvPr id="62" name="Google Shape;197;p29">
            <a:extLst>
              <a:ext uri="{FF2B5EF4-FFF2-40B4-BE49-F238E27FC236}">
                <a16:creationId xmlns:a16="http://schemas.microsoft.com/office/drawing/2014/main" id="{A26171A0-0B7C-4B35-A9D9-8C75452DC921}"/>
              </a:ext>
            </a:extLst>
          </p:cNvPr>
          <p:cNvSpPr/>
          <p:nvPr/>
        </p:nvSpPr>
        <p:spPr>
          <a:xfrm rot="2748777" flipH="1">
            <a:off x="3588514" y="3083084"/>
            <a:ext cx="1257379" cy="3386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5027" y="0"/>
                </a:lnTo>
                <a:lnTo>
                  <a:pt x="21600" y="21600"/>
                </a:lnTo>
              </a:path>
            </a:pathLst>
          </a:custGeom>
          <a:noFill/>
          <a:ln w="25400" cap="flat" cmpd="sng">
            <a:solidFill>
              <a:srgbClr val="666666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300" tIns="71300" rIns="71300" bIns="71300" anchor="ctr" anchorCtr="0">
            <a:noAutofit/>
          </a:bodyPr>
          <a:lstStyle/>
          <a:p>
            <a:pPr algn="l" defTabSz="1828800" rtl="0">
              <a:buClr>
                <a:srgbClr val="000000"/>
              </a:buClr>
              <a:defRPr/>
            </a:pPr>
            <a:endParaRPr lang="es-ES_tradnl" sz="1050">
              <a:solidFill>
                <a:srgbClr val="B3B3B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11226671" y="655022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= 384</a:t>
            </a:r>
          </a:p>
        </p:txBody>
      </p:sp>
      <p:sp>
        <p:nvSpPr>
          <p:cNvPr id="29" name="Google Shape;220;p29">
            <a:extLst>
              <a:ext uri="{FF2B5EF4-FFF2-40B4-BE49-F238E27FC236}">
                <a16:creationId xmlns:a16="http://schemas.microsoft.com/office/drawing/2014/main" id="{A00D27A0-F6E8-4555-99BA-90E00B18E4AD}"/>
              </a:ext>
            </a:extLst>
          </p:cNvPr>
          <p:cNvSpPr txBox="1"/>
          <p:nvPr/>
        </p:nvSpPr>
        <p:spPr>
          <a:xfrm>
            <a:off x="8783564" y="2910476"/>
            <a:ext cx="2798836" cy="1291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50" rIns="91250" bIns="45650" anchor="t" anchorCtr="0">
            <a:noAutofit/>
          </a:bodyPr>
          <a:lstStyle/>
          <a:p>
            <a:pPr defTabSz="1828800" rtl="0">
              <a:buClr>
                <a:srgbClr val="000000"/>
              </a:buClr>
              <a:defRPr/>
            </a:pPr>
            <a:r>
              <a:rPr lang="es-CO" sz="1600" dirty="0">
                <a:solidFill>
                  <a:srgbClr val="FF0000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TARGET</a:t>
            </a:r>
          </a:p>
          <a:p>
            <a:pPr defTabSz="1828800">
              <a:buClr>
                <a:srgbClr val="000000"/>
              </a:buClr>
              <a:defRPr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41% Comfandi</a:t>
            </a:r>
          </a:p>
          <a:p>
            <a:pPr defTabSz="1828800">
              <a:buClr>
                <a:srgbClr val="000000"/>
              </a:buClr>
              <a:defRPr/>
            </a:pP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19% Comfenalco</a:t>
            </a:r>
          </a:p>
          <a:p>
            <a:pPr defTabSz="1828800">
              <a:buClr>
                <a:srgbClr val="000000"/>
              </a:buClr>
              <a:defRPr/>
            </a:pP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40% No afiliados</a:t>
            </a:r>
          </a:p>
          <a:p>
            <a:pPr defTabSz="1828800">
              <a:buClr>
                <a:srgbClr val="000000"/>
              </a:buClr>
              <a:defRPr/>
            </a:pPr>
            <a:endParaRPr lang="es-CO" sz="16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  <a:cs typeface="Raleway"/>
              <a:sym typeface="Raleway"/>
            </a:endParaRPr>
          </a:p>
        </p:txBody>
      </p:sp>
      <p:sp>
        <p:nvSpPr>
          <p:cNvPr id="33" name="Google Shape;220;p29">
            <a:extLst>
              <a:ext uri="{FF2B5EF4-FFF2-40B4-BE49-F238E27FC236}">
                <a16:creationId xmlns:a16="http://schemas.microsoft.com/office/drawing/2014/main" id="{A00D27A0-F6E8-4555-99BA-90E00B18E4AD}"/>
              </a:ext>
            </a:extLst>
          </p:cNvPr>
          <p:cNvSpPr txBox="1"/>
          <p:nvPr/>
        </p:nvSpPr>
        <p:spPr>
          <a:xfrm>
            <a:off x="571482" y="4373914"/>
            <a:ext cx="3124236" cy="203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50" rIns="91250" bIns="45650" anchor="t" anchorCtr="0">
            <a:noAutofit/>
          </a:bodyPr>
          <a:lstStyle/>
          <a:p>
            <a:pPr algn="r" defTabSz="1828800" rtl="0">
              <a:buClr>
                <a:srgbClr val="000000"/>
              </a:buClr>
              <a:defRPr/>
            </a:pPr>
            <a:r>
              <a:rPr lang="es-CO" sz="1600" dirty="0">
                <a:solidFill>
                  <a:srgbClr val="FF0000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OCUPACIÓN</a:t>
            </a:r>
          </a:p>
          <a:p>
            <a:pPr algn="r" defTabSz="1828800">
              <a:buClr>
                <a:srgbClr val="000000"/>
              </a:buClr>
              <a:defRPr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Empleado 38%</a:t>
            </a:r>
          </a:p>
          <a:p>
            <a:pPr algn="r" defTabSz="1828800">
              <a:buClr>
                <a:srgbClr val="000000"/>
              </a:buClr>
              <a:defRPr/>
            </a:pP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Desempleado 17%</a:t>
            </a:r>
          </a:p>
          <a:p>
            <a:pPr algn="r" defTabSz="1828800">
              <a:buClr>
                <a:srgbClr val="000000"/>
              </a:buClr>
              <a:defRPr/>
            </a:pP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Independiente 22%</a:t>
            </a:r>
          </a:p>
          <a:p>
            <a:pPr algn="r" defTabSz="1828800">
              <a:buClr>
                <a:srgbClr val="000000"/>
              </a:buClr>
              <a:defRPr/>
            </a:pP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Estudiante 9%</a:t>
            </a:r>
          </a:p>
          <a:p>
            <a:pPr algn="r" defTabSz="1828800">
              <a:buClr>
                <a:srgbClr val="000000"/>
              </a:buClr>
              <a:defRPr/>
            </a:pP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Hogar 7%</a:t>
            </a:r>
          </a:p>
          <a:p>
            <a:pPr algn="r" defTabSz="1828800">
              <a:buClr>
                <a:srgbClr val="000000"/>
              </a:buClr>
              <a:defRPr/>
            </a:pP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Emprendedor 6%</a:t>
            </a:r>
          </a:p>
          <a:p>
            <a:pPr algn="r" defTabSz="1828800">
              <a:buClr>
                <a:srgbClr val="000000"/>
              </a:buClr>
              <a:defRPr/>
            </a:pP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Jubilado/ Pensionado 2%</a:t>
            </a:r>
            <a:endParaRPr lang="es-CO" sz="16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  <a:cs typeface="Raleway"/>
              <a:sym typeface="Raleway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sp>
        <p:nvSpPr>
          <p:cNvPr id="21" name="Google Shape;198;p29">
            <a:extLst>
              <a:ext uri="{FF2B5EF4-FFF2-40B4-BE49-F238E27FC236}">
                <a16:creationId xmlns:a16="http://schemas.microsoft.com/office/drawing/2014/main" id="{D045AD6D-973B-456A-BF1A-1CF69BE67DCC}"/>
              </a:ext>
            </a:extLst>
          </p:cNvPr>
          <p:cNvSpPr/>
          <p:nvPr/>
        </p:nvSpPr>
        <p:spPr>
          <a:xfrm rot="18613447" flipH="1">
            <a:off x="6572597" y="2391903"/>
            <a:ext cx="1872458" cy="32990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3806" y="0"/>
                </a:lnTo>
                <a:lnTo>
                  <a:pt x="21600" y="0"/>
                </a:lnTo>
              </a:path>
            </a:pathLst>
          </a:custGeom>
          <a:noFill/>
          <a:ln w="25400" cap="flat" cmpd="sng">
            <a:solidFill>
              <a:srgbClr val="666666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71300" tIns="71300" rIns="71300" bIns="71300" anchor="ctr" anchorCtr="0">
            <a:noAutofit/>
          </a:bodyPr>
          <a:lstStyle/>
          <a:p>
            <a:pPr algn="l" defTabSz="1828800" rtl="0">
              <a:buClr>
                <a:srgbClr val="000000"/>
              </a:buClr>
              <a:defRPr/>
            </a:pPr>
            <a:endParaRPr lang="es-ES_tradnl" sz="1050">
              <a:solidFill>
                <a:srgbClr val="B3B3B3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0889926" y="4996700"/>
            <a:ext cx="1149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afiliados</a:t>
            </a:r>
          </a:p>
          <a:p>
            <a:r>
              <a:rPr lang="es-CO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27% Estrato 1</a:t>
            </a:r>
          </a:p>
          <a:p>
            <a:endParaRPr lang="es-CO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Comfenalco</a:t>
            </a:r>
          </a:p>
          <a:p>
            <a:r>
              <a:rPr lang="es-CO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49% Estrato 3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9682" y="5084156"/>
            <a:ext cx="15216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Comfandi</a:t>
            </a:r>
            <a:endParaRPr lang="es-CO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CO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Empleado 55%</a:t>
            </a:r>
          </a:p>
          <a:p>
            <a:pPr algn="r"/>
            <a:endParaRPr lang="es-CO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CO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afiliados</a:t>
            </a:r>
          </a:p>
          <a:p>
            <a:pPr algn="r"/>
            <a:r>
              <a:rPr lang="es-CO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Desempleado 28%</a:t>
            </a:r>
          </a:p>
        </p:txBody>
      </p:sp>
      <p:sp>
        <p:nvSpPr>
          <p:cNvPr id="22" name="Google Shape;220;p29">
            <a:extLst>
              <a:ext uri="{FF2B5EF4-FFF2-40B4-BE49-F238E27FC236}">
                <a16:creationId xmlns:a16="http://schemas.microsoft.com/office/drawing/2014/main" id="{A00D27A0-F6E8-4555-99BA-90E00B18E4AD}"/>
              </a:ext>
            </a:extLst>
          </p:cNvPr>
          <p:cNvSpPr txBox="1"/>
          <p:nvPr/>
        </p:nvSpPr>
        <p:spPr>
          <a:xfrm>
            <a:off x="8250164" y="1335689"/>
            <a:ext cx="2798836" cy="911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50" rIns="91250" bIns="45650" anchor="t" anchorCtr="0">
            <a:noAutofit/>
          </a:bodyPr>
          <a:lstStyle/>
          <a:p>
            <a:pPr defTabSz="1828800" rtl="0">
              <a:buClr>
                <a:srgbClr val="000000"/>
              </a:buClr>
              <a:defRPr/>
            </a:pPr>
            <a:r>
              <a:rPr lang="es-CO" sz="1600" dirty="0">
                <a:solidFill>
                  <a:srgbClr val="FF0000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TIENEN HIJOS</a:t>
            </a:r>
          </a:p>
          <a:p>
            <a:pPr defTabSz="1828800">
              <a:buClr>
                <a:srgbClr val="000000"/>
              </a:buClr>
              <a:defRPr/>
            </a:pP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44% Sí</a:t>
            </a:r>
          </a:p>
          <a:p>
            <a:pPr defTabSz="1828800">
              <a:buClr>
                <a:srgbClr val="000000"/>
              </a:buClr>
              <a:defRPr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56% No</a:t>
            </a:r>
          </a:p>
        </p:txBody>
      </p:sp>
      <p:pic>
        <p:nvPicPr>
          <p:cNvPr id="43" name="object 4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67200" y="2057400"/>
            <a:ext cx="3554443" cy="4804617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>
            <a:off x="9067800" y="1735499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220;p29">
            <a:extLst>
              <a:ext uri="{FF2B5EF4-FFF2-40B4-BE49-F238E27FC236}">
                <a16:creationId xmlns:a16="http://schemas.microsoft.com/office/drawing/2014/main" id="{A00D27A0-F6E8-4555-99BA-90E00B18E4AD}"/>
              </a:ext>
            </a:extLst>
          </p:cNvPr>
          <p:cNvSpPr txBox="1"/>
          <p:nvPr/>
        </p:nvSpPr>
        <p:spPr>
          <a:xfrm>
            <a:off x="10392757" y="1335688"/>
            <a:ext cx="1696086" cy="133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50" rIns="91250" bIns="45650" anchor="t" anchorCtr="0">
            <a:noAutofit/>
          </a:bodyPr>
          <a:lstStyle/>
          <a:p>
            <a:pPr defTabSz="1828800" rtl="0">
              <a:buClr>
                <a:srgbClr val="000000"/>
              </a:buClr>
              <a:defRPr/>
            </a:pPr>
            <a:r>
              <a:rPr lang="es-CO" sz="1200" dirty="0">
                <a:solidFill>
                  <a:srgbClr val="FF0000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CUANTOS HIJOS</a:t>
            </a:r>
          </a:p>
          <a:p>
            <a:pPr defTabSz="1828800">
              <a:buClr>
                <a:srgbClr val="000000"/>
              </a:buClr>
              <a:defRPr/>
            </a:pPr>
            <a:r>
              <a:rPr 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50% 1</a:t>
            </a:r>
          </a:p>
          <a:p>
            <a:pPr defTabSz="1828800">
              <a:buClr>
                <a:srgbClr val="000000"/>
              </a:buClr>
              <a:defRPr/>
            </a:pPr>
            <a:r>
              <a:rPr lang="es-MX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42% 2</a:t>
            </a:r>
          </a:p>
          <a:p>
            <a:pPr defTabSz="1828800">
              <a:buClr>
                <a:srgbClr val="000000"/>
              </a:buClr>
              <a:defRPr/>
            </a:pPr>
            <a:r>
              <a:rPr lang="es-MX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7% 3</a:t>
            </a:r>
          </a:p>
          <a:p>
            <a:pPr defTabSz="1828800">
              <a:buClr>
                <a:srgbClr val="000000"/>
              </a:buClr>
              <a:defRPr/>
            </a:pPr>
            <a:r>
              <a:rPr lang="es-MX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1% 4</a:t>
            </a:r>
          </a:p>
          <a:p>
            <a:pPr defTabSz="1828800">
              <a:buClr>
                <a:srgbClr val="000000"/>
              </a:buClr>
              <a:defRPr/>
            </a:pPr>
            <a:r>
              <a:rPr lang="es-MX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1% 5 o más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FUENTES DE INFORMACIÓN USADOS PARA DECIDIR SOBRE TURISMO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8965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Q30 ¿Qué fuentes de información utilizas para decidir tus destinos de viajes o pasadías?</a:t>
            </a: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16" name="Gráfico 15"/>
          <p:cNvGraphicFramePr/>
          <p:nvPr>
            <p:extLst>
              <p:ext uri="{D42A27DB-BD31-4B8C-83A1-F6EECF244321}">
                <p14:modId xmlns:p14="http://schemas.microsoft.com/office/powerpoint/2010/main" val="664865441"/>
              </p:ext>
            </p:extLst>
          </p:nvPr>
        </p:nvGraphicFramePr>
        <p:xfrm>
          <a:off x="363854" y="1295400"/>
          <a:ext cx="7789546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6162"/>
              </p:ext>
            </p:extLst>
          </p:nvPr>
        </p:nvGraphicFramePr>
        <p:xfrm>
          <a:off x="6786406" y="3746500"/>
          <a:ext cx="5203387" cy="2978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4000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Fuentes de información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Busco opciones por internet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Recomendaciones de amigos o familiares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Redes sociales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483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Páginas web de viajes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2257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Aplicaciones móviles de viajes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6648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Publicidad en diferentes medios de comunicación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50222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 servicios de una agencia de viajes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6591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Blogs de viajes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8752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Utilizando los servicios de la caja de compensación / (tienda virtual)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717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Consultando revistas y guías de viajes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7035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Base: </a:t>
                      </a:r>
                      <a:endParaRPr lang="es-CO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777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FACTORES PARA DECIDIR SOBRE DESTINOS TURÌSTICOS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8965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Q31_¿Qué factores consideras más importantes al elegir un destino de viaje o pasadía?</a:t>
            </a: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27F567F6-1762-4EA9-A5EB-B23C4B4B24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4306478"/>
              </p:ext>
            </p:extLst>
          </p:nvPr>
        </p:nvGraphicFramePr>
        <p:xfrm>
          <a:off x="76200" y="1263073"/>
          <a:ext cx="7789546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74CEBF2-D35B-4A3C-9B86-F3CC065FA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280479"/>
              </p:ext>
            </p:extLst>
          </p:nvPr>
        </p:nvGraphicFramePr>
        <p:xfrm>
          <a:off x="5792193" y="3429000"/>
          <a:ext cx="6223000" cy="2748280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152039992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3990744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4811299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6725286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60919894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algn="l" fontAlgn="b"/>
                      <a:endParaRPr lang="es-CO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Comfandi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Comfenalco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No afiliado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0" i="0" u="none" strike="noStrike">
                          <a:solidFill>
                            <a:srgbClr val="757575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7241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Precio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65%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4404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Ubicación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124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Calidad de las instalaciones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9144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Ambiente familiar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058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Actividades disponibles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84974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Facilidad de acceso y transporte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03664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Cultura y tradiciones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1466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Seguridad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2808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Servicios adicionales (restaurantes, tiendas, etc.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1154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Variedad de actividades ofrecidas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8453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Opiniones y reseñas de otros viajeros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5553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Opiniones y reseñas de otros clientes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8235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A6A6A6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A6A6A6"/>
                          </a:solidFill>
                          <a:effectLst/>
                          <a:latin typeface="Arial" panose="020B0604020202020204" pitchFamily="34" charset="0"/>
                        </a:rPr>
                        <a:t>157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A6A6A6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A6A6A6"/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Arial" panose="020B0604020202020204" pitchFamily="34" charset="0"/>
                        </a:rPr>
                        <a:t>384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286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289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52599F7-2A0D-42AC-896B-CE06A65DBA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4531035"/>
              </p:ext>
            </p:extLst>
          </p:nvPr>
        </p:nvGraphicFramePr>
        <p:xfrm>
          <a:off x="2362200" y="609600"/>
          <a:ext cx="7924800" cy="3635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0F4FC34-13EE-47E2-81DE-90E73AED3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80563"/>
              </p:ext>
            </p:extLst>
          </p:nvPr>
        </p:nvGraphicFramePr>
        <p:xfrm>
          <a:off x="3200400" y="4343400"/>
          <a:ext cx="6307165" cy="2136210"/>
        </p:xfrm>
        <a:graphic>
          <a:graphicData uri="http://schemas.openxmlformats.org/drawingml/2006/table">
            <a:tbl>
              <a:tblPr/>
              <a:tblGrid>
                <a:gridCol w="2610495">
                  <a:extLst>
                    <a:ext uri="{9D8B030D-6E8A-4147-A177-3AD203B41FA5}">
                      <a16:colId xmlns:a16="http://schemas.microsoft.com/office/drawing/2014/main" val="52801554"/>
                    </a:ext>
                  </a:extLst>
                </a:gridCol>
                <a:gridCol w="850404">
                  <a:extLst>
                    <a:ext uri="{9D8B030D-6E8A-4147-A177-3AD203B41FA5}">
                      <a16:colId xmlns:a16="http://schemas.microsoft.com/office/drawing/2014/main" val="946960125"/>
                    </a:ext>
                  </a:extLst>
                </a:gridCol>
                <a:gridCol w="850404">
                  <a:extLst>
                    <a:ext uri="{9D8B030D-6E8A-4147-A177-3AD203B41FA5}">
                      <a16:colId xmlns:a16="http://schemas.microsoft.com/office/drawing/2014/main" val="438404286"/>
                    </a:ext>
                  </a:extLst>
                </a:gridCol>
                <a:gridCol w="934040">
                  <a:extLst>
                    <a:ext uri="{9D8B030D-6E8A-4147-A177-3AD203B41FA5}">
                      <a16:colId xmlns:a16="http://schemas.microsoft.com/office/drawing/2014/main" val="2006421196"/>
                    </a:ext>
                  </a:extLst>
                </a:gridCol>
                <a:gridCol w="1061822">
                  <a:extLst>
                    <a:ext uri="{9D8B030D-6E8A-4147-A177-3AD203B41FA5}">
                      <a16:colId xmlns:a16="http://schemas.microsoft.com/office/drawing/2014/main" val="1747582321"/>
                    </a:ext>
                  </a:extLst>
                </a:gridCol>
              </a:tblGrid>
              <a:tr h="21362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Comfandi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Comfenalco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No afiliado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359126"/>
                  </a:ext>
                </a:extLst>
              </a:tr>
              <a:tr h="21362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Felicidad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104187"/>
                  </a:ext>
                </a:extLst>
              </a:tr>
              <a:tr h="21362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Tranqulidad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874620"/>
                  </a:ext>
                </a:extLst>
              </a:tr>
              <a:tr h="21362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Alegria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140277"/>
                  </a:ext>
                </a:extLst>
              </a:tr>
              <a:tr h="213621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Conocer lugares nuevos/Nuevas culturas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819530"/>
                  </a:ext>
                </a:extLst>
              </a:tr>
              <a:tr h="21362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Aventura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436712"/>
                  </a:ext>
                </a:extLst>
              </a:tr>
              <a:tr h="21362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Relajarse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980975"/>
                  </a:ext>
                </a:extLst>
              </a:tr>
              <a:tr h="21362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Realizar actividades fisicas (nadar, caminar)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038074"/>
                  </a:ext>
                </a:extLst>
              </a:tr>
              <a:tr h="21362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Diversión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994455"/>
                  </a:ext>
                </a:extLst>
              </a:tr>
              <a:tr h="213621">
                <a:tc>
                  <a:txBody>
                    <a:bodyPr/>
                    <a:lstStyle/>
                    <a:p>
                      <a:pPr marL="0" marR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1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Base: </a:t>
                      </a:r>
                      <a:endParaRPr lang="es-CO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563902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C28C43CB-E296-4672-82AF-89E1B945F751}"/>
              </a:ext>
            </a:extLst>
          </p:cNvPr>
          <p:cNvSpPr txBox="1"/>
          <p:nvPr/>
        </p:nvSpPr>
        <p:spPr>
          <a:xfrm>
            <a:off x="10845826" y="645470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= 384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0D8B39A-9646-4F65-8045-FB4AA8E2B4F4}"/>
              </a:ext>
            </a:extLst>
          </p:cNvPr>
          <p:cNvSpPr/>
          <p:nvPr/>
        </p:nvSpPr>
        <p:spPr>
          <a:xfrm>
            <a:off x="0" y="6511751"/>
            <a:ext cx="105660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Q32¿Qué emociones te gusta experimentar durante un viaje?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490FA917-F883-41BA-9FD8-C511973EB8DE}"/>
              </a:ext>
            </a:extLst>
          </p:cNvPr>
          <p:cNvSpPr txBox="1">
            <a:spLocks/>
          </p:cNvSpPr>
          <p:nvPr/>
        </p:nvSpPr>
        <p:spPr>
          <a:xfrm>
            <a:off x="1828800" y="407070"/>
            <a:ext cx="92416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MX" sz="24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EMOCIONES EXPERIMENTADAS EN EL VIAJE</a:t>
            </a:r>
            <a:endParaRPr lang="es-CO" sz="2400" b="0" kern="0" spc="-5" dirty="0">
              <a:solidFill>
                <a:srgbClr val="2674BB"/>
              </a:solidFill>
              <a:latin typeface="Arial Rounded MT Bold" panose="020F0704030504030204" pitchFamily="34" charset="0"/>
              <a:ea typeface="Roboto" panose="02000000000000000000" pitchFamily="2" charset="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01844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ACTIVIDADES A REALIZAR EN LOS VIAJES TURÍSTICOS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8965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Q33_¿Qué tipo de actividades buscas realizar en los viajes y/o pasadías?</a:t>
            </a: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16" name="Gráfico 15"/>
          <p:cNvGraphicFramePr/>
          <p:nvPr>
            <p:extLst>
              <p:ext uri="{D42A27DB-BD31-4B8C-83A1-F6EECF244321}">
                <p14:modId xmlns:p14="http://schemas.microsoft.com/office/powerpoint/2010/main" val="208702468"/>
              </p:ext>
            </p:extLst>
          </p:nvPr>
        </p:nvGraphicFramePr>
        <p:xfrm>
          <a:off x="363854" y="1371600"/>
          <a:ext cx="7789546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971854"/>
              </p:ext>
            </p:extLst>
          </p:nvPr>
        </p:nvGraphicFramePr>
        <p:xfrm>
          <a:off x="7010400" y="4037400"/>
          <a:ext cx="4989512" cy="259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0125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Fuentes de información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Relajación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Experiencias gastronómicas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Actividades acuáticas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483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Senderismo y caminatas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2257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Aprendizaje de la cultura y tradición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6648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Picnic y áreas de descanso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50222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Actividades al aire libre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6591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Eventos y espectáculos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8752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Juegos y actividades para niños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717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Deportes (extremos, en tendencia)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7035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Base: </a:t>
                      </a:r>
                      <a:endParaRPr lang="es-CO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30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CARACTERÍSTICAS PARA ELEGIR UN PLAN TURÍSTICO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8965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Q34_¿Qué características debe tener un plan turístico para que lo elijas? </a:t>
            </a: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16" name="Gráfico 15"/>
          <p:cNvGraphicFramePr/>
          <p:nvPr>
            <p:extLst>
              <p:ext uri="{D42A27DB-BD31-4B8C-83A1-F6EECF244321}">
                <p14:modId xmlns:p14="http://schemas.microsoft.com/office/powerpoint/2010/main" val="123933052"/>
              </p:ext>
            </p:extLst>
          </p:nvPr>
        </p:nvGraphicFramePr>
        <p:xfrm>
          <a:off x="363854" y="1371600"/>
          <a:ext cx="7713346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62792"/>
              </p:ext>
            </p:extLst>
          </p:nvPr>
        </p:nvGraphicFramePr>
        <p:xfrm>
          <a:off x="6811806" y="3352800"/>
          <a:ext cx="5203387" cy="3497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4000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Factores decisorios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 accesible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Comodidad de las instalaciones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2338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Calidad del servicio al cliente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Seguridad y mantenimiento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483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el destino sea bonito /llamativo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4133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Accesibilidad y facilidad de transporte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594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Ambiente familiar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2257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Servicios adicionales (restaurantes, tiendas, etc.)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6648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Opiniones y reseñas positivas de otros clientes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50222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Variedad de actividades ofrecidas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6591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Experiencia de usuario positiva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8752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Ubicación conveniente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717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Acompañamiento guiado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7035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Base: </a:t>
                      </a:r>
                      <a:endParaRPr lang="es-CO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589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INFLUENCIA DEL ESTADO DEL ÁNIMO EN LA ELECCIÓN DEL DESTINO TURÍSTICO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8965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Q35 ¿Cómo influye tu estado de ánimo en la elección de un plan turístico?</a:t>
            </a: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3829103377"/>
              </p:ext>
            </p:extLst>
          </p:nvPr>
        </p:nvGraphicFramePr>
        <p:xfrm>
          <a:off x="330410" y="1307478"/>
          <a:ext cx="11549109" cy="3721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412551"/>
              </p:ext>
            </p:extLst>
          </p:nvPr>
        </p:nvGraphicFramePr>
        <p:xfrm>
          <a:off x="2801270" y="4991100"/>
          <a:ext cx="6607387" cy="151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8000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 de ánimo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influye mi estado de ánimo en la decisión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 gusta ir cuando estoy feliz para disfrutar más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Prefiero ir cuando estoy estresado para relajarme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6591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Busco salir de viaje cuando estoy aburrido para entretenerme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8752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Viajo cuando estoy triste /cansado para mejorar mi ánimo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717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Base: </a:t>
                      </a:r>
                      <a:endParaRPr lang="es-CO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428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DESTINOS TURÍSTICOS PREFERIDOS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8965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Q36 ¿Qué tipo de destinos prefieres?</a:t>
            </a: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8" name="Gráfico 7"/>
          <p:cNvGraphicFramePr/>
          <p:nvPr/>
        </p:nvGraphicFramePr>
        <p:xfrm>
          <a:off x="330410" y="914400"/>
          <a:ext cx="8813590" cy="5674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6917706" y="3650985"/>
          <a:ext cx="5059387" cy="2978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0000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Destinos turísticos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Turismo de Playa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Turismo de naturaleza (montaña, valles caminatas etc.)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 tenga piscinas y actividades acuáticas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483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Turismo y actividades en ríos y cascadas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2257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Turismo Cultural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6648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Turismo de Ciudades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50222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Turismo gastronómico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6591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Turismo de experiencias interactivas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8752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Turismo de actividades extremas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717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Turismo Religioso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7035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Base: </a:t>
                      </a:r>
                      <a:endParaRPr lang="es-CO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543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IMPORTANCIA DE LA GASTRONOMIA EN LOS VIAJES TURÍSTICOS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8965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Q37 ¿Qué importancia le das a la gastronomía local en tus viajes?</a:t>
            </a: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3502624112"/>
              </p:ext>
            </p:extLst>
          </p:nvPr>
        </p:nvGraphicFramePr>
        <p:xfrm>
          <a:off x="330410" y="1192887"/>
          <a:ext cx="11549109" cy="3607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9034"/>
              </p:ext>
            </p:extLst>
          </p:nvPr>
        </p:nvGraphicFramePr>
        <p:xfrm>
          <a:off x="3752441" y="5010385"/>
          <a:ext cx="4894262" cy="151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4875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 de ánimo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le doy ninguna importancia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 doy poca importancia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 doy una importancia moderada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6591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 doy bastante importancia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8752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 doy muchísima importancia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717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Base: </a:t>
                      </a:r>
                      <a:endParaRPr lang="es-CO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691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INFLUENCIA DE LA CULTURA Y LAS TRADICIONES SOBRE EL DESTINO TURÍSTICO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8965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Q38 ¿Cómo influye la cultura y las tradiciones del destino en tu decisión de visitarlo?</a:t>
            </a: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3994746088"/>
              </p:ext>
            </p:extLst>
          </p:nvPr>
        </p:nvGraphicFramePr>
        <p:xfrm>
          <a:off x="160226" y="1371600"/>
          <a:ext cx="11549109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58810"/>
              </p:ext>
            </p:extLst>
          </p:nvPr>
        </p:nvGraphicFramePr>
        <p:xfrm>
          <a:off x="3752441" y="5010385"/>
          <a:ext cx="4894262" cy="151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4875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Influencia cultura y tradición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Influye muy poco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Influye de manera moderada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influye en absoluto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6591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Influye bastante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8752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Influye de manera decisiva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717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Base: </a:t>
                      </a:r>
                      <a:endParaRPr lang="es-CO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630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9" y="0"/>
            <a:ext cx="12188600" cy="6858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28959" y="6080759"/>
            <a:ext cx="1331976" cy="6120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729912" y="4193107"/>
            <a:ext cx="6732270" cy="1976120"/>
          </a:xfrm>
          <a:custGeom>
            <a:avLst/>
            <a:gdLst/>
            <a:ahLst/>
            <a:cxnLst/>
            <a:rect l="l" t="t" r="r" b="b"/>
            <a:pathLst>
              <a:path w="6732270" h="1976120">
                <a:moveTo>
                  <a:pt x="6732187" y="0"/>
                </a:moveTo>
                <a:lnTo>
                  <a:pt x="0" y="0"/>
                </a:lnTo>
                <a:lnTo>
                  <a:pt x="0" y="1975634"/>
                </a:lnTo>
                <a:lnTo>
                  <a:pt x="6732187" y="1975634"/>
                </a:lnTo>
                <a:lnTo>
                  <a:pt x="6732187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76600" y="3057745"/>
            <a:ext cx="5911850" cy="742510"/>
          </a:xfrm>
          <a:prstGeom prst="rect">
            <a:avLst/>
          </a:prstGeom>
        </p:spPr>
        <p:txBody>
          <a:bodyPr vert="horz" wrap="square" lIns="0" tIns="64769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509"/>
              </a:spcBef>
            </a:pPr>
            <a:r>
              <a:rPr lang="es-CO" sz="4400" spc="75" dirty="0">
                <a:solidFill>
                  <a:schemeClr val="bg1"/>
                </a:solidFill>
                <a:latin typeface="Arial Rounded MT Bold" panose="020F0704030504030204" pitchFamily="34" charset="0"/>
                <a:ea typeface="Roboto Black" panose="02000000000000000000" pitchFamily="2" charset="0"/>
                <a:cs typeface="Trebuchet MS"/>
              </a:rPr>
              <a:t>PREFERENCIAS</a:t>
            </a:r>
            <a:endParaRPr sz="4400" dirty="0">
              <a:solidFill>
                <a:schemeClr val="bg1"/>
              </a:solidFill>
              <a:latin typeface="Arial Rounded MT Bold" panose="020F0704030504030204" pitchFamily="34" charset="0"/>
              <a:ea typeface="Roboto Black" panose="02000000000000000000" pitchFamily="2" charset="0"/>
              <a:cs typeface="Trebuchet MS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6151559"/>
            <a:ext cx="111483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1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D6F31F08-7DCE-47BF-9690-E91865F378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5691"/>
              </p:ext>
            </p:extLst>
          </p:nvPr>
        </p:nvGraphicFramePr>
        <p:xfrm>
          <a:off x="2133600" y="914400"/>
          <a:ext cx="79248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D5E5C9E-ED06-43C5-BF3F-C85C1BAA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3767"/>
              </p:ext>
            </p:extLst>
          </p:nvPr>
        </p:nvGraphicFramePr>
        <p:xfrm>
          <a:off x="3352800" y="4419600"/>
          <a:ext cx="5257798" cy="172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1082657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1404627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1268465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587649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b"/>
                      <a:endParaRPr lang="es-CO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Cali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Palmira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Tulua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30188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Buga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970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Cartago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3182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Buenaventura</a:t>
                      </a: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</a:t>
                      </a:r>
                      <a:endParaRPr lang="es-CO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826276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B8823BB7-88C1-4069-9969-5C9112F1F0A3}"/>
              </a:ext>
            </a:extLst>
          </p:cNvPr>
          <p:cNvSpPr/>
          <p:nvPr/>
        </p:nvSpPr>
        <p:spPr>
          <a:xfrm>
            <a:off x="0" y="6511751"/>
            <a:ext cx="105660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Q2 ¿En qué municipio vives actualmente?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159AB8B-C16F-4A71-A2E0-BD3943DB14CF}"/>
              </a:ext>
            </a:extLst>
          </p:cNvPr>
          <p:cNvSpPr txBox="1"/>
          <p:nvPr/>
        </p:nvSpPr>
        <p:spPr>
          <a:xfrm>
            <a:off x="10845826" y="645470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= 384</a:t>
            </a:r>
          </a:p>
        </p:txBody>
      </p:sp>
      <p:sp>
        <p:nvSpPr>
          <p:cNvPr id="9" name="object 14">
            <a:extLst>
              <a:ext uri="{FF2B5EF4-FFF2-40B4-BE49-F238E27FC236}">
                <a16:creationId xmlns:a16="http://schemas.microsoft.com/office/drawing/2014/main" id="{899F7580-4254-4B5E-B679-E093D88C0D5D}"/>
              </a:ext>
            </a:extLst>
          </p:cNvPr>
          <p:cNvSpPr txBox="1">
            <a:spLocks/>
          </p:cNvSpPr>
          <p:nvPr/>
        </p:nvSpPr>
        <p:spPr>
          <a:xfrm>
            <a:off x="1475172" y="673695"/>
            <a:ext cx="92416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MX" sz="24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Municipio donde vive</a:t>
            </a:r>
            <a:endParaRPr lang="es-CO" sz="2400" b="0" kern="0" spc="-5" dirty="0">
              <a:solidFill>
                <a:srgbClr val="2674BB"/>
              </a:solidFill>
              <a:latin typeface="Arial Rounded MT Bold" panose="020F0704030504030204" pitchFamily="34" charset="0"/>
              <a:ea typeface="Roboto" panose="02000000000000000000" pitchFamily="2" charset="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44609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PRINCIPALES OPERADORES TURISTICOS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251481" y="6458505"/>
            <a:ext cx="115824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Q39 ¿Cuáles son los principales operadores, agencias y/o cajas de compensación que tienen planes turísticos en el Valle del Cauca que conoce o ha oído nombrar?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1373094149"/>
              </p:ext>
            </p:extLst>
          </p:nvPr>
        </p:nvGraphicFramePr>
        <p:xfrm>
          <a:off x="330410" y="914400"/>
          <a:ext cx="8813590" cy="5674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1A159528-7CC9-488D-ACB2-D344F8B22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396"/>
              </p:ext>
            </p:extLst>
          </p:nvPr>
        </p:nvGraphicFramePr>
        <p:xfrm>
          <a:off x="5638800" y="3680106"/>
          <a:ext cx="5080000" cy="194183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146440809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0556209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54162122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9897957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37120874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Comfandi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Comfenalco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No afiliado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66802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Comfandi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85591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Comfenalco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31991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No recuerda/ninguna/no sabe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7043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Aviatur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37047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on Vacation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50269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Falabella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25617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Despegar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99645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Éxito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9427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Base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157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401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716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81000"/>
            <a:ext cx="92416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LUGARES TURISTICOS CONOCIDOS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8964" y="6596391"/>
            <a:ext cx="76872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Q40_1 ¿Cuál/es de los siguientes lugares turísticos conoces? 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1767019861"/>
              </p:ext>
            </p:extLst>
          </p:nvPr>
        </p:nvGraphicFramePr>
        <p:xfrm>
          <a:off x="176807" y="914400"/>
          <a:ext cx="11838386" cy="5674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F461272-EDCC-4374-B942-EBCE6A42D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044430"/>
              </p:ext>
            </p:extLst>
          </p:nvPr>
        </p:nvGraphicFramePr>
        <p:xfrm>
          <a:off x="7086600" y="4508981"/>
          <a:ext cx="4572000" cy="203073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35028515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9453893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4368321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27615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8161360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Comfandi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Comfenalco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No afiliado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3583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Parque del Café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9735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Buga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1401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Calima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4554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Cali (city tour)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2032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Salento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6657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Valle de Cocora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4507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it-IT" sz="10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San cipriano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  <a:endParaRPr lang="es-CO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5608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Tardes caleñas (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3840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Panaca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8879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 Base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157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11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44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LUGARES TURISTICOS DE PREFERENCIA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8964" y="6596391"/>
            <a:ext cx="76872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Q41 Cuál/es de los siguientes lugares turísticos prefieres para ir con familia y/o amigos? 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1619386576"/>
              </p:ext>
            </p:extLst>
          </p:nvPr>
        </p:nvGraphicFramePr>
        <p:xfrm>
          <a:off x="1003405" y="1881236"/>
          <a:ext cx="8813590" cy="4227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FB5AAB8-5D38-4D41-8FF4-CE0445E5C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56825"/>
              </p:ext>
            </p:extLst>
          </p:nvPr>
        </p:nvGraphicFramePr>
        <p:xfrm>
          <a:off x="5232896" y="1391959"/>
          <a:ext cx="6299200" cy="2209800"/>
        </p:xfrm>
        <a:graphic>
          <a:graphicData uri="http://schemas.openxmlformats.org/drawingml/2006/table">
            <a:tbl>
              <a:tblPr/>
              <a:tblGrid>
                <a:gridCol w="2552700">
                  <a:extLst>
                    <a:ext uri="{9D8B030D-6E8A-4147-A177-3AD203B41FA5}">
                      <a16:colId xmlns:a16="http://schemas.microsoft.com/office/drawing/2014/main" val="347954517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37650955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62910158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253550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5127659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Comfandi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Comfenalco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No afiliado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3153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Centro recreativo Comfandi lago Calima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9030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Parque del Café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6874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it-IT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San cipriano (visita a la reserva natural)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2163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Buga (Visita a la basílica y museos)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3632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Tardes caleñas (visita al parque acuático)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912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Juanchaco (visita a playa)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2459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Cali (city tour)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0146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Pianguita (visita a playa)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7562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Calima (recorrido en el pueblo)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2565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Valle de Cocora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0222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Base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384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389931"/>
                  </a:ext>
                </a:extLst>
              </a:tr>
            </a:tbl>
          </a:graphicData>
        </a:graphic>
      </p:graphicFrame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00B351B-C2E3-4837-A811-37924823382F}"/>
              </a:ext>
            </a:extLst>
          </p:cNvPr>
          <p:cNvSpPr/>
          <p:nvPr/>
        </p:nvSpPr>
        <p:spPr>
          <a:xfrm>
            <a:off x="1003405" y="1752600"/>
            <a:ext cx="2654195" cy="464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9EC4B56-845B-42D6-A03C-DFB737B24E6E}"/>
              </a:ext>
            </a:extLst>
          </p:cNvPr>
          <p:cNvSpPr txBox="1"/>
          <p:nvPr/>
        </p:nvSpPr>
        <p:spPr>
          <a:xfrm>
            <a:off x="1985536" y="1360313"/>
            <a:ext cx="74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TOP 3</a:t>
            </a:r>
          </a:p>
        </p:txBody>
      </p:sp>
    </p:spTree>
    <p:extLst>
      <p:ext uri="{BB962C8B-B14F-4D97-AF65-F5344CB8AC3E}">
        <p14:creationId xmlns:p14="http://schemas.microsoft.com/office/powerpoint/2010/main" val="2738304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CARACTERISTICAS QUE HACEN ESPECIAL LOS LUGARES TURISTICOS DE PREFERENCIA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8964" y="6596391"/>
            <a:ext cx="76872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Q42 ¿Qué características cree que hacen especial a estos lugares turísticos? -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1168AA9-D738-431D-9D35-E75620E68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471391"/>
              </p:ext>
            </p:extLst>
          </p:nvPr>
        </p:nvGraphicFramePr>
        <p:xfrm>
          <a:off x="6400800" y="4041140"/>
          <a:ext cx="5080000" cy="213106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39969548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4502606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6867096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1329063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7931581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Comfandi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Comfenalco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No afiliado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28937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Cultura y tradiciones locales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53846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Las Atracciones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93096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Actividades </a:t>
                      </a:r>
                      <a:r>
                        <a:rPr lang="es-CO" sz="9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recreativas y deportivas</a:t>
                      </a:r>
                      <a:endParaRPr lang="es-CO" sz="1100" b="0" i="0" u="none" strike="noStrike">
                        <a:solidFill>
                          <a:srgbClr val="7F7F7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96650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La amabilidad de su gente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7987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Gastronomía local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18130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Historia y patrimonio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4751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Paisajes/naturaleza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43638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Tranquilidad de los sitios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84676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El recorrido a las actividaes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514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Base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157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032882"/>
                  </a:ext>
                </a:extLst>
              </a:tr>
            </a:tbl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851C8ECF-8B5F-4413-B23F-E84B01137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706335"/>
              </p:ext>
            </p:extLst>
          </p:nvPr>
        </p:nvGraphicFramePr>
        <p:xfrm>
          <a:off x="914400" y="1600200"/>
          <a:ext cx="9628572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1051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LUGARES POTENCIALES A CONVERTIRSE EN ATRACCIONES TURISTICAS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18448" y="6408906"/>
            <a:ext cx="10963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Q43 ¿Existe algún otro lugar en el Valle del cauca o cercanías que tenga el potencial para convertirse en un lugar de atracción turística?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851C8ECF-8B5F-4413-B23F-E84B01137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6604423"/>
              </p:ext>
            </p:extLst>
          </p:nvPr>
        </p:nvGraphicFramePr>
        <p:xfrm>
          <a:off x="18448" y="1600200"/>
          <a:ext cx="11716352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8B7ADBD-9770-4837-8FFA-CAFF511C5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093631"/>
              </p:ext>
            </p:extLst>
          </p:nvPr>
        </p:nvGraphicFramePr>
        <p:xfrm>
          <a:off x="4953000" y="4114800"/>
          <a:ext cx="6781800" cy="1941830"/>
        </p:xfrm>
        <a:graphic>
          <a:graphicData uri="http://schemas.openxmlformats.org/drawingml/2006/table">
            <a:tbl>
              <a:tblPr/>
              <a:tblGrid>
                <a:gridCol w="3467101">
                  <a:extLst>
                    <a:ext uri="{9D8B030D-6E8A-4147-A177-3AD203B41FA5}">
                      <a16:colId xmlns:a16="http://schemas.microsoft.com/office/drawing/2014/main" val="5280155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4696012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384042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6421196"/>
                    </a:ext>
                  </a:extLst>
                </a:gridCol>
                <a:gridCol w="723899">
                  <a:extLst>
                    <a:ext uri="{9D8B030D-6E8A-4147-A177-3AD203B41FA5}">
                      <a16:colId xmlns:a16="http://schemas.microsoft.com/office/drawing/2014/main" val="174758232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Comfandi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Comfenalco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No afiliado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35912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No/No sé/no conozco/ninguno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10418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Pance/Rio Pance/Pueblo pance/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81953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Zona turistica de Cali/Cali/boulevar del rio/farallones de Cali/Jardin botanico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43671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Ginebra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98097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Calima/Lago Calima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03807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Jamundí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60602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Palmira/acuaparque del azucar/parque del sur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54197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Hacienda Maria/el paraiso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95026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Base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157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384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994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38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QUE TAN ATRACTIVO LES PARECE LOS SIGUIENTES PLANES…</a:t>
            </a: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>
            <a:off x="228600" y="594360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= 384</a:t>
            </a:r>
          </a:p>
        </p:txBody>
      </p:sp>
      <p:graphicFrame>
        <p:nvGraphicFramePr>
          <p:cNvPr id="15" name="Gráfico 14"/>
          <p:cNvGraphicFramePr/>
          <p:nvPr>
            <p:extLst>
              <p:ext uri="{D42A27DB-BD31-4B8C-83A1-F6EECF244321}">
                <p14:modId xmlns:p14="http://schemas.microsoft.com/office/powerpoint/2010/main" val="1944971293"/>
              </p:ext>
            </p:extLst>
          </p:nvPr>
        </p:nvGraphicFramePr>
        <p:xfrm>
          <a:off x="877776" y="1242949"/>
          <a:ext cx="10436448" cy="497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CuadroTexto 2"/>
          <p:cNvSpPr txBox="1"/>
          <p:nvPr/>
        </p:nvSpPr>
        <p:spPr>
          <a:xfrm>
            <a:off x="3883273" y="2527229"/>
            <a:ext cx="652464" cy="5957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b="1" dirty="0">
                <a:latin typeface="Arial Rounded MT Bold" panose="020F0704030504030204" pitchFamily="34" charset="0"/>
              </a:rPr>
              <a:t>TB</a:t>
            </a:r>
          </a:p>
          <a:p>
            <a:r>
              <a:rPr lang="es-CO" sz="1600" b="1" dirty="0">
                <a:latin typeface="Arial Rounded MT Bold" panose="020F0704030504030204" pitchFamily="34" charset="0"/>
              </a:rPr>
              <a:t>83%</a:t>
            </a:r>
          </a:p>
        </p:txBody>
      </p:sp>
      <p:sp>
        <p:nvSpPr>
          <p:cNvPr id="22" name="Cerrar llave 21"/>
          <p:cNvSpPr/>
          <p:nvPr/>
        </p:nvSpPr>
        <p:spPr>
          <a:xfrm>
            <a:off x="3600174" y="2010168"/>
            <a:ext cx="350519" cy="2451999"/>
          </a:xfrm>
          <a:prstGeom prst="rightBrace">
            <a:avLst>
              <a:gd name="adj1" fmla="val 5370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A1A467A-FDA1-4998-BF7F-AB495843CD3E}"/>
              </a:ext>
            </a:extLst>
          </p:cNvPr>
          <p:cNvSpPr/>
          <p:nvPr/>
        </p:nvSpPr>
        <p:spPr>
          <a:xfrm>
            <a:off x="298327" y="6270661"/>
            <a:ext cx="1096383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Q44  Pensando en un plan turístico  único diseñado por Comfandi que tan atractivo resulta: (escala de 1 a 5 donde 1 es nada atractivo y 5 muy atractivo)</a:t>
            </a:r>
          </a:p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Q45 De la lista anterior elije tus 2 preferidos esos 2 que quisieras hacer, siendo 1 tu primera opción. - </a:t>
            </a:r>
            <a:r>
              <a:rPr lang="es-MX" sz="1100" dirty="0" err="1">
                <a:solidFill>
                  <a:schemeClr val="bg1">
                    <a:lumMod val="75000"/>
                  </a:schemeClr>
                </a:solidFill>
              </a:rPr>
              <a:t>Groups</a:t>
            </a:r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 - Clasificación Cultura pacífico un recorrido por playas escondidas del pacífico que incluye actividades culturales y gastronómicas (piangüerA2000IME20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CuadroTexto 2">
            <a:extLst>
              <a:ext uri="{FF2B5EF4-FFF2-40B4-BE49-F238E27FC236}">
                <a16:creationId xmlns:a16="http://schemas.microsoft.com/office/drawing/2014/main" id="{DA121A5B-F278-495D-9A14-C9D763379322}"/>
              </a:ext>
            </a:extLst>
          </p:cNvPr>
          <p:cNvSpPr txBox="1"/>
          <p:nvPr/>
        </p:nvSpPr>
        <p:spPr>
          <a:xfrm>
            <a:off x="5707337" y="2610843"/>
            <a:ext cx="652464" cy="5957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b="1" dirty="0">
                <a:latin typeface="Arial Rounded MT Bold" panose="020F0704030504030204" pitchFamily="34" charset="0"/>
              </a:rPr>
              <a:t>TB</a:t>
            </a:r>
          </a:p>
          <a:p>
            <a:r>
              <a:rPr lang="es-CO" sz="1600" b="1" dirty="0">
                <a:latin typeface="Arial Rounded MT Bold" panose="020F0704030504030204" pitchFamily="34" charset="0"/>
              </a:rPr>
              <a:t>81%</a:t>
            </a:r>
          </a:p>
        </p:txBody>
      </p:sp>
      <p:sp>
        <p:nvSpPr>
          <p:cNvPr id="27" name="CuadroTexto 2">
            <a:extLst>
              <a:ext uri="{FF2B5EF4-FFF2-40B4-BE49-F238E27FC236}">
                <a16:creationId xmlns:a16="http://schemas.microsoft.com/office/drawing/2014/main" id="{206535AF-D8AD-4D2A-BAA4-B8045F94B125}"/>
              </a:ext>
            </a:extLst>
          </p:cNvPr>
          <p:cNvSpPr txBox="1"/>
          <p:nvPr/>
        </p:nvSpPr>
        <p:spPr>
          <a:xfrm>
            <a:off x="7326075" y="2610843"/>
            <a:ext cx="652464" cy="549576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b="1" dirty="0">
                <a:latin typeface="Arial Rounded MT Bold" panose="020F0704030504030204" pitchFamily="34" charset="0"/>
              </a:rPr>
              <a:t>TB</a:t>
            </a:r>
          </a:p>
          <a:p>
            <a:r>
              <a:rPr lang="es-CO" sz="1600" b="1" dirty="0">
                <a:latin typeface="Arial Rounded MT Bold" panose="020F0704030504030204" pitchFamily="34" charset="0"/>
              </a:rPr>
              <a:t>74%</a:t>
            </a:r>
          </a:p>
        </p:txBody>
      </p:sp>
      <p:sp>
        <p:nvSpPr>
          <p:cNvPr id="28" name="Cerrar llave 27">
            <a:extLst>
              <a:ext uri="{FF2B5EF4-FFF2-40B4-BE49-F238E27FC236}">
                <a16:creationId xmlns:a16="http://schemas.microsoft.com/office/drawing/2014/main" id="{0DBE9F98-F565-4E04-A34B-D1DE169DE5D6}"/>
              </a:ext>
            </a:extLst>
          </p:cNvPr>
          <p:cNvSpPr/>
          <p:nvPr/>
        </p:nvSpPr>
        <p:spPr>
          <a:xfrm>
            <a:off x="7150816" y="2112634"/>
            <a:ext cx="350519" cy="2247068"/>
          </a:xfrm>
          <a:prstGeom prst="rightBrace">
            <a:avLst>
              <a:gd name="adj1" fmla="val 5370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9" name="CuadroTexto 2">
            <a:extLst>
              <a:ext uri="{FF2B5EF4-FFF2-40B4-BE49-F238E27FC236}">
                <a16:creationId xmlns:a16="http://schemas.microsoft.com/office/drawing/2014/main" id="{95640B66-18DA-41DF-AE34-EB685769D431}"/>
              </a:ext>
            </a:extLst>
          </p:cNvPr>
          <p:cNvSpPr txBox="1"/>
          <p:nvPr/>
        </p:nvSpPr>
        <p:spPr>
          <a:xfrm>
            <a:off x="9142409" y="2862770"/>
            <a:ext cx="652464" cy="51598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b="1" dirty="0">
                <a:latin typeface="Arial Rounded MT Bold" panose="020F0704030504030204" pitchFamily="34" charset="0"/>
              </a:rPr>
              <a:t>TB</a:t>
            </a:r>
          </a:p>
          <a:p>
            <a:r>
              <a:rPr lang="es-CO" sz="1600" b="1" dirty="0">
                <a:latin typeface="Arial Rounded MT Bold" panose="020F0704030504030204" pitchFamily="34" charset="0"/>
              </a:rPr>
              <a:t>70%</a:t>
            </a:r>
          </a:p>
        </p:txBody>
      </p:sp>
      <p:sp>
        <p:nvSpPr>
          <p:cNvPr id="30" name="Cerrar llave 29">
            <a:extLst>
              <a:ext uri="{FF2B5EF4-FFF2-40B4-BE49-F238E27FC236}">
                <a16:creationId xmlns:a16="http://schemas.microsoft.com/office/drawing/2014/main" id="{06BFCB60-30D0-47FD-9284-F1961D90B894}"/>
              </a:ext>
            </a:extLst>
          </p:cNvPr>
          <p:cNvSpPr/>
          <p:nvPr/>
        </p:nvSpPr>
        <p:spPr>
          <a:xfrm>
            <a:off x="8885436" y="2240919"/>
            <a:ext cx="350519" cy="1885123"/>
          </a:xfrm>
          <a:prstGeom prst="rightBrace">
            <a:avLst>
              <a:gd name="adj1" fmla="val 5370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7" name="CuadroTexto 2">
            <a:extLst>
              <a:ext uri="{FF2B5EF4-FFF2-40B4-BE49-F238E27FC236}">
                <a16:creationId xmlns:a16="http://schemas.microsoft.com/office/drawing/2014/main" id="{BB5CA811-2F7A-4430-9CB8-D8590F3A8111}"/>
              </a:ext>
            </a:extLst>
          </p:cNvPr>
          <p:cNvSpPr txBox="1"/>
          <p:nvPr/>
        </p:nvSpPr>
        <p:spPr>
          <a:xfrm>
            <a:off x="10912414" y="2667497"/>
            <a:ext cx="652464" cy="51598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b="1" dirty="0">
                <a:latin typeface="Arial Rounded MT Bold" panose="020F0704030504030204" pitchFamily="34" charset="0"/>
              </a:rPr>
              <a:t>TB</a:t>
            </a:r>
          </a:p>
          <a:p>
            <a:r>
              <a:rPr lang="es-CO" sz="1600" b="1" dirty="0">
                <a:latin typeface="Arial Rounded MT Bold" panose="020F0704030504030204" pitchFamily="34" charset="0"/>
              </a:rPr>
              <a:t>60%</a:t>
            </a:r>
          </a:p>
        </p:txBody>
      </p:sp>
      <p:sp>
        <p:nvSpPr>
          <p:cNvPr id="39" name="Cerrar llave 38">
            <a:extLst>
              <a:ext uri="{FF2B5EF4-FFF2-40B4-BE49-F238E27FC236}">
                <a16:creationId xmlns:a16="http://schemas.microsoft.com/office/drawing/2014/main" id="{02191A40-9084-44EA-ADAE-056E461DA6BE}"/>
              </a:ext>
            </a:extLst>
          </p:cNvPr>
          <p:cNvSpPr/>
          <p:nvPr/>
        </p:nvSpPr>
        <p:spPr>
          <a:xfrm>
            <a:off x="10593618" y="2084821"/>
            <a:ext cx="350519" cy="1720796"/>
          </a:xfrm>
          <a:prstGeom prst="rightBrace">
            <a:avLst>
              <a:gd name="adj1" fmla="val 5370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2" name="Cerrar llave 41">
            <a:extLst>
              <a:ext uri="{FF2B5EF4-FFF2-40B4-BE49-F238E27FC236}">
                <a16:creationId xmlns:a16="http://schemas.microsoft.com/office/drawing/2014/main" id="{3D901ED9-4966-460D-83AB-608A4E9FF178}"/>
              </a:ext>
            </a:extLst>
          </p:cNvPr>
          <p:cNvSpPr/>
          <p:nvPr/>
        </p:nvSpPr>
        <p:spPr>
          <a:xfrm>
            <a:off x="5442634" y="2112634"/>
            <a:ext cx="350519" cy="2262147"/>
          </a:xfrm>
          <a:prstGeom prst="rightBrace">
            <a:avLst>
              <a:gd name="adj1" fmla="val 5370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9F6BCFD2-1393-43AF-84C3-5332C97929D9}"/>
              </a:ext>
            </a:extLst>
          </p:cNvPr>
          <p:cNvSpPr/>
          <p:nvPr/>
        </p:nvSpPr>
        <p:spPr>
          <a:xfrm>
            <a:off x="2271646" y="1721145"/>
            <a:ext cx="3595753" cy="45495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CB9F53D-950F-4619-9E68-F10425A68FF4}"/>
              </a:ext>
            </a:extLst>
          </p:cNvPr>
          <p:cNvSpPr txBox="1"/>
          <p:nvPr/>
        </p:nvSpPr>
        <p:spPr>
          <a:xfrm>
            <a:off x="2271646" y="1481910"/>
            <a:ext cx="3347840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Los preferidos, que quisiera hacer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3AACF02-BC9E-435F-8F5F-DE84047AB494}"/>
              </a:ext>
            </a:extLst>
          </p:cNvPr>
          <p:cNvSpPr/>
          <p:nvPr/>
        </p:nvSpPr>
        <p:spPr>
          <a:xfrm>
            <a:off x="4768683" y="1901304"/>
            <a:ext cx="344592" cy="440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1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9B51CBC6-939D-4D7A-8250-6EF1671399A3}"/>
              </a:ext>
            </a:extLst>
          </p:cNvPr>
          <p:cNvSpPr/>
          <p:nvPr/>
        </p:nvSpPr>
        <p:spPr>
          <a:xfrm>
            <a:off x="2965858" y="1873238"/>
            <a:ext cx="344592" cy="440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2</a:t>
            </a:r>
          </a:p>
        </p:txBody>
      </p:sp>
      <p:cxnSp>
        <p:nvCxnSpPr>
          <p:cNvPr id="46" name="Conector angular 8">
            <a:extLst>
              <a:ext uri="{FF2B5EF4-FFF2-40B4-BE49-F238E27FC236}">
                <a16:creationId xmlns:a16="http://schemas.microsoft.com/office/drawing/2014/main" id="{560AE7F8-3D76-44D9-8DB1-7C6AD3717562}"/>
              </a:ext>
            </a:extLst>
          </p:cNvPr>
          <p:cNvCxnSpPr>
            <a:cxnSpLocks/>
          </p:cNvCxnSpPr>
          <p:nvPr/>
        </p:nvCxnSpPr>
        <p:spPr>
          <a:xfrm>
            <a:off x="4216885" y="1840928"/>
            <a:ext cx="494111" cy="162210"/>
          </a:xfrm>
          <a:prstGeom prst="bentConnector3">
            <a:avLst/>
          </a:prstGeom>
          <a:ln w="19050"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r 8">
            <a:extLst>
              <a:ext uri="{FF2B5EF4-FFF2-40B4-BE49-F238E27FC236}">
                <a16:creationId xmlns:a16="http://schemas.microsoft.com/office/drawing/2014/main" id="{6719B3C1-9670-4E57-9324-EAC42FF771F5}"/>
              </a:ext>
            </a:extLst>
          </p:cNvPr>
          <p:cNvCxnSpPr>
            <a:cxnSpLocks/>
          </p:cNvCxnSpPr>
          <p:nvPr/>
        </p:nvCxnSpPr>
        <p:spPr>
          <a:xfrm>
            <a:off x="2438400" y="1761504"/>
            <a:ext cx="454083" cy="295896"/>
          </a:xfrm>
          <a:prstGeom prst="bentConnector3">
            <a:avLst>
              <a:gd name="adj1" fmla="val 50000"/>
            </a:avLst>
          </a:prstGeom>
          <a:ln w="19050"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20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DESTINOS EN TENDENCIA QUE LE GUSTARIA CONOCER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8964" y="6596391"/>
            <a:ext cx="76872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Q46 ¿Qué destino que haya visto en tendencia le gustaría conocer?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3457691992"/>
              </p:ext>
            </p:extLst>
          </p:nvPr>
        </p:nvGraphicFramePr>
        <p:xfrm>
          <a:off x="148232" y="1153800"/>
          <a:ext cx="8813590" cy="5674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7D9E4A5-73D1-4994-BAC8-F628FECE5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501572"/>
              </p:ext>
            </p:extLst>
          </p:nvPr>
        </p:nvGraphicFramePr>
        <p:xfrm>
          <a:off x="5803900" y="3060981"/>
          <a:ext cx="4292600" cy="236728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144356229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2259506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0585463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716954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3565045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Comfandi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Comfenalco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No afiliado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6976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No sabe/ninguno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7155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Parque del Café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2313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Panaca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9868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Valle del Cocoro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2569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San Andres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0316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Juanchaco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4039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Lago Calima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3946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La playa en general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6701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Buenaventura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147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Medellin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5649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Base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157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384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887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258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LO QUE SE DEBERIA POTENCIAR EN LOS LUGARES TENDENCIALES MENCIONADOS</a:t>
            </a:r>
            <a:endParaRPr lang="es-CO" sz="2800" b="0" kern="0" spc="-5" dirty="0">
              <a:solidFill>
                <a:srgbClr val="2674BB"/>
              </a:solidFill>
              <a:latin typeface="Arial Rounded MT Bold" panose="020F0704030504030204" pitchFamily="34" charset="0"/>
              <a:ea typeface="Roboto" panose="02000000000000000000" pitchFamily="2" charset="0"/>
              <a:cs typeface="Verdana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8964" y="6596391"/>
            <a:ext cx="76872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Q47 ¿Cómo cree que se podrían potenciar estos lugares para generar mayor atracción turística?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184271658"/>
              </p:ext>
            </p:extLst>
          </p:nvPr>
        </p:nvGraphicFramePr>
        <p:xfrm>
          <a:off x="1003405" y="1881236"/>
          <a:ext cx="8813590" cy="4227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FDC041D-3201-4D1B-A6CD-9C2C146D6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04834"/>
              </p:ext>
            </p:extLst>
          </p:nvPr>
        </p:nvGraphicFramePr>
        <p:xfrm>
          <a:off x="5791200" y="1524000"/>
          <a:ext cx="5800726" cy="1294130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16721104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2732184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4718901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49381374"/>
                    </a:ext>
                  </a:extLst>
                </a:gridCol>
                <a:gridCol w="619126">
                  <a:extLst>
                    <a:ext uri="{9D8B030D-6E8A-4147-A177-3AD203B41FA5}">
                      <a16:colId xmlns:a16="http://schemas.microsoft.com/office/drawing/2014/main" val="218839838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Comfandi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Comfenalco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No afiliado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6415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Ofreciendo paquetes turísticos más atractivos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2520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Mejorando la infraestructura y accesibilidad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4576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Promocionando más en medios de comunicación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8808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Realizando eventos y/o actividades para los turistas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5908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Desarrollando aplicaciones móviles informativas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1623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Colaborando con influencers y bloggers de viajes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822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6039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2093737" y="357711"/>
            <a:ext cx="802245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AGENCIA O CAJA DE COMPENSACIÓN CON LA QUE VIAJAS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8965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Q48_1 ¿Con qué agencia o caja de compensación ha realizado estos viajes? 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1975765973"/>
              </p:ext>
            </p:extLst>
          </p:nvPr>
        </p:nvGraphicFramePr>
        <p:xfrm>
          <a:off x="160226" y="1371600"/>
          <a:ext cx="11854967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87417D2-9B69-49A2-B5DC-F9F734B1C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664066"/>
              </p:ext>
            </p:extLst>
          </p:nvPr>
        </p:nvGraphicFramePr>
        <p:xfrm>
          <a:off x="6091712" y="1808899"/>
          <a:ext cx="4800601" cy="2334260"/>
        </p:xfrm>
        <a:graphic>
          <a:graphicData uri="http://schemas.openxmlformats.org/drawingml/2006/table">
            <a:tbl>
              <a:tblPr/>
              <a:tblGrid>
                <a:gridCol w="1581701">
                  <a:extLst>
                    <a:ext uri="{9D8B030D-6E8A-4147-A177-3AD203B41FA5}">
                      <a16:colId xmlns:a16="http://schemas.microsoft.com/office/drawing/2014/main" val="1406746621"/>
                    </a:ext>
                  </a:extLst>
                </a:gridCol>
                <a:gridCol w="780499">
                  <a:extLst>
                    <a:ext uri="{9D8B030D-6E8A-4147-A177-3AD203B41FA5}">
                      <a16:colId xmlns:a16="http://schemas.microsoft.com/office/drawing/2014/main" val="17150485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76185336"/>
                    </a:ext>
                  </a:extLst>
                </a:gridCol>
                <a:gridCol w="885771">
                  <a:extLst>
                    <a:ext uri="{9D8B030D-6E8A-4147-A177-3AD203B41FA5}">
                      <a16:colId xmlns:a16="http://schemas.microsoft.com/office/drawing/2014/main" val="343315914"/>
                    </a:ext>
                  </a:extLst>
                </a:gridCol>
                <a:gridCol w="638230">
                  <a:extLst>
                    <a:ext uri="{9D8B030D-6E8A-4147-A177-3AD203B41FA5}">
                      <a16:colId xmlns:a16="http://schemas.microsoft.com/office/drawing/2014/main" val="47216464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Comfandi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Comfenalco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No afiliado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93513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Comfandi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04256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Comfenalco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7706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Ruta ecológica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14504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Ninguna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24102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Viajando y Gozando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10535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Oliverio Tours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20506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Independiente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22663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JE Tours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01302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Dasam</a:t>
                      </a:r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 tour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42834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Cotelco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42146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Otro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9113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t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6350" marR="6350" marT="6350" marB="0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157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384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04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39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AGENCIA O CAJA DE COMPENSACIÓN CON LA QUE MÁS VIAJA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18448" y="6408906"/>
            <a:ext cx="1096383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Q49  ¿Cuál es la agencia o caja de compensación con la que ha viajado con mayor frecuencia??</a:t>
            </a:r>
          </a:p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Q50  ¿La próxima vez que decida viajar con qué agencia o caja de compensación piensa hacerlo? 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  <a:p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851C8ECF-8B5F-4413-B23F-E84B01137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916221"/>
              </p:ext>
            </p:extLst>
          </p:nvPr>
        </p:nvGraphicFramePr>
        <p:xfrm>
          <a:off x="914400" y="1600200"/>
          <a:ext cx="9628572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C6C57DC-5B93-7DE4-49EB-1EA9C6195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7165"/>
              </p:ext>
            </p:extLst>
          </p:nvPr>
        </p:nvGraphicFramePr>
        <p:xfrm>
          <a:off x="6118402" y="3200400"/>
          <a:ext cx="4457700" cy="2489200"/>
        </p:xfrm>
        <a:graphic>
          <a:graphicData uri="http://schemas.openxmlformats.org/drawingml/2006/table">
            <a:tbl>
              <a:tblPr/>
              <a:tblGrid>
                <a:gridCol w="1349198">
                  <a:extLst>
                    <a:ext uri="{9D8B030D-6E8A-4147-A177-3AD203B41FA5}">
                      <a16:colId xmlns:a16="http://schemas.microsoft.com/office/drawing/2014/main" val="380211202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98393196"/>
                    </a:ext>
                  </a:extLst>
                </a:gridCol>
                <a:gridCol w="822502">
                  <a:extLst>
                    <a:ext uri="{9D8B030D-6E8A-4147-A177-3AD203B41FA5}">
                      <a16:colId xmlns:a16="http://schemas.microsoft.com/office/drawing/2014/main" val="120333435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9094713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57698994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Comfandi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Comfenalco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No afiliado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68906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Comfandi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82%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14780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Comfenalco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99518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Ruta ecológica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58067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Viajando y Gozando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18414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JE Tours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09093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Oliverio Tours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18413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Cotelco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7994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Dasam tour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85631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No sabe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43742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De cuenta propia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34601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Ninguna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56827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Otro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60406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A6A6A6"/>
                          </a:solidFill>
                          <a:effectLst/>
                          <a:latin typeface="Arial" panose="020B0604020202020204" pitchFamily="34" charset="0"/>
                        </a:rPr>
                        <a:t>Base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A6A6A6"/>
                          </a:solidFill>
                          <a:effectLst/>
                          <a:latin typeface="Arial" panose="020B0604020202020204" pitchFamily="34" charset="0"/>
                        </a:rPr>
                        <a:t>157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A6A6A6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A6A6A6"/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Arial" panose="020B0604020202020204" pitchFamily="34" charset="0"/>
                        </a:rPr>
                        <a:t>384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51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79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09130" y="242089"/>
            <a:ext cx="97398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CO" sz="2800" b="0" spc="-20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MEDIOS DE COMUNICACIÓN</a:t>
            </a:r>
            <a:endParaRPr sz="2800" b="0" dirty="0">
              <a:solidFill>
                <a:srgbClr val="2674BB"/>
              </a:solidFill>
              <a:latin typeface="Arial Rounded MT Bold" panose="020F0704030504030204" pitchFamily="34" charset="0"/>
              <a:ea typeface="Roboto" panose="02000000000000000000" pitchFamily="2" charset="0"/>
              <a:cs typeface="Verdan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0" y="470124"/>
            <a:ext cx="1273800" cy="4890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13007" y="192023"/>
            <a:ext cx="896111" cy="496824"/>
          </a:xfrm>
          <a:prstGeom prst="rect">
            <a:avLst/>
          </a:prstGeom>
        </p:spPr>
      </p:pic>
      <p:pic>
        <p:nvPicPr>
          <p:cNvPr id="39" name="Imagen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000" y="2605200"/>
            <a:ext cx="900000" cy="900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000" y="3596614"/>
            <a:ext cx="720000" cy="7200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00" y="4419600"/>
            <a:ext cx="540000" cy="540000"/>
          </a:xfrm>
          <a:prstGeom prst="rect">
            <a:avLst/>
          </a:prstGeom>
        </p:spPr>
      </p:pic>
      <p:sp>
        <p:nvSpPr>
          <p:cNvPr id="26" name="CuadroTexto 25"/>
          <p:cNvSpPr txBox="1"/>
          <p:nvPr/>
        </p:nvSpPr>
        <p:spPr>
          <a:xfrm>
            <a:off x="5791200" y="1852404"/>
            <a:ext cx="917239" cy="4201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</a:rPr>
              <a:t>83%</a:t>
            </a:r>
          </a:p>
          <a:p>
            <a:pPr algn="ctr"/>
            <a:endParaRPr lang="es-CO" sz="10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  <a:p>
            <a:pPr algn="ctr"/>
            <a:endParaRPr lang="es-CO" sz="24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  <a:p>
            <a:pPr algn="ctr"/>
            <a:r>
              <a:rPr lang="es-CO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</a:rPr>
              <a:t>83%</a:t>
            </a:r>
          </a:p>
          <a:p>
            <a:pPr algn="ctr"/>
            <a:endParaRPr lang="es-CO" sz="9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  <a:p>
            <a:pPr algn="ctr"/>
            <a:endParaRPr lang="es-CO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  <a:p>
            <a:pPr algn="ctr"/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</a:rPr>
              <a:t>74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</a:rPr>
              <a:t>%</a:t>
            </a:r>
          </a:p>
          <a:p>
            <a:pPr algn="ctr"/>
            <a:endParaRPr lang="es-CO" sz="28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  <a:p>
            <a:pPr algn="ctr"/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</a:rPr>
              <a:t>40%</a:t>
            </a:r>
          </a:p>
          <a:p>
            <a:pPr algn="ctr"/>
            <a:endParaRPr lang="es-CO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</a:rPr>
              <a:t>27%</a:t>
            </a:r>
          </a:p>
          <a:p>
            <a:pPr algn="ctr"/>
            <a:endParaRPr lang="es-CO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  <a:p>
            <a:pPr algn="ctr"/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</a:rPr>
              <a:t>20%</a:t>
            </a:r>
            <a:endParaRPr lang="es-CO" sz="2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000" y="1664014"/>
            <a:ext cx="900000" cy="900000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00" y="1905000"/>
            <a:ext cx="900000" cy="900000"/>
          </a:xfrm>
          <a:prstGeom prst="rect">
            <a:avLst/>
          </a:prstGeom>
        </p:spPr>
      </p:pic>
      <p:sp>
        <p:nvSpPr>
          <p:cNvPr id="31" name="CuadroTexto 30"/>
          <p:cNvSpPr txBox="1"/>
          <p:nvPr/>
        </p:nvSpPr>
        <p:spPr>
          <a:xfrm>
            <a:off x="11226671" y="6550223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= 384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0713" y="6257836"/>
            <a:ext cx="110722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Q10 De los siguientes medios de comunicación ¿Cuál utiliza con mayor frecuencia?</a:t>
            </a:r>
          </a:p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Q11 ¿En cuál/es redes sociales tiene cuenta activa?</a:t>
            </a:r>
          </a:p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Q12 ¿En qué lugares, páginas web o redes sociales utiliza para buscar opciones de viajes y para hacer compras de planes turísticos?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00" y="4876800"/>
            <a:ext cx="360000" cy="3600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00" y="3948000"/>
            <a:ext cx="540000" cy="5400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" y="3033600"/>
            <a:ext cx="720000" cy="720000"/>
          </a:xfrm>
          <a:prstGeom prst="rect">
            <a:avLst/>
          </a:prstGeom>
        </p:spPr>
      </p:pic>
      <p:sp>
        <p:nvSpPr>
          <p:cNvPr id="36" name="CuadroTexto 35"/>
          <p:cNvSpPr txBox="1"/>
          <p:nvPr/>
        </p:nvSpPr>
        <p:spPr>
          <a:xfrm>
            <a:off x="1828800" y="2148529"/>
            <a:ext cx="917239" cy="3801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</a:rPr>
              <a:t>77%</a:t>
            </a:r>
          </a:p>
          <a:p>
            <a:pPr algn="ctr"/>
            <a:endParaRPr lang="es-CO" sz="16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  <a:p>
            <a:pPr algn="ctr"/>
            <a:endParaRPr lang="es-CO" sz="24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  <a:p>
            <a:pPr algn="ctr"/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</a:rPr>
              <a:t>16%</a:t>
            </a:r>
          </a:p>
          <a:p>
            <a:pPr algn="ctr"/>
            <a:endParaRPr lang="es-CO" sz="9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  <a:p>
            <a:pPr algn="ctr"/>
            <a:endParaRPr lang="es-CO" sz="22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  <a:p>
            <a:pPr algn="ctr"/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</a:rPr>
              <a:t>5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</a:rPr>
              <a:t>%</a:t>
            </a:r>
          </a:p>
          <a:p>
            <a:pPr algn="ctr"/>
            <a:endParaRPr lang="es-CO" sz="12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  <a:p>
            <a:pPr algn="ctr"/>
            <a:endParaRPr lang="es-CO" sz="16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  <a:p>
            <a:pPr algn="ctr"/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</a:rPr>
              <a:t>1%</a:t>
            </a:r>
          </a:p>
          <a:p>
            <a:pPr algn="ctr"/>
            <a:endParaRPr lang="es-CO" sz="2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  <a:p>
            <a:pPr algn="ctr"/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</a:rPr>
              <a:t>1%</a:t>
            </a:r>
            <a:endParaRPr lang="es-CO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</p:txBody>
      </p:sp>
      <p:sp>
        <p:nvSpPr>
          <p:cNvPr id="38" name="Google Shape;210;p29"/>
          <p:cNvSpPr txBox="1"/>
          <p:nvPr/>
        </p:nvSpPr>
        <p:spPr>
          <a:xfrm>
            <a:off x="228601" y="1066800"/>
            <a:ext cx="3352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50" rIns="91250" bIns="45650" anchor="t" anchorCtr="0">
            <a:noAutofit/>
          </a:bodyPr>
          <a:lstStyle/>
          <a:p>
            <a:pPr algn="ctr" defTabSz="1828800" rtl="0">
              <a:buClr>
                <a:srgbClr val="000000"/>
              </a:buClr>
              <a:defRPr/>
            </a:pPr>
            <a:r>
              <a:rPr lang="es-ES_tradn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Medios de comunicación de mayor uso:</a:t>
            </a:r>
          </a:p>
        </p:txBody>
      </p:sp>
      <p:sp>
        <p:nvSpPr>
          <p:cNvPr id="40" name="Google Shape;210;p29"/>
          <p:cNvSpPr txBox="1"/>
          <p:nvPr/>
        </p:nvSpPr>
        <p:spPr>
          <a:xfrm>
            <a:off x="4114800" y="1106969"/>
            <a:ext cx="3352800" cy="404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50" rIns="91250" bIns="45650" anchor="t" anchorCtr="0">
            <a:noAutofit/>
          </a:bodyPr>
          <a:lstStyle/>
          <a:p>
            <a:pPr algn="ctr" defTabSz="1828800" rtl="0">
              <a:buClr>
                <a:srgbClr val="000000"/>
              </a:buClr>
              <a:defRPr/>
            </a:pPr>
            <a:r>
              <a:rPr lang="es-ES_tradn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Redes sociales activas: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086" y="1901482"/>
            <a:ext cx="900000" cy="900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11" y="5299800"/>
            <a:ext cx="756790" cy="720000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11" y="2949827"/>
            <a:ext cx="720000" cy="720000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9" b="12342"/>
          <a:stretch/>
        </p:blipFill>
        <p:spPr>
          <a:xfrm>
            <a:off x="8620086" y="4605356"/>
            <a:ext cx="719905" cy="540000"/>
          </a:xfrm>
          <a:prstGeom prst="rect">
            <a:avLst/>
          </a:prstGeom>
        </p:spPr>
      </p:pic>
      <p:pic>
        <p:nvPicPr>
          <p:cNvPr id="44" name="Imagen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086" y="3724365"/>
            <a:ext cx="720000" cy="720000"/>
          </a:xfrm>
          <a:prstGeom prst="rect">
            <a:avLst/>
          </a:prstGeom>
        </p:spPr>
      </p:pic>
      <p:sp>
        <p:nvSpPr>
          <p:cNvPr id="47" name="Google Shape;210;p29"/>
          <p:cNvSpPr txBox="1"/>
          <p:nvPr/>
        </p:nvSpPr>
        <p:spPr>
          <a:xfrm>
            <a:off x="7783961" y="1126809"/>
            <a:ext cx="3925374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50" rIns="91250" bIns="45650" anchor="t" anchorCtr="0">
            <a:noAutofit/>
          </a:bodyPr>
          <a:lstStyle/>
          <a:p>
            <a:pPr algn="ctr" defTabSz="1828800" rtl="0">
              <a:buClr>
                <a:srgbClr val="000000"/>
              </a:buClr>
              <a:defRPr/>
            </a:pPr>
            <a:r>
              <a:rPr lang="es-ES_tradn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Raleway"/>
                <a:sym typeface="Raleway"/>
              </a:rPr>
              <a:t>¿Dónde busca opciones sobre turismo?: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9448801" y="2060896"/>
            <a:ext cx="917239" cy="4578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</a:rPr>
              <a:t>76%</a:t>
            </a:r>
          </a:p>
          <a:p>
            <a:pPr algn="ctr"/>
            <a:endParaRPr lang="es-CO" sz="16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  <a:p>
            <a:pPr algn="ctr"/>
            <a:endParaRPr lang="es-CO" sz="24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  <a:p>
            <a:pPr algn="ctr"/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</a:rPr>
              <a:t>32%</a:t>
            </a:r>
          </a:p>
          <a:p>
            <a:pPr algn="ctr"/>
            <a:endParaRPr lang="es-CO" sz="9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  <a:p>
            <a:pPr algn="ctr"/>
            <a:endParaRPr lang="es-CO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  <a:p>
            <a:pPr algn="ctr"/>
            <a:r>
              <a:rPr lang="es-CO" sz="24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</a:rPr>
              <a:t>40</a:t>
            </a:r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</a:rPr>
              <a:t>%</a:t>
            </a:r>
          </a:p>
          <a:p>
            <a:pPr algn="ctr"/>
            <a:endParaRPr lang="es-CO" sz="12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  <a:p>
            <a:pPr algn="ctr"/>
            <a:endParaRPr lang="es-CO" sz="16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  <a:p>
            <a:pPr algn="ctr"/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</a:rPr>
              <a:t>29%</a:t>
            </a:r>
          </a:p>
          <a:p>
            <a:pPr algn="ctr"/>
            <a:endParaRPr lang="es-CO" sz="1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  <a:p>
            <a:pPr algn="ctr"/>
            <a:endParaRPr lang="es-CO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  <a:p>
            <a:pPr algn="ctr"/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</a:rPr>
              <a:t>29%</a:t>
            </a:r>
          </a:p>
          <a:p>
            <a:pPr algn="ctr"/>
            <a:endParaRPr lang="es-CO" sz="28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  <a:p>
            <a:pPr algn="ctr"/>
            <a:r>
              <a:rPr lang="es-CO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</a:rPr>
              <a:t>23%</a:t>
            </a:r>
            <a:endParaRPr lang="es-CO" sz="24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Roboto" panose="02000000000000000000" pitchFamily="2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48269" y="5457127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Otros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000" y="5679400"/>
            <a:ext cx="360000" cy="3600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000" y="5126400"/>
            <a:ext cx="360000" cy="360000"/>
          </a:xfrm>
          <a:prstGeom prst="rect">
            <a:avLst/>
          </a:prstGeom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006" y="615448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67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TOP OF HEART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18448" y="6408906"/>
            <a:ext cx="10963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Q51 ¿Cuál es la agencia o caja de compensación más cercana a su corazón?? 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FD92CD5-E0ED-48D7-A63A-1746E7B8EE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8293136"/>
              </p:ext>
            </p:extLst>
          </p:nvPr>
        </p:nvGraphicFramePr>
        <p:xfrm>
          <a:off x="685800" y="1524000"/>
          <a:ext cx="10820400" cy="4584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1F1912E-A045-4F48-9A37-3464EE36D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00721"/>
              </p:ext>
            </p:extLst>
          </p:nvPr>
        </p:nvGraphicFramePr>
        <p:xfrm>
          <a:off x="6362700" y="2715260"/>
          <a:ext cx="4457700" cy="1427480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385044272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9097751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239427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841793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48885905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Comfandi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Comfenalco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No afiliado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36648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Comfandi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84%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91625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Comfenalco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68%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13739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Ruta ecológica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82437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Ninguna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59708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Oliverio Tours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57477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Base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157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384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520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042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FACTORES IMPORTANTES EN LA BUSQUEDA DE OPERADORES DE TURISMO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18448" y="6408906"/>
            <a:ext cx="109638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Q52 ¿Qué factores considera más importantes cuando busca operadores turísticos, agencias o cajas de compensación para realizar sus viajes?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851C8ECF-8B5F-4413-B23F-E84B01137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5701820"/>
              </p:ext>
            </p:extLst>
          </p:nvPr>
        </p:nvGraphicFramePr>
        <p:xfrm>
          <a:off x="228600" y="1295400"/>
          <a:ext cx="9628572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D2AD160-F56F-430B-B8FD-58DECCCA4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290728"/>
              </p:ext>
            </p:extLst>
          </p:nvPr>
        </p:nvGraphicFramePr>
        <p:xfrm>
          <a:off x="6177801" y="2524134"/>
          <a:ext cx="5229591" cy="3728319"/>
        </p:xfrm>
        <a:graphic>
          <a:graphicData uri="http://schemas.openxmlformats.org/drawingml/2006/table">
            <a:tbl>
              <a:tblPr/>
              <a:tblGrid>
                <a:gridCol w="1926102">
                  <a:extLst>
                    <a:ext uri="{9D8B030D-6E8A-4147-A177-3AD203B41FA5}">
                      <a16:colId xmlns:a16="http://schemas.microsoft.com/office/drawing/2014/main" val="3292350601"/>
                    </a:ext>
                  </a:extLst>
                </a:gridCol>
                <a:gridCol w="839870">
                  <a:extLst>
                    <a:ext uri="{9D8B030D-6E8A-4147-A177-3AD203B41FA5}">
                      <a16:colId xmlns:a16="http://schemas.microsoft.com/office/drawing/2014/main" val="194721868"/>
                    </a:ext>
                  </a:extLst>
                </a:gridCol>
                <a:gridCol w="783879">
                  <a:extLst>
                    <a:ext uri="{9D8B030D-6E8A-4147-A177-3AD203B41FA5}">
                      <a16:colId xmlns:a16="http://schemas.microsoft.com/office/drawing/2014/main" val="878260833"/>
                    </a:ext>
                  </a:extLst>
                </a:gridCol>
                <a:gridCol w="839870">
                  <a:extLst>
                    <a:ext uri="{9D8B030D-6E8A-4147-A177-3AD203B41FA5}">
                      <a16:colId xmlns:a16="http://schemas.microsoft.com/office/drawing/2014/main" val="2135782146"/>
                    </a:ext>
                  </a:extLst>
                </a:gridCol>
                <a:gridCol w="839870">
                  <a:extLst>
                    <a:ext uri="{9D8B030D-6E8A-4147-A177-3AD203B41FA5}">
                      <a16:colId xmlns:a16="http://schemas.microsoft.com/office/drawing/2014/main" val="835836633"/>
                    </a:ext>
                  </a:extLst>
                </a:gridCol>
              </a:tblGrid>
              <a:tr h="162375">
                <a:tc>
                  <a:txBody>
                    <a:bodyPr/>
                    <a:lstStyle/>
                    <a:p>
                      <a:pPr algn="r" fontAlgn="b"/>
                      <a:endParaRPr lang="es-CO" sz="1000" b="0" i="0" u="none" strike="noStrike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9" marR="5599" marT="5599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Comfandi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Comfenalco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No afiliado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473688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Precio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66330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Calidad del servicio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744704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Paquetes todo incluido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579966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Seguridad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890437"/>
                  </a:ext>
                </a:extLst>
              </a:tr>
              <a:tr h="301233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Experiencia y reputación de la agencia/caja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0084972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Ofertas y descuentos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26016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Actividades durante el viaje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402020"/>
                  </a:ext>
                </a:extLst>
              </a:tr>
              <a:tr h="173573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Variedad de destinos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026449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Flexibilidad en las fechas de viaje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989626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Seguro de viajes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158695"/>
                  </a:ext>
                </a:extLst>
              </a:tr>
              <a:tr h="301233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Información detallada sobre los destinos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827162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Cumplimiento de itinerarios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632863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Opiniones y reseñas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001941"/>
                  </a:ext>
                </a:extLst>
              </a:tr>
              <a:tr h="173573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Actividades y excursiones incluidas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82092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Facilidad de reserva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923119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Atención personalizada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349580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Asistencia durante el viaje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068449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Experiencias adicionales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713449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Otros ¿Cuál?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654035"/>
                  </a:ext>
                </a:extLst>
              </a:tr>
              <a:tr h="162375">
                <a:tc>
                  <a:txBody>
                    <a:bodyPr/>
                    <a:lstStyle/>
                    <a:p>
                      <a:pPr algn="r" fontAlgn="b"/>
                      <a:r>
                        <a:rPr lang="es-CO" sz="10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Base</a:t>
                      </a:r>
                    </a:p>
                  </a:txBody>
                  <a:tcPr marL="5599" marR="5599" marT="5599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rgbClr val="A6A6A6"/>
                          </a:solidFill>
                          <a:effectLst/>
                          <a:latin typeface="Calibri" panose="020F0502020204030204" pitchFamily="34" charset="0"/>
                        </a:rPr>
                        <a:t>384</a:t>
                      </a:r>
                    </a:p>
                  </a:txBody>
                  <a:tcPr marL="5599" marR="5599" marT="5599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11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318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CÓMO MEJORAR LA EXPERIENCIA TURISTICA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8964" y="6596391"/>
            <a:ext cx="76872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Q53  ¿Cómo una agencia o caja de compensación podría mejorar las experiencias turísticas?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1684742752"/>
              </p:ext>
            </p:extLst>
          </p:nvPr>
        </p:nvGraphicFramePr>
        <p:xfrm>
          <a:off x="774805" y="540144"/>
          <a:ext cx="10274195" cy="4227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D128776-C697-46DA-9FAB-1D8B895C7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294833"/>
              </p:ext>
            </p:extLst>
          </p:nvPr>
        </p:nvGraphicFramePr>
        <p:xfrm>
          <a:off x="914400" y="4629911"/>
          <a:ext cx="10922497" cy="1925320"/>
        </p:xfrm>
        <a:graphic>
          <a:graphicData uri="http://schemas.openxmlformats.org/drawingml/2006/table">
            <a:tbl>
              <a:tblPr/>
              <a:tblGrid>
                <a:gridCol w="4022847">
                  <a:extLst>
                    <a:ext uri="{9D8B030D-6E8A-4147-A177-3AD203B41FA5}">
                      <a16:colId xmlns:a16="http://schemas.microsoft.com/office/drawing/2014/main" val="3664542447"/>
                    </a:ext>
                  </a:extLst>
                </a:gridCol>
                <a:gridCol w="1754148">
                  <a:extLst>
                    <a:ext uri="{9D8B030D-6E8A-4147-A177-3AD203B41FA5}">
                      <a16:colId xmlns:a16="http://schemas.microsoft.com/office/drawing/2014/main" val="1796049769"/>
                    </a:ext>
                  </a:extLst>
                </a:gridCol>
                <a:gridCol w="1637206">
                  <a:extLst>
                    <a:ext uri="{9D8B030D-6E8A-4147-A177-3AD203B41FA5}">
                      <a16:colId xmlns:a16="http://schemas.microsoft.com/office/drawing/2014/main" val="2753648296"/>
                    </a:ext>
                  </a:extLst>
                </a:gridCol>
                <a:gridCol w="1754148">
                  <a:extLst>
                    <a:ext uri="{9D8B030D-6E8A-4147-A177-3AD203B41FA5}">
                      <a16:colId xmlns:a16="http://schemas.microsoft.com/office/drawing/2014/main" val="2369518672"/>
                    </a:ext>
                  </a:extLst>
                </a:gridCol>
                <a:gridCol w="1754148">
                  <a:extLst>
                    <a:ext uri="{9D8B030D-6E8A-4147-A177-3AD203B41FA5}">
                      <a16:colId xmlns:a16="http://schemas.microsoft.com/office/drawing/2014/main" val="291170195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Comfandi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Comfenalco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No afiliado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6681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MX" sz="105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Ofrecer paquetes personalizados según los intereses del viajero (para familias, para viajeros de ave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6828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05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Proporcionar guías turísticos certificados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3805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05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Antes del viaje otorgar la información detallada de servicio contratado y consejos sobre el destino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911038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05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Incluir actividades exclusivas y únicas para el grupo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10542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05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Soporte y acompañamiento durante el viaje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4003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b"/>
                      <a:r>
                        <a:rPr lang="es-MX" sz="105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Ofrecer la posibilidad de contratar servicios extra en el destino (inflables, juegos para niños etc.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8743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Base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092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383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2093737" y="357711"/>
            <a:ext cx="80224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EPOCAS PREFERIDAS PARA VIAJAR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8965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Q54 ¿En qué época del año prefieres salir de viaje? –</a:t>
            </a: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8" name="Gráfico 7"/>
          <p:cNvGraphicFramePr/>
          <p:nvPr>
            <p:extLst>
              <p:ext uri="{D42A27DB-BD31-4B8C-83A1-F6EECF244321}">
                <p14:modId xmlns:p14="http://schemas.microsoft.com/office/powerpoint/2010/main" val="591966210"/>
              </p:ext>
            </p:extLst>
          </p:nvPr>
        </p:nvGraphicFramePr>
        <p:xfrm>
          <a:off x="19851" y="1852089"/>
          <a:ext cx="11854967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A6B6092-5D42-4633-B79E-9FF72432E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936114"/>
              </p:ext>
            </p:extLst>
          </p:nvPr>
        </p:nvGraphicFramePr>
        <p:xfrm>
          <a:off x="4191000" y="1249901"/>
          <a:ext cx="7073898" cy="2214880"/>
        </p:xfrm>
        <a:graphic>
          <a:graphicData uri="http://schemas.openxmlformats.org/drawingml/2006/table">
            <a:tbl>
              <a:tblPr/>
              <a:tblGrid>
                <a:gridCol w="2605376">
                  <a:extLst>
                    <a:ext uri="{9D8B030D-6E8A-4147-A177-3AD203B41FA5}">
                      <a16:colId xmlns:a16="http://schemas.microsoft.com/office/drawing/2014/main" val="3616036106"/>
                    </a:ext>
                  </a:extLst>
                </a:gridCol>
                <a:gridCol w="1136065">
                  <a:extLst>
                    <a:ext uri="{9D8B030D-6E8A-4147-A177-3AD203B41FA5}">
                      <a16:colId xmlns:a16="http://schemas.microsoft.com/office/drawing/2014/main" val="1165403799"/>
                    </a:ext>
                  </a:extLst>
                </a:gridCol>
                <a:gridCol w="1060327">
                  <a:extLst>
                    <a:ext uri="{9D8B030D-6E8A-4147-A177-3AD203B41FA5}">
                      <a16:colId xmlns:a16="http://schemas.microsoft.com/office/drawing/2014/main" val="1674119228"/>
                    </a:ext>
                  </a:extLst>
                </a:gridCol>
                <a:gridCol w="1136065">
                  <a:extLst>
                    <a:ext uri="{9D8B030D-6E8A-4147-A177-3AD203B41FA5}">
                      <a16:colId xmlns:a16="http://schemas.microsoft.com/office/drawing/2014/main" val="2283551926"/>
                    </a:ext>
                  </a:extLst>
                </a:gridCol>
                <a:gridCol w="1136065">
                  <a:extLst>
                    <a:ext uri="{9D8B030D-6E8A-4147-A177-3AD203B41FA5}">
                      <a16:colId xmlns:a16="http://schemas.microsoft.com/office/drawing/2014/main" val="331923374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Comfandi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Comfenalco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No afiliado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918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Vacaciones de mitad de año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51%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1408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En temporada baja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5180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Vacaciones de final de año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1733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Puentes festivos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7948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Fechas importantes de la familia y amigos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8564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Fines de semana en cualquier época del año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989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Semana Santa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3794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Durante vacaciones laborales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249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Meses de celebraciones especiales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2550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Otros ¿Cuáles?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73498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Base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384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539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300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3007" y="195071"/>
            <a:ext cx="896111" cy="49072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612570" y="274967"/>
            <a:ext cx="69754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CO" sz="2800" b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MALA EXPERIENCIA</a:t>
            </a:r>
            <a:endParaRPr sz="2800" b="0" dirty="0">
              <a:solidFill>
                <a:srgbClr val="FF0000"/>
              </a:solidFill>
              <a:latin typeface="Arial Rounded MT Bold" panose="020F0704030504030204" pitchFamily="34" charset="0"/>
              <a:ea typeface="Roboto" panose="02000000000000000000" pitchFamily="2" charset="0"/>
              <a:cs typeface="Verdan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75487"/>
            <a:ext cx="1767839" cy="42672"/>
          </a:xfrm>
          <a:prstGeom prst="rect">
            <a:avLst/>
          </a:prstGeom>
        </p:spPr>
      </p:pic>
      <p:sp>
        <p:nvSpPr>
          <p:cNvPr id="31" name="Rectángulo 30"/>
          <p:cNvSpPr/>
          <p:nvPr/>
        </p:nvSpPr>
        <p:spPr>
          <a:xfrm>
            <a:off x="0" y="6382513"/>
            <a:ext cx="791583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Q55 ¿Ha tenido alguna mala experiencia viajando con una agencia o caja de compensación?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Q56 ¿Qué aspectos no le han gustado de los servicios de turismo ofrecidos por las agencias y/o cajas con las que ha viajado? 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  <a:p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1607855729"/>
              </p:ext>
            </p:extLst>
          </p:nvPr>
        </p:nvGraphicFramePr>
        <p:xfrm>
          <a:off x="757876" y="924217"/>
          <a:ext cx="5800164" cy="2673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7C40115-C00D-49DD-BD43-5F7225729AB7}"/>
              </a:ext>
            </a:extLst>
          </p:cNvPr>
          <p:cNvSpPr txBox="1"/>
          <p:nvPr/>
        </p:nvSpPr>
        <p:spPr>
          <a:xfrm>
            <a:off x="2486527" y="1151950"/>
            <a:ext cx="315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Ha tenido una mala experiencia</a:t>
            </a:r>
          </a:p>
        </p:txBody>
      </p:sp>
      <p:cxnSp>
        <p:nvCxnSpPr>
          <p:cNvPr id="13" name="Conector angular 59">
            <a:extLst>
              <a:ext uri="{FF2B5EF4-FFF2-40B4-BE49-F238E27FC236}">
                <a16:creationId xmlns:a16="http://schemas.microsoft.com/office/drawing/2014/main" id="{1EBF1CA3-F294-4E5C-A0BA-A69B93ADAFD1}"/>
              </a:ext>
            </a:extLst>
          </p:cNvPr>
          <p:cNvCxnSpPr>
            <a:cxnSpLocks/>
          </p:cNvCxnSpPr>
          <p:nvPr/>
        </p:nvCxnSpPr>
        <p:spPr>
          <a:xfrm flipV="1">
            <a:off x="2649951" y="1653560"/>
            <a:ext cx="2988849" cy="1108439"/>
          </a:xfrm>
          <a:prstGeom prst="bentConnector3">
            <a:avLst/>
          </a:prstGeom>
          <a:ln>
            <a:solidFill>
              <a:srgbClr val="A31115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59250E8-55FC-4AF6-A05B-A11975E3E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161547"/>
              </p:ext>
            </p:extLst>
          </p:nvPr>
        </p:nvGraphicFramePr>
        <p:xfrm>
          <a:off x="5638800" y="1591503"/>
          <a:ext cx="5016500" cy="1244600"/>
        </p:xfrm>
        <a:graphic>
          <a:graphicData uri="http://schemas.openxmlformats.org/drawingml/2006/table">
            <a:tbl>
              <a:tblPr/>
              <a:tblGrid>
                <a:gridCol w="1892300">
                  <a:extLst>
                    <a:ext uri="{9D8B030D-6E8A-4147-A177-3AD203B41FA5}">
                      <a16:colId xmlns:a16="http://schemas.microsoft.com/office/drawing/2014/main" val="361794915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737997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2851836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5852497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2372139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Comfandi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Comfenalco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No afiliado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38465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Retraso, mala organización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79007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Mala atención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03568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Publicidad engañosa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99137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Malos hoteles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614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No sabe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12645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Base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563213"/>
                  </a:ext>
                </a:extLst>
              </a:tr>
            </a:tbl>
          </a:graphicData>
        </a:graphic>
      </p:graphicFrame>
      <p:pic>
        <p:nvPicPr>
          <p:cNvPr id="9218" name="Picture 2" descr="Triángulo Rojo Advertencia Peligro Señal Iconos Imágenes Transparentes PNG  ,dibujos Señal De Advertencia, Icono De Advertencia, Señal De Peligro PNG y  PSD para Descargar Gratis | Pngtree">
            <a:extLst>
              <a:ext uri="{FF2B5EF4-FFF2-40B4-BE49-F238E27FC236}">
                <a16:creationId xmlns:a16="http://schemas.microsoft.com/office/drawing/2014/main" id="{42A1E7BC-916B-44FA-91FC-CC625318E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89695" y="2906324"/>
            <a:ext cx="503987" cy="50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C27418A-736F-4186-A6A4-52B67267FBE7}"/>
              </a:ext>
            </a:extLst>
          </p:cNvPr>
          <p:cNvSpPr txBox="1"/>
          <p:nvPr/>
        </p:nvSpPr>
        <p:spPr>
          <a:xfrm>
            <a:off x="9056849" y="2939953"/>
            <a:ext cx="1598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65000"/>
                  </a:schemeClr>
                </a:solidFill>
              </a:rPr>
              <a:t>Muestra muy pequeña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6349FB0-8883-87D6-0520-E39922C45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29567"/>
              </p:ext>
            </p:extLst>
          </p:nvPr>
        </p:nvGraphicFramePr>
        <p:xfrm>
          <a:off x="3359150" y="3493108"/>
          <a:ext cx="5473700" cy="2673350"/>
        </p:xfrm>
        <a:graphic>
          <a:graphicData uri="http://schemas.openxmlformats.org/drawingml/2006/table">
            <a:tbl>
              <a:tblPr/>
              <a:tblGrid>
                <a:gridCol w="2064763">
                  <a:extLst>
                    <a:ext uri="{9D8B030D-6E8A-4147-A177-3AD203B41FA5}">
                      <a16:colId xmlns:a16="http://schemas.microsoft.com/office/drawing/2014/main" val="4240996555"/>
                    </a:ext>
                  </a:extLst>
                </a:gridCol>
                <a:gridCol w="831448">
                  <a:extLst>
                    <a:ext uri="{9D8B030D-6E8A-4147-A177-3AD203B41FA5}">
                      <a16:colId xmlns:a16="http://schemas.microsoft.com/office/drawing/2014/main" val="2798070444"/>
                    </a:ext>
                  </a:extLst>
                </a:gridCol>
                <a:gridCol w="914593">
                  <a:extLst>
                    <a:ext uri="{9D8B030D-6E8A-4147-A177-3AD203B41FA5}">
                      <a16:colId xmlns:a16="http://schemas.microsoft.com/office/drawing/2014/main" val="3855584786"/>
                    </a:ext>
                  </a:extLst>
                </a:gridCol>
                <a:gridCol w="831448">
                  <a:extLst>
                    <a:ext uri="{9D8B030D-6E8A-4147-A177-3AD203B41FA5}">
                      <a16:colId xmlns:a16="http://schemas.microsoft.com/office/drawing/2014/main" val="1857466002"/>
                    </a:ext>
                  </a:extLst>
                </a:gridCol>
                <a:gridCol w="831448">
                  <a:extLst>
                    <a:ext uri="{9D8B030D-6E8A-4147-A177-3AD203B41FA5}">
                      <a16:colId xmlns:a16="http://schemas.microsoft.com/office/drawing/2014/main" val="3802756117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Comfandi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Comfenalco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No afiliado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6328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717171"/>
                          </a:solidFill>
                          <a:effectLst/>
                          <a:latin typeface="Arial" panose="020B0604020202020204" pitchFamily="34" charset="0"/>
                        </a:rPr>
                        <a:t>Falta de Empatía del personal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5852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Atención / servicio al cliente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79035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Organización y logística del viaje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7868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No incluía guía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57685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Precio de los paquetes turísticos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62479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Comida durante el viaje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04498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Actividades y excursiones con costo adicional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5455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Información insuficiente sobre los destinos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19088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Comodidad durante el viaje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21907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Seguridad / Protocolos claros en todo momento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07394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A6A6A6"/>
                          </a:solidFill>
                          <a:effectLst/>
                          <a:latin typeface="Arial" panose="020B0604020202020204" pitchFamily="34" charset="0"/>
                        </a:rPr>
                        <a:t>Base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A6A6A6"/>
                          </a:solidFill>
                          <a:effectLst/>
                          <a:latin typeface="Arial" panose="020B0604020202020204" pitchFamily="34" charset="0"/>
                        </a:rPr>
                        <a:t>157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A6A6A6"/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A6A6A6"/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rgbClr val="A6A6A6"/>
                          </a:solidFill>
                          <a:effectLst/>
                          <a:latin typeface="Arial" panose="020B0604020202020204" pitchFamily="34" charset="0"/>
                        </a:rPr>
                        <a:t>384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90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671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9" y="0"/>
            <a:ext cx="12188600" cy="6858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28959" y="6080759"/>
            <a:ext cx="1331976" cy="6120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729912" y="4193107"/>
            <a:ext cx="6732270" cy="1976120"/>
          </a:xfrm>
          <a:custGeom>
            <a:avLst/>
            <a:gdLst/>
            <a:ahLst/>
            <a:cxnLst/>
            <a:rect l="l" t="t" r="r" b="b"/>
            <a:pathLst>
              <a:path w="6732270" h="1976120">
                <a:moveTo>
                  <a:pt x="6732187" y="0"/>
                </a:moveTo>
                <a:lnTo>
                  <a:pt x="0" y="0"/>
                </a:lnTo>
                <a:lnTo>
                  <a:pt x="0" y="1975634"/>
                </a:lnTo>
                <a:lnTo>
                  <a:pt x="6732187" y="1975634"/>
                </a:lnTo>
                <a:lnTo>
                  <a:pt x="6732187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76600" y="2380637"/>
            <a:ext cx="5911850" cy="2096727"/>
          </a:xfrm>
          <a:prstGeom prst="rect">
            <a:avLst/>
          </a:prstGeom>
        </p:spPr>
        <p:txBody>
          <a:bodyPr vert="horz" wrap="square" lIns="0" tIns="64769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509"/>
              </a:spcBef>
            </a:pPr>
            <a:r>
              <a:rPr lang="es-CO" sz="4400" spc="75" dirty="0">
                <a:solidFill>
                  <a:schemeClr val="bg1"/>
                </a:solidFill>
                <a:latin typeface="Arial Rounded MT Bold" panose="020F0704030504030204" pitchFamily="34" charset="0"/>
                <a:ea typeface="Roboto Black" panose="02000000000000000000" pitchFamily="2" charset="0"/>
                <a:cs typeface="Trebuchet MS"/>
              </a:rPr>
              <a:t>USUARIOS AFILIADOS A COMFANDI</a:t>
            </a:r>
            <a:endParaRPr sz="4400" dirty="0">
              <a:solidFill>
                <a:schemeClr val="bg1"/>
              </a:solidFill>
              <a:latin typeface="Arial Rounded MT Bold" panose="020F0704030504030204" pitchFamily="34" charset="0"/>
              <a:ea typeface="Roboto Black" panose="02000000000000000000" pitchFamily="2" charset="0"/>
              <a:cs typeface="Trebuchet MS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6151559"/>
            <a:ext cx="111483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68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USO DE SERVICIOS TURÍSTICOS DE COMFANDI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34365" y="642711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Q57 ¿Has viajado con los servicios de turismo con </a:t>
            </a:r>
            <a:r>
              <a:rPr lang="es-CO" sz="1100" dirty="0" err="1">
                <a:solidFill>
                  <a:schemeClr val="bg1">
                    <a:lumMod val="75000"/>
                  </a:schemeClr>
                </a:solidFill>
              </a:rPr>
              <a:t>Comfandi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Q58 ¿Qué tipo de viaje has realizado con </a:t>
            </a:r>
            <a:r>
              <a:rPr lang="es-CO" sz="1100" dirty="0" err="1">
                <a:solidFill>
                  <a:schemeClr val="bg1">
                    <a:lumMod val="75000"/>
                  </a:schemeClr>
                </a:solidFill>
              </a:rPr>
              <a:t>Comfandi</a:t>
            </a:r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7" name="Gráfico 6"/>
          <p:cNvGraphicFramePr/>
          <p:nvPr/>
        </p:nvGraphicFramePr>
        <p:xfrm>
          <a:off x="457200" y="1829153"/>
          <a:ext cx="3276600" cy="3004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34365" y="990600"/>
            <a:ext cx="446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¿Ha viajado con los servicios de turismo de </a:t>
            </a:r>
            <a:r>
              <a:rPr lang="es-CO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Comfandi</a:t>
            </a: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?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650443" y="2915888"/>
            <a:ext cx="813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Sí</a:t>
            </a:r>
          </a:p>
          <a:p>
            <a:pPr algn="ctr"/>
            <a:r>
              <a:rPr lang="es-CO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55%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587565" y="990953"/>
            <a:ext cx="446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¿Qué tipo de viaje realizó?</a:t>
            </a:r>
          </a:p>
        </p:txBody>
      </p:sp>
      <p:cxnSp>
        <p:nvCxnSpPr>
          <p:cNvPr id="4" name="Conector angular 3"/>
          <p:cNvCxnSpPr>
            <a:stCxn id="2" idx="3"/>
          </p:cNvCxnSpPr>
          <p:nvPr/>
        </p:nvCxnSpPr>
        <p:spPr>
          <a:xfrm flipV="1">
            <a:off x="3463486" y="1175619"/>
            <a:ext cx="3775514" cy="2155768"/>
          </a:xfrm>
          <a:prstGeom prst="bentConnector3">
            <a:avLst/>
          </a:prstGeom>
          <a:ln>
            <a:solidFill>
              <a:srgbClr val="666666"/>
            </a:solidFill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a 12"/>
          <p:cNvGraphicFramePr>
            <a:graphicFrameLocks noGrp="1"/>
          </p:cNvGraphicFramePr>
          <p:nvPr/>
        </p:nvGraphicFramePr>
        <p:xfrm>
          <a:off x="301065" y="5025844"/>
          <a:ext cx="3343275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162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b"/>
                      <a:endParaRPr lang="es-CO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5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Base: </a:t>
                      </a:r>
                      <a:endParaRPr lang="es-CO" sz="105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5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5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5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  <p:graphicFrame>
        <p:nvGraphicFramePr>
          <p:cNvPr id="14" name="Gráfico 13"/>
          <p:cNvGraphicFramePr/>
          <p:nvPr/>
        </p:nvGraphicFramePr>
        <p:xfrm>
          <a:off x="6282765" y="1773904"/>
          <a:ext cx="5071034" cy="3004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/>
        </p:nvGraphicFramePr>
        <p:xfrm>
          <a:off x="6434225" y="4973141"/>
          <a:ext cx="4624113" cy="1553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2000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de viaje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2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Pasadía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Viaje en bus a destinos cercanos (2 a 3 días)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6408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Excursión. Viaje en avión más de 3 días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5704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Otro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Base: </a:t>
                      </a:r>
                      <a:endParaRPr lang="es-CO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5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1114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4364" y="6596390"/>
            <a:ext cx="88810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Q59 ¿En una escala de 1 a 5 donde 1 es muy mala y 5 es muy buena, cómo calificarías tu?...</a:t>
            </a:r>
          </a:p>
        </p:txBody>
      </p:sp>
      <p:sp>
        <p:nvSpPr>
          <p:cNvPr id="4" name="object 14"/>
          <p:cNvSpPr txBox="1">
            <a:spLocks/>
          </p:cNvSpPr>
          <p:nvPr/>
        </p:nvSpPr>
        <p:spPr>
          <a:xfrm>
            <a:off x="1578745" y="318289"/>
            <a:ext cx="92416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CALIFICACIÓN DE LA EXPERIENCIA</a:t>
            </a:r>
          </a:p>
        </p:txBody>
      </p:sp>
      <p:graphicFrame>
        <p:nvGraphicFramePr>
          <p:cNvPr id="6" name="Gráfico 5"/>
          <p:cNvGraphicFramePr/>
          <p:nvPr/>
        </p:nvGraphicFramePr>
        <p:xfrm>
          <a:off x="152401" y="1153800"/>
          <a:ext cx="11862792" cy="524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errar llave 6"/>
          <p:cNvSpPr/>
          <p:nvPr/>
        </p:nvSpPr>
        <p:spPr>
          <a:xfrm>
            <a:off x="9312045" y="1219200"/>
            <a:ext cx="73905" cy="3348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CuadroTexto 2"/>
          <p:cNvSpPr txBox="1"/>
          <p:nvPr/>
        </p:nvSpPr>
        <p:spPr>
          <a:xfrm>
            <a:off x="9332230" y="2514600"/>
            <a:ext cx="649970" cy="695289"/>
          </a:xfrm>
          <a:prstGeom prst="rect">
            <a:avLst/>
          </a:prstGeom>
        </p:spPr>
        <p:txBody>
          <a:bodyPr wrap="non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600" b="1" dirty="0">
                <a:latin typeface="Arial Rounded MT Bold" panose="020F0704030504030204" pitchFamily="34" charset="0"/>
              </a:rPr>
              <a:t>TB</a:t>
            </a:r>
          </a:p>
          <a:p>
            <a:pPr algn="ctr"/>
            <a:r>
              <a:rPr lang="es-CO" sz="1600" b="1" dirty="0">
                <a:latin typeface="Arial Rounded MT Bold" panose="020F0704030504030204" pitchFamily="34" charset="0"/>
              </a:rPr>
              <a:t>77%</a:t>
            </a:r>
          </a:p>
        </p:txBody>
      </p:sp>
      <p:sp>
        <p:nvSpPr>
          <p:cNvPr id="9" name="Cerrar llave 8"/>
          <p:cNvSpPr/>
          <p:nvPr/>
        </p:nvSpPr>
        <p:spPr>
          <a:xfrm>
            <a:off x="8003295" y="1291800"/>
            <a:ext cx="73905" cy="320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CuadroTexto 2"/>
          <p:cNvSpPr txBox="1"/>
          <p:nvPr/>
        </p:nvSpPr>
        <p:spPr>
          <a:xfrm>
            <a:off x="8001000" y="2508600"/>
            <a:ext cx="649970" cy="695289"/>
          </a:xfrm>
          <a:prstGeom prst="rect">
            <a:avLst/>
          </a:prstGeom>
        </p:spPr>
        <p:txBody>
          <a:bodyPr wrap="non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600" b="1" dirty="0">
                <a:latin typeface="Arial Rounded MT Bold" panose="020F0704030504030204" pitchFamily="34" charset="0"/>
              </a:rPr>
              <a:t>TB</a:t>
            </a:r>
          </a:p>
          <a:p>
            <a:pPr algn="ctr"/>
            <a:r>
              <a:rPr lang="es-CO" sz="1600" b="1" dirty="0">
                <a:latin typeface="Arial Rounded MT Bold" panose="020F0704030504030204" pitchFamily="34" charset="0"/>
              </a:rPr>
              <a:t>73%</a:t>
            </a:r>
          </a:p>
        </p:txBody>
      </p:sp>
      <p:sp>
        <p:nvSpPr>
          <p:cNvPr id="11" name="Cerrar llave 10"/>
          <p:cNvSpPr/>
          <p:nvPr/>
        </p:nvSpPr>
        <p:spPr>
          <a:xfrm>
            <a:off x="6667525" y="1291800"/>
            <a:ext cx="73905" cy="3204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2" name="CuadroTexto 2"/>
          <p:cNvSpPr txBox="1"/>
          <p:nvPr/>
        </p:nvSpPr>
        <p:spPr>
          <a:xfrm>
            <a:off x="6665230" y="2508600"/>
            <a:ext cx="649970" cy="695289"/>
          </a:xfrm>
          <a:prstGeom prst="rect">
            <a:avLst/>
          </a:prstGeom>
        </p:spPr>
        <p:txBody>
          <a:bodyPr wrap="non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600" b="1" dirty="0">
                <a:latin typeface="Arial Rounded MT Bold" panose="020F0704030504030204" pitchFamily="34" charset="0"/>
              </a:rPr>
              <a:t>TB</a:t>
            </a:r>
          </a:p>
          <a:p>
            <a:pPr algn="ctr"/>
            <a:r>
              <a:rPr lang="es-CO" sz="1600" b="1" dirty="0">
                <a:latin typeface="Arial Rounded MT Bold" panose="020F0704030504030204" pitchFamily="34" charset="0"/>
              </a:rPr>
              <a:t>75%</a:t>
            </a:r>
          </a:p>
        </p:txBody>
      </p:sp>
      <p:sp>
        <p:nvSpPr>
          <p:cNvPr id="13" name="Cerrar llave 12"/>
          <p:cNvSpPr/>
          <p:nvPr/>
        </p:nvSpPr>
        <p:spPr>
          <a:xfrm>
            <a:off x="5334000" y="1219200"/>
            <a:ext cx="73905" cy="3348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4" name="CuadroTexto 2"/>
          <p:cNvSpPr txBox="1"/>
          <p:nvPr/>
        </p:nvSpPr>
        <p:spPr>
          <a:xfrm>
            <a:off x="5354185" y="2514600"/>
            <a:ext cx="649970" cy="695289"/>
          </a:xfrm>
          <a:prstGeom prst="rect">
            <a:avLst/>
          </a:prstGeom>
        </p:spPr>
        <p:txBody>
          <a:bodyPr wrap="non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600" b="1" dirty="0">
                <a:latin typeface="Arial Rounded MT Bold" panose="020F0704030504030204" pitchFamily="34" charset="0"/>
              </a:rPr>
              <a:t>TB</a:t>
            </a:r>
          </a:p>
          <a:p>
            <a:pPr algn="ctr"/>
            <a:r>
              <a:rPr lang="es-CO" sz="1600" b="1" dirty="0">
                <a:latin typeface="Arial Rounded MT Bold" panose="020F0704030504030204" pitchFamily="34" charset="0"/>
              </a:rPr>
              <a:t>77%</a:t>
            </a:r>
          </a:p>
        </p:txBody>
      </p:sp>
      <p:sp>
        <p:nvSpPr>
          <p:cNvPr id="15" name="Cerrar llave 14"/>
          <p:cNvSpPr/>
          <p:nvPr/>
        </p:nvSpPr>
        <p:spPr>
          <a:xfrm>
            <a:off x="3995226" y="1222689"/>
            <a:ext cx="73905" cy="3348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6" name="CuadroTexto 2"/>
          <p:cNvSpPr txBox="1"/>
          <p:nvPr/>
        </p:nvSpPr>
        <p:spPr>
          <a:xfrm>
            <a:off x="4015411" y="2518089"/>
            <a:ext cx="649970" cy="695289"/>
          </a:xfrm>
          <a:prstGeom prst="rect">
            <a:avLst/>
          </a:prstGeom>
        </p:spPr>
        <p:txBody>
          <a:bodyPr wrap="non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600" b="1" dirty="0">
                <a:latin typeface="Arial Rounded MT Bold" panose="020F0704030504030204" pitchFamily="34" charset="0"/>
              </a:rPr>
              <a:t>TB</a:t>
            </a:r>
          </a:p>
          <a:p>
            <a:pPr algn="ctr"/>
            <a:r>
              <a:rPr lang="es-CO" sz="1600" b="1" dirty="0">
                <a:latin typeface="Arial Rounded MT Bold" panose="020F0704030504030204" pitchFamily="34" charset="0"/>
              </a:rPr>
              <a:t>76%</a:t>
            </a:r>
          </a:p>
        </p:txBody>
      </p:sp>
      <p:sp>
        <p:nvSpPr>
          <p:cNvPr id="17" name="Cerrar llave 16"/>
          <p:cNvSpPr/>
          <p:nvPr/>
        </p:nvSpPr>
        <p:spPr>
          <a:xfrm>
            <a:off x="2682645" y="1300200"/>
            <a:ext cx="73905" cy="3348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8" name="CuadroTexto 2"/>
          <p:cNvSpPr txBox="1"/>
          <p:nvPr/>
        </p:nvSpPr>
        <p:spPr>
          <a:xfrm>
            <a:off x="2702830" y="2595600"/>
            <a:ext cx="649970" cy="695289"/>
          </a:xfrm>
          <a:prstGeom prst="rect">
            <a:avLst/>
          </a:prstGeom>
        </p:spPr>
        <p:txBody>
          <a:bodyPr wrap="non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600" b="1" dirty="0">
                <a:latin typeface="Arial Rounded MT Bold" panose="020F0704030504030204" pitchFamily="34" charset="0"/>
              </a:rPr>
              <a:t>TB</a:t>
            </a:r>
          </a:p>
          <a:p>
            <a:pPr algn="ctr"/>
            <a:r>
              <a:rPr lang="es-CO" sz="1600" b="1" dirty="0">
                <a:latin typeface="Arial Rounded MT Bold" panose="020F0704030504030204" pitchFamily="34" charset="0"/>
              </a:rPr>
              <a:t>77%</a:t>
            </a:r>
          </a:p>
        </p:txBody>
      </p:sp>
      <p:sp>
        <p:nvSpPr>
          <p:cNvPr id="19" name="Cerrar llave 18"/>
          <p:cNvSpPr/>
          <p:nvPr/>
        </p:nvSpPr>
        <p:spPr>
          <a:xfrm>
            <a:off x="1371600" y="1219200"/>
            <a:ext cx="73905" cy="3348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0" name="CuadroTexto 2"/>
          <p:cNvSpPr txBox="1"/>
          <p:nvPr/>
        </p:nvSpPr>
        <p:spPr>
          <a:xfrm>
            <a:off x="1391785" y="2514600"/>
            <a:ext cx="649970" cy="695289"/>
          </a:xfrm>
          <a:prstGeom prst="rect">
            <a:avLst/>
          </a:prstGeom>
        </p:spPr>
        <p:txBody>
          <a:bodyPr wrap="non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600" b="1" dirty="0">
                <a:latin typeface="Arial Rounded MT Bold" panose="020F0704030504030204" pitchFamily="34" charset="0"/>
              </a:rPr>
              <a:t>TB</a:t>
            </a:r>
          </a:p>
          <a:p>
            <a:pPr algn="ctr"/>
            <a:r>
              <a:rPr lang="es-CO" sz="1600" b="1" dirty="0">
                <a:latin typeface="Arial Rounded MT Bold" panose="020F0704030504030204" pitchFamily="34" charset="0"/>
              </a:rPr>
              <a:t>77%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0825162" y="6365557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= 210</a:t>
            </a:r>
          </a:p>
        </p:txBody>
      </p:sp>
    </p:spTree>
    <p:extLst>
      <p:ext uri="{BB962C8B-B14F-4D97-AF65-F5344CB8AC3E}">
        <p14:creationId xmlns:p14="http://schemas.microsoft.com/office/powerpoint/2010/main" val="3870980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34364" y="6596390"/>
            <a:ext cx="888103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Q59 ¿En una escala de 1 a 5 donde 1 es muy mala y 5 es muy buena, cómo calificarías tu?</a:t>
            </a:r>
          </a:p>
        </p:txBody>
      </p:sp>
      <p:sp>
        <p:nvSpPr>
          <p:cNvPr id="4" name="object 14"/>
          <p:cNvSpPr txBox="1">
            <a:spLocks/>
          </p:cNvSpPr>
          <p:nvPr/>
        </p:nvSpPr>
        <p:spPr>
          <a:xfrm>
            <a:off x="1578745" y="318289"/>
            <a:ext cx="92416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CALIFICACIÓN DE LA EXPERIENCIA</a:t>
            </a:r>
          </a:p>
        </p:txBody>
      </p:sp>
      <p:graphicFrame>
        <p:nvGraphicFramePr>
          <p:cNvPr id="6" name="Gráfico 5"/>
          <p:cNvGraphicFramePr/>
          <p:nvPr/>
        </p:nvGraphicFramePr>
        <p:xfrm>
          <a:off x="152400" y="1502534"/>
          <a:ext cx="11862792" cy="5093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CuadroTexto 20"/>
          <p:cNvSpPr txBox="1"/>
          <p:nvPr/>
        </p:nvSpPr>
        <p:spPr>
          <a:xfrm>
            <a:off x="152400" y="1034534"/>
            <a:ext cx="1186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Top to Box* por tipo de cliente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9713687" y="6248400"/>
            <a:ext cx="2213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*Top to Box = Excelente + Bueno</a:t>
            </a:r>
          </a:p>
        </p:txBody>
      </p:sp>
    </p:spTree>
    <p:extLst>
      <p:ext uri="{BB962C8B-B14F-4D97-AF65-F5344CB8AC3E}">
        <p14:creationId xmlns:p14="http://schemas.microsoft.com/office/powerpoint/2010/main" val="4280218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CALIFICACIÓN DE LOS SERVICIOS TURÍSTICOS DE COMFANDI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135405" y="6178198"/>
            <a:ext cx="72046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Q57 ¿Has viajado con los servicios de turismo con </a:t>
            </a:r>
            <a:r>
              <a:rPr lang="es-CO" sz="1100" dirty="0" err="1">
                <a:solidFill>
                  <a:schemeClr val="bg1">
                    <a:lumMod val="75000"/>
                  </a:schemeClr>
                </a:solidFill>
              </a:rPr>
              <a:t>Comfandi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Q60 ¿Qué es lo que más te ha gustado de las experiencias de turismo con Comfandi?</a:t>
            </a:r>
          </a:p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Q62 ¿Hay algún aspecto específico de las experiencias de turismo de Comfandi que cambiarías?</a:t>
            </a:r>
          </a:p>
          <a:p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04800" y="2438400"/>
            <a:ext cx="5825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¿Qué fue lo que más le gusto de su experiencia?</a:t>
            </a:r>
          </a:p>
        </p:txBody>
      </p:sp>
      <p:cxnSp>
        <p:nvCxnSpPr>
          <p:cNvPr id="4" name="Conector angular 3"/>
          <p:cNvCxnSpPr/>
          <p:nvPr/>
        </p:nvCxnSpPr>
        <p:spPr>
          <a:xfrm>
            <a:off x="3546855" y="1860868"/>
            <a:ext cx="2384288" cy="806132"/>
          </a:xfrm>
          <a:prstGeom prst="bentConnector3">
            <a:avLst>
              <a:gd name="adj1" fmla="val 111721"/>
            </a:avLst>
          </a:prstGeom>
          <a:ln>
            <a:solidFill>
              <a:srgbClr val="666666"/>
            </a:solidFill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Gráfico 17"/>
          <p:cNvGraphicFramePr/>
          <p:nvPr/>
        </p:nvGraphicFramePr>
        <p:xfrm>
          <a:off x="304800" y="2837971"/>
          <a:ext cx="6246180" cy="3450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CuadroTexto 13">
            <a:extLst>
              <a:ext uri="{FF2B5EF4-FFF2-40B4-BE49-F238E27FC236}">
                <a16:creationId xmlns:a16="http://schemas.microsoft.com/office/drawing/2014/main" id="{2ECE3CD7-FF4D-F481-0DD2-267FFE876295}"/>
              </a:ext>
            </a:extLst>
          </p:cNvPr>
          <p:cNvSpPr txBox="1"/>
          <p:nvPr/>
        </p:nvSpPr>
        <p:spPr>
          <a:xfrm>
            <a:off x="70308" y="1569205"/>
            <a:ext cx="2937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Sí ha viajado con los servicios de turismo de </a:t>
            </a:r>
            <a:r>
              <a:rPr lang="es-CO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Comfandi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CuadroTexto 14">
            <a:extLst>
              <a:ext uri="{FF2B5EF4-FFF2-40B4-BE49-F238E27FC236}">
                <a16:creationId xmlns:a16="http://schemas.microsoft.com/office/drawing/2014/main" id="{BD56BA28-D77B-040B-148D-C483E776006D}"/>
              </a:ext>
            </a:extLst>
          </p:cNvPr>
          <p:cNvSpPr txBox="1"/>
          <p:nvPr/>
        </p:nvSpPr>
        <p:spPr>
          <a:xfrm>
            <a:off x="2833343" y="1653136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55%</a:t>
            </a:r>
          </a:p>
        </p:txBody>
      </p:sp>
      <p:sp>
        <p:nvSpPr>
          <p:cNvPr id="14" name="CuadroTexto 9">
            <a:extLst>
              <a:ext uri="{FF2B5EF4-FFF2-40B4-BE49-F238E27FC236}">
                <a16:creationId xmlns:a16="http://schemas.microsoft.com/office/drawing/2014/main" id="{68FFE0C5-3FEB-0060-A71E-B22ED34A9D93}"/>
              </a:ext>
            </a:extLst>
          </p:cNvPr>
          <p:cNvSpPr txBox="1"/>
          <p:nvPr/>
        </p:nvSpPr>
        <p:spPr>
          <a:xfrm>
            <a:off x="5223360" y="2156312"/>
            <a:ext cx="8298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¿Cambiaria algo de su experiencia?</a:t>
            </a:r>
          </a:p>
        </p:txBody>
      </p:sp>
      <p:graphicFrame>
        <p:nvGraphicFramePr>
          <p:cNvPr id="15" name="Gráfico 12">
            <a:extLst>
              <a:ext uri="{FF2B5EF4-FFF2-40B4-BE49-F238E27FC236}">
                <a16:creationId xmlns:a16="http://schemas.microsoft.com/office/drawing/2014/main" id="{5EAE0419-8E0A-FEA8-E122-C0810D81E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045386"/>
              </p:ext>
            </p:extLst>
          </p:nvPr>
        </p:nvGraphicFramePr>
        <p:xfrm>
          <a:off x="7303808" y="2525644"/>
          <a:ext cx="3958559" cy="3565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CuadroTexto 13">
            <a:extLst>
              <a:ext uri="{FF2B5EF4-FFF2-40B4-BE49-F238E27FC236}">
                <a16:creationId xmlns:a16="http://schemas.microsoft.com/office/drawing/2014/main" id="{7A692A54-BF37-88F7-4062-BA5C1B7764F6}"/>
              </a:ext>
            </a:extLst>
          </p:cNvPr>
          <p:cNvSpPr txBox="1"/>
          <p:nvPr/>
        </p:nvSpPr>
        <p:spPr>
          <a:xfrm>
            <a:off x="9525000" y="3831245"/>
            <a:ext cx="917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No</a:t>
            </a:r>
          </a:p>
          <a:p>
            <a:pPr algn="ctr"/>
            <a:r>
              <a:rPr lang="es-CO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81%</a:t>
            </a:r>
          </a:p>
        </p:txBody>
      </p:sp>
    </p:spTree>
    <p:extLst>
      <p:ext uri="{BB962C8B-B14F-4D97-AF65-F5344CB8AC3E}">
        <p14:creationId xmlns:p14="http://schemas.microsoft.com/office/powerpoint/2010/main" val="187617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9" y="0"/>
            <a:ext cx="12188600" cy="6858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28959" y="6080759"/>
            <a:ext cx="1331976" cy="6120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729912" y="4193107"/>
            <a:ext cx="6732270" cy="1976120"/>
          </a:xfrm>
          <a:custGeom>
            <a:avLst/>
            <a:gdLst/>
            <a:ahLst/>
            <a:cxnLst/>
            <a:rect l="l" t="t" r="r" b="b"/>
            <a:pathLst>
              <a:path w="6732270" h="1976120">
                <a:moveTo>
                  <a:pt x="6732187" y="0"/>
                </a:moveTo>
                <a:lnTo>
                  <a:pt x="0" y="0"/>
                </a:lnTo>
                <a:lnTo>
                  <a:pt x="0" y="1975634"/>
                </a:lnTo>
                <a:lnTo>
                  <a:pt x="6732187" y="1975634"/>
                </a:lnTo>
                <a:lnTo>
                  <a:pt x="6732187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76600" y="2719191"/>
            <a:ext cx="5911850" cy="1419618"/>
          </a:xfrm>
          <a:prstGeom prst="rect">
            <a:avLst/>
          </a:prstGeom>
        </p:spPr>
        <p:txBody>
          <a:bodyPr vert="horz" wrap="square" lIns="0" tIns="64769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509"/>
              </a:spcBef>
            </a:pPr>
            <a:r>
              <a:rPr lang="es-CO" sz="4400" spc="75" dirty="0">
                <a:solidFill>
                  <a:schemeClr val="bg1"/>
                </a:solidFill>
                <a:latin typeface="Arial Rounded MT Bold" panose="020F0704030504030204" pitchFamily="34" charset="0"/>
                <a:ea typeface="Roboto Black" panose="02000000000000000000" pitchFamily="2" charset="0"/>
                <a:cs typeface="Trebuchet MS"/>
              </a:rPr>
              <a:t>CONOCIMIENTO DEL USUARIO</a:t>
            </a:r>
            <a:endParaRPr sz="4400" dirty="0">
              <a:solidFill>
                <a:schemeClr val="bg1"/>
              </a:solidFill>
              <a:latin typeface="Arial Rounded MT Bold" panose="020F0704030504030204" pitchFamily="34" charset="0"/>
              <a:ea typeface="Roboto Black" panose="02000000000000000000" pitchFamily="2" charset="0"/>
              <a:cs typeface="Trebuchet MS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6151559"/>
            <a:ext cx="1114839" cy="540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CALIFICACIÓN DE LOS SERVICIOS TURÍSTICOS DE COMFANDI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34365" y="642711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Q57 ¿Has viajado con los servicios de turismo con </a:t>
            </a:r>
            <a:r>
              <a:rPr lang="es-CO" sz="1100" dirty="0" err="1">
                <a:solidFill>
                  <a:schemeClr val="bg1">
                    <a:lumMod val="75000"/>
                  </a:schemeClr>
                </a:solidFill>
              </a:rPr>
              <a:t>Comfandi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Q61 ¿Qué es lo que menos te ha gustado de las experiencias de turismo con Comfandi?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28601" y="2323981"/>
            <a:ext cx="662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¿Qué fue lo que no le gusto de su experiencia?</a:t>
            </a:r>
          </a:p>
        </p:txBody>
      </p:sp>
      <p:graphicFrame>
        <p:nvGraphicFramePr>
          <p:cNvPr id="18" name="Gráfico 17"/>
          <p:cNvGraphicFramePr/>
          <p:nvPr/>
        </p:nvGraphicFramePr>
        <p:xfrm>
          <a:off x="228600" y="2723552"/>
          <a:ext cx="6627180" cy="3703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70308" y="1569205"/>
            <a:ext cx="2937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Sí ha viajado con los servicios de turismo de </a:t>
            </a:r>
            <a:r>
              <a:rPr lang="es-CO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Comfandi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2833343" y="1653136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55%</a:t>
            </a:r>
          </a:p>
        </p:txBody>
      </p:sp>
      <p:cxnSp>
        <p:nvCxnSpPr>
          <p:cNvPr id="16" name="Conector angular 15"/>
          <p:cNvCxnSpPr/>
          <p:nvPr/>
        </p:nvCxnSpPr>
        <p:spPr>
          <a:xfrm>
            <a:off x="3546855" y="1860868"/>
            <a:ext cx="2583510" cy="653732"/>
          </a:xfrm>
          <a:prstGeom prst="bentConnector3">
            <a:avLst>
              <a:gd name="adj1" fmla="val 115257"/>
            </a:avLst>
          </a:prstGeom>
          <a:ln>
            <a:solidFill>
              <a:srgbClr val="666666"/>
            </a:solidFill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a 21"/>
          <p:cNvGraphicFramePr>
            <a:graphicFrameLocks noGrp="1"/>
          </p:cNvGraphicFramePr>
          <p:nvPr/>
        </p:nvGraphicFramePr>
        <p:xfrm>
          <a:off x="6865109" y="1383315"/>
          <a:ext cx="5167387" cy="5263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8000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Aspectos del viaje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No incluía guía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Información insuficiente sobre los destinos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Precio de los paquetes turísticos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483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Falta de Empatía del personal de Comfandi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209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Organización y logística del viaje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17497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Atención / servicio al cliente previo y durante el viaje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8137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Actividades y excursiones con costo adicional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33404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Comida durante el viaje (desayuno, almuerzo cena o refrigerios)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ctr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2257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Variedad de destinos ofrecidos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9394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Comodidad durante el viaje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151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Actividades y excursiones incluidas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0535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Alojamiento / instalaciones al llegar.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6648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Ninguno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50222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El conductor del bus (modo de conducción, velocidad, seguridad)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6591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Seguridad / Protocolos claros en todo momento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8752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Transporte (calidad, comodidad, estado de los buses)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717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Falta de capacitación /profesionalismo del guía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7035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</a:t>
                      </a:r>
                      <a:r>
                        <a:rPr lang="es-CO" sz="105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: </a:t>
                      </a:r>
                      <a:endParaRPr lang="es-CO" sz="105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575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CALIFICACIÓN DE LOS SERVICIOS TURÍSTICOS DE COMFANDI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34364" y="6427113"/>
            <a:ext cx="1056609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Q57 ¿Has viajado con los servicios de turismo con </a:t>
            </a:r>
            <a:r>
              <a:rPr lang="es-CO" sz="1100" dirty="0" err="1">
                <a:solidFill>
                  <a:schemeClr val="bg1">
                    <a:lumMod val="75000"/>
                  </a:schemeClr>
                </a:solidFill>
              </a:rPr>
              <a:t>Comfandi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Q63 ¿ En una escala de 1 a 5 donde 1 es nada satisfecho y 5 muy satisfecho ¿Qué tan satisfecho/a estás con la relación calidad-precio de las ofertas de turismo de Comfandi?</a:t>
            </a:r>
          </a:p>
          <a:p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876800" y="1459468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¿Qué tan satisfecho está con el servicio de turismo de </a:t>
            </a:r>
            <a:r>
              <a:rPr lang="es-CO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Comfandi</a:t>
            </a: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?</a:t>
            </a:r>
          </a:p>
        </p:txBody>
      </p:sp>
      <p:graphicFrame>
        <p:nvGraphicFramePr>
          <p:cNvPr id="15" name="Gráfico 14"/>
          <p:cNvGraphicFramePr/>
          <p:nvPr/>
        </p:nvGraphicFramePr>
        <p:xfrm>
          <a:off x="4680669" y="2095381"/>
          <a:ext cx="7334524" cy="4331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Cerrar llave 16"/>
          <p:cNvSpPr/>
          <p:nvPr/>
        </p:nvSpPr>
        <p:spPr>
          <a:xfrm>
            <a:off x="5943600" y="2209800"/>
            <a:ext cx="45719" cy="3240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8" name="CuadroTexto 2"/>
          <p:cNvSpPr txBox="1"/>
          <p:nvPr/>
        </p:nvSpPr>
        <p:spPr>
          <a:xfrm>
            <a:off x="5976936" y="3519100"/>
            <a:ext cx="652464" cy="5957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b="1" dirty="0">
                <a:latin typeface="Arial Rounded MT Bold" panose="020F0704030504030204" pitchFamily="34" charset="0"/>
              </a:rPr>
              <a:t>TB</a:t>
            </a:r>
          </a:p>
          <a:p>
            <a:r>
              <a:rPr lang="es-CO" sz="1600" b="1" dirty="0">
                <a:latin typeface="Arial Rounded MT Bold" panose="020F0704030504030204" pitchFamily="34" charset="0"/>
              </a:rPr>
              <a:t>84%</a:t>
            </a:r>
          </a:p>
        </p:txBody>
      </p:sp>
      <p:sp>
        <p:nvSpPr>
          <p:cNvPr id="20" name="Cerrar llave 19"/>
          <p:cNvSpPr/>
          <p:nvPr/>
        </p:nvSpPr>
        <p:spPr>
          <a:xfrm>
            <a:off x="7391400" y="2209800"/>
            <a:ext cx="45719" cy="313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CuadroTexto 2"/>
          <p:cNvSpPr txBox="1"/>
          <p:nvPr/>
        </p:nvSpPr>
        <p:spPr>
          <a:xfrm>
            <a:off x="7424736" y="3519100"/>
            <a:ext cx="652464" cy="5957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b="1" dirty="0">
                <a:latin typeface="Arial Rounded MT Bold" panose="020F0704030504030204" pitchFamily="34" charset="0"/>
              </a:rPr>
              <a:t>TB</a:t>
            </a:r>
          </a:p>
          <a:p>
            <a:r>
              <a:rPr lang="es-CO" sz="1600" b="1" dirty="0">
                <a:latin typeface="Arial Rounded MT Bold" panose="020F0704030504030204" pitchFamily="34" charset="0"/>
              </a:rPr>
              <a:t>80%</a:t>
            </a:r>
          </a:p>
        </p:txBody>
      </p:sp>
      <p:sp>
        <p:nvSpPr>
          <p:cNvPr id="22" name="Cerrar llave 21"/>
          <p:cNvSpPr/>
          <p:nvPr/>
        </p:nvSpPr>
        <p:spPr>
          <a:xfrm>
            <a:off x="8763000" y="2209800"/>
            <a:ext cx="45719" cy="255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CuadroTexto 2"/>
          <p:cNvSpPr txBox="1"/>
          <p:nvPr/>
        </p:nvSpPr>
        <p:spPr>
          <a:xfrm>
            <a:off x="8796336" y="3200400"/>
            <a:ext cx="652464" cy="59570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b="1" dirty="0">
                <a:latin typeface="Arial Rounded MT Bold" panose="020F0704030504030204" pitchFamily="34" charset="0"/>
              </a:rPr>
              <a:t>TB</a:t>
            </a:r>
          </a:p>
          <a:p>
            <a:r>
              <a:rPr lang="es-CO" sz="1600" b="1" dirty="0">
                <a:latin typeface="Arial Rounded MT Bold" panose="020F0704030504030204" pitchFamily="34" charset="0"/>
              </a:rPr>
              <a:t>65%</a:t>
            </a:r>
          </a:p>
        </p:txBody>
      </p:sp>
      <p:cxnSp>
        <p:nvCxnSpPr>
          <p:cNvPr id="27" name="Conector angular 26"/>
          <p:cNvCxnSpPr/>
          <p:nvPr/>
        </p:nvCxnSpPr>
        <p:spPr>
          <a:xfrm flipV="1">
            <a:off x="3496838" y="1676400"/>
            <a:ext cx="1532362" cy="1102583"/>
          </a:xfrm>
          <a:prstGeom prst="bentConnector3">
            <a:avLst>
              <a:gd name="adj1" fmla="val 50000"/>
            </a:avLst>
          </a:prstGeom>
          <a:ln>
            <a:solidFill>
              <a:srgbClr val="666666"/>
            </a:solidFill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10825162" y="6365557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= 210</a:t>
            </a:r>
          </a:p>
        </p:txBody>
      </p:sp>
      <p:sp>
        <p:nvSpPr>
          <p:cNvPr id="4" name="CuadroTexto 13">
            <a:extLst>
              <a:ext uri="{FF2B5EF4-FFF2-40B4-BE49-F238E27FC236}">
                <a16:creationId xmlns:a16="http://schemas.microsoft.com/office/drawing/2014/main" id="{7DB154E7-7585-D79D-B0E7-748A211402DE}"/>
              </a:ext>
            </a:extLst>
          </p:cNvPr>
          <p:cNvSpPr txBox="1"/>
          <p:nvPr/>
        </p:nvSpPr>
        <p:spPr>
          <a:xfrm>
            <a:off x="24955" y="2494997"/>
            <a:ext cx="2937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Sí ha viajado con los servicios de turismo de </a:t>
            </a:r>
            <a:r>
              <a:rPr lang="es-CO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Comfandi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CuadroTexto 14">
            <a:extLst>
              <a:ext uri="{FF2B5EF4-FFF2-40B4-BE49-F238E27FC236}">
                <a16:creationId xmlns:a16="http://schemas.microsoft.com/office/drawing/2014/main" id="{1CD78D94-F514-64D2-8DAA-1AEEA7DA002E}"/>
              </a:ext>
            </a:extLst>
          </p:cNvPr>
          <p:cNvSpPr txBox="1"/>
          <p:nvPr/>
        </p:nvSpPr>
        <p:spPr>
          <a:xfrm>
            <a:off x="2787990" y="2578928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55%</a:t>
            </a:r>
          </a:p>
        </p:txBody>
      </p:sp>
    </p:spTree>
    <p:extLst>
      <p:ext uri="{BB962C8B-B14F-4D97-AF65-F5344CB8AC3E}">
        <p14:creationId xmlns:p14="http://schemas.microsoft.com/office/powerpoint/2010/main" val="29422744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RECOMENDACIÓN DE LOS SERVICIOS TURÍSTICOS DE COMFANDI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0" y="6395983"/>
            <a:ext cx="124624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Q57 ¿Has viajado con los servicios de turismo con </a:t>
            </a:r>
            <a:r>
              <a:rPr lang="es-CO" sz="1100" dirty="0" err="1">
                <a:solidFill>
                  <a:schemeClr val="bg1">
                    <a:lumMod val="75000"/>
                  </a:schemeClr>
                </a:solidFill>
              </a:rPr>
              <a:t>Comfandi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Q64 Basado en tu experiencia, ¿Qué tan probable es que recomiende los planes turísticos de </a:t>
            </a:r>
            <a:r>
              <a:rPr lang="es-CO" sz="1100" dirty="0" err="1">
                <a:solidFill>
                  <a:schemeClr val="bg1">
                    <a:lumMod val="75000"/>
                  </a:schemeClr>
                </a:solidFill>
              </a:rPr>
              <a:t>Comfandi</a:t>
            </a:r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 a familiares o amigos? En una escala de 0 a 10 donde 0 es nada probable  y 10 es extremadamente probable</a:t>
            </a: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204612" y="2173069"/>
            <a:ext cx="5052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Probabilidad de recomendar turismo de </a:t>
            </a:r>
            <a:r>
              <a:rPr lang="es-CO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Comfandi</a:t>
            </a: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 a amigos y/o familiares?</a:t>
            </a:r>
          </a:p>
        </p:txBody>
      </p:sp>
      <p:graphicFrame>
        <p:nvGraphicFramePr>
          <p:cNvPr id="25" name="Gráfico 24"/>
          <p:cNvGraphicFramePr/>
          <p:nvPr>
            <p:extLst>
              <p:ext uri="{D42A27DB-BD31-4B8C-83A1-F6EECF244321}">
                <p14:modId xmlns:p14="http://schemas.microsoft.com/office/powerpoint/2010/main" val="2536179639"/>
              </p:ext>
            </p:extLst>
          </p:nvPr>
        </p:nvGraphicFramePr>
        <p:xfrm>
          <a:off x="209375" y="2823667"/>
          <a:ext cx="5047981" cy="3567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errar llave 5"/>
          <p:cNvSpPr/>
          <p:nvPr/>
        </p:nvSpPr>
        <p:spPr>
          <a:xfrm>
            <a:off x="5059681" y="5597037"/>
            <a:ext cx="274319" cy="727563"/>
          </a:xfrm>
          <a:prstGeom prst="rightBrace">
            <a:avLst>
              <a:gd name="adj1" fmla="val 48188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/>
          <p:cNvSpPr txBox="1"/>
          <p:nvPr/>
        </p:nvSpPr>
        <p:spPr>
          <a:xfrm>
            <a:off x="5324678" y="5644615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Arial Rounded MT Bold" panose="020F0704030504030204" pitchFamily="34" charset="0"/>
              </a:rPr>
              <a:t>TB</a:t>
            </a:r>
          </a:p>
          <a:p>
            <a:r>
              <a:rPr lang="es-CO" b="1" dirty="0">
                <a:latin typeface="Arial Rounded MT Bold" panose="020F0704030504030204" pitchFamily="34" charset="0"/>
              </a:rPr>
              <a:t>55%</a:t>
            </a:r>
          </a:p>
        </p:txBody>
      </p:sp>
      <p:cxnSp>
        <p:nvCxnSpPr>
          <p:cNvPr id="30" name="Conector angular 29"/>
          <p:cNvCxnSpPr>
            <a:cxnSpLocks/>
            <a:endCxn id="10" idx="3"/>
          </p:cNvCxnSpPr>
          <p:nvPr/>
        </p:nvCxnSpPr>
        <p:spPr>
          <a:xfrm>
            <a:off x="3546855" y="1842701"/>
            <a:ext cx="1710500" cy="653534"/>
          </a:xfrm>
          <a:prstGeom prst="bentConnector3">
            <a:avLst>
              <a:gd name="adj1" fmla="val 113365"/>
            </a:avLst>
          </a:prstGeom>
          <a:ln>
            <a:solidFill>
              <a:srgbClr val="666666"/>
            </a:solidFill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981350"/>
              </p:ext>
            </p:extLst>
          </p:nvPr>
        </p:nvGraphicFramePr>
        <p:xfrm>
          <a:off x="6882996" y="2819400"/>
          <a:ext cx="4663387" cy="30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Aspectos del viaje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Nada probable 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2257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9394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151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0535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D0D0D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6648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D0D0D"/>
                          </a:solidFill>
                          <a:effectLst/>
                          <a:latin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50222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6591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8752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D0D0D"/>
                          </a:solidFill>
                          <a:effectLst/>
                          <a:latin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3717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Extremadamente probable 10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 dirty="0">
                          <a:solidFill>
                            <a:srgbClr val="0D0D0D"/>
                          </a:solidFill>
                          <a:effectLst/>
                          <a:latin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7035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TB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42%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66852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NPS</a:t>
                      </a: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43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6350" marR="6350" marT="6350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4804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</a:t>
                      </a:r>
                      <a:r>
                        <a:rPr lang="es-CO" sz="105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: </a:t>
                      </a:r>
                      <a:endParaRPr lang="es-CO" sz="105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E9E5C0F-F774-4148-ADEA-8DC054A9D9F5}"/>
              </a:ext>
            </a:extLst>
          </p:cNvPr>
          <p:cNvSpPr/>
          <p:nvPr/>
        </p:nvSpPr>
        <p:spPr>
          <a:xfrm>
            <a:off x="609600" y="3000234"/>
            <a:ext cx="4526273" cy="1905000"/>
          </a:xfrm>
          <a:prstGeom prst="roundRect">
            <a:avLst/>
          </a:prstGeom>
          <a:solidFill>
            <a:srgbClr val="C0504D">
              <a:alpha val="32157"/>
            </a:srgbClr>
          </a:solidFill>
          <a:ln w="31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D238988-0478-46AA-89E3-E43FCC7E4A5D}"/>
              </a:ext>
            </a:extLst>
          </p:cNvPr>
          <p:cNvSpPr/>
          <p:nvPr/>
        </p:nvSpPr>
        <p:spPr>
          <a:xfrm flipH="1">
            <a:off x="609594" y="4905233"/>
            <a:ext cx="4450079" cy="713101"/>
          </a:xfrm>
          <a:prstGeom prst="roundRect">
            <a:avLst/>
          </a:prstGeom>
          <a:solidFill>
            <a:srgbClr val="F79646">
              <a:alpha val="20000"/>
            </a:srgbClr>
          </a:solidFill>
          <a:ln w="31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B2B24068-17DB-40D8-B1B5-C04F11222CA0}"/>
              </a:ext>
            </a:extLst>
          </p:cNvPr>
          <p:cNvSpPr/>
          <p:nvPr/>
        </p:nvSpPr>
        <p:spPr>
          <a:xfrm flipH="1">
            <a:off x="609598" y="5618334"/>
            <a:ext cx="4450081" cy="675384"/>
          </a:xfrm>
          <a:prstGeom prst="roundRect">
            <a:avLst/>
          </a:prstGeom>
          <a:solidFill>
            <a:srgbClr val="4BACC6">
              <a:alpha val="20000"/>
            </a:srgbClr>
          </a:solidFill>
          <a:ln w="31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2DA27F-B3D7-4C37-B89F-0F8C783C3A86}"/>
              </a:ext>
            </a:extLst>
          </p:cNvPr>
          <p:cNvSpPr txBox="1"/>
          <p:nvPr/>
        </p:nvSpPr>
        <p:spPr>
          <a:xfrm>
            <a:off x="329303" y="4951209"/>
            <a:ext cx="369332" cy="54925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CO" sz="1200" dirty="0">
                <a:solidFill>
                  <a:schemeClr val="accent6"/>
                </a:solidFill>
              </a:rPr>
              <a:t>Pasivos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2F4D42D-B3D7-4DEF-8E31-D8F1AFF033D9}"/>
              </a:ext>
            </a:extLst>
          </p:cNvPr>
          <p:cNvSpPr txBox="1"/>
          <p:nvPr/>
        </p:nvSpPr>
        <p:spPr>
          <a:xfrm>
            <a:off x="339834" y="3983704"/>
            <a:ext cx="369332" cy="82381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CO" sz="1200" dirty="0">
                <a:solidFill>
                  <a:srgbClr val="C00000"/>
                </a:solidFill>
              </a:rPr>
              <a:t>Detractores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E6F1F1C-720B-4A07-A38E-3D0FCB826CB8}"/>
              </a:ext>
            </a:extLst>
          </p:cNvPr>
          <p:cNvSpPr txBox="1"/>
          <p:nvPr/>
        </p:nvSpPr>
        <p:spPr>
          <a:xfrm>
            <a:off x="307290" y="5463402"/>
            <a:ext cx="369332" cy="83009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CO" sz="1200" dirty="0">
                <a:solidFill>
                  <a:schemeClr val="accent1"/>
                </a:solidFill>
              </a:rPr>
              <a:t>Promotores</a:t>
            </a:r>
          </a:p>
        </p:txBody>
      </p:sp>
      <p:sp>
        <p:nvSpPr>
          <p:cNvPr id="21" name="Cerrar llave 20">
            <a:extLst>
              <a:ext uri="{FF2B5EF4-FFF2-40B4-BE49-F238E27FC236}">
                <a16:creationId xmlns:a16="http://schemas.microsoft.com/office/drawing/2014/main" id="{8B3F17E1-5FD8-4113-92FF-096A6108A203}"/>
              </a:ext>
            </a:extLst>
          </p:cNvPr>
          <p:cNvSpPr/>
          <p:nvPr/>
        </p:nvSpPr>
        <p:spPr>
          <a:xfrm>
            <a:off x="5105400" y="3143271"/>
            <a:ext cx="274319" cy="1664248"/>
          </a:xfrm>
          <a:prstGeom prst="rightBrace">
            <a:avLst>
              <a:gd name="adj1" fmla="val 48188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ACDD54E-4C3A-4F36-BCED-13EB3F2E0F46}"/>
              </a:ext>
            </a:extLst>
          </p:cNvPr>
          <p:cNvSpPr txBox="1"/>
          <p:nvPr/>
        </p:nvSpPr>
        <p:spPr>
          <a:xfrm>
            <a:off x="5401813" y="377919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Arial Rounded MT Bold" panose="020F0704030504030204" pitchFamily="34" charset="0"/>
              </a:rPr>
              <a:t>11%</a:t>
            </a:r>
          </a:p>
        </p:txBody>
      </p:sp>
      <p:sp>
        <p:nvSpPr>
          <p:cNvPr id="23" name="Cerrar llave 22">
            <a:extLst>
              <a:ext uri="{FF2B5EF4-FFF2-40B4-BE49-F238E27FC236}">
                <a16:creationId xmlns:a16="http://schemas.microsoft.com/office/drawing/2014/main" id="{6706FC0C-D34A-4138-8987-10C9483B677D}"/>
              </a:ext>
            </a:extLst>
          </p:cNvPr>
          <p:cNvSpPr/>
          <p:nvPr/>
        </p:nvSpPr>
        <p:spPr>
          <a:xfrm>
            <a:off x="5082613" y="4864954"/>
            <a:ext cx="274319" cy="727563"/>
          </a:xfrm>
          <a:prstGeom prst="rightBrace">
            <a:avLst>
              <a:gd name="adj1" fmla="val 48188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3D6C689-D768-437F-AB50-AC214442D264}"/>
              </a:ext>
            </a:extLst>
          </p:cNvPr>
          <p:cNvSpPr txBox="1"/>
          <p:nvPr/>
        </p:nvSpPr>
        <p:spPr>
          <a:xfrm>
            <a:off x="5356932" y="503721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>
                <a:latin typeface="Arial Rounded MT Bold" panose="020F0704030504030204" pitchFamily="34" charset="0"/>
              </a:rPr>
              <a:t>34%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66400CF-F979-4AA1-8B7C-A6BCD829524C}"/>
              </a:ext>
            </a:extLst>
          </p:cNvPr>
          <p:cNvSpPr txBox="1"/>
          <p:nvPr/>
        </p:nvSpPr>
        <p:spPr>
          <a:xfrm>
            <a:off x="6121579" y="5635367"/>
            <a:ext cx="68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latin typeface="Arial Rounded MT Bold" panose="020F0704030504030204" pitchFamily="34" charset="0"/>
              </a:rPr>
              <a:t>NPS</a:t>
            </a:r>
          </a:p>
          <a:p>
            <a:r>
              <a:rPr lang="es-CO" b="1" dirty="0">
                <a:latin typeface="Arial Rounded MT Bold" panose="020F0704030504030204" pitchFamily="34" charset="0"/>
              </a:rPr>
              <a:t>44</a:t>
            </a:r>
          </a:p>
        </p:txBody>
      </p:sp>
      <p:sp>
        <p:nvSpPr>
          <p:cNvPr id="5" name="CuadroTexto 13">
            <a:extLst>
              <a:ext uri="{FF2B5EF4-FFF2-40B4-BE49-F238E27FC236}">
                <a16:creationId xmlns:a16="http://schemas.microsoft.com/office/drawing/2014/main" id="{4F5EE98F-0DF4-06EB-22F0-A30EEFB2D3CD}"/>
              </a:ext>
            </a:extLst>
          </p:cNvPr>
          <p:cNvSpPr txBox="1"/>
          <p:nvPr/>
        </p:nvSpPr>
        <p:spPr>
          <a:xfrm>
            <a:off x="70308" y="1569205"/>
            <a:ext cx="2937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Sí ha viajado con los servicios de turismo de </a:t>
            </a:r>
            <a:r>
              <a:rPr lang="es-CO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Comfandi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CuadroTexto 14">
            <a:extLst>
              <a:ext uri="{FF2B5EF4-FFF2-40B4-BE49-F238E27FC236}">
                <a16:creationId xmlns:a16="http://schemas.microsoft.com/office/drawing/2014/main" id="{F66CEA26-10B9-F69B-B284-0B073DF48A25}"/>
              </a:ext>
            </a:extLst>
          </p:cNvPr>
          <p:cNvSpPr txBox="1"/>
          <p:nvPr/>
        </p:nvSpPr>
        <p:spPr>
          <a:xfrm>
            <a:off x="2833343" y="1653136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55%</a:t>
            </a:r>
          </a:p>
        </p:txBody>
      </p:sp>
    </p:spTree>
    <p:extLst>
      <p:ext uri="{BB962C8B-B14F-4D97-AF65-F5344CB8AC3E}">
        <p14:creationId xmlns:p14="http://schemas.microsoft.com/office/powerpoint/2010/main" val="4275502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ángulo 39"/>
          <p:cNvSpPr/>
          <p:nvPr/>
        </p:nvSpPr>
        <p:spPr>
          <a:xfrm>
            <a:off x="0" y="6553200"/>
            <a:ext cx="121576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Q66 Si nunca has considerado a </a:t>
            </a:r>
            <a:r>
              <a:rPr lang="es-CO" sz="1100" dirty="0" err="1">
                <a:solidFill>
                  <a:schemeClr val="bg1">
                    <a:lumMod val="75000"/>
                  </a:schemeClr>
                </a:solidFill>
              </a:rPr>
              <a:t>Comfandi</a:t>
            </a:r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 para tus experiencias de turismo, ¿cuál es la razón principal?</a:t>
            </a: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245992" y="1415953"/>
            <a:ext cx="5909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Nunca ha considerado los servicios turísticos de </a:t>
            </a:r>
            <a:r>
              <a:rPr lang="es-CO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Comfandi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2893984" y="1733537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8%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70434" y="2203741"/>
            <a:ext cx="5766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¿Porqué nunca ha considerado los servicios turísticos de </a:t>
            </a:r>
            <a:r>
              <a:rPr lang="es-CO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Comfandi</a:t>
            </a: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?</a:t>
            </a:r>
          </a:p>
        </p:txBody>
      </p:sp>
      <p:graphicFrame>
        <p:nvGraphicFramePr>
          <p:cNvPr id="19" name="Gráfico 18"/>
          <p:cNvGraphicFramePr/>
          <p:nvPr>
            <p:extLst>
              <p:ext uri="{D42A27DB-BD31-4B8C-83A1-F6EECF244321}">
                <p14:modId xmlns:p14="http://schemas.microsoft.com/office/powerpoint/2010/main" val="1113456275"/>
              </p:ext>
            </p:extLst>
          </p:nvPr>
        </p:nvGraphicFramePr>
        <p:xfrm>
          <a:off x="270435" y="2829511"/>
          <a:ext cx="5943599" cy="3703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CuadroTexto 14">
            <a:extLst>
              <a:ext uri="{FF2B5EF4-FFF2-40B4-BE49-F238E27FC236}">
                <a16:creationId xmlns:a16="http://schemas.microsoft.com/office/drawing/2014/main" id="{59FD6F89-8005-684F-570E-00CB08BB1255}"/>
              </a:ext>
            </a:extLst>
          </p:cNvPr>
          <p:cNvSpPr txBox="1"/>
          <p:nvPr/>
        </p:nvSpPr>
        <p:spPr>
          <a:xfrm>
            <a:off x="6180966" y="1421563"/>
            <a:ext cx="5376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No ha viajado con los servicios de turismo de </a:t>
            </a:r>
            <a:r>
              <a:rPr lang="es-CO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Comfandi</a:t>
            </a:r>
            <a:endParaRPr lang="es-CO" sz="14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uadroTexto 15">
            <a:extLst>
              <a:ext uri="{FF2B5EF4-FFF2-40B4-BE49-F238E27FC236}">
                <a16:creationId xmlns:a16="http://schemas.microsoft.com/office/drawing/2014/main" id="{077DA05C-2ADE-B062-05E1-E51C6FE1FC33}"/>
              </a:ext>
            </a:extLst>
          </p:cNvPr>
          <p:cNvSpPr txBox="1"/>
          <p:nvPr/>
        </p:nvSpPr>
        <p:spPr>
          <a:xfrm>
            <a:off x="8721841" y="174946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45%</a:t>
            </a:r>
          </a:p>
        </p:txBody>
      </p:sp>
      <p:sp>
        <p:nvSpPr>
          <p:cNvPr id="4" name="CuadroTexto 17">
            <a:extLst>
              <a:ext uri="{FF2B5EF4-FFF2-40B4-BE49-F238E27FC236}">
                <a16:creationId xmlns:a16="http://schemas.microsoft.com/office/drawing/2014/main" id="{0729DCED-0433-6AA6-8398-68598137F8F3}"/>
              </a:ext>
            </a:extLst>
          </p:cNvPr>
          <p:cNvSpPr txBox="1"/>
          <p:nvPr/>
        </p:nvSpPr>
        <p:spPr>
          <a:xfrm>
            <a:off x="6180966" y="2204215"/>
            <a:ext cx="5766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¿Porqué no adquiere los servicios turísticos de </a:t>
            </a:r>
            <a:r>
              <a:rPr lang="es-CO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Comfandi</a:t>
            </a: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?</a:t>
            </a:r>
          </a:p>
        </p:txBody>
      </p:sp>
      <p:graphicFrame>
        <p:nvGraphicFramePr>
          <p:cNvPr id="5" name="Gráfico 18">
            <a:extLst>
              <a:ext uri="{FF2B5EF4-FFF2-40B4-BE49-F238E27FC236}">
                <a16:creationId xmlns:a16="http://schemas.microsoft.com/office/drawing/2014/main" id="{763AEA09-E156-B3FC-82A0-8B24B211E5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913246"/>
              </p:ext>
            </p:extLst>
          </p:nvPr>
        </p:nvGraphicFramePr>
        <p:xfrm>
          <a:off x="6078818" y="2872419"/>
          <a:ext cx="5943599" cy="3703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79220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116002"/>
            <a:ext cx="924165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INFORMACIÓN SOBRE LOS SERVICIOS TURÍSTICOS DE COMFANDI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0" y="6553200"/>
            <a:ext cx="121576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Q67_¿Qué información te gustaría recibir sobre las ofertas de turismo de </a:t>
            </a:r>
            <a:r>
              <a:rPr lang="es-CO" sz="1100" dirty="0" err="1">
                <a:solidFill>
                  <a:schemeClr val="bg1">
                    <a:lumMod val="75000"/>
                  </a:schemeClr>
                </a:solidFill>
              </a:rPr>
              <a:t>Comfandi</a:t>
            </a:r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33" name="Tabla 32"/>
          <p:cNvGraphicFramePr>
            <a:graphicFrameLocks noGrp="1"/>
          </p:cNvGraphicFramePr>
          <p:nvPr/>
        </p:nvGraphicFramePr>
        <p:xfrm>
          <a:off x="6199572" y="3247797"/>
          <a:ext cx="5599387" cy="21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b"/>
                      <a:endParaRPr lang="es-CO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Precios y paquetes disponibles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64%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63%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2257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Detalles sobre los destinos turísticos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61%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9394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Ofertas y descuentos especiales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51%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151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Atención al cliente y soporte durante el viaje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0535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Actividades y excursiones incluidas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32%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6648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Opiniones y reseñas de otros clientes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D0D0D"/>
                          </a:solidFill>
                          <a:effectLst/>
                          <a:latin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50222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Información sobre alojamiento y transporte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0841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Políticas de cancelación y reembolso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b="1" i="0" u="none" strike="noStrike">
                          <a:solidFill>
                            <a:srgbClr val="0D0D0D"/>
                          </a:solidFill>
                          <a:effectLst/>
                          <a:latin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0" i="0" u="none" strike="noStrike" dirty="0">
                          <a:solidFill>
                            <a:srgbClr val="7F7F7F"/>
                          </a:solidFill>
                          <a:effectLst/>
                          <a:latin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6591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</a:t>
                      </a:r>
                      <a:r>
                        <a:rPr lang="es-CO" sz="105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: </a:t>
                      </a:r>
                      <a:endParaRPr lang="es-CO" sz="105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  <p:sp>
        <p:nvSpPr>
          <p:cNvPr id="18" name="CuadroTexto 17"/>
          <p:cNvSpPr txBox="1"/>
          <p:nvPr/>
        </p:nvSpPr>
        <p:spPr>
          <a:xfrm>
            <a:off x="312023" y="1137393"/>
            <a:ext cx="5766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¿Qué información le gustaría recibir sobre los servicios turísticos de </a:t>
            </a:r>
            <a:r>
              <a:rPr lang="es-CO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Comfandi</a:t>
            </a: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?</a:t>
            </a:r>
          </a:p>
        </p:txBody>
      </p:sp>
      <p:graphicFrame>
        <p:nvGraphicFramePr>
          <p:cNvPr id="19" name="Gráfico 18"/>
          <p:cNvGraphicFramePr/>
          <p:nvPr/>
        </p:nvGraphicFramePr>
        <p:xfrm>
          <a:off x="312023" y="1740529"/>
          <a:ext cx="5943599" cy="4638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183957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4" y="242089"/>
            <a:ext cx="92416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PRESUPUESTO DESTINADO PARA TURISMO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0" y="6553200"/>
            <a:ext cx="121576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Q68 Pensando en salir de viaje con tu familia, a pasadía o a vacaciones ¿Qué porcentaje de tu ingreso mensual podrías  destinar para  turismo?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405529" y="1235297"/>
            <a:ext cx="1134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¿Qué porcentaje de su ingreso mensual podría destinar para turismo?</a:t>
            </a:r>
          </a:p>
        </p:txBody>
      </p:sp>
      <p:graphicFrame>
        <p:nvGraphicFramePr>
          <p:cNvPr id="19" name="Gráfico 18"/>
          <p:cNvGraphicFramePr/>
          <p:nvPr/>
        </p:nvGraphicFramePr>
        <p:xfrm>
          <a:off x="152400" y="1740529"/>
          <a:ext cx="11862793" cy="4638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260062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9" y="0"/>
            <a:ext cx="12188600" cy="6858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28959" y="6080759"/>
            <a:ext cx="1331976" cy="6120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729912" y="4193107"/>
            <a:ext cx="6732270" cy="1976120"/>
          </a:xfrm>
          <a:custGeom>
            <a:avLst/>
            <a:gdLst/>
            <a:ahLst/>
            <a:cxnLst/>
            <a:rect l="l" t="t" r="r" b="b"/>
            <a:pathLst>
              <a:path w="6732270" h="1976120">
                <a:moveTo>
                  <a:pt x="6732187" y="0"/>
                </a:moveTo>
                <a:lnTo>
                  <a:pt x="0" y="0"/>
                </a:lnTo>
                <a:lnTo>
                  <a:pt x="0" y="1975634"/>
                </a:lnTo>
                <a:lnTo>
                  <a:pt x="6732187" y="1975634"/>
                </a:lnTo>
                <a:lnTo>
                  <a:pt x="6732187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76600" y="2380637"/>
            <a:ext cx="5911850" cy="2096727"/>
          </a:xfrm>
          <a:prstGeom prst="rect">
            <a:avLst/>
          </a:prstGeom>
        </p:spPr>
        <p:txBody>
          <a:bodyPr vert="horz" wrap="square" lIns="0" tIns="64769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509"/>
              </a:spcBef>
            </a:pPr>
            <a:r>
              <a:rPr lang="es-CO" sz="4400" spc="75" dirty="0">
                <a:solidFill>
                  <a:schemeClr val="bg1"/>
                </a:solidFill>
                <a:latin typeface="Arial Rounded MT Bold" panose="020F0704030504030204" pitchFamily="34" charset="0"/>
                <a:ea typeface="Roboto Black" panose="02000000000000000000" pitchFamily="2" charset="0"/>
                <a:cs typeface="Trebuchet MS"/>
              </a:rPr>
              <a:t>IMPACTO EN CALIDAD DE VIDA Y PRODUCTIVIDAD</a:t>
            </a:r>
            <a:endParaRPr sz="4400" dirty="0">
              <a:solidFill>
                <a:schemeClr val="bg1"/>
              </a:solidFill>
              <a:latin typeface="Arial Rounded MT Bold" panose="020F0704030504030204" pitchFamily="34" charset="0"/>
              <a:ea typeface="Roboto Black" panose="02000000000000000000" pitchFamily="2" charset="0"/>
              <a:cs typeface="Trebuchet MS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6151559"/>
            <a:ext cx="111483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17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IMPACTO DEL VIAJE PARA SU CALIDAD DE VIDA, SALUD MENTAL Y LA DE SU FAMILIA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34364" y="6427113"/>
            <a:ext cx="105660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Pensando en el impacto del viaje para su calidad de vida, salud mental  y la de su familia Usar grilla?</a:t>
            </a:r>
          </a:p>
          <a:p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15" name="Gráfico 14"/>
          <p:cNvGraphicFramePr/>
          <p:nvPr>
            <p:extLst>
              <p:ext uri="{D42A27DB-BD31-4B8C-83A1-F6EECF244321}">
                <p14:modId xmlns:p14="http://schemas.microsoft.com/office/powerpoint/2010/main" val="3775331327"/>
              </p:ext>
            </p:extLst>
          </p:nvPr>
        </p:nvGraphicFramePr>
        <p:xfrm>
          <a:off x="2057400" y="1447800"/>
          <a:ext cx="8077200" cy="4331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CuadroTexto 27"/>
          <p:cNvSpPr txBox="1"/>
          <p:nvPr/>
        </p:nvSpPr>
        <p:spPr>
          <a:xfrm>
            <a:off x="10825162" y="6365557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= 384</a:t>
            </a:r>
          </a:p>
        </p:txBody>
      </p:sp>
    </p:spTree>
    <p:extLst>
      <p:ext uri="{BB962C8B-B14F-4D97-AF65-F5344CB8AC3E}">
        <p14:creationId xmlns:p14="http://schemas.microsoft.com/office/powerpoint/2010/main" val="18817227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IMPACTO DEL VIAJE PARA SU CALIDAD DE VIDA, SALUD MENTAL Y LA DE SU FAMILIA</a:t>
            </a:r>
          </a:p>
          <a:p>
            <a:pPr marL="12700" algn="ctr">
              <a:spcBef>
                <a:spcPts val="100"/>
              </a:spcBef>
            </a:pPr>
            <a:r>
              <a:rPr lang="es-CO" sz="2000" b="0" kern="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Quienes afirmaron que fue </a:t>
            </a:r>
            <a:r>
              <a:rPr lang="es-CO" sz="2000" kern="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mucho</a:t>
            </a:r>
            <a:r>
              <a:rPr lang="es-CO" sz="2000" b="0" kern="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 el impacto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34364" y="6427113"/>
            <a:ext cx="105660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Pensando en el impacto del viaje para su calidad de vida, salud mental  y la de su familia Usar grilla?</a:t>
            </a:r>
          </a:p>
          <a:p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15" name="Gráfico 14"/>
          <p:cNvGraphicFramePr/>
          <p:nvPr>
            <p:extLst>
              <p:ext uri="{D42A27DB-BD31-4B8C-83A1-F6EECF244321}">
                <p14:modId xmlns:p14="http://schemas.microsoft.com/office/powerpoint/2010/main" val="4283412985"/>
              </p:ext>
            </p:extLst>
          </p:nvPr>
        </p:nvGraphicFramePr>
        <p:xfrm>
          <a:off x="1828800" y="1590165"/>
          <a:ext cx="8077200" cy="4331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CuadroTexto 27"/>
          <p:cNvSpPr txBox="1"/>
          <p:nvPr/>
        </p:nvSpPr>
        <p:spPr>
          <a:xfrm>
            <a:off x="10825162" y="6365557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= 384</a:t>
            </a:r>
          </a:p>
        </p:txBody>
      </p:sp>
    </p:spTree>
    <p:extLst>
      <p:ext uri="{BB962C8B-B14F-4D97-AF65-F5344CB8AC3E}">
        <p14:creationId xmlns:p14="http://schemas.microsoft.com/office/powerpoint/2010/main" val="7719632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CÓMO CALIFICAS EL NIVEL DE FELICIDAD GENERAL EN COMPARACIÓN CON EL ESTADO EMOCIONAL ANTES DEL VIAJE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34364" y="6427113"/>
            <a:ext cx="105660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Pensando en el impacto del viaje para su calidad de vida, salud mental  y la de su familia Usar grilla?</a:t>
            </a:r>
          </a:p>
          <a:p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15" name="Gráfico 14"/>
          <p:cNvGraphicFramePr/>
          <p:nvPr>
            <p:extLst>
              <p:ext uri="{D42A27DB-BD31-4B8C-83A1-F6EECF244321}">
                <p14:modId xmlns:p14="http://schemas.microsoft.com/office/powerpoint/2010/main" val="4251760933"/>
              </p:ext>
            </p:extLst>
          </p:nvPr>
        </p:nvGraphicFramePr>
        <p:xfrm>
          <a:off x="3200400" y="1590165"/>
          <a:ext cx="6705600" cy="4331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CuadroTexto 27"/>
          <p:cNvSpPr txBox="1"/>
          <p:nvPr/>
        </p:nvSpPr>
        <p:spPr>
          <a:xfrm>
            <a:off x="10825162" y="6365557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= 384</a:t>
            </a:r>
          </a:p>
        </p:txBody>
      </p:sp>
    </p:spTree>
    <p:extLst>
      <p:ext uri="{BB962C8B-B14F-4D97-AF65-F5344CB8AC3E}">
        <p14:creationId xmlns:p14="http://schemas.microsoft.com/office/powerpoint/2010/main" val="133987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3007" y="195071"/>
            <a:ext cx="896111" cy="49072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831846" y="242089"/>
            <a:ext cx="910272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CO" sz="2800" b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FRECUENCIA DE VIAJES TURÍSTICOS O PASADÍAS</a:t>
            </a:r>
            <a:endParaRPr sz="2800" b="0" dirty="0">
              <a:solidFill>
                <a:srgbClr val="2674BB"/>
              </a:solidFill>
              <a:latin typeface="Arial Rounded MT Bold" panose="020F0704030504030204" pitchFamily="34" charset="0"/>
              <a:ea typeface="Roboto" panose="02000000000000000000" pitchFamily="2" charset="0"/>
              <a:cs typeface="Verdan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75487"/>
            <a:ext cx="1767839" cy="42672"/>
          </a:xfrm>
          <a:prstGeom prst="rect">
            <a:avLst/>
          </a:prstGeom>
        </p:spPr>
      </p:pic>
      <p:sp>
        <p:nvSpPr>
          <p:cNvPr id="31" name="Rectángulo 30"/>
          <p:cNvSpPr/>
          <p:nvPr/>
        </p:nvSpPr>
        <p:spPr>
          <a:xfrm>
            <a:off x="8965" y="655320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Q13 ¿Con qué frecuencia sueles salir de viaje o pasadía?</a:t>
            </a: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73275"/>
              </p:ext>
            </p:extLst>
          </p:nvPr>
        </p:nvGraphicFramePr>
        <p:xfrm>
          <a:off x="3759206" y="4955384"/>
          <a:ext cx="4691517" cy="14252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3324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787639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960854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867710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401990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190372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Frecuencia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2195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Varias veces al mes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22053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 vez al mes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190372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Cada dos o tres meses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659160"/>
                  </a:ext>
                </a:extLst>
              </a:tr>
              <a:tr h="221954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 vez al año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875286"/>
                  </a:ext>
                </a:extLst>
              </a:tr>
              <a:tr h="190372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 de una vez al año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144573"/>
                  </a:ext>
                </a:extLst>
              </a:tr>
              <a:tr h="189705">
                <a:tc>
                  <a:txBody>
                    <a:bodyPr/>
                    <a:lstStyle/>
                    <a:p>
                      <a:pPr marL="0" marR="0" indent="0" algn="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Base: </a:t>
                      </a:r>
                      <a:endParaRPr lang="es-CO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3644948515"/>
              </p:ext>
            </p:extLst>
          </p:nvPr>
        </p:nvGraphicFramePr>
        <p:xfrm>
          <a:off x="363854" y="919800"/>
          <a:ext cx="11472908" cy="3796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068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IMPACTO DEL VIAJE PARA SU CALIDAD DE VIDA, SALUD MENTAL Y LA DE SU FAMILIA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34364" y="6427113"/>
            <a:ext cx="1056609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Pensando en el impacto del viaje para su calidad de vida, salud mental  y la de su familia Usar grilla </a:t>
            </a:r>
          </a:p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  <a:p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15" name="Gráfico 14"/>
          <p:cNvGraphicFramePr/>
          <p:nvPr>
            <p:extLst>
              <p:ext uri="{D42A27DB-BD31-4B8C-83A1-F6EECF244321}">
                <p14:modId xmlns:p14="http://schemas.microsoft.com/office/powerpoint/2010/main" val="3625553615"/>
              </p:ext>
            </p:extLst>
          </p:nvPr>
        </p:nvGraphicFramePr>
        <p:xfrm>
          <a:off x="2057400" y="1447800"/>
          <a:ext cx="8077200" cy="4331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CuadroTexto 27"/>
          <p:cNvSpPr txBox="1"/>
          <p:nvPr/>
        </p:nvSpPr>
        <p:spPr>
          <a:xfrm>
            <a:off x="10825162" y="6365557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= 384</a:t>
            </a:r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EEAF47C4-353A-4DCF-A55F-E80E8F30460D}"/>
              </a:ext>
            </a:extLst>
          </p:cNvPr>
          <p:cNvSpPr/>
          <p:nvPr/>
        </p:nvSpPr>
        <p:spPr>
          <a:xfrm rot="5400000">
            <a:off x="7279088" y="3286209"/>
            <a:ext cx="274319" cy="2693504"/>
          </a:xfrm>
          <a:prstGeom prst="rightBrace">
            <a:avLst>
              <a:gd name="adj1" fmla="val 48188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BA67915F-1D18-4477-A987-B3813619853F}"/>
              </a:ext>
            </a:extLst>
          </p:cNvPr>
          <p:cNvSpPr/>
          <p:nvPr/>
        </p:nvSpPr>
        <p:spPr>
          <a:xfrm rot="5400000">
            <a:off x="7101840" y="2404351"/>
            <a:ext cx="274319" cy="2438400"/>
          </a:xfrm>
          <a:prstGeom prst="rightBrace">
            <a:avLst>
              <a:gd name="adj1" fmla="val 48188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7F43365D-6B94-4E8A-9042-40E4BC6F42F1}"/>
              </a:ext>
            </a:extLst>
          </p:cNvPr>
          <p:cNvSpPr/>
          <p:nvPr/>
        </p:nvSpPr>
        <p:spPr>
          <a:xfrm rot="5400000">
            <a:off x="6879866" y="1623948"/>
            <a:ext cx="274319" cy="1967948"/>
          </a:xfrm>
          <a:prstGeom prst="rightBrace">
            <a:avLst>
              <a:gd name="adj1" fmla="val 48188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4EC1F8C-3DEE-4C82-B8B5-8C9F4AAF53D7}"/>
              </a:ext>
            </a:extLst>
          </p:cNvPr>
          <p:cNvSpPr txBox="1"/>
          <p:nvPr/>
        </p:nvSpPr>
        <p:spPr>
          <a:xfrm>
            <a:off x="7417186" y="461885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68%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738487B-0EDA-472D-BD16-4DE7A07E452D}"/>
              </a:ext>
            </a:extLst>
          </p:cNvPr>
          <p:cNvSpPr txBox="1"/>
          <p:nvPr/>
        </p:nvSpPr>
        <p:spPr>
          <a:xfrm>
            <a:off x="7255564" y="356982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59%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C6462FB-BA8B-43EC-AAC2-9A517E41093F}"/>
              </a:ext>
            </a:extLst>
          </p:cNvPr>
          <p:cNvSpPr txBox="1"/>
          <p:nvPr/>
        </p:nvSpPr>
        <p:spPr>
          <a:xfrm>
            <a:off x="7017025" y="258675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47%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85961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14"/>
          <p:cNvSpPr txBox="1">
            <a:spLocks/>
          </p:cNvSpPr>
          <p:nvPr/>
        </p:nvSpPr>
        <p:spPr>
          <a:xfrm>
            <a:off x="1578745" y="318289"/>
            <a:ext cx="9241655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CO" sz="28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IMPACTO DEL VIAJE PARA SU CALIDAD DE VIDA, SALUD MENTAL Y LA DE SU FAMILIA</a:t>
            </a:r>
          </a:p>
          <a:p>
            <a:pPr marL="12700" algn="ctr">
              <a:spcBef>
                <a:spcPts val="100"/>
              </a:spcBef>
            </a:pPr>
            <a:r>
              <a:rPr lang="es-CO" sz="2000" b="0" kern="0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Quienes calificaron con 8, 9 o 10 los siguientes aspectos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34364" y="6427113"/>
            <a:ext cx="105660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Pensando en el impacto del viaje para su calidad de vida, salud mental  y la de su familia Usar grilla?</a:t>
            </a:r>
          </a:p>
          <a:p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" name="Imagen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  <p:graphicFrame>
        <p:nvGraphicFramePr>
          <p:cNvPr id="15" name="Gráfico 14"/>
          <p:cNvGraphicFramePr/>
          <p:nvPr>
            <p:extLst>
              <p:ext uri="{D42A27DB-BD31-4B8C-83A1-F6EECF244321}">
                <p14:modId xmlns:p14="http://schemas.microsoft.com/office/powerpoint/2010/main" val="855729070"/>
              </p:ext>
            </p:extLst>
          </p:nvPr>
        </p:nvGraphicFramePr>
        <p:xfrm>
          <a:off x="1828800" y="1590165"/>
          <a:ext cx="8077200" cy="4331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CuadroTexto 27"/>
          <p:cNvSpPr txBox="1"/>
          <p:nvPr/>
        </p:nvSpPr>
        <p:spPr>
          <a:xfrm>
            <a:off x="10825162" y="6365557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= 384</a:t>
            </a:r>
          </a:p>
        </p:txBody>
      </p:sp>
    </p:spTree>
    <p:extLst>
      <p:ext uri="{BB962C8B-B14F-4D97-AF65-F5344CB8AC3E}">
        <p14:creationId xmlns:p14="http://schemas.microsoft.com/office/powerpoint/2010/main" val="38807689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9" y="0"/>
            <a:ext cx="12188600" cy="6858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28959" y="6080759"/>
            <a:ext cx="1331976" cy="6120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729912" y="4193107"/>
            <a:ext cx="6732270" cy="1976120"/>
          </a:xfrm>
          <a:custGeom>
            <a:avLst/>
            <a:gdLst/>
            <a:ahLst/>
            <a:cxnLst/>
            <a:rect l="l" t="t" r="r" b="b"/>
            <a:pathLst>
              <a:path w="6732270" h="1976120">
                <a:moveTo>
                  <a:pt x="6732187" y="0"/>
                </a:moveTo>
                <a:lnTo>
                  <a:pt x="0" y="0"/>
                </a:lnTo>
                <a:lnTo>
                  <a:pt x="0" y="1975634"/>
                </a:lnTo>
                <a:lnTo>
                  <a:pt x="6732187" y="1975634"/>
                </a:lnTo>
                <a:lnTo>
                  <a:pt x="6732187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76600" y="2719191"/>
            <a:ext cx="5911850" cy="1419618"/>
          </a:xfrm>
          <a:prstGeom prst="rect">
            <a:avLst/>
          </a:prstGeom>
        </p:spPr>
        <p:txBody>
          <a:bodyPr vert="horz" wrap="square" lIns="0" tIns="64769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509"/>
              </a:spcBef>
            </a:pPr>
            <a:r>
              <a:rPr lang="es-CO" sz="4400" spc="75" dirty="0">
                <a:solidFill>
                  <a:schemeClr val="bg1"/>
                </a:solidFill>
                <a:latin typeface="Arial Rounded MT Bold" panose="020F0704030504030204" pitchFamily="34" charset="0"/>
                <a:ea typeface="Roboto Black" panose="02000000000000000000" pitchFamily="2" charset="0"/>
                <a:cs typeface="Trebuchet MS"/>
              </a:rPr>
              <a:t>COMUNICACIÓN Y PUBLICIDAD</a:t>
            </a:r>
            <a:endParaRPr sz="4400" dirty="0">
              <a:solidFill>
                <a:schemeClr val="bg1"/>
              </a:solidFill>
              <a:latin typeface="Arial Rounded MT Bold" panose="020F0704030504030204" pitchFamily="34" charset="0"/>
              <a:ea typeface="Roboto Black" panose="02000000000000000000" pitchFamily="2" charset="0"/>
              <a:cs typeface="Trebuchet MS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6151559"/>
            <a:ext cx="1114839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108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1E9613DA-90F0-4EFC-B265-10A184032E2D}"/>
              </a:ext>
            </a:extLst>
          </p:cNvPr>
          <p:cNvSpPr txBox="1"/>
          <p:nvPr/>
        </p:nvSpPr>
        <p:spPr>
          <a:xfrm>
            <a:off x="-228600" y="2362200"/>
            <a:ext cx="4550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N</a:t>
            </a: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o </a:t>
            </a:r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han visto publicidad o comunicación sobre la oferta de turismo de Comfandi</a:t>
            </a:r>
            <a:endParaRPr lang="es-CO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3EA3148-24A7-41B4-8674-8D32631AAD85}"/>
              </a:ext>
            </a:extLst>
          </p:cNvPr>
          <p:cNvSpPr txBox="1"/>
          <p:nvPr/>
        </p:nvSpPr>
        <p:spPr>
          <a:xfrm>
            <a:off x="979768" y="1320847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72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63%</a:t>
            </a:r>
            <a:endParaRPr lang="es-CO" sz="72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17B10316-C1BE-44C8-87C3-EB7E5DFB65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996933"/>
              </p:ext>
            </p:extLst>
          </p:nvPr>
        </p:nvGraphicFramePr>
        <p:xfrm>
          <a:off x="3352800" y="1286469"/>
          <a:ext cx="8305800" cy="5079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ángulo 15">
            <a:extLst>
              <a:ext uri="{FF2B5EF4-FFF2-40B4-BE49-F238E27FC236}">
                <a16:creationId xmlns:a16="http://schemas.microsoft.com/office/drawing/2014/main" id="{8C09A4DE-A75B-4814-88CE-0C2F1765A9BF}"/>
              </a:ext>
            </a:extLst>
          </p:cNvPr>
          <p:cNvSpPr/>
          <p:nvPr/>
        </p:nvSpPr>
        <p:spPr>
          <a:xfrm>
            <a:off x="34364" y="6427113"/>
            <a:ext cx="105660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Q69¿Has visto publicidad o comunicación sobre la oferta de turismo de Comfandi?</a:t>
            </a:r>
          </a:p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Q70¿Dónde has visto la oferta de turismo de Comfandi? 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EA751E0-6250-4049-A918-7BFCD60406A6}"/>
              </a:ext>
            </a:extLst>
          </p:cNvPr>
          <p:cNvSpPr txBox="1"/>
          <p:nvPr/>
        </p:nvSpPr>
        <p:spPr>
          <a:xfrm>
            <a:off x="10825162" y="6365557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= 384</a:t>
            </a: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CA07BAF4-4765-4789-A928-59BFBBD54C9E}"/>
              </a:ext>
            </a:extLst>
          </p:cNvPr>
          <p:cNvSpPr txBox="1">
            <a:spLocks/>
          </p:cNvSpPr>
          <p:nvPr/>
        </p:nvSpPr>
        <p:spPr>
          <a:xfrm>
            <a:off x="1542403" y="513738"/>
            <a:ext cx="92416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MX" sz="24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Conocimiento sobre publicidad del turismo de Comfandi</a:t>
            </a:r>
            <a:endParaRPr lang="es-CO" sz="2400" b="0" kern="0" spc="-5" dirty="0">
              <a:solidFill>
                <a:srgbClr val="2674BB"/>
              </a:solidFill>
              <a:latin typeface="Arial Rounded MT Bold" panose="020F0704030504030204" pitchFamily="34" charset="0"/>
              <a:ea typeface="Roboto" panose="02000000000000000000" pitchFamily="2" charset="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277578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6D23FA30-FE45-4A4E-B518-40E135B803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7618109"/>
              </p:ext>
            </p:extLst>
          </p:nvPr>
        </p:nvGraphicFramePr>
        <p:xfrm>
          <a:off x="2362200" y="1131002"/>
          <a:ext cx="78486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96FAF61F-7128-4D12-9FAA-A208B2A4B6BE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4696015"/>
          <a:ext cx="4495800" cy="1518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087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984542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1201058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1084630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502483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b"/>
                      <a:endParaRPr lang="es-CO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1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Excelente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Buena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Regular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30188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Mala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970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Muy mala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3182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Base: </a:t>
                      </a:r>
                      <a:endParaRPr lang="es-CO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8034ED38-E173-40A2-81C0-B6AF1FF0711C}"/>
              </a:ext>
            </a:extLst>
          </p:cNvPr>
          <p:cNvSpPr/>
          <p:nvPr/>
        </p:nvSpPr>
        <p:spPr>
          <a:xfrm>
            <a:off x="34364" y="6427113"/>
            <a:ext cx="105660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Q71 ¿Qué opinas de la comunicación y publicidad de la marca Comfandi en general?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DC01807-82F9-41A9-A649-82328E0388EC}"/>
              </a:ext>
            </a:extLst>
          </p:cNvPr>
          <p:cNvSpPr txBox="1"/>
          <p:nvPr/>
        </p:nvSpPr>
        <p:spPr>
          <a:xfrm>
            <a:off x="10825162" y="6365557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= 384</a:t>
            </a:r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716260C5-E9D4-4C0D-9B7F-947F7A022C38}"/>
              </a:ext>
            </a:extLst>
          </p:cNvPr>
          <p:cNvSpPr txBox="1">
            <a:spLocks/>
          </p:cNvSpPr>
          <p:nvPr/>
        </p:nvSpPr>
        <p:spPr>
          <a:xfrm>
            <a:off x="1475172" y="465895"/>
            <a:ext cx="92416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MX" sz="24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Opinión de la comunicación y publicidad de Comfandi</a:t>
            </a:r>
            <a:endParaRPr lang="es-CO" sz="2400" b="0" kern="0" spc="-5" dirty="0">
              <a:solidFill>
                <a:srgbClr val="2674BB"/>
              </a:solidFill>
              <a:latin typeface="Arial Rounded MT Bold" panose="020F0704030504030204" pitchFamily="34" charset="0"/>
              <a:ea typeface="Roboto" panose="02000000000000000000" pitchFamily="2" charset="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409776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D0DCDE12-6085-46F8-8FCF-87376E4FBC7C}"/>
              </a:ext>
            </a:extLst>
          </p:cNvPr>
          <p:cNvGrpSpPr/>
          <p:nvPr/>
        </p:nvGrpSpPr>
        <p:grpSpPr>
          <a:xfrm>
            <a:off x="1333500" y="990600"/>
            <a:ext cx="9525000" cy="3439296"/>
            <a:chOff x="1219200" y="1056504"/>
            <a:chExt cx="9525000" cy="3439296"/>
          </a:xfrm>
        </p:grpSpPr>
        <p:graphicFrame>
          <p:nvGraphicFramePr>
            <p:cNvPr id="5" name="Gráfico 4">
              <a:extLst>
                <a:ext uri="{FF2B5EF4-FFF2-40B4-BE49-F238E27FC236}">
                  <a16:creationId xmlns:a16="http://schemas.microsoft.com/office/drawing/2014/main" id="{B11F4DF1-5879-43B6-A59B-24444D26A17B}"/>
                </a:ext>
              </a:extLst>
            </p:cNvPr>
            <p:cNvGraphicFramePr/>
            <p:nvPr/>
          </p:nvGraphicFramePr>
          <p:xfrm>
            <a:off x="1219200" y="1371600"/>
            <a:ext cx="9525000" cy="3124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F2A08F65-898E-4FCA-A32D-457479BF08A7}"/>
                </a:ext>
              </a:extLst>
            </p:cNvPr>
            <p:cNvSpPr/>
            <p:nvPr/>
          </p:nvSpPr>
          <p:spPr>
            <a:xfrm rot="16200000">
              <a:off x="1563961" y="3061188"/>
              <a:ext cx="21182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es-CO" sz="1600" dirty="0">
                  <a:solidFill>
                    <a:schemeClr val="bg1">
                      <a:lumMod val="50000"/>
                    </a:schemeClr>
                  </a:solidFill>
                </a:rPr>
                <a:t> Es atractiva y llamativa</a:t>
              </a:r>
              <a:endParaRPr lang="es-CO" sz="16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7BA6330-6D87-4048-8393-F889DD76DE1B}"/>
                </a:ext>
              </a:extLst>
            </p:cNvPr>
            <p:cNvSpPr/>
            <p:nvPr/>
          </p:nvSpPr>
          <p:spPr>
            <a:xfrm rot="16200000">
              <a:off x="2209456" y="2837249"/>
              <a:ext cx="256608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es-CO" sz="1600" dirty="0">
                  <a:solidFill>
                    <a:schemeClr val="bg1">
                      <a:lumMod val="50000"/>
                    </a:schemeClr>
                  </a:solidFill>
                </a:rPr>
                <a:t>Proporciona información útil</a:t>
              </a:r>
              <a:endParaRPr lang="es-CO" sz="16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C9132E9-3F8D-40FF-A988-D73BA6CBA5E7}"/>
                </a:ext>
              </a:extLst>
            </p:cNvPr>
            <p:cNvSpPr/>
            <p:nvPr/>
          </p:nvSpPr>
          <p:spPr>
            <a:xfrm rot="16200000">
              <a:off x="2812396" y="2503760"/>
              <a:ext cx="323306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es-MX" sz="1600" dirty="0">
                  <a:solidFill>
                    <a:schemeClr val="bg1">
                      <a:lumMod val="50000"/>
                    </a:schemeClr>
                  </a:solidFill>
                </a:rPr>
                <a:t>Ayuda a tomar decisiones de compra</a:t>
              </a:r>
              <a:endParaRPr lang="es-MX" sz="16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5CC273B9-5589-4D52-95BE-26B70844C568}"/>
                </a:ext>
              </a:extLst>
            </p:cNvPr>
            <p:cNvSpPr/>
            <p:nvPr/>
          </p:nvSpPr>
          <p:spPr>
            <a:xfrm rot="16200000">
              <a:off x="4725436" y="3463446"/>
              <a:ext cx="13136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es-CO" sz="1600" dirty="0">
                  <a:solidFill>
                    <a:schemeClr val="bg1">
                      <a:lumMod val="50000"/>
                    </a:schemeClr>
                  </a:solidFill>
                </a:rPr>
                <a:t>No la he visto</a:t>
              </a:r>
              <a:endParaRPr lang="es-CO" sz="16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C86E7A1-6B1A-48D7-A994-E011DD735E91}"/>
                </a:ext>
              </a:extLst>
            </p:cNvPr>
            <p:cNvSpPr/>
            <p:nvPr/>
          </p:nvSpPr>
          <p:spPr>
            <a:xfrm rot="16200000">
              <a:off x="4937987" y="2776014"/>
              <a:ext cx="26885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es-CO" sz="1600" dirty="0">
                  <a:solidFill>
                    <a:schemeClr val="bg1">
                      <a:lumMod val="50000"/>
                    </a:schemeClr>
                  </a:solidFill>
                </a:rPr>
                <a:t>No dan información suficiente</a:t>
              </a:r>
              <a:endParaRPr lang="es-CO" sz="16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364132A-5123-4BC6-8B90-3436AB144A99}"/>
                </a:ext>
              </a:extLst>
            </p:cNvPr>
            <p:cNvSpPr/>
            <p:nvPr/>
          </p:nvSpPr>
          <p:spPr>
            <a:xfrm rot="16200000">
              <a:off x="6062513" y="3021723"/>
              <a:ext cx="219714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es-MX" sz="1600" dirty="0">
                  <a:solidFill>
                    <a:schemeClr val="bg1">
                      <a:lumMod val="50000"/>
                    </a:schemeClr>
                  </a:solidFill>
                </a:rPr>
                <a:t>No me llama la atención</a:t>
              </a:r>
              <a:endParaRPr lang="es-MX" sz="16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A6DF811-BBE4-4BA0-A584-ABA4AC96F435}"/>
                </a:ext>
              </a:extLst>
            </p:cNvPr>
            <p:cNvSpPr/>
            <p:nvPr/>
          </p:nvSpPr>
          <p:spPr>
            <a:xfrm rot="16200000">
              <a:off x="6516343" y="2596735"/>
              <a:ext cx="30471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es-CO" sz="1600" dirty="0">
                  <a:solidFill>
                    <a:schemeClr val="bg1">
                      <a:lumMod val="50000"/>
                    </a:schemeClr>
                  </a:solidFill>
                </a:rPr>
                <a:t>Está presente en múltiples canales</a:t>
              </a:r>
              <a:endParaRPr lang="es-CO" sz="16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116C24BF-2525-4FDB-A0C4-6865B9F47669}"/>
                </a:ext>
              </a:extLst>
            </p:cNvPr>
            <p:cNvSpPr/>
            <p:nvPr/>
          </p:nvSpPr>
          <p:spPr>
            <a:xfrm rot="16200000">
              <a:off x="8144406" y="3299299"/>
              <a:ext cx="16419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es-CO" sz="1600" dirty="0">
                  <a:solidFill>
                    <a:schemeClr val="bg1">
                      <a:lumMod val="50000"/>
                    </a:schemeClr>
                  </a:solidFill>
                </a:rPr>
                <a:t>Es muy recargada</a:t>
              </a:r>
              <a:endParaRPr lang="es-CO" sz="16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032AFC98-C445-4F2B-9965-8142D1964CC2}"/>
                </a:ext>
              </a:extLst>
            </p:cNvPr>
            <p:cNvSpPr/>
            <p:nvPr/>
          </p:nvSpPr>
          <p:spPr>
            <a:xfrm rot="16200000">
              <a:off x="9388789" y="3570815"/>
              <a:ext cx="10989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es-CO" sz="1600" dirty="0">
                  <a:solidFill>
                    <a:schemeClr val="bg1">
                      <a:lumMod val="50000"/>
                    </a:schemeClr>
                  </a:solidFill>
                </a:rPr>
                <a:t>No es clara</a:t>
              </a:r>
              <a:endParaRPr lang="es-CO" sz="16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DE38FCEE-0934-4A19-8257-BA68F76C38A6}"/>
                </a:ext>
              </a:extLst>
            </p:cNvPr>
            <p:cNvSpPr/>
            <p:nvPr/>
          </p:nvSpPr>
          <p:spPr>
            <a:xfrm rot="16200000">
              <a:off x="381126" y="2920060"/>
              <a:ext cx="24454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"/>
              <a:r>
                <a:rPr lang="es-MX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</a:rPr>
                <a:t>Es clara y fácil de entender</a:t>
              </a:r>
              <a:endParaRPr lang="es-CO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96FEE0A0-0D4B-4F5E-8C40-E9C2D0DC9F3F}"/>
              </a:ext>
            </a:extLst>
          </p:cNvPr>
          <p:cNvGraphicFramePr>
            <a:graphicFrameLocks noGrp="1"/>
          </p:cNvGraphicFramePr>
          <p:nvPr/>
        </p:nvGraphicFramePr>
        <p:xfrm>
          <a:off x="2725642" y="4429896"/>
          <a:ext cx="6307165" cy="1931853"/>
        </p:xfrm>
        <a:graphic>
          <a:graphicData uri="http://schemas.openxmlformats.org/drawingml/2006/table">
            <a:tbl>
              <a:tblPr/>
              <a:tblGrid>
                <a:gridCol w="2610495">
                  <a:extLst>
                    <a:ext uri="{9D8B030D-6E8A-4147-A177-3AD203B41FA5}">
                      <a16:colId xmlns:a16="http://schemas.microsoft.com/office/drawing/2014/main" val="52801554"/>
                    </a:ext>
                  </a:extLst>
                </a:gridCol>
                <a:gridCol w="850404">
                  <a:extLst>
                    <a:ext uri="{9D8B030D-6E8A-4147-A177-3AD203B41FA5}">
                      <a16:colId xmlns:a16="http://schemas.microsoft.com/office/drawing/2014/main" val="946960125"/>
                    </a:ext>
                  </a:extLst>
                </a:gridCol>
                <a:gridCol w="850404">
                  <a:extLst>
                    <a:ext uri="{9D8B030D-6E8A-4147-A177-3AD203B41FA5}">
                      <a16:colId xmlns:a16="http://schemas.microsoft.com/office/drawing/2014/main" val="438404286"/>
                    </a:ext>
                  </a:extLst>
                </a:gridCol>
                <a:gridCol w="934040">
                  <a:extLst>
                    <a:ext uri="{9D8B030D-6E8A-4147-A177-3AD203B41FA5}">
                      <a16:colId xmlns:a16="http://schemas.microsoft.com/office/drawing/2014/main" val="2006421196"/>
                    </a:ext>
                  </a:extLst>
                </a:gridCol>
                <a:gridCol w="1061822">
                  <a:extLst>
                    <a:ext uri="{9D8B030D-6E8A-4147-A177-3AD203B41FA5}">
                      <a16:colId xmlns:a16="http://schemas.microsoft.com/office/drawing/2014/main" val="1747582321"/>
                    </a:ext>
                  </a:extLst>
                </a:gridCol>
              </a:tblGrid>
              <a:tr h="21362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Comfandi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Comfenalco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No afiliado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359126"/>
                  </a:ext>
                </a:extLst>
              </a:tr>
              <a:tr h="213621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Es clara y fácil de entender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104187"/>
                  </a:ext>
                </a:extLst>
              </a:tr>
              <a:tr h="21362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Es atractiva y llamativa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819530"/>
                  </a:ext>
                </a:extLst>
              </a:tr>
              <a:tr h="21362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Proporciona información útil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  <a:endParaRPr lang="es-CO" sz="11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436712"/>
                  </a:ext>
                </a:extLst>
              </a:tr>
              <a:tr h="213621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 ayuda a tomar decisiones de compra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980975"/>
                  </a:ext>
                </a:extLst>
              </a:tr>
              <a:tr h="21362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 la he visto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038074"/>
                  </a:ext>
                </a:extLst>
              </a:tr>
              <a:tr h="21362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 proporciona información suficiente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606028"/>
                  </a:ext>
                </a:extLst>
              </a:tr>
              <a:tr h="213621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 me llama la atención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541977"/>
                  </a:ext>
                </a:extLst>
              </a:tr>
              <a:tr h="21362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Base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157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994455"/>
                  </a:ext>
                </a:extLst>
              </a:tr>
            </a:tbl>
          </a:graphicData>
        </a:graphic>
      </p:graphicFrame>
      <p:sp>
        <p:nvSpPr>
          <p:cNvPr id="19" name="Rectángulo 18">
            <a:extLst>
              <a:ext uri="{FF2B5EF4-FFF2-40B4-BE49-F238E27FC236}">
                <a16:creationId xmlns:a16="http://schemas.microsoft.com/office/drawing/2014/main" id="{B1B2F5EA-8A98-4429-9000-85219C42510F}"/>
              </a:ext>
            </a:extLst>
          </p:cNvPr>
          <p:cNvSpPr/>
          <p:nvPr/>
        </p:nvSpPr>
        <p:spPr>
          <a:xfrm>
            <a:off x="23446" y="6572870"/>
            <a:ext cx="105660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Q72 ¿Qué opinas de la comunicación y publicidad de la marca Comfandi en general?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940FA84-2CCF-4E74-85C7-A72100A2B3DC}"/>
              </a:ext>
            </a:extLst>
          </p:cNvPr>
          <p:cNvSpPr txBox="1"/>
          <p:nvPr/>
        </p:nvSpPr>
        <p:spPr>
          <a:xfrm>
            <a:off x="10825162" y="6365557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= 384</a:t>
            </a:r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27394EBA-ABE8-4619-83A4-D69DE3EE80A5}"/>
              </a:ext>
            </a:extLst>
          </p:cNvPr>
          <p:cNvSpPr txBox="1">
            <a:spLocks/>
          </p:cNvSpPr>
          <p:nvPr/>
        </p:nvSpPr>
        <p:spPr>
          <a:xfrm>
            <a:off x="1475172" y="465895"/>
            <a:ext cx="924165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MX" sz="24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Opinión de la comunicación y publicidad de Comfandi en general</a:t>
            </a:r>
            <a:endParaRPr lang="es-CO" sz="2400" b="0" kern="0" spc="-5" dirty="0">
              <a:solidFill>
                <a:srgbClr val="2674BB"/>
              </a:solidFill>
              <a:latin typeface="Arial Rounded MT Bold" panose="020F0704030504030204" pitchFamily="34" charset="0"/>
              <a:ea typeface="Roboto" panose="02000000000000000000" pitchFamily="2" charset="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413261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A7CE0E05-B90C-4EDA-9839-1429C10395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8204281"/>
              </p:ext>
            </p:extLst>
          </p:nvPr>
        </p:nvGraphicFramePr>
        <p:xfrm>
          <a:off x="2286000" y="788115"/>
          <a:ext cx="7123590" cy="5307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FCCF4E2E-3B5C-4414-BFD4-5FDF08AB06FD}"/>
              </a:ext>
            </a:extLst>
          </p:cNvPr>
          <p:cNvSpPr/>
          <p:nvPr/>
        </p:nvSpPr>
        <p:spPr>
          <a:xfrm>
            <a:off x="23446" y="6572870"/>
            <a:ext cx="105660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Q73 ¿Sientes que la publicidad de la marca refleja adecuadamente la calidad de los servicios turísticos de Comfandi?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A539FD6-5FF3-4992-855C-CCAC73A7740F}"/>
              </a:ext>
            </a:extLst>
          </p:cNvPr>
          <p:cNvSpPr txBox="1"/>
          <p:nvPr/>
        </p:nvSpPr>
        <p:spPr>
          <a:xfrm>
            <a:off x="10825162" y="6365557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= 384</a:t>
            </a:r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0A7FCC8C-9873-459D-8807-EE65BBD9446D}"/>
              </a:ext>
            </a:extLst>
          </p:cNvPr>
          <p:cNvSpPr txBox="1">
            <a:spLocks/>
          </p:cNvSpPr>
          <p:nvPr/>
        </p:nvSpPr>
        <p:spPr>
          <a:xfrm>
            <a:off x="1752600" y="326488"/>
            <a:ext cx="92416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MX" sz="24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La publicidad refleja la calidad de los servicios turísticos</a:t>
            </a:r>
            <a:endParaRPr lang="es-CO" sz="2400" b="0" kern="0" spc="-5" dirty="0">
              <a:solidFill>
                <a:srgbClr val="2674BB"/>
              </a:solidFill>
              <a:latin typeface="Arial Rounded MT Bold" panose="020F0704030504030204" pitchFamily="34" charset="0"/>
              <a:ea typeface="Roboto" panose="02000000000000000000" pitchFamily="2" charset="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688358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00EFA6D-8FF0-4830-8C05-983F4B717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16638"/>
              </p:ext>
            </p:extLst>
          </p:nvPr>
        </p:nvGraphicFramePr>
        <p:xfrm>
          <a:off x="1219199" y="883151"/>
          <a:ext cx="9497628" cy="5738840"/>
        </p:xfrm>
        <a:graphic>
          <a:graphicData uri="http://schemas.openxmlformats.org/drawingml/2006/table">
            <a:tbl>
              <a:tblPr/>
              <a:tblGrid>
                <a:gridCol w="3582651">
                  <a:extLst>
                    <a:ext uri="{9D8B030D-6E8A-4147-A177-3AD203B41FA5}">
                      <a16:colId xmlns:a16="http://schemas.microsoft.com/office/drawing/2014/main" val="4240996555"/>
                    </a:ext>
                  </a:extLst>
                </a:gridCol>
                <a:gridCol w="1442677">
                  <a:extLst>
                    <a:ext uri="{9D8B030D-6E8A-4147-A177-3AD203B41FA5}">
                      <a16:colId xmlns:a16="http://schemas.microsoft.com/office/drawing/2014/main" val="2798070444"/>
                    </a:ext>
                  </a:extLst>
                </a:gridCol>
                <a:gridCol w="1586946">
                  <a:extLst>
                    <a:ext uri="{9D8B030D-6E8A-4147-A177-3AD203B41FA5}">
                      <a16:colId xmlns:a16="http://schemas.microsoft.com/office/drawing/2014/main" val="3855584786"/>
                    </a:ext>
                  </a:extLst>
                </a:gridCol>
                <a:gridCol w="1442677">
                  <a:extLst>
                    <a:ext uri="{9D8B030D-6E8A-4147-A177-3AD203B41FA5}">
                      <a16:colId xmlns:a16="http://schemas.microsoft.com/office/drawing/2014/main" val="1857466002"/>
                    </a:ext>
                  </a:extLst>
                </a:gridCol>
                <a:gridCol w="1442677">
                  <a:extLst>
                    <a:ext uri="{9D8B030D-6E8A-4147-A177-3AD203B41FA5}">
                      <a16:colId xmlns:a16="http://schemas.microsoft.com/office/drawing/2014/main" val="3802756117"/>
                    </a:ext>
                  </a:extLst>
                </a:gridCol>
              </a:tblGrid>
              <a:tr h="203415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63285"/>
                  </a:ext>
                </a:extLst>
              </a:tr>
              <a:tr h="377045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Información detallada sobre los destinos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58521"/>
                  </a:ext>
                </a:extLst>
              </a:tr>
              <a:tr h="377045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Opiniones y reseñas de otros clientes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893773"/>
                  </a:ext>
                </a:extLst>
              </a:tr>
              <a:tr h="203415"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Ofertas y descuentos especiales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790358"/>
                  </a:ext>
                </a:extLst>
              </a:tr>
              <a:tr h="377045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Fotografías y videos de alta calidad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786800"/>
                  </a:ext>
                </a:extLst>
              </a:tr>
              <a:tr h="377045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Claridad en precios y paquetes ofrecidos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576852"/>
                  </a:ext>
                </a:extLst>
              </a:tr>
              <a:tr h="377045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Información detallada sobre actividades y excursiones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624791"/>
                  </a:ext>
                </a:extLst>
              </a:tr>
              <a:tr h="377045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Información sobre políticas de cancelación y reembolso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044984"/>
                  </a:ext>
                </a:extLst>
              </a:tr>
              <a:tr h="203415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Testimonios y reseñas de clientes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54558"/>
                  </a:ext>
                </a:extLst>
              </a:tr>
              <a:tr h="377045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Presencia en medios reconocidos (televisión, prensa, etc.)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190883"/>
                  </a:ext>
                </a:extLst>
              </a:tr>
              <a:tr h="377045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Información sobre los subsidios para los planes turísticos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219076"/>
                  </a:ext>
                </a:extLst>
              </a:tr>
              <a:tr h="377045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Historias de viajes y experiencias reales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073942"/>
                  </a:ext>
                </a:extLst>
              </a:tr>
              <a:tr h="377045">
                <a:tc>
                  <a:txBody>
                    <a:bodyPr/>
                    <a:lstStyle/>
                    <a:p>
                      <a:pPr algn="l" fontAlgn="b"/>
                      <a:r>
                        <a:rPr lang="es-MX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Certificaciones y reconocimientos de calidad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904840"/>
                  </a:ext>
                </a:extLst>
              </a:tr>
              <a:tr h="203415">
                <a:tc>
                  <a:txBody>
                    <a:bodyPr/>
                    <a:lstStyle/>
                    <a:p>
                      <a:pPr algn="l" fontAlgn="b"/>
                      <a:endParaRPr lang="es-CO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CO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356790"/>
                  </a:ext>
                </a:extLst>
              </a:tr>
            </a:tbl>
          </a:graphicData>
        </a:graphic>
      </p:graphicFrame>
      <p:sp>
        <p:nvSpPr>
          <p:cNvPr id="7" name="object 14">
            <a:extLst>
              <a:ext uri="{FF2B5EF4-FFF2-40B4-BE49-F238E27FC236}">
                <a16:creationId xmlns:a16="http://schemas.microsoft.com/office/drawing/2014/main" id="{B4B90428-9897-4222-98E6-A5F55C8C68EB}"/>
              </a:ext>
            </a:extLst>
          </p:cNvPr>
          <p:cNvSpPr txBox="1">
            <a:spLocks/>
          </p:cNvSpPr>
          <p:nvPr/>
        </p:nvSpPr>
        <p:spPr>
          <a:xfrm>
            <a:off x="1475172" y="304800"/>
            <a:ext cx="92416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MX" sz="24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Lo que quiere encontrar en la publicidad</a:t>
            </a:r>
            <a:endParaRPr lang="es-CO" sz="2400" b="0" kern="0" spc="-5" dirty="0">
              <a:solidFill>
                <a:srgbClr val="2674BB"/>
              </a:solidFill>
              <a:latin typeface="Arial Rounded MT Bold" panose="020F0704030504030204" pitchFamily="34" charset="0"/>
              <a:ea typeface="Roboto" panose="02000000000000000000" pitchFamily="2" charset="0"/>
              <a:cs typeface="Verdana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4CDF123-605D-4817-9D47-496ACE0481B8}"/>
              </a:ext>
            </a:extLst>
          </p:cNvPr>
          <p:cNvSpPr txBox="1"/>
          <p:nvPr/>
        </p:nvSpPr>
        <p:spPr>
          <a:xfrm>
            <a:off x="10845826" y="645470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= 384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6CF20E8-CA21-422F-99C5-1DE1E12A3D11}"/>
              </a:ext>
            </a:extLst>
          </p:cNvPr>
          <p:cNvSpPr/>
          <p:nvPr/>
        </p:nvSpPr>
        <p:spPr>
          <a:xfrm>
            <a:off x="0" y="6511751"/>
            <a:ext cx="105660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Q74  ¿Qué te gustaría encontrar  en la publicidad y/o comunicación de Comfandi? 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5004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467EAEAD-5D65-4BCB-83A1-DCAA034C8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3625324"/>
              </p:ext>
            </p:extLst>
          </p:nvPr>
        </p:nvGraphicFramePr>
        <p:xfrm>
          <a:off x="3429000" y="874226"/>
          <a:ext cx="7416826" cy="5297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93655037-506A-469F-B2B7-32D26DA39566}"/>
              </a:ext>
            </a:extLst>
          </p:cNvPr>
          <p:cNvSpPr txBox="1"/>
          <p:nvPr/>
        </p:nvSpPr>
        <p:spPr>
          <a:xfrm>
            <a:off x="10845826" y="645470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= 384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BCECA82-77B9-42D0-8E9C-3DB078D2D828}"/>
              </a:ext>
            </a:extLst>
          </p:cNvPr>
          <p:cNvSpPr/>
          <p:nvPr/>
        </p:nvSpPr>
        <p:spPr>
          <a:xfrm>
            <a:off x="0" y="6511751"/>
            <a:ext cx="105660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Q75 ¿Hay algo en las piezas de turismo o publicidad que te haga desconfiar o dudar de los servicios?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object 14">
            <a:extLst>
              <a:ext uri="{FF2B5EF4-FFF2-40B4-BE49-F238E27FC236}">
                <a16:creationId xmlns:a16="http://schemas.microsoft.com/office/drawing/2014/main" id="{09CC100B-BFF6-46DD-B60A-1C4123946C04}"/>
              </a:ext>
            </a:extLst>
          </p:cNvPr>
          <p:cNvSpPr txBox="1">
            <a:spLocks/>
          </p:cNvSpPr>
          <p:nvPr/>
        </p:nvSpPr>
        <p:spPr>
          <a:xfrm>
            <a:off x="1475172" y="122739"/>
            <a:ext cx="924165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MX" sz="24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EVALUACIÓN DE LAS PIEZAS O DE LA PUBLICIDAD DE TURISMO</a:t>
            </a:r>
            <a:endParaRPr lang="es-CO" sz="2400" b="0" kern="0" spc="-5" dirty="0">
              <a:solidFill>
                <a:srgbClr val="2674BB"/>
              </a:solidFill>
              <a:latin typeface="Arial Rounded MT Bold" panose="020F0704030504030204" pitchFamily="34" charset="0"/>
              <a:ea typeface="Roboto" panose="02000000000000000000" pitchFamily="2" charset="0"/>
              <a:cs typeface="Verdana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31D02A0-E3A2-4919-8DFE-121D206E7650}"/>
              </a:ext>
            </a:extLst>
          </p:cNvPr>
          <p:cNvSpPr txBox="1"/>
          <p:nvPr/>
        </p:nvSpPr>
        <p:spPr>
          <a:xfrm>
            <a:off x="381000" y="2923048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¿Hay algo en las piezas de turismo o publicidad que te haga desconfiar o dudar de los servicios?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55512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3007" y="195071"/>
            <a:ext cx="896111" cy="49072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612570" y="274967"/>
            <a:ext cx="69754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CO" sz="2800" b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DESTINO </a:t>
            </a:r>
            <a:r>
              <a:rPr lang="es-CO" sz="2800" b="0" spc="-5" dirty="0" err="1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TURíSTICO</a:t>
            </a:r>
            <a:r>
              <a:rPr lang="es-CO" sz="2800" b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 PREFERIDO</a:t>
            </a:r>
            <a:endParaRPr sz="2800" b="0" dirty="0">
              <a:solidFill>
                <a:srgbClr val="FF0000"/>
              </a:solidFill>
              <a:latin typeface="Arial Rounded MT Bold" panose="020F0704030504030204" pitchFamily="34" charset="0"/>
              <a:ea typeface="Roboto" panose="02000000000000000000" pitchFamily="2" charset="0"/>
              <a:cs typeface="Verdan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75487"/>
            <a:ext cx="1767839" cy="42672"/>
          </a:xfrm>
          <a:prstGeom prst="rect">
            <a:avLst/>
          </a:prstGeom>
        </p:spPr>
      </p:pic>
      <p:sp>
        <p:nvSpPr>
          <p:cNvPr id="31" name="Rectángulo 30"/>
          <p:cNvSpPr/>
          <p:nvPr/>
        </p:nvSpPr>
        <p:spPr>
          <a:xfrm>
            <a:off x="8965" y="655320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Q14 Cuando piensas en turismo, prefieres  ir a…</a:t>
            </a: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17358"/>
              </p:ext>
            </p:extLst>
          </p:nvPr>
        </p:nvGraphicFramePr>
        <p:xfrm>
          <a:off x="3561100" y="5003400"/>
          <a:ext cx="5354638" cy="86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2525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Destino</a:t>
                      </a:r>
                      <a:r>
                        <a:rPr lang="es-CO" sz="1100" b="1" i="0" u="none" strike="no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turístico</a:t>
                      </a:r>
                      <a:endParaRPr lang="es-CO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Pasadía (viaje de un solo día)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Excursiones (viajes de más de un día)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indent="0" algn="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Base: </a:t>
                      </a:r>
                      <a:endParaRPr lang="es-CO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3431708464"/>
              </p:ext>
            </p:extLst>
          </p:nvPr>
        </p:nvGraphicFramePr>
        <p:xfrm>
          <a:off x="3056965" y="1198800"/>
          <a:ext cx="6019800" cy="3455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0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3007" y="195071"/>
            <a:ext cx="896111" cy="49072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981200" y="242089"/>
            <a:ext cx="89153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CO" sz="2800" b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PRINCIPAL MOTIVO PARA SALIR DE VIAJE</a:t>
            </a:r>
            <a:endParaRPr sz="2800" b="0" dirty="0">
              <a:solidFill>
                <a:srgbClr val="FF0000"/>
              </a:solidFill>
              <a:latin typeface="Arial Rounded MT Bold" panose="020F0704030504030204" pitchFamily="34" charset="0"/>
              <a:ea typeface="Roboto" panose="02000000000000000000" pitchFamily="2" charset="0"/>
              <a:cs typeface="Verdan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75487"/>
            <a:ext cx="1767839" cy="42672"/>
          </a:xfrm>
          <a:prstGeom prst="rect">
            <a:avLst/>
          </a:prstGeom>
        </p:spPr>
      </p:pic>
      <p:sp>
        <p:nvSpPr>
          <p:cNvPr id="31" name="Rectángulo 30"/>
          <p:cNvSpPr/>
          <p:nvPr/>
        </p:nvSpPr>
        <p:spPr>
          <a:xfrm>
            <a:off x="8965" y="655320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1100" dirty="0">
                <a:solidFill>
                  <a:schemeClr val="bg1">
                    <a:lumMod val="75000"/>
                  </a:schemeClr>
                </a:solidFill>
              </a:rPr>
              <a:t>Q15 ¿Cuál es la principal razón que te motiva a salir de viaje o pasadías?</a:t>
            </a: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74263"/>
              </p:ext>
            </p:extLst>
          </p:nvPr>
        </p:nvGraphicFramePr>
        <p:xfrm>
          <a:off x="3056965" y="4447275"/>
          <a:ext cx="6175387" cy="21059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6000">
                  <a:extLst>
                    <a:ext uri="{9D8B030D-6E8A-4147-A177-3AD203B41FA5}">
                      <a16:colId xmlns:a16="http://schemas.microsoft.com/office/drawing/2014/main" val="933283285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78268902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849676596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606188751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187681968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Motivos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Comfandi</a:t>
                      </a:r>
                      <a:endParaRPr lang="es-CO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Comfenalco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afiliado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88657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Relajarme  y descansar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0921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Busco entretenimiento y diversión para mí y mi familia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200" b="1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3484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Conocer nuevos lugares y culturas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6591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Adquirir nuevas experiencias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8619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Desconectarme del trabajo o la rutina diaria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34607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Disfrutar con familia y amigos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8752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Celebrar ocasiones especiales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14457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Practicar actividades deportivas o al aire libre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48377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marL="0" marR="0" indent="0" algn="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Roboto" panose="02000000000000000000" pitchFamily="2" charset="0"/>
                          <a:cs typeface="Arial" panose="020B0604020202020204" pitchFamily="34" charset="0"/>
                        </a:rPr>
                        <a:t>Base: </a:t>
                      </a:r>
                      <a:endParaRPr lang="es-CO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Roboto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656724"/>
                  </a:ext>
                </a:extLst>
              </a:tr>
            </a:tbl>
          </a:graphicData>
        </a:graphic>
      </p:graphicFrame>
      <p:graphicFrame>
        <p:nvGraphicFramePr>
          <p:cNvPr id="11" name="Gráfico 10"/>
          <p:cNvGraphicFramePr/>
          <p:nvPr>
            <p:extLst>
              <p:ext uri="{D42A27DB-BD31-4B8C-83A1-F6EECF244321}">
                <p14:modId xmlns:p14="http://schemas.microsoft.com/office/powerpoint/2010/main" val="68775591"/>
              </p:ext>
            </p:extLst>
          </p:nvPr>
        </p:nvGraphicFramePr>
        <p:xfrm>
          <a:off x="368511" y="1091412"/>
          <a:ext cx="11472908" cy="328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685800"/>
            <a:ext cx="966193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14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0E4D641-ED56-494D-A0C6-C0DA5BAB54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2736524"/>
              </p:ext>
            </p:extLst>
          </p:nvPr>
        </p:nvGraphicFramePr>
        <p:xfrm>
          <a:off x="2971800" y="738700"/>
          <a:ext cx="6627180" cy="3703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3039687C-C1AD-4369-AE15-53A91C09E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52714"/>
              </p:ext>
            </p:extLst>
          </p:nvPr>
        </p:nvGraphicFramePr>
        <p:xfrm>
          <a:off x="2725642" y="4429896"/>
          <a:ext cx="6307165" cy="1888899"/>
        </p:xfrm>
        <a:graphic>
          <a:graphicData uri="http://schemas.openxmlformats.org/drawingml/2006/table">
            <a:tbl>
              <a:tblPr/>
              <a:tblGrid>
                <a:gridCol w="2610495">
                  <a:extLst>
                    <a:ext uri="{9D8B030D-6E8A-4147-A177-3AD203B41FA5}">
                      <a16:colId xmlns:a16="http://schemas.microsoft.com/office/drawing/2014/main" val="52801554"/>
                    </a:ext>
                  </a:extLst>
                </a:gridCol>
                <a:gridCol w="850404">
                  <a:extLst>
                    <a:ext uri="{9D8B030D-6E8A-4147-A177-3AD203B41FA5}">
                      <a16:colId xmlns:a16="http://schemas.microsoft.com/office/drawing/2014/main" val="946960125"/>
                    </a:ext>
                  </a:extLst>
                </a:gridCol>
                <a:gridCol w="850404">
                  <a:extLst>
                    <a:ext uri="{9D8B030D-6E8A-4147-A177-3AD203B41FA5}">
                      <a16:colId xmlns:a16="http://schemas.microsoft.com/office/drawing/2014/main" val="438404286"/>
                    </a:ext>
                  </a:extLst>
                </a:gridCol>
                <a:gridCol w="934040">
                  <a:extLst>
                    <a:ext uri="{9D8B030D-6E8A-4147-A177-3AD203B41FA5}">
                      <a16:colId xmlns:a16="http://schemas.microsoft.com/office/drawing/2014/main" val="2006421196"/>
                    </a:ext>
                  </a:extLst>
                </a:gridCol>
                <a:gridCol w="1061822">
                  <a:extLst>
                    <a:ext uri="{9D8B030D-6E8A-4147-A177-3AD203B41FA5}">
                      <a16:colId xmlns:a16="http://schemas.microsoft.com/office/drawing/2014/main" val="1747582321"/>
                    </a:ext>
                  </a:extLst>
                </a:gridCol>
              </a:tblGrid>
              <a:tr h="21362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Comfandi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Comfenalco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No afiliado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1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359126"/>
                  </a:ext>
                </a:extLst>
              </a:tr>
              <a:tr h="213621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Tengo días libres de vacaciones, busco planes para hacer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104187"/>
                  </a:ext>
                </a:extLst>
              </a:tr>
              <a:tr h="213621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 gusta buscar aventuras y nuevas experiencias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819530"/>
                  </a:ext>
                </a:extLst>
              </a:tr>
              <a:tr h="21362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Sigo recomendaciones de amigos o familiares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436712"/>
                  </a:ext>
                </a:extLst>
              </a:tr>
              <a:tr h="213621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Sigo la influencia de publicidad o redes sociales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980975"/>
                  </a:ext>
                </a:extLst>
              </a:tr>
              <a:tr h="21362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Busco repetir experiencias pasadas positivas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038074"/>
                  </a:ext>
                </a:extLst>
              </a:tr>
              <a:tr h="213621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Base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157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74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153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994455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3427FAB3-6E9C-4212-ACEB-BD99F87F9689}"/>
              </a:ext>
            </a:extLst>
          </p:cNvPr>
          <p:cNvSpPr/>
          <p:nvPr/>
        </p:nvSpPr>
        <p:spPr>
          <a:xfrm>
            <a:off x="0" y="6511751"/>
            <a:ext cx="1056609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100" dirty="0">
                <a:solidFill>
                  <a:schemeClr val="bg1">
                    <a:lumMod val="75000"/>
                  </a:schemeClr>
                </a:solidFill>
              </a:rPr>
              <a:t>Q16¿Qué hace que tomes la decisión de salir de viaje o pasadías?</a:t>
            </a:r>
            <a:endParaRPr lang="es-CO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40E251E-D912-4D0F-B762-A8D0D766154D}"/>
              </a:ext>
            </a:extLst>
          </p:cNvPr>
          <p:cNvSpPr txBox="1"/>
          <p:nvPr/>
        </p:nvSpPr>
        <p:spPr>
          <a:xfrm>
            <a:off x="10845826" y="6454700"/>
            <a:ext cx="965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= 384</a:t>
            </a:r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03745D2A-4AEF-40E6-8E6B-92091A2D2776}"/>
              </a:ext>
            </a:extLst>
          </p:cNvPr>
          <p:cNvSpPr txBox="1">
            <a:spLocks/>
          </p:cNvSpPr>
          <p:nvPr/>
        </p:nvSpPr>
        <p:spPr>
          <a:xfrm>
            <a:off x="1475172" y="260066"/>
            <a:ext cx="92416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MX" sz="2400" b="0" kern="0" spc="-5" dirty="0">
                <a:solidFill>
                  <a:srgbClr val="2674BB"/>
                </a:solidFill>
                <a:latin typeface="Arial Rounded MT Bold" panose="020F0704030504030204" pitchFamily="34" charset="0"/>
                <a:ea typeface="Roboto" panose="02000000000000000000" pitchFamily="2" charset="0"/>
                <a:cs typeface="Verdana"/>
              </a:rPr>
              <a:t>MOTIVOS PARA SALIR DE VIAJE </a:t>
            </a:r>
            <a:endParaRPr lang="es-CO" sz="2400" b="0" kern="0" spc="-5" dirty="0">
              <a:solidFill>
                <a:srgbClr val="2674BB"/>
              </a:solidFill>
              <a:latin typeface="Arial Rounded MT Bold" panose="020F0704030504030204" pitchFamily="34" charset="0"/>
              <a:ea typeface="Roboto" panose="02000000000000000000" pitchFamily="2" charset="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3919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10041</TotalTime>
  <Words>7832</Words>
  <Application>Microsoft Office PowerPoint</Application>
  <PresentationFormat>Widescreen</PresentationFormat>
  <Paragraphs>2886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Arial Rounded MT Bold</vt:lpstr>
      <vt:lpstr>Calibri</vt:lpstr>
      <vt:lpstr>Lato Light</vt:lpstr>
      <vt:lpstr>Trebuchet MS</vt:lpstr>
      <vt:lpstr>Office Theme</vt:lpstr>
      <vt:lpstr>PowerPoint Presentation</vt:lpstr>
      <vt:lpstr>PERFIL SOCIOECONOMICO DE LOS PARTICIPANTES</vt:lpstr>
      <vt:lpstr>PowerPoint Presentation</vt:lpstr>
      <vt:lpstr>MEDIOS DE COMUNICACIÓN</vt:lpstr>
      <vt:lpstr>PowerPoint Presentation</vt:lpstr>
      <vt:lpstr>FRECUENCIA DE VIAJES TURÍSTICOS O PASADÍAS</vt:lpstr>
      <vt:lpstr>DESTINO TURíSTICO PREFERIDO</vt:lpstr>
      <vt:lpstr>PRINCIPAL MOTIVO PARA SALIR DE VIAJE</vt:lpstr>
      <vt:lpstr>PowerPoint Presentation</vt:lpstr>
      <vt:lpstr>PowerPoint Presentation</vt:lpstr>
      <vt:lpstr>VIAJES CON MASCOTAS</vt:lpstr>
      <vt:lpstr>VIAJES CON MASCOTAS</vt:lpstr>
      <vt:lpstr>PowerPoint Presentation</vt:lpstr>
      <vt:lpstr>PowerPoint Presentation</vt:lpstr>
      <vt:lpstr>PowerPoint Presentation</vt:lpstr>
      <vt:lpstr>FUENTE DE LOS RECURSOS PARA EL TURISMO</vt:lpstr>
      <vt:lpstr>GASTOS VACACIONALES POR PERSONA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MALA EXPERIENCIA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Rocio Rojas casas</dc:creator>
  <cp:lastModifiedBy>Saavedra Vanegas, Cesar Andres (Alliance Bioversity-CIAT)</cp:lastModifiedBy>
  <cp:revision>737</cp:revision>
  <dcterms:created xsi:type="dcterms:W3CDTF">2024-02-09T19:30:05Z</dcterms:created>
  <dcterms:modified xsi:type="dcterms:W3CDTF">2024-08-27T20:19:27Z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2023-08-22T00:00:00Z</vt:filetime>
  </property>
  <property fmtid="{D5CDD505-2E9C-101B-9397-08002B2CF9AE}" pid="3" name="LastSaved">
    <vt:filetime>2024-02-09T00:00:00Z</vt:filetime>
  </property>
</Properties>
</file>