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>
      <p:cViewPr>
        <p:scale>
          <a:sx n="100" d="100"/>
          <a:sy n="100" d="100"/>
        </p:scale>
        <p:origin x="100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3FE6BD-0CAD-684F-E7E0-BF8F2F92E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5A0D83-88BB-3C28-7821-B96056A29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752E8A-2E7C-8D6D-9D1D-EC1FE47AC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2D1C6-1B00-0A42-ADC2-1DD25C4B3E9A}" type="datetimeFigureOut">
              <a:rPr lang="es-ES_tradnl" smtClean="0"/>
              <a:t>1/8/24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1374AF-6442-C1B3-08D8-64CB42D3F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83CA58-2422-BF6E-7DC3-385338C7A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CF36-B1AC-2946-9A28-80A826B13B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70275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5A427A-8575-A000-B51C-77F429CC3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A2B7811-FAB8-5B40-41FC-BC69E4299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6DD5B7-4AAF-1D0E-68F0-A5BF66282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2D1C6-1B00-0A42-ADC2-1DD25C4B3E9A}" type="datetimeFigureOut">
              <a:rPr lang="es-ES_tradnl" smtClean="0"/>
              <a:t>1/8/24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9DFEC1-F8CA-78E7-27B9-52E729E11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90263D-C4B9-F0FA-3AE2-2C1F47D8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CF36-B1AC-2946-9A28-80A826B13B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733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983DBF-773B-1B28-4BD9-B43DBF319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4C63684-0B7B-1631-43C6-0A0D307A0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893265-9C62-DF93-A8F4-01E1D4A8A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2D1C6-1B00-0A42-ADC2-1DD25C4B3E9A}" type="datetimeFigureOut">
              <a:rPr lang="es-ES_tradnl" smtClean="0"/>
              <a:t>1/8/24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460D15-F2CD-3695-F2B8-9DD1B2763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FFCA4A-07FB-FFDC-F67F-7CFC58D41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CF36-B1AC-2946-9A28-80A826B13B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2172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6D25EE-0078-CFB9-DFB6-22C009633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D610CE-4610-4276-F8F4-C7CEC20D0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681D60-F17A-8A70-5E21-8F2EB1810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2D1C6-1B00-0A42-ADC2-1DD25C4B3E9A}" type="datetimeFigureOut">
              <a:rPr lang="es-ES_tradnl" smtClean="0"/>
              <a:t>1/8/24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02AD09-2CB1-DD27-18D7-9CB029036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0866AB-735F-3F9A-E059-1962E299C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CF36-B1AC-2946-9A28-80A826B13B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45928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B8549C-4903-59EA-8AC5-A83D0FD67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130932-BC55-24E0-4164-187BE2819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0A3503-1943-C3BC-E3CB-A0961F4D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2D1C6-1B00-0A42-ADC2-1DD25C4B3E9A}" type="datetimeFigureOut">
              <a:rPr lang="es-ES_tradnl" smtClean="0"/>
              <a:t>1/8/24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EB87B1-C8C6-0823-78BF-10ACD7F0D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D43F96-972A-9500-8F1C-B8329EB54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CF36-B1AC-2946-9A28-80A826B13B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68577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1D4D46-1186-6514-F94F-1687D2F3E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210582-3EF2-39C7-2B03-ABC2733E7C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C950294-93CD-8194-5C4F-31D750493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1097C3-0856-D208-2D9A-E45201637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2D1C6-1B00-0A42-ADC2-1DD25C4B3E9A}" type="datetimeFigureOut">
              <a:rPr lang="es-ES_tradnl" smtClean="0"/>
              <a:t>1/8/24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71694D-16AE-D901-CD54-4B68521A7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50E9D6-16DF-1D9D-DDB0-AAE50D110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CF36-B1AC-2946-9A28-80A826B13B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4807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6946BA-9047-F09F-A537-A03480842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F10FB6-F500-FCD3-9ACE-E83CBFF03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3B3074D-8083-037E-891E-D500B5746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C4143BE-3D58-7A6E-64D9-C20FC942C3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8D49AD3-927A-D769-1107-0C2E140795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454065C-7484-277E-27E8-8D100A5A9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2D1C6-1B00-0A42-ADC2-1DD25C4B3E9A}" type="datetimeFigureOut">
              <a:rPr lang="es-ES_tradnl" smtClean="0"/>
              <a:t>1/8/24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4C33949-0894-AE62-3A5E-E6C7DC20C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8B2B30C-8670-8EA9-C78C-FA405EC48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CF36-B1AC-2946-9A28-80A826B13B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72205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5964F-204A-07A2-D6E0-A1B5D8BF6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CBFC04D-F320-7E9A-C442-60FDEB17E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2D1C6-1B00-0A42-ADC2-1DD25C4B3E9A}" type="datetimeFigureOut">
              <a:rPr lang="es-ES_tradnl" smtClean="0"/>
              <a:t>1/8/24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F8980DF-9A3B-8C3F-3599-644079E9A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741C1C5-38BB-95F5-3FF5-D2CBB42AC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CF36-B1AC-2946-9A28-80A826B13B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20817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46C196B-DD5E-38E6-11AE-6E62F4E08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2D1C6-1B00-0A42-ADC2-1DD25C4B3E9A}" type="datetimeFigureOut">
              <a:rPr lang="es-ES_tradnl" smtClean="0"/>
              <a:t>1/8/24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363D036-A382-2BC8-DC87-582C69D97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613CE53-D81F-6534-E942-41CB3DED5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CF36-B1AC-2946-9A28-80A826B13B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43931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AC15E4-8367-4229-B751-126090AEB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91CD2E-1C11-6958-E252-5D865C644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4244B84-73F6-35F2-30EF-CE7318773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F8D47C7-B01F-93A5-BCC5-688D1448A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2D1C6-1B00-0A42-ADC2-1DD25C4B3E9A}" type="datetimeFigureOut">
              <a:rPr lang="es-ES_tradnl" smtClean="0"/>
              <a:t>1/8/24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2B6162-2AC5-6912-373F-B945C8D9A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923BD5-0C8C-29C2-EA5E-85E3E4758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CF36-B1AC-2946-9A28-80A826B13B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93449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459D87-1819-FFB1-41CA-C002182D4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E23CC59-D9C2-B902-862B-82BEDA5E8C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385B0BF-A06B-73D5-2475-C259A6B2D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E04919-D0FC-5CED-FEA7-AAF73B28C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2D1C6-1B00-0A42-ADC2-1DD25C4B3E9A}" type="datetimeFigureOut">
              <a:rPr lang="es-ES_tradnl" smtClean="0"/>
              <a:t>1/8/24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3EFA79-4872-32F1-FF12-4DEA65BF9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9EDBF8-5493-9CE3-990F-DE2014992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CF36-B1AC-2946-9A28-80A826B13B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52243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D50A140-C972-C22C-98BB-828CF8727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B692DB-41EA-6CC8-F7F4-A415875DA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75515F-D1EC-887C-17D0-9A83C1F42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D2D1C6-1B00-0A42-ADC2-1DD25C4B3E9A}" type="datetimeFigureOut">
              <a:rPr lang="es-ES_tradnl" smtClean="0"/>
              <a:t>1/8/24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48D7A7-6EF3-DB54-2199-625EDFD1C7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124054-B7D3-AB97-3DF5-F34E6356E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75CF36-B1AC-2946-9A28-80A826B13B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87340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BC8726-FC6C-5B4C-AF48-872983C7E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s-ES_tradnl" sz="7200"/>
              <a:t>Informe preliminar:</a:t>
            </a:r>
            <a:br>
              <a:rPr lang="es-ES_tradnl" sz="7200"/>
            </a:br>
            <a:r>
              <a:rPr lang="es-ES_tradnl" sz="7200"/>
              <a:t>FluoCardent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6B62BE-8E9B-CCD6-43A0-85A1BE62E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es-ES_tradnl" sz="1500"/>
              <a:t>Cesar A Saavedra</a:t>
            </a:r>
          </a:p>
          <a:p>
            <a:r>
              <a:rPr lang="es-ES_tradnl" sz="1500" err="1"/>
              <a:t>Mindlabs</a:t>
            </a:r>
            <a:endParaRPr lang="es-ES_tradnl" sz="15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614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B0E0880-6141-7F3D-A44D-6F60BCA57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15" y="2786697"/>
            <a:ext cx="5576152" cy="2606852"/>
          </a:xfrm>
          <a:prstGeom prst="rect">
            <a:avLst/>
          </a:prstGeom>
        </p:spPr>
      </p:pic>
      <p:cxnSp>
        <p:nvCxnSpPr>
          <p:cNvPr id="21" name="Straight Connector 18">
            <a:extLst>
              <a:ext uri="{FF2B5EF4-FFF2-40B4-BE49-F238E27FC236}">
                <a16:creationId xmlns:a16="http://schemas.microsoft.com/office/drawing/2014/main" id="{4D56677B-C0B7-4DAC-ACAD-8054FF1B5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573887"/>
            <a:ext cx="0" cy="3710227"/>
          </a:xfrm>
          <a:prstGeom prst="line">
            <a:avLst/>
          </a:prstGeom>
          <a:ln w="19050">
            <a:solidFill>
              <a:srgbClr val="5293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A9D9E436-05AC-75CE-39ED-4C5F57F3F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234" y="1290480"/>
            <a:ext cx="5277262" cy="410307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421205B-EE7E-6F45-CCC4-2425F49DFD7C}"/>
              </a:ext>
            </a:extLst>
          </p:cNvPr>
          <p:cNvSpPr txBox="1"/>
          <p:nvPr/>
        </p:nvSpPr>
        <p:spPr>
          <a:xfrm>
            <a:off x="1115614" y="477432"/>
            <a:ext cx="9955635" cy="847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Los </a:t>
            </a:r>
            <a:r>
              <a:rPr lang="en-US" sz="18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consumidores</a:t>
            </a:r>
            <a:r>
              <a:rPr lang="en-US" sz="1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comprenden</a:t>
            </a:r>
            <a:r>
              <a:rPr lang="en-US" sz="1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y se </a:t>
            </a:r>
            <a:r>
              <a:rPr lang="en-US" sz="18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identifican</a:t>
            </a:r>
            <a:r>
              <a:rPr lang="en-US" sz="1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con </a:t>
            </a:r>
            <a:r>
              <a:rPr lang="en-US" sz="18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el</a:t>
            </a:r>
            <a:r>
              <a:rPr lang="en-US" sz="1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concepto</a:t>
            </a:r>
            <a:r>
              <a:rPr lang="en-US" sz="1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de que la boca no es solo para </a:t>
            </a:r>
            <a:r>
              <a:rPr lang="en-US" sz="18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sonreír</a:t>
            </a:r>
            <a:r>
              <a:rPr lang="en-US" sz="1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destacando</a:t>
            </a:r>
            <a:r>
              <a:rPr lang="en-US" sz="1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la </a:t>
            </a:r>
            <a:r>
              <a:rPr lang="en-US" sz="18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importancia</a:t>
            </a:r>
            <a:r>
              <a:rPr lang="en-US" sz="1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de la </a:t>
            </a:r>
            <a:r>
              <a:rPr lang="en-US" sz="18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salud</a:t>
            </a:r>
            <a:r>
              <a:rPr lang="en-US" sz="1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bucal</a:t>
            </a:r>
            <a:r>
              <a:rPr lang="en-US" sz="1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más</a:t>
            </a:r>
            <a:r>
              <a:rPr lang="en-US" sz="1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allá</a:t>
            </a:r>
            <a:r>
              <a:rPr lang="en-US" sz="1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de la </a:t>
            </a:r>
            <a:r>
              <a:rPr lang="en-US" sz="18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estética</a:t>
            </a:r>
            <a:r>
              <a:rPr lang="en-US" sz="1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F8C98CC-5C00-DACE-3001-0293025A1766}"/>
              </a:ext>
            </a:extLst>
          </p:cNvPr>
          <p:cNvSpPr txBox="1"/>
          <p:nvPr/>
        </p:nvSpPr>
        <p:spPr>
          <a:xfrm>
            <a:off x="660401" y="2136932"/>
            <a:ext cx="53119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lang="en-US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Cuando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escuchas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frase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“La boca no es solo para </a:t>
            </a:r>
            <a:r>
              <a:rPr lang="en-US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sonreír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”, la </a:t>
            </a:r>
            <a:r>
              <a:rPr lang="en-US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asocias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cuál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las </a:t>
            </a:r>
            <a:r>
              <a:rPr lang="en-US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siguientes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afirmaciones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DF5DCF5-B080-A941-49EA-B90268EDF07A}"/>
              </a:ext>
            </a:extLst>
          </p:cNvPr>
          <p:cNvSpPr txBox="1"/>
          <p:nvPr/>
        </p:nvSpPr>
        <p:spPr>
          <a:xfrm>
            <a:off x="6188278" y="5393549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kern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¿Qué te imaginas cuando te dicen “La boca no es solo para sonreír”? </a:t>
            </a:r>
            <a:endParaRPr lang="es-ES_tradnl" sz="1400" dirty="0"/>
          </a:p>
        </p:txBody>
      </p:sp>
    </p:spTree>
    <p:extLst>
      <p:ext uri="{BB962C8B-B14F-4D97-AF65-F5344CB8AC3E}">
        <p14:creationId xmlns:p14="http://schemas.microsoft.com/office/powerpoint/2010/main" val="1419049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35A3DA9E-C85F-1423-0671-480562118825}"/>
              </a:ext>
            </a:extLst>
          </p:cNvPr>
          <p:cNvSpPr txBox="1"/>
          <p:nvPr/>
        </p:nvSpPr>
        <p:spPr>
          <a:xfrm>
            <a:off x="1524000" y="4267897"/>
            <a:ext cx="9144000" cy="7867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dirty="0">
                <a:latin typeface="+mj-lt"/>
                <a:ea typeface="+mj-ea"/>
                <a:cs typeface="+mj-cs"/>
                <a:sym typeface="Poppins"/>
              </a:rPr>
              <a:t>Los </a:t>
            </a:r>
            <a:r>
              <a:rPr lang="en-US" sz="2500" dirty="0" err="1">
                <a:latin typeface="+mj-lt"/>
                <a:ea typeface="+mj-ea"/>
                <a:cs typeface="+mj-cs"/>
                <a:sym typeface="Poppins"/>
              </a:rPr>
              <a:t>consumidores</a:t>
            </a:r>
            <a:r>
              <a:rPr lang="en-US" sz="2500" dirty="0">
                <a:latin typeface="+mj-lt"/>
                <a:ea typeface="+mj-ea"/>
                <a:cs typeface="+mj-cs"/>
                <a:sym typeface="Poppins"/>
              </a:rPr>
              <a:t> </a:t>
            </a:r>
            <a:r>
              <a:rPr lang="en-US" sz="2500" dirty="0" err="1">
                <a:latin typeface="+mj-lt"/>
                <a:ea typeface="+mj-ea"/>
                <a:cs typeface="+mj-cs"/>
                <a:sym typeface="Poppins"/>
              </a:rPr>
              <a:t>consideran</a:t>
            </a:r>
            <a:r>
              <a:rPr lang="en-US" sz="2500" dirty="0">
                <a:latin typeface="+mj-lt"/>
                <a:ea typeface="+mj-ea"/>
                <a:cs typeface="+mj-cs"/>
                <a:sym typeface="Poppins"/>
              </a:rPr>
              <a:t> que </a:t>
            </a:r>
            <a:r>
              <a:rPr lang="en-US" sz="2500" dirty="0" err="1">
                <a:latin typeface="+mj-lt"/>
                <a:ea typeface="+mj-ea"/>
                <a:cs typeface="+mj-cs"/>
                <a:sym typeface="Poppins"/>
              </a:rPr>
              <a:t>Fluocardent</a:t>
            </a:r>
            <a:r>
              <a:rPr lang="en-US" sz="2500" dirty="0">
                <a:latin typeface="+mj-lt"/>
                <a:ea typeface="+mj-ea"/>
                <a:cs typeface="+mj-cs"/>
                <a:sym typeface="Poppins"/>
              </a:rPr>
              <a:t> </a:t>
            </a:r>
            <a:r>
              <a:rPr lang="en-US" sz="2500" dirty="0" err="1">
                <a:latin typeface="+mj-lt"/>
                <a:ea typeface="+mj-ea"/>
                <a:cs typeface="+mj-cs"/>
                <a:sym typeface="Poppins"/>
              </a:rPr>
              <a:t>ofrece</a:t>
            </a:r>
            <a:r>
              <a:rPr lang="en-US" sz="2500" dirty="0">
                <a:latin typeface="+mj-lt"/>
                <a:ea typeface="+mj-ea"/>
                <a:cs typeface="+mj-cs"/>
                <a:sym typeface="Poppins"/>
              </a:rPr>
              <a:t> </a:t>
            </a:r>
            <a:r>
              <a:rPr lang="en-US" sz="2500" dirty="0" err="1">
                <a:latin typeface="+mj-lt"/>
                <a:ea typeface="+mj-ea"/>
                <a:cs typeface="+mj-cs"/>
                <a:sym typeface="Poppins"/>
              </a:rPr>
              <a:t>una</a:t>
            </a:r>
            <a:r>
              <a:rPr lang="en-US" sz="2500" dirty="0">
                <a:latin typeface="+mj-lt"/>
                <a:ea typeface="+mj-ea"/>
                <a:cs typeface="+mj-cs"/>
                <a:sym typeface="Poppins"/>
              </a:rPr>
              <a:t> </a:t>
            </a:r>
            <a:r>
              <a:rPr lang="en-US" sz="2500" dirty="0" err="1">
                <a:latin typeface="+mj-lt"/>
                <a:ea typeface="+mj-ea"/>
                <a:cs typeface="+mj-cs"/>
                <a:sym typeface="Poppins"/>
              </a:rPr>
              <a:t>buena</a:t>
            </a:r>
            <a:r>
              <a:rPr lang="en-US" sz="2500" dirty="0">
                <a:latin typeface="+mj-lt"/>
                <a:ea typeface="+mj-ea"/>
                <a:cs typeface="+mj-cs"/>
                <a:sym typeface="Poppins"/>
              </a:rPr>
              <a:t> </a:t>
            </a:r>
            <a:r>
              <a:rPr lang="en-US" sz="2500" dirty="0" err="1">
                <a:latin typeface="+mj-lt"/>
                <a:ea typeface="+mj-ea"/>
                <a:cs typeface="+mj-cs"/>
                <a:sym typeface="Poppins"/>
              </a:rPr>
              <a:t>relación</a:t>
            </a:r>
            <a:r>
              <a:rPr lang="en-US" sz="2500" dirty="0">
                <a:latin typeface="+mj-lt"/>
                <a:ea typeface="+mj-ea"/>
                <a:cs typeface="+mj-cs"/>
                <a:sym typeface="Poppins"/>
              </a:rPr>
              <a:t> </a:t>
            </a:r>
            <a:r>
              <a:rPr lang="en-US" sz="2500" dirty="0" err="1">
                <a:latin typeface="+mj-lt"/>
                <a:ea typeface="+mj-ea"/>
                <a:cs typeface="+mj-cs"/>
                <a:sym typeface="Poppins"/>
              </a:rPr>
              <a:t>calidad-precio</a:t>
            </a:r>
            <a:r>
              <a:rPr lang="en-US" sz="2500" dirty="0">
                <a:latin typeface="+mj-lt"/>
                <a:ea typeface="+mj-ea"/>
                <a:cs typeface="+mj-cs"/>
                <a:sym typeface="Poppins"/>
              </a:rPr>
              <a:t>. </a:t>
            </a:r>
            <a:endParaRPr lang="en-US" sz="2500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22B30C3-CB88-EF86-C52C-095918430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4" y="1144035"/>
            <a:ext cx="5959401" cy="278602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2D3E225-51B8-C207-E470-BB8CC2E99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444" y="1144035"/>
            <a:ext cx="5959401" cy="2786021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0F380AC-9202-53E9-8D39-90E7C2AC7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6737460"/>
            <a:ext cx="12192000" cy="123364"/>
            <a:chOff x="1" y="6737460"/>
            <a:chExt cx="12192000" cy="12336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9334AC3-F97B-AAEB-193C-D6FEF2851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320" y="703141"/>
              <a:ext cx="123362" cy="12192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CF0F8F8-6D3A-38F2-F9D7-AA175316B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40559" y="4909383"/>
              <a:ext cx="123362" cy="3779520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Freeform 17">
            <a:extLst>
              <a:ext uri="{FF2B5EF4-FFF2-40B4-BE49-F238E27FC236}">
                <a16:creationId xmlns:a16="http://schemas.microsoft.com/office/drawing/2014/main" id="{C4DDAE8F-308D-F4DB-0DC6-CB9635455BB1}"/>
              </a:ext>
            </a:extLst>
          </p:cNvPr>
          <p:cNvSpPr/>
          <p:nvPr/>
        </p:nvSpPr>
        <p:spPr>
          <a:xfrm>
            <a:off x="946203" y="4212597"/>
            <a:ext cx="577797" cy="558888"/>
          </a:xfrm>
          <a:custGeom>
            <a:avLst/>
            <a:gdLst/>
            <a:ahLst/>
            <a:cxnLst/>
            <a:rect l="l" t="t" r="r" b="b"/>
            <a:pathLst>
              <a:path w="577797" h="558888">
                <a:moveTo>
                  <a:pt x="0" y="0"/>
                </a:moveTo>
                <a:lnTo>
                  <a:pt x="577798" y="0"/>
                </a:lnTo>
                <a:lnTo>
                  <a:pt x="577798" y="558888"/>
                </a:lnTo>
                <a:lnTo>
                  <a:pt x="0" y="5588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41187DE-D47F-2A14-A759-AB7C3B0F648C}"/>
              </a:ext>
            </a:extLst>
          </p:cNvPr>
          <p:cNvSpPr txBox="1"/>
          <p:nvPr/>
        </p:nvSpPr>
        <p:spPr>
          <a:xfrm>
            <a:off x="869897" y="498417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kern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¿Qué te hizo sentir lo que viste? </a:t>
            </a:r>
            <a:endParaRPr lang="es-ES_tradnl" sz="14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A3C5EBE-8608-5371-BB2E-1A358527AA80}"/>
              </a:ext>
            </a:extLst>
          </p:cNvPr>
          <p:cNvSpPr txBox="1"/>
          <p:nvPr/>
        </p:nvSpPr>
        <p:spPr>
          <a:xfrm>
            <a:off x="6225444" y="499159"/>
            <a:ext cx="47903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kern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¿Qué es lo que más te gusta de la idea de campaña? </a:t>
            </a:r>
            <a:endParaRPr lang="es-ES_tradnl" sz="1400" dirty="0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96477918-1DA8-C3C7-536C-29BD2CE1E0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1855" y="5054600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844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EA912D0-9661-D110-2350-2C4D4D61A4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9719"/>
          <a:stretch/>
        </p:blipFill>
        <p:spPr>
          <a:xfrm>
            <a:off x="8781" y="-94413"/>
            <a:ext cx="12191980" cy="460567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FB7FB62D-DD5B-C587-F53F-679128D41B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439" y="4525778"/>
            <a:ext cx="12207200" cy="123363"/>
            <a:chOff x="-5025" y="6737718"/>
            <a:chExt cx="12207200" cy="12336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474BA53-241B-ACB6-E742-B074F40EB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797B091-2608-7480-FE24-507CC5333A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B88C3F59-260A-17C1-B916-D12E3B196CA7}"/>
              </a:ext>
            </a:extLst>
          </p:cNvPr>
          <p:cNvSpPr txBox="1"/>
          <p:nvPr/>
        </p:nvSpPr>
        <p:spPr>
          <a:xfrm>
            <a:off x="6104771" y="2967335"/>
            <a:ext cx="5388729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Los </a:t>
            </a:r>
            <a:r>
              <a:rPr lang="en-US" sz="1800" dirty="0" err="1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consumidores</a:t>
            </a:r>
            <a:r>
              <a:rPr lang="en-US" sz="1800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valoran</a:t>
            </a:r>
            <a:r>
              <a:rPr lang="en-US" sz="1800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 las </a:t>
            </a:r>
            <a:r>
              <a:rPr lang="en-US" sz="1800" dirty="0" err="1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imágenes</a:t>
            </a:r>
            <a:r>
              <a:rPr lang="en-US" sz="1800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 y </a:t>
            </a:r>
            <a:r>
              <a:rPr lang="en-US" sz="1800" dirty="0" err="1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situaciones</a:t>
            </a:r>
            <a:r>
              <a:rPr lang="en-US" sz="1800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cotidianas</a:t>
            </a:r>
            <a:r>
              <a:rPr lang="en-US" sz="1800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representadas</a:t>
            </a:r>
            <a:r>
              <a:rPr lang="en-US" sz="1800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en</a:t>
            </a:r>
            <a:r>
              <a:rPr lang="en-US" sz="1800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 la </a:t>
            </a:r>
            <a:r>
              <a:rPr lang="en-US" sz="1800" dirty="0" err="1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campaña</a:t>
            </a:r>
            <a:r>
              <a:rPr lang="en-US" sz="1800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. </a:t>
            </a:r>
            <a:endParaRPr lang="es-ES_tradnl" dirty="0">
              <a:solidFill>
                <a:schemeClr val="tx1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7C09FAA-C349-FBED-3D8F-ED7A2D486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494719">
            <a:off x="7317309" y="1367426"/>
            <a:ext cx="1681989" cy="1681989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C09591B8-3114-AB83-CBFA-9619A9F0894E}"/>
              </a:ext>
            </a:extLst>
          </p:cNvPr>
          <p:cNvSpPr/>
          <p:nvPr/>
        </p:nvSpPr>
        <p:spPr>
          <a:xfrm>
            <a:off x="520700" y="1028700"/>
            <a:ext cx="6769100" cy="1282700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7D490FC-9CDD-1288-2EC3-8E8B97787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1" y="4637413"/>
            <a:ext cx="2054175" cy="2220587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C32A41CB-5128-1E22-403C-3FA9E1E128F4}"/>
              </a:ext>
            </a:extLst>
          </p:cNvPr>
          <p:cNvSpPr txBox="1"/>
          <p:nvPr/>
        </p:nvSpPr>
        <p:spPr>
          <a:xfrm>
            <a:off x="566860" y="5715778"/>
            <a:ext cx="938015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>
                <a:solidFill>
                  <a:srgbClr val="FF0000"/>
                </a:solidFill>
              </a:rPr>
              <a:t>33.86%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AD04B49-D92E-1A66-CDCA-5304ECCE755F}"/>
              </a:ext>
            </a:extLst>
          </p:cNvPr>
          <p:cNvSpPr txBox="1"/>
          <p:nvPr/>
        </p:nvSpPr>
        <p:spPr>
          <a:xfrm>
            <a:off x="2863054" y="5789483"/>
            <a:ext cx="9109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De las personas valora la historia del comercial enmarcada en situaciones se la vida real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0A59E46-7FAD-3876-2899-8849E614E9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0554" y="5497899"/>
            <a:ext cx="952500" cy="952500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AC5375B7-DD4A-8C8E-D8C1-ABFEF07476E4}"/>
              </a:ext>
            </a:extLst>
          </p:cNvPr>
          <p:cNvSpPr txBox="1"/>
          <p:nvPr/>
        </p:nvSpPr>
        <p:spPr>
          <a:xfrm>
            <a:off x="1059235" y="-274243"/>
            <a:ext cx="10426700" cy="7867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dirty="0">
                <a:effectLst/>
                <a:latin typeface="+mj-lt"/>
                <a:ea typeface="+mj-ea"/>
                <a:cs typeface="+mj-cs"/>
              </a:rPr>
              <a:t>¿</a:t>
            </a:r>
            <a:r>
              <a:rPr lang="en-US" sz="2500" dirty="0" err="1">
                <a:effectLst/>
                <a:latin typeface="+mj-lt"/>
                <a:ea typeface="+mj-ea"/>
                <a:cs typeface="+mj-cs"/>
              </a:rPr>
              <a:t>Cuáles</a:t>
            </a:r>
            <a:r>
              <a:rPr lang="en-US" sz="2500" dirty="0">
                <a:effectLst/>
                <a:latin typeface="+mj-lt"/>
                <a:ea typeface="+mj-ea"/>
                <a:cs typeface="+mj-cs"/>
              </a:rPr>
              <a:t> de </a:t>
            </a:r>
            <a:r>
              <a:rPr lang="en-US" sz="2500" dirty="0" err="1">
                <a:effectLst/>
                <a:latin typeface="+mj-lt"/>
                <a:ea typeface="+mj-ea"/>
                <a:cs typeface="+mj-cs"/>
              </a:rPr>
              <a:t>los</a:t>
            </a:r>
            <a:r>
              <a:rPr lang="en-US" sz="2500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500" dirty="0" err="1">
                <a:effectLst/>
                <a:latin typeface="+mj-lt"/>
                <a:ea typeface="+mj-ea"/>
                <a:cs typeface="+mj-cs"/>
              </a:rPr>
              <a:t>siguientes</a:t>
            </a:r>
            <a:r>
              <a:rPr lang="en-US" sz="2500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500" dirty="0" err="1">
                <a:effectLst/>
                <a:latin typeface="+mj-lt"/>
                <a:ea typeface="+mj-ea"/>
                <a:cs typeface="+mj-cs"/>
              </a:rPr>
              <a:t>elementos</a:t>
            </a:r>
            <a:r>
              <a:rPr lang="en-US" sz="2500" dirty="0">
                <a:effectLst/>
                <a:latin typeface="+mj-lt"/>
                <a:ea typeface="+mj-ea"/>
                <a:cs typeface="+mj-cs"/>
              </a:rPr>
              <a:t> de la idea de </a:t>
            </a:r>
            <a:r>
              <a:rPr lang="en-US" sz="2500" dirty="0" err="1">
                <a:effectLst/>
                <a:latin typeface="+mj-lt"/>
                <a:ea typeface="+mj-ea"/>
                <a:cs typeface="+mj-cs"/>
              </a:rPr>
              <a:t>comercial</a:t>
            </a:r>
            <a:r>
              <a:rPr lang="en-US" sz="2500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500" dirty="0" err="1">
                <a:effectLst/>
                <a:latin typeface="+mj-lt"/>
                <a:ea typeface="+mj-ea"/>
                <a:cs typeface="+mj-cs"/>
              </a:rPr>
              <a:t>te</a:t>
            </a:r>
            <a:r>
              <a:rPr lang="en-US" sz="2500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500" dirty="0" err="1">
                <a:effectLst/>
                <a:latin typeface="+mj-lt"/>
                <a:ea typeface="+mj-ea"/>
                <a:cs typeface="+mj-cs"/>
              </a:rPr>
              <a:t>generan</a:t>
            </a:r>
            <a:r>
              <a:rPr lang="en-US" sz="2500" dirty="0"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500" dirty="0" err="1">
                <a:effectLst/>
                <a:latin typeface="+mj-lt"/>
                <a:ea typeface="+mj-ea"/>
                <a:cs typeface="+mj-cs"/>
              </a:rPr>
              <a:t>agrado</a:t>
            </a:r>
            <a:r>
              <a:rPr lang="en-US" sz="2500" dirty="0">
                <a:effectLst/>
                <a:latin typeface="+mj-lt"/>
                <a:ea typeface="+mj-ea"/>
                <a:cs typeface="+mj-cs"/>
              </a:rPr>
              <a:t>? </a:t>
            </a:r>
            <a:endParaRPr lang="en-US" sz="25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38651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BDA1FE2-67F5-1FC5-4A5B-751481F8BD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0211"/>
          <a:stretch/>
        </p:blipFill>
        <p:spPr>
          <a:xfrm>
            <a:off x="959205" y="364142"/>
            <a:ext cx="10369645" cy="3867993"/>
          </a:xfrm>
          <a:prstGeom prst="rect">
            <a:avLst/>
          </a:prstGeom>
        </p:spPr>
      </p:pic>
      <p:sp>
        <p:nvSpPr>
          <p:cNvPr id="22" name="Rectangle 16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58465F4-C78E-E9D0-BBA6-A94C51855BD3}"/>
              </a:ext>
            </a:extLst>
          </p:cNvPr>
          <p:cNvSpPr txBox="1"/>
          <p:nvPr/>
        </p:nvSpPr>
        <p:spPr>
          <a:xfrm>
            <a:off x="2911648" y="106252"/>
            <a:ext cx="7007051" cy="865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effectLst/>
              </a:rPr>
              <a:t>¿</a:t>
            </a:r>
            <a:r>
              <a:rPr lang="en-US" dirty="0" err="1">
                <a:effectLst/>
              </a:rPr>
              <a:t>Qué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piensas</a:t>
            </a:r>
            <a:r>
              <a:rPr lang="en-US" dirty="0">
                <a:effectLst/>
              </a:rPr>
              <a:t> de la </a:t>
            </a:r>
            <a:r>
              <a:rPr lang="en-US" dirty="0" err="1">
                <a:effectLst/>
              </a:rPr>
              <a:t>frase</a:t>
            </a:r>
            <a:r>
              <a:rPr lang="en-US" dirty="0">
                <a:effectLst/>
              </a:rPr>
              <a:t> “</a:t>
            </a:r>
            <a:r>
              <a:rPr lang="en-US" dirty="0" err="1">
                <a:effectLst/>
              </a:rPr>
              <a:t>cuida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salud</a:t>
            </a:r>
            <a:r>
              <a:rPr lang="en-US" dirty="0">
                <a:effectLst/>
              </a:rPr>
              <a:t> oral, </a:t>
            </a:r>
            <a:r>
              <a:rPr lang="en-US" dirty="0" err="1">
                <a:effectLst/>
              </a:rPr>
              <a:t>cuida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bolsillo</a:t>
            </a:r>
            <a:r>
              <a:rPr lang="en-US" dirty="0">
                <a:effectLst/>
              </a:rPr>
              <a:t>”? </a:t>
            </a:r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E9E3C5D-CC61-9BB9-166A-876B73D98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287" y="4808939"/>
            <a:ext cx="1879194" cy="187919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F98C774-F131-93B9-C336-8017084FD1A8}"/>
              </a:ext>
            </a:extLst>
          </p:cNvPr>
          <p:cNvSpPr txBox="1"/>
          <p:nvPr/>
        </p:nvSpPr>
        <p:spPr>
          <a:xfrm>
            <a:off x="5504598" y="522232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En </a:t>
            </a:r>
            <a:r>
              <a:rPr lang="en-US" sz="18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este</a:t>
            </a:r>
            <a:r>
              <a:rPr lang="en-US" sz="1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semaforo</a:t>
            </a:r>
            <a:r>
              <a:rPr lang="en-US" sz="1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se </a:t>
            </a:r>
            <a:r>
              <a:rPr lang="en-US" sz="18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evidencia</a:t>
            </a:r>
            <a:r>
              <a:rPr lang="en-US" sz="1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como</a:t>
            </a:r>
            <a:r>
              <a:rPr lang="en-US" sz="1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el</a:t>
            </a:r>
            <a:r>
              <a:rPr lang="en-US" sz="1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b="1" dirty="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91% </a:t>
            </a:r>
            <a:r>
              <a:rPr lang="en-US" sz="1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 las personas </a:t>
            </a:r>
            <a:r>
              <a:rPr lang="en-US" sz="18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percibe</a:t>
            </a:r>
            <a:r>
              <a:rPr lang="en-US" sz="1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que </a:t>
            </a:r>
            <a:r>
              <a:rPr lang="en-US" sz="18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el</a:t>
            </a:r>
            <a:r>
              <a:rPr lang="en-US" sz="1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product </a:t>
            </a:r>
            <a:r>
              <a:rPr lang="en-US" sz="18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tiene</a:t>
            </a:r>
            <a:r>
              <a:rPr lang="en-US" sz="1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un valor accessible y con </a:t>
            </a:r>
            <a:r>
              <a:rPr lang="en-US" sz="1800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una</a:t>
            </a:r>
            <a:r>
              <a:rPr lang="en-US" sz="1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Buena Calidad </a:t>
            </a:r>
            <a:endParaRPr lang="es-ES_tradnl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51F1E48-3BAE-6F64-909E-2D3652FE5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6831" y="4456945"/>
            <a:ext cx="1291591" cy="129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46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44ECF0D-199C-0254-AE1F-E75BF651C16B}"/>
              </a:ext>
            </a:extLst>
          </p:cNvPr>
          <p:cNvSpPr txBox="1"/>
          <p:nvPr/>
        </p:nvSpPr>
        <p:spPr>
          <a:xfrm>
            <a:off x="1113810" y="2960716"/>
            <a:ext cx="4036334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Percepción de marca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53342BD-5F2C-01BD-0B13-081EB81B1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597" y="666728"/>
            <a:ext cx="5465791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010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28D269F-A636-A3BB-E5A5-EA0DC3DC95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08" t="1849" r="20186" b="-1848"/>
          <a:stretch/>
        </p:blipFill>
        <p:spPr>
          <a:xfrm>
            <a:off x="5063368" y="1259448"/>
            <a:ext cx="7014332" cy="485760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DA6FDB0-D8BB-3858-8852-3D479A218AC0}"/>
              </a:ext>
            </a:extLst>
          </p:cNvPr>
          <p:cNvSpPr txBox="1"/>
          <p:nvPr/>
        </p:nvSpPr>
        <p:spPr>
          <a:xfrm>
            <a:off x="5396157" y="454401"/>
            <a:ext cx="60237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kern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Después de ver la campaña, </a:t>
            </a:r>
          </a:p>
          <a:p>
            <a:r>
              <a:rPr lang="es-CO" sz="1400" kern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¿cómo describiría su percepción de la marca </a:t>
            </a:r>
            <a:r>
              <a:rPr lang="es-CO" sz="1400" kern="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Fluocardent</a:t>
            </a:r>
            <a:r>
              <a:rPr lang="es-CO" sz="1400" kern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? </a:t>
            </a:r>
            <a:endParaRPr lang="es-ES_tradnl" sz="14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CD0F76E-C3F5-D085-C89B-7E3A98FE4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10" y="1696934"/>
            <a:ext cx="3344965" cy="334496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B093AF7F-1E74-5896-FB5B-987B572C4BA9}"/>
              </a:ext>
            </a:extLst>
          </p:cNvPr>
          <p:cNvSpPr txBox="1"/>
          <p:nvPr/>
        </p:nvSpPr>
        <p:spPr>
          <a:xfrm>
            <a:off x="235122" y="605450"/>
            <a:ext cx="40464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Se </a:t>
            </a:r>
            <a:r>
              <a:rPr lang="en-US" sz="1800" b="1" dirty="0" err="1">
                <a:solidFill>
                  <a:schemeClr val="bg1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tiene</a:t>
            </a: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una</a:t>
            </a: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percepcion</a:t>
            </a: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 Muy positive de JGB, con </a:t>
            </a:r>
            <a:r>
              <a:rPr lang="en-US" sz="1800" b="1" dirty="0" err="1">
                <a:solidFill>
                  <a:schemeClr val="bg1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una</a:t>
            </a: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 imagen favorable del 88.28%</a:t>
            </a:r>
            <a:endParaRPr lang="es-ES_tradnl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470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776CF9A-3873-CFA2-A2C9-07729DAC1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41" y="2431931"/>
            <a:ext cx="2575724" cy="2575724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46CE331-7832-2693-12E3-4153B1EF0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217" y="1836805"/>
            <a:ext cx="6992783" cy="326912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01A1F95-771C-710D-1D59-F41AB3963224}"/>
              </a:ext>
            </a:extLst>
          </p:cNvPr>
          <p:cNvSpPr txBox="1"/>
          <p:nvPr/>
        </p:nvSpPr>
        <p:spPr>
          <a:xfrm>
            <a:off x="5328593" y="365777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kern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¿Qué aspectos específicos influyen en su percepción de la marca </a:t>
            </a:r>
            <a:r>
              <a:rPr lang="es-CO" sz="1400" kern="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Fluocardent</a:t>
            </a:r>
            <a:r>
              <a:rPr lang="es-CO" sz="1400" kern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? </a:t>
            </a:r>
            <a:endParaRPr lang="es-ES_tradnl" sz="14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D40C56F-1ACA-FA52-8B75-F76BD1A51DBA}"/>
              </a:ext>
            </a:extLst>
          </p:cNvPr>
          <p:cNvSpPr txBox="1"/>
          <p:nvPr/>
        </p:nvSpPr>
        <p:spPr>
          <a:xfrm>
            <a:off x="288782" y="1059991"/>
            <a:ext cx="4046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b="1" dirty="0" err="1">
                <a:solidFill>
                  <a:schemeClr val="bg1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Destaca</a:t>
            </a: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 la Calidad del product </a:t>
            </a:r>
            <a:r>
              <a:rPr lang="en-US" sz="1800" b="1" dirty="0" err="1">
                <a:solidFill>
                  <a:schemeClr val="bg1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como</a:t>
            </a: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una</a:t>
            </a: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 de las principals </a:t>
            </a:r>
            <a:r>
              <a:rPr lang="en-US" sz="1800" b="1" dirty="0" err="1">
                <a:solidFill>
                  <a:schemeClr val="bg1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caracteristicas</a:t>
            </a: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 que genera </a:t>
            </a:r>
            <a:r>
              <a:rPr lang="en-US" sz="1800" b="1" dirty="0" err="1">
                <a:solidFill>
                  <a:schemeClr val="bg1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esa</a:t>
            </a: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 imagen de la </a:t>
            </a:r>
            <a:r>
              <a:rPr lang="en-US" sz="1800" b="1" dirty="0" err="1">
                <a:solidFill>
                  <a:schemeClr val="bg1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marca</a:t>
            </a: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Fluocardent</a:t>
            </a:r>
            <a:endParaRPr lang="es-ES_tradnl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063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1FAC33C-DB60-25E8-24A5-C639382038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9721"/>
          <a:stretch/>
        </p:blipFill>
        <p:spPr>
          <a:xfrm>
            <a:off x="5619954" y="116566"/>
            <a:ext cx="6380961" cy="348669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9006CCD-D0EA-C7AC-F171-5E1AA9E0021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900" b="-1"/>
          <a:stretch/>
        </p:blipFill>
        <p:spPr>
          <a:xfrm>
            <a:off x="5619954" y="3698758"/>
            <a:ext cx="6363361" cy="306374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0039A32-7DC5-DCE9-35D4-BAB4A62D72CC}"/>
              </a:ext>
            </a:extLst>
          </p:cNvPr>
          <p:cNvSpPr txBox="1"/>
          <p:nvPr/>
        </p:nvSpPr>
        <p:spPr>
          <a:xfrm>
            <a:off x="7309046" y="155437"/>
            <a:ext cx="46742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kern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¿Aporta algo que esté la marca de JGB en la campaña? </a:t>
            </a:r>
            <a:endParaRPr lang="es-ES_tradnl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948AD86-AB83-2C05-651C-B0765C9EB9F2}"/>
              </a:ext>
            </a:extLst>
          </p:cNvPr>
          <p:cNvSpPr txBox="1"/>
          <p:nvPr/>
        </p:nvSpPr>
        <p:spPr>
          <a:xfrm>
            <a:off x="6946231" y="3698758"/>
            <a:ext cx="50788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kern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¿Qué pasaría si no estuviera la marca JGB en la campaña? </a:t>
            </a:r>
            <a:endParaRPr lang="es-ES_tradnl" sz="1400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BEC269F-EF5A-2535-A08A-4A67F2772241}"/>
              </a:ext>
            </a:extLst>
          </p:cNvPr>
          <p:cNvSpPr/>
          <p:nvPr/>
        </p:nvSpPr>
        <p:spPr>
          <a:xfrm>
            <a:off x="208685" y="4431736"/>
            <a:ext cx="5204108" cy="1739900"/>
          </a:xfrm>
          <a:prstGeom prst="rect">
            <a:avLst/>
          </a:prstGeom>
          <a:ln>
            <a:noFill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852854689">
                  <a:custGeom>
                    <a:avLst/>
                    <a:gdLst>
                      <a:gd name="connsiteX0" fmla="*/ 0 w 5204108"/>
                      <a:gd name="connsiteY0" fmla="*/ 0 h 1739900"/>
                      <a:gd name="connsiteX1" fmla="*/ 5204108 w 5204108"/>
                      <a:gd name="connsiteY1" fmla="*/ 0 h 1739900"/>
                      <a:gd name="connsiteX2" fmla="*/ 5204108 w 5204108"/>
                      <a:gd name="connsiteY2" fmla="*/ 1739900 h 1739900"/>
                      <a:gd name="connsiteX3" fmla="*/ 0 w 5204108"/>
                      <a:gd name="connsiteY3" fmla="*/ 1739900 h 1739900"/>
                      <a:gd name="connsiteX4" fmla="*/ 0 w 5204108"/>
                      <a:gd name="connsiteY4" fmla="*/ 0 h 17399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204108" h="1739900" fill="none" extrusionOk="0">
                        <a:moveTo>
                          <a:pt x="0" y="0"/>
                        </a:moveTo>
                        <a:cubicBezTo>
                          <a:pt x="1680558" y="5753"/>
                          <a:pt x="4663977" y="-51483"/>
                          <a:pt x="5204108" y="0"/>
                        </a:cubicBezTo>
                        <a:cubicBezTo>
                          <a:pt x="5063022" y="320453"/>
                          <a:pt x="5060252" y="1286330"/>
                          <a:pt x="5204108" y="1739900"/>
                        </a:cubicBezTo>
                        <a:cubicBezTo>
                          <a:pt x="3956747" y="1720942"/>
                          <a:pt x="1599451" y="1679259"/>
                          <a:pt x="0" y="1739900"/>
                        </a:cubicBezTo>
                        <a:cubicBezTo>
                          <a:pt x="144971" y="1102390"/>
                          <a:pt x="120007" y="660245"/>
                          <a:pt x="0" y="0"/>
                        </a:cubicBezTo>
                        <a:close/>
                      </a:path>
                      <a:path w="5204108" h="1739900" stroke="0" extrusionOk="0">
                        <a:moveTo>
                          <a:pt x="0" y="0"/>
                        </a:moveTo>
                        <a:cubicBezTo>
                          <a:pt x="1424571" y="-133594"/>
                          <a:pt x="3428240" y="63808"/>
                          <a:pt x="5204108" y="0"/>
                        </a:cubicBezTo>
                        <a:cubicBezTo>
                          <a:pt x="5082001" y="411694"/>
                          <a:pt x="5296465" y="1310541"/>
                          <a:pt x="5204108" y="1739900"/>
                        </a:cubicBezTo>
                        <a:cubicBezTo>
                          <a:pt x="4586555" y="1681006"/>
                          <a:pt x="1589624" y="1754133"/>
                          <a:pt x="0" y="1739900"/>
                        </a:cubicBezTo>
                        <a:cubicBezTo>
                          <a:pt x="-110948" y="1001741"/>
                          <a:pt x="33724" y="40986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F9CA48C-E809-DC87-C5B8-DE739CF9717C}"/>
              </a:ext>
            </a:extLst>
          </p:cNvPr>
          <p:cNvSpPr txBox="1"/>
          <p:nvPr/>
        </p:nvSpPr>
        <p:spPr>
          <a:xfrm>
            <a:off x="270739" y="4596164"/>
            <a:ext cx="5080000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_tradnl" dirty="0"/>
              <a:t>Los consumidores consideran que el tener detrás una marca reconocida como JGB es sinónimo de credibilidad, de ser buenos productos que generan confianza en la calidad que ofrece </a:t>
            </a:r>
            <a:r>
              <a:rPr lang="es-ES_tradnl" dirty="0" err="1"/>
              <a:t>Fluocardent</a:t>
            </a:r>
            <a:endParaRPr lang="es-ES_tradnl" dirty="0"/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FDD09141-0FE6-5DF0-9FE7-9A1F4D1FD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393" y="927100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1264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323</Words>
  <Application>Microsoft Macintosh PowerPoint</Application>
  <PresentationFormat>Panorámica</PresentationFormat>
  <Paragraphs>24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Poppins</vt:lpstr>
      <vt:lpstr>Tema de Office</vt:lpstr>
      <vt:lpstr>Informe preliminar: FluoCardent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César Andrés  Saavedra Vanegas</dc:creator>
  <cp:lastModifiedBy>César Andrés  Saavedra Vanegas</cp:lastModifiedBy>
  <cp:revision>4</cp:revision>
  <dcterms:created xsi:type="dcterms:W3CDTF">2024-08-01T20:26:31Z</dcterms:created>
  <dcterms:modified xsi:type="dcterms:W3CDTF">2024-08-01T21:57:52Z</dcterms:modified>
</cp:coreProperties>
</file>