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71" r:id="rId3"/>
    <p:sldId id="272" r:id="rId4"/>
    <p:sldId id="269" r:id="rId5"/>
    <p:sldId id="273" r:id="rId6"/>
    <p:sldId id="270" r:id="rId7"/>
    <p:sldId id="274" r:id="rId8"/>
    <p:sldId id="275" r:id="rId9"/>
    <p:sldId id="276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ED6"/>
    <a:srgbClr val="A2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FE6BD-0CAD-684F-E7E0-BF8F2F92E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5A0D83-88BB-3C28-7821-B96056A29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752E8A-2E7C-8D6D-9D1D-EC1FE47A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1374AF-6442-C1B3-08D8-64CB42D3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83CA58-2422-BF6E-7DC3-385338C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027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A427A-8575-A000-B51C-77F429CC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2B7811-FAB8-5B40-41FC-BC69E4299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DD5B7-4AAF-1D0E-68F0-A5BF6628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DFEC1-F8CA-78E7-27B9-52E729E1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90263D-C4B9-F0FA-3AE2-2C1F47D8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33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983DBF-773B-1B28-4BD9-B43DBF319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C63684-0B7B-1631-43C6-0A0D307A0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893265-9C62-DF93-A8F4-01E1D4A8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460D15-F2CD-3695-F2B8-9DD1B276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FFCA4A-07FB-FFDC-F67F-7CFC58D4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2172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25EE-0078-CFB9-DFB6-22C00963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610CE-4610-4276-F8F4-C7CEC20D0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681D60-F17A-8A70-5E21-8F2EB181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02AD09-2CB1-DD27-18D7-9CB02903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0866AB-735F-3F9A-E059-1962E299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4592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8549C-4903-59EA-8AC5-A83D0FD6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130932-BC55-24E0-4164-187BE2819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0A3503-1943-C3BC-E3CB-A0961F4D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B87B1-C8C6-0823-78BF-10ACD7F0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D43F96-972A-9500-8F1C-B8329EB5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857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D4D46-1186-6514-F94F-1687D2F3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10582-3EF2-39C7-2B03-ABC2733E7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950294-93CD-8194-5C4F-31D750493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1097C3-0856-D208-2D9A-E4520163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1694D-16AE-D901-CD54-4B68521A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50E9D6-16DF-1D9D-DDB0-AAE50D11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807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946BA-9047-F09F-A537-A0348084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F10FB6-F500-FCD3-9ACE-E83CBFF03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B3074D-8083-037E-891E-D500B5746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4143BE-3D58-7A6E-64D9-C20FC942C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D49AD3-927A-D769-1107-0C2E14079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54065C-7484-277E-27E8-8D100A5A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C33949-0894-AE62-3A5E-E6C7DC20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B2B30C-8670-8EA9-C78C-FA405EC4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220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964F-204A-07A2-D6E0-A1B5D8BF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BFC04D-F320-7E9A-C442-60FDEB17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8980DF-9A3B-8C3F-3599-644079E9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41C1C5-38BB-95F5-3FF5-D2CBB42A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081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6C196B-DD5E-38E6-11AE-6E62F4E0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63D036-A382-2BC8-DC87-582C69D9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13CE53-D81F-6534-E942-41CB3DED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4393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C15E4-8367-4229-B751-126090AE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1CD2E-1C11-6958-E252-5D865C644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244B84-73F6-35F2-30EF-CE7318773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8D47C7-B01F-93A5-BCC5-688D1448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2B6162-2AC5-6912-373F-B945C8D9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923BD5-0C8C-29C2-EA5E-85E3E475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344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59D87-1819-FFB1-41CA-C002182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23CC59-D9C2-B902-862B-82BEDA5E8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85B0BF-A06B-73D5-2475-C259A6B2D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E04919-D0FC-5CED-FEA7-AAF73B28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3EFA79-4872-32F1-FF12-4DEA65BF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9EDBF8-5493-9CE3-990F-DE201499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224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50A140-C972-C22C-98BB-828CF872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B692DB-41EA-6CC8-F7F4-A415875DA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75515F-D1EC-887C-17D0-9A83C1F42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D2D1C6-1B00-0A42-ADC2-1DD25C4B3E9A}" type="datetimeFigureOut">
              <a:rPr lang="es-ES_tradnl" smtClean="0"/>
              <a:t>24/8/24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8D7A7-6EF3-DB54-2199-625EDFD1C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124054-B7D3-AB97-3DF5-F34E6356E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734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BC8726-FC6C-5B4C-AF48-872983C7E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s-ES_tradnl" sz="7200" dirty="0"/>
              <a:t>Informe Cuantitativo:</a:t>
            </a:r>
            <a:br>
              <a:rPr lang="es-ES_tradnl" sz="7200" dirty="0"/>
            </a:br>
            <a:r>
              <a:rPr lang="es-ES_tradnl" sz="7200" b="1" dirty="0"/>
              <a:t>FLUOCARDENT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6B62BE-8E9B-CCD6-43A0-85A1BE62E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41975"/>
            <a:ext cx="9144000" cy="65191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_tradnl" sz="1500" dirty="0"/>
              <a:t>Cesar A Saavedra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ES_tradnl" sz="1500" dirty="0"/>
              <a:t>Estadístico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ject 46">
            <a:extLst>
              <a:ext uri="{FF2B5EF4-FFF2-40B4-BE49-F238E27FC236}">
                <a16:creationId xmlns:a16="http://schemas.microsoft.com/office/drawing/2014/main" id="{FD8AF51F-810F-28C8-8872-BA7C1E5048C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7943" y="5514197"/>
            <a:ext cx="896111" cy="49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14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0E0880-6141-7F3D-A44D-6F60BCA57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15" y="2786697"/>
            <a:ext cx="5576152" cy="2606852"/>
          </a:xfrm>
          <a:prstGeom prst="rect">
            <a:avLst/>
          </a:prstGeom>
        </p:spPr>
      </p:pic>
      <p:cxnSp>
        <p:nvCxnSpPr>
          <p:cNvPr id="21" name="Straight Connector 18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529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A9D9E436-05AC-75CE-39ED-4C5F57F3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34" y="1290480"/>
            <a:ext cx="5277262" cy="41030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421205B-EE7E-6F45-CCC4-2425F49DFD7C}"/>
              </a:ext>
            </a:extLst>
          </p:cNvPr>
          <p:cNvSpPr txBox="1"/>
          <p:nvPr/>
        </p:nvSpPr>
        <p:spPr>
          <a:xfrm>
            <a:off x="1115614" y="477432"/>
            <a:ext cx="9955635" cy="847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Los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consumidores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comprenden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y se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identifican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con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concepto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que la boca no es solo para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sonreír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destacando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importancia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la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salud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bucal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más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allá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la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estética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C98CC-5C00-DACE-3001-0293025A1766}"/>
              </a:ext>
            </a:extLst>
          </p:cNvPr>
          <p:cNvSpPr txBox="1"/>
          <p:nvPr/>
        </p:nvSpPr>
        <p:spPr>
          <a:xfrm>
            <a:off x="660401" y="2136932"/>
            <a:ext cx="53119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escuchas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frase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“La boca no es solo para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sonreír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 la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asocias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cuál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las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siguientes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afirmaciones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F5DCF5-B080-A941-49EA-B90268EDF07A}"/>
              </a:ext>
            </a:extLst>
          </p:cNvPr>
          <p:cNvSpPr txBox="1"/>
          <p:nvPr/>
        </p:nvSpPr>
        <p:spPr>
          <a:xfrm>
            <a:off x="6188278" y="539354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¿Qué te imaginas cuando te dicen “La boca no es solo para sonreír”? 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1419049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5A3DA9E-C85F-1423-0671-480562118825}"/>
              </a:ext>
            </a:extLst>
          </p:cNvPr>
          <p:cNvSpPr txBox="1"/>
          <p:nvPr/>
        </p:nvSpPr>
        <p:spPr>
          <a:xfrm>
            <a:off x="1524000" y="4267897"/>
            <a:ext cx="9144000" cy="7867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Los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consumidores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consideran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que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Fluocardent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ofrece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una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buena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relación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calidad-precio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. </a:t>
            </a:r>
            <a:endParaRPr lang="en-US" sz="25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2B30C3-CB88-EF86-C52C-095918430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4" y="1144035"/>
            <a:ext cx="5959401" cy="27860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2D3E225-51B8-C207-E470-BB8CC2E9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44" y="1144035"/>
            <a:ext cx="5959401" cy="278602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0F380AC-9202-53E9-8D39-90E7C2AC7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334AC3-F97B-AAEB-193C-D6FEF285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CF0F8F8-6D3A-38F2-F9D7-AA1753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17">
            <a:extLst>
              <a:ext uri="{FF2B5EF4-FFF2-40B4-BE49-F238E27FC236}">
                <a16:creationId xmlns:a16="http://schemas.microsoft.com/office/drawing/2014/main" id="{C4DDAE8F-308D-F4DB-0DC6-CB9635455BB1}"/>
              </a:ext>
            </a:extLst>
          </p:cNvPr>
          <p:cNvSpPr/>
          <p:nvPr/>
        </p:nvSpPr>
        <p:spPr>
          <a:xfrm>
            <a:off x="946203" y="4212597"/>
            <a:ext cx="577797" cy="558888"/>
          </a:xfrm>
          <a:custGeom>
            <a:avLst/>
            <a:gdLst/>
            <a:ahLst/>
            <a:cxnLst/>
            <a:rect l="l" t="t" r="r" b="b"/>
            <a:pathLst>
              <a:path w="577797" h="558888">
                <a:moveTo>
                  <a:pt x="0" y="0"/>
                </a:moveTo>
                <a:lnTo>
                  <a:pt x="577798" y="0"/>
                </a:lnTo>
                <a:lnTo>
                  <a:pt x="577798" y="558888"/>
                </a:lnTo>
                <a:lnTo>
                  <a:pt x="0" y="558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1187DE-D47F-2A14-A759-AB7C3B0F648C}"/>
              </a:ext>
            </a:extLst>
          </p:cNvPr>
          <p:cNvSpPr txBox="1"/>
          <p:nvPr/>
        </p:nvSpPr>
        <p:spPr>
          <a:xfrm>
            <a:off x="869897" y="49841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¿Qué te hizo sentir lo que viste? </a:t>
            </a:r>
            <a:endParaRPr lang="es-ES_tradnl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3C5EBE-8608-5371-BB2E-1A358527AA80}"/>
              </a:ext>
            </a:extLst>
          </p:cNvPr>
          <p:cNvSpPr txBox="1"/>
          <p:nvPr/>
        </p:nvSpPr>
        <p:spPr>
          <a:xfrm>
            <a:off x="6225444" y="499159"/>
            <a:ext cx="4790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¿Qué es lo que más te gusta de la idea de campaña? </a:t>
            </a:r>
            <a:endParaRPr lang="es-ES_tradnl" sz="14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6477918-1DA8-C3C7-536C-29BD2CE1E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855" y="50546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4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A912D0-9661-D110-2350-2C4D4D61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719"/>
          <a:stretch/>
        </p:blipFill>
        <p:spPr>
          <a:xfrm>
            <a:off x="8781" y="-94413"/>
            <a:ext cx="12191980" cy="460567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B7FB62D-DD5B-C587-F53F-679128D41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439" y="4525778"/>
            <a:ext cx="12207200" cy="123363"/>
            <a:chOff x="-5025" y="6737718"/>
            <a:chExt cx="12207200" cy="1233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74BA53-241B-ACB6-E742-B074F40EB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97B091-2608-7480-FE24-507CC5333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B88C3F59-260A-17C1-B916-D12E3B196CA7}"/>
              </a:ext>
            </a:extLst>
          </p:cNvPr>
          <p:cNvSpPr txBox="1"/>
          <p:nvPr/>
        </p:nvSpPr>
        <p:spPr>
          <a:xfrm>
            <a:off x="6104771" y="2967335"/>
            <a:ext cx="538872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Los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consumidores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valoran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las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imágenes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situaciones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cotidianas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representadas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campaña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7C09FAA-C349-FBED-3D8F-ED7A2D486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494719">
            <a:off x="7317309" y="1367426"/>
            <a:ext cx="1681989" cy="168198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C09591B8-3114-AB83-CBFA-9619A9F0894E}"/>
              </a:ext>
            </a:extLst>
          </p:cNvPr>
          <p:cNvSpPr/>
          <p:nvPr/>
        </p:nvSpPr>
        <p:spPr>
          <a:xfrm>
            <a:off x="520700" y="1028700"/>
            <a:ext cx="6769100" cy="12827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7D490FC-9CDD-1288-2EC3-8E8B97787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" y="4637413"/>
            <a:ext cx="2054175" cy="222058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32A41CB-5128-1E22-403C-3FA9E1E128F4}"/>
              </a:ext>
            </a:extLst>
          </p:cNvPr>
          <p:cNvSpPr txBox="1"/>
          <p:nvPr/>
        </p:nvSpPr>
        <p:spPr>
          <a:xfrm>
            <a:off x="566860" y="5715778"/>
            <a:ext cx="93801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33.86%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AD04B49-D92E-1A66-CDCA-5304ECCE755F}"/>
              </a:ext>
            </a:extLst>
          </p:cNvPr>
          <p:cNvSpPr txBox="1"/>
          <p:nvPr/>
        </p:nvSpPr>
        <p:spPr>
          <a:xfrm>
            <a:off x="2863054" y="5789483"/>
            <a:ext cx="858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De las personas valora la historia comercial enmarcada en situaciones se la vida real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0A59E46-7FAD-3876-2899-8849E614E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554" y="5497899"/>
            <a:ext cx="952500" cy="95250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AC5375B7-DD4A-8C8E-D8C1-ABFEF07476E4}"/>
              </a:ext>
            </a:extLst>
          </p:cNvPr>
          <p:cNvSpPr txBox="1"/>
          <p:nvPr/>
        </p:nvSpPr>
        <p:spPr>
          <a:xfrm>
            <a:off x="1059235" y="-274243"/>
            <a:ext cx="10426700" cy="7867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effectLst/>
                <a:latin typeface="+mj-lt"/>
                <a:ea typeface="+mj-ea"/>
                <a:cs typeface="+mj-cs"/>
              </a:rPr>
              <a:t>¿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Cuáles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los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siguientes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elementos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de la idea de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comercial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te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generan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agrado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? </a:t>
            </a:r>
            <a:endParaRPr lang="en-US" sz="25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865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DA1FE2-67F5-1FC5-4A5B-751481F8BD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0211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8465F4-C78E-E9D0-BBA6-A94C51855BD3}"/>
              </a:ext>
            </a:extLst>
          </p:cNvPr>
          <p:cNvSpPr txBox="1"/>
          <p:nvPr/>
        </p:nvSpPr>
        <p:spPr>
          <a:xfrm>
            <a:off x="2911648" y="106252"/>
            <a:ext cx="7007051" cy="865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ffectLst/>
              </a:rPr>
              <a:t>¿</a:t>
            </a:r>
            <a:r>
              <a:rPr lang="en-US" dirty="0" err="1">
                <a:effectLst/>
              </a:rPr>
              <a:t>Qué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piensas</a:t>
            </a:r>
            <a:r>
              <a:rPr lang="en-US" dirty="0">
                <a:effectLst/>
              </a:rPr>
              <a:t> de la </a:t>
            </a:r>
            <a:r>
              <a:rPr lang="en-US" dirty="0" err="1">
                <a:effectLst/>
              </a:rPr>
              <a:t>frase</a:t>
            </a:r>
            <a:r>
              <a:rPr lang="en-US" dirty="0">
                <a:effectLst/>
              </a:rPr>
              <a:t> “</a:t>
            </a:r>
            <a:r>
              <a:rPr lang="en-US" dirty="0" err="1">
                <a:effectLst/>
              </a:rPr>
              <a:t>cuida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salud</a:t>
            </a:r>
            <a:r>
              <a:rPr lang="en-US" dirty="0">
                <a:effectLst/>
              </a:rPr>
              <a:t> oral, </a:t>
            </a:r>
            <a:r>
              <a:rPr lang="en-US" dirty="0" err="1">
                <a:effectLst/>
              </a:rPr>
              <a:t>cuida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bolsillo</a:t>
            </a:r>
            <a:r>
              <a:rPr lang="en-US" dirty="0">
                <a:effectLst/>
              </a:rPr>
              <a:t>”? 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E9E3C5D-CC61-9BB9-166A-876B73D98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287" y="4808939"/>
            <a:ext cx="1879194" cy="187919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F98C774-F131-93B9-C336-8017084FD1A8}"/>
              </a:ext>
            </a:extLst>
          </p:cNvPr>
          <p:cNvSpPr txBox="1"/>
          <p:nvPr/>
        </p:nvSpPr>
        <p:spPr>
          <a:xfrm>
            <a:off x="5504598" y="522232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este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semaforo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evidencia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como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91% 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 las personas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percibe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que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product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tiene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un valor accessible y con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una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Buena Calidad </a:t>
            </a:r>
            <a:endParaRPr lang="es-ES_tradn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51F1E48-3BAE-6F64-909E-2D3652FE5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831" y="4456945"/>
            <a:ext cx="1291591" cy="12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6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4ECF0D-199C-0254-AE1F-E75BF651C16B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Percepción de marca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53342BD-5F2C-01BD-0B13-081EB81B1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1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8D269F-A636-A3BB-E5A5-EA0DC3DC9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8" t="1849" r="20186" b="-1848"/>
          <a:stretch/>
        </p:blipFill>
        <p:spPr>
          <a:xfrm>
            <a:off x="5063368" y="1259448"/>
            <a:ext cx="7014332" cy="485760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DA6FDB0-D8BB-3858-8852-3D479A218AC0}"/>
              </a:ext>
            </a:extLst>
          </p:cNvPr>
          <p:cNvSpPr txBox="1"/>
          <p:nvPr/>
        </p:nvSpPr>
        <p:spPr>
          <a:xfrm>
            <a:off x="5396157" y="454401"/>
            <a:ext cx="6023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Después de ver la campaña, </a:t>
            </a:r>
          </a:p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¿cómo describiría su percepción de la marca </a:t>
            </a:r>
            <a:r>
              <a:rPr lang="es-CO" sz="1400" kern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Fluocardent</a:t>
            </a:r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</a:t>
            </a:r>
            <a:endParaRPr lang="es-ES_tradnl" sz="1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D0F76E-C3F5-D085-C89B-7E3A98FE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0" y="1696934"/>
            <a:ext cx="3344965" cy="334496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093AF7F-1E74-5896-FB5B-987B572C4BA9}"/>
              </a:ext>
            </a:extLst>
          </p:cNvPr>
          <p:cNvSpPr txBox="1"/>
          <p:nvPr/>
        </p:nvSpPr>
        <p:spPr>
          <a:xfrm>
            <a:off x="235122" y="605450"/>
            <a:ext cx="4046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Se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tiene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una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s-CO" sz="18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percepción </a:t>
            </a:r>
            <a:r>
              <a:rPr lang="en-US" sz="1800" b="1" dirty="0">
                <a:solidFill>
                  <a:schemeClr val="accent6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Muy </a:t>
            </a:r>
            <a:r>
              <a:rPr lang="en-US" sz="1800" b="1" dirty="0" err="1">
                <a:solidFill>
                  <a:schemeClr val="accent6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positiva</a:t>
            </a:r>
            <a:r>
              <a:rPr lang="en-US" sz="1800" b="1" dirty="0">
                <a:solidFill>
                  <a:schemeClr val="accent6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de JGB, con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una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imagen favorable del 88.28%</a:t>
            </a:r>
            <a:endParaRPr lang="es-ES_tradn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470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776CF9A-3873-CFA2-A2C9-07729DAC1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41" y="2431931"/>
            <a:ext cx="2575724" cy="2575724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6CE331-7832-2693-12E3-4153B1EF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17" y="1836805"/>
            <a:ext cx="6992783" cy="326912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01A1F95-771C-710D-1D59-F41AB3963224}"/>
              </a:ext>
            </a:extLst>
          </p:cNvPr>
          <p:cNvSpPr txBox="1"/>
          <p:nvPr/>
        </p:nvSpPr>
        <p:spPr>
          <a:xfrm>
            <a:off x="5328593" y="36577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¿Qué aspectos específicos influyen en su percepción de la marca </a:t>
            </a:r>
            <a:r>
              <a:rPr lang="es-CO" sz="1400" kern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Fluocardent</a:t>
            </a:r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</a:t>
            </a:r>
            <a:endParaRPr lang="es-ES_tradnl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40C56F-1ACA-FA52-8B75-F76BD1A51DBA}"/>
              </a:ext>
            </a:extLst>
          </p:cNvPr>
          <p:cNvSpPr txBox="1"/>
          <p:nvPr/>
        </p:nvSpPr>
        <p:spPr>
          <a:xfrm>
            <a:off x="288782" y="1059991"/>
            <a:ext cx="4046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Destaca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la Calidad del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producto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como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una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de las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principales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características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que genera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esa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imagen de la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marca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Fluocardent</a:t>
            </a:r>
            <a:endParaRPr lang="es-ES_tradn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63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FAC33C-DB60-25E8-24A5-C639382038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721"/>
          <a:stretch/>
        </p:blipFill>
        <p:spPr>
          <a:xfrm>
            <a:off x="5619954" y="116566"/>
            <a:ext cx="6380961" cy="34866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006CCD-D0EA-C7AC-F171-5E1AA9E002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00" b="-1"/>
          <a:stretch/>
        </p:blipFill>
        <p:spPr>
          <a:xfrm>
            <a:off x="5619954" y="3698758"/>
            <a:ext cx="6363361" cy="306374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0039A32-7DC5-DCE9-35D4-BAB4A62D72CC}"/>
              </a:ext>
            </a:extLst>
          </p:cNvPr>
          <p:cNvSpPr txBox="1"/>
          <p:nvPr/>
        </p:nvSpPr>
        <p:spPr>
          <a:xfrm>
            <a:off x="7309046" y="155437"/>
            <a:ext cx="46742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¿Aporta algo que esté la marca de JGB en la campaña? </a:t>
            </a:r>
            <a:endParaRPr lang="es-ES_tradnl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48AD86-AB83-2C05-651C-B0765C9EB9F2}"/>
              </a:ext>
            </a:extLst>
          </p:cNvPr>
          <p:cNvSpPr txBox="1"/>
          <p:nvPr/>
        </p:nvSpPr>
        <p:spPr>
          <a:xfrm>
            <a:off x="6946231" y="3698758"/>
            <a:ext cx="5078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¿Qué pasaría si no estuviera la marca JGB en la campaña? </a:t>
            </a:r>
            <a:endParaRPr lang="es-ES_tradnl" sz="14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EC269F-EF5A-2535-A08A-4A67F2772241}"/>
              </a:ext>
            </a:extLst>
          </p:cNvPr>
          <p:cNvSpPr/>
          <p:nvPr/>
        </p:nvSpPr>
        <p:spPr>
          <a:xfrm>
            <a:off x="208685" y="4431736"/>
            <a:ext cx="5204108" cy="1739900"/>
          </a:xfrm>
          <a:prstGeom prst="rect">
            <a:avLst/>
          </a:prstGeom>
          <a:ln>
            <a:noFill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852854689">
                  <a:custGeom>
                    <a:avLst/>
                    <a:gdLst>
                      <a:gd name="connsiteX0" fmla="*/ 0 w 5204108"/>
                      <a:gd name="connsiteY0" fmla="*/ 0 h 1739900"/>
                      <a:gd name="connsiteX1" fmla="*/ 5204108 w 5204108"/>
                      <a:gd name="connsiteY1" fmla="*/ 0 h 1739900"/>
                      <a:gd name="connsiteX2" fmla="*/ 5204108 w 5204108"/>
                      <a:gd name="connsiteY2" fmla="*/ 1739900 h 1739900"/>
                      <a:gd name="connsiteX3" fmla="*/ 0 w 5204108"/>
                      <a:gd name="connsiteY3" fmla="*/ 1739900 h 1739900"/>
                      <a:gd name="connsiteX4" fmla="*/ 0 w 5204108"/>
                      <a:gd name="connsiteY4" fmla="*/ 0 h 1739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04108" h="1739900" fill="none" extrusionOk="0">
                        <a:moveTo>
                          <a:pt x="0" y="0"/>
                        </a:moveTo>
                        <a:cubicBezTo>
                          <a:pt x="1680558" y="5753"/>
                          <a:pt x="4663977" y="-51483"/>
                          <a:pt x="5204108" y="0"/>
                        </a:cubicBezTo>
                        <a:cubicBezTo>
                          <a:pt x="5063022" y="320453"/>
                          <a:pt x="5060252" y="1286330"/>
                          <a:pt x="5204108" y="1739900"/>
                        </a:cubicBezTo>
                        <a:cubicBezTo>
                          <a:pt x="3956747" y="1720942"/>
                          <a:pt x="1599451" y="1679259"/>
                          <a:pt x="0" y="1739900"/>
                        </a:cubicBezTo>
                        <a:cubicBezTo>
                          <a:pt x="144971" y="1102390"/>
                          <a:pt x="120007" y="660245"/>
                          <a:pt x="0" y="0"/>
                        </a:cubicBezTo>
                        <a:close/>
                      </a:path>
                      <a:path w="5204108" h="1739900" stroke="0" extrusionOk="0">
                        <a:moveTo>
                          <a:pt x="0" y="0"/>
                        </a:moveTo>
                        <a:cubicBezTo>
                          <a:pt x="1424571" y="-133594"/>
                          <a:pt x="3428240" y="63808"/>
                          <a:pt x="5204108" y="0"/>
                        </a:cubicBezTo>
                        <a:cubicBezTo>
                          <a:pt x="5082001" y="411694"/>
                          <a:pt x="5296465" y="1310541"/>
                          <a:pt x="5204108" y="1739900"/>
                        </a:cubicBezTo>
                        <a:cubicBezTo>
                          <a:pt x="4586555" y="1681006"/>
                          <a:pt x="1589624" y="1754133"/>
                          <a:pt x="0" y="1739900"/>
                        </a:cubicBezTo>
                        <a:cubicBezTo>
                          <a:pt x="-110948" y="1001741"/>
                          <a:pt x="33724" y="4098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F9CA48C-E809-DC87-C5B8-DE739CF9717C}"/>
              </a:ext>
            </a:extLst>
          </p:cNvPr>
          <p:cNvSpPr txBox="1"/>
          <p:nvPr/>
        </p:nvSpPr>
        <p:spPr>
          <a:xfrm>
            <a:off x="270739" y="4596164"/>
            <a:ext cx="50800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Los consumidores consideran que el tener detrás una marca reconocida como JGB es sinónimo de credibilidad, de ser buenos productos que generan confianza en la calidad que ofrece </a:t>
            </a:r>
            <a:r>
              <a:rPr lang="es-ES_tradnl" dirty="0" err="1"/>
              <a:t>Fluocardent</a:t>
            </a:r>
            <a:endParaRPr lang="es-ES_tradnl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DD09141-0FE6-5DF0-9FE7-9A1F4D1FD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393" y="9271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2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7253A-D4C1-509C-0645-34255940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5" y="99299"/>
            <a:ext cx="10515600" cy="1325563"/>
          </a:xfrm>
        </p:spPr>
        <p:txBody>
          <a:bodyPr/>
          <a:lstStyle/>
          <a:p>
            <a:r>
              <a:rPr lang="es-ES_tradnl" b="1" dirty="0"/>
              <a:t>Perfil Socioeconómico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F2EACB1-09ED-9DC6-9FB8-41E24F3EE8D8}"/>
              </a:ext>
            </a:extLst>
          </p:cNvPr>
          <p:cNvSpPr txBox="1"/>
          <p:nvPr/>
        </p:nvSpPr>
        <p:spPr>
          <a:xfrm>
            <a:off x="8772650" y="1260676"/>
            <a:ext cx="29052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>
                <a:solidFill>
                  <a:srgbClr val="00B0F0"/>
                </a:solidFill>
              </a:rPr>
              <a:t>CIUDADES PARTICIPANTES</a:t>
            </a:r>
          </a:p>
          <a:p>
            <a:r>
              <a:rPr lang="es-ES_tradnl" sz="1600" b="1" dirty="0"/>
              <a:t>Bogotá, D.C. 	49.22%</a:t>
            </a:r>
          </a:p>
          <a:p>
            <a:r>
              <a:rPr lang="es-ES_tradnl" sz="1600" dirty="0"/>
              <a:t>Medellín 		21.61%</a:t>
            </a:r>
          </a:p>
          <a:p>
            <a:r>
              <a:rPr lang="es-ES_tradnl" sz="1600" dirty="0"/>
              <a:t>Cali 		17.45%</a:t>
            </a:r>
          </a:p>
          <a:p>
            <a:r>
              <a:rPr lang="es-ES_tradnl" sz="1600" dirty="0"/>
              <a:t>Barranquilla 	11.72%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5550745-E1F2-86B1-C992-ABBFBFD27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102" y="1260676"/>
            <a:ext cx="5817243" cy="5817243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2F52888-288B-9CFD-BBEA-0B1D0CCCCEB4}"/>
              </a:ext>
            </a:extLst>
          </p:cNvPr>
          <p:cNvSpPr txBox="1"/>
          <p:nvPr/>
        </p:nvSpPr>
        <p:spPr>
          <a:xfrm>
            <a:off x="8345345" y="4718888"/>
            <a:ext cx="27547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>
                <a:solidFill>
                  <a:srgbClr val="00B0F0"/>
                </a:solidFill>
              </a:rPr>
              <a:t>NIVEL SOCIO ECONÓMICO</a:t>
            </a:r>
          </a:p>
          <a:p>
            <a:r>
              <a:rPr lang="es-ES_tradnl" sz="1600" dirty="0"/>
              <a:t>Estrato 2.	31.51%</a:t>
            </a:r>
          </a:p>
          <a:p>
            <a:r>
              <a:rPr lang="es-ES_tradnl" sz="1600" b="1" dirty="0"/>
              <a:t>Estrato 3. 	41.15%</a:t>
            </a:r>
          </a:p>
          <a:p>
            <a:r>
              <a:rPr lang="es-ES_tradnl" sz="1600" dirty="0"/>
              <a:t>Estrato 4.	23.18%</a:t>
            </a:r>
          </a:p>
          <a:p>
            <a:r>
              <a:rPr lang="es-ES_tradnl" sz="1600" dirty="0"/>
              <a:t>Estrato 5.	4.15%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F79873C-EDFC-D0A0-4F8D-EBA8EF61C3BF}"/>
              </a:ext>
            </a:extLst>
          </p:cNvPr>
          <p:cNvSpPr txBox="1"/>
          <p:nvPr/>
        </p:nvSpPr>
        <p:spPr>
          <a:xfrm>
            <a:off x="514105" y="1690688"/>
            <a:ext cx="2314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>
                <a:solidFill>
                  <a:srgbClr val="00B0F0"/>
                </a:solidFill>
              </a:rPr>
              <a:t>GENERO</a:t>
            </a:r>
          </a:p>
          <a:p>
            <a:r>
              <a:rPr lang="es-ES_tradnl" sz="1600" b="1" dirty="0"/>
              <a:t>Mujer 	60.94%</a:t>
            </a:r>
          </a:p>
          <a:p>
            <a:r>
              <a:rPr lang="es-ES_tradnl" sz="1600" dirty="0"/>
              <a:t>Hombre 	39.04%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1E5FAF2-3FD7-8B7D-C9C9-8659D391B590}"/>
              </a:ext>
            </a:extLst>
          </p:cNvPr>
          <p:cNvSpPr txBox="1"/>
          <p:nvPr/>
        </p:nvSpPr>
        <p:spPr>
          <a:xfrm>
            <a:off x="525682" y="4841999"/>
            <a:ext cx="2314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b="1" dirty="0">
                <a:solidFill>
                  <a:srgbClr val="00B0F0"/>
                </a:solidFill>
              </a:rPr>
              <a:t>RANGO DE EDADES</a:t>
            </a:r>
          </a:p>
          <a:p>
            <a:r>
              <a:rPr lang="es-ES_tradnl" sz="1600" dirty="0"/>
              <a:t>18 - 24 	11.45%</a:t>
            </a:r>
          </a:p>
          <a:p>
            <a:r>
              <a:rPr lang="es-ES_tradnl" sz="1600" b="1" dirty="0"/>
              <a:t>25 - 35 	47.13%</a:t>
            </a:r>
          </a:p>
          <a:p>
            <a:r>
              <a:rPr lang="es-ES_tradnl" sz="1600" dirty="0"/>
              <a:t>36 - 45 	41.40%</a:t>
            </a:r>
          </a:p>
        </p:txBody>
      </p:sp>
      <p:cxnSp>
        <p:nvCxnSpPr>
          <p:cNvPr id="25" name="Conector curvado 24">
            <a:extLst>
              <a:ext uri="{FF2B5EF4-FFF2-40B4-BE49-F238E27FC236}">
                <a16:creationId xmlns:a16="http://schemas.microsoft.com/office/drawing/2014/main" id="{705466BA-B316-0580-4054-8C3BAD29D56B}"/>
              </a:ext>
            </a:extLst>
          </p:cNvPr>
          <p:cNvCxnSpPr/>
          <p:nvPr/>
        </p:nvCxnSpPr>
        <p:spPr>
          <a:xfrm rot="10800000">
            <a:off x="2528102" y="2222339"/>
            <a:ext cx="1094774" cy="361776"/>
          </a:xfrm>
          <a:prstGeom prst="curvedConnector3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ector curvado 26">
            <a:extLst>
              <a:ext uri="{FF2B5EF4-FFF2-40B4-BE49-F238E27FC236}">
                <a16:creationId xmlns:a16="http://schemas.microsoft.com/office/drawing/2014/main" id="{A646D826-BB4D-5887-2A94-3ED4EC7F39EA}"/>
              </a:ext>
            </a:extLst>
          </p:cNvPr>
          <p:cNvCxnSpPr>
            <a:cxnSpLocks/>
          </p:cNvCxnSpPr>
          <p:nvPr/>
        </p:nvCxnSpPr>
        <p:spPr>
          <a:xfrm rot="10800000">
            <a:off x="2657356" y="5463251"/>
            <a:ext cx="977098" cy="295496"/>
          </a:xfrm>
          <a:prstGeom prst="curvedConnector3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curvado 29">
            <a:extLst>
              <a:ext uri="{FF2B5EF4-FFF2-40B4-BE49-F238E27FC236}">
                <a16:creationId xmlns:a16="http://schemas.microsoft.com/office/drawing/2014/main" id="{0A37D945-EFB9-FCA2-B4F9-E8A3BE539353}"/>
              </a:ext>
            </a:extLst>
          </p:cNvPr>
          <p:cNvCxnSpPr/>
          <p:nvPr/>
        </p:nvCxnSpPr>
        <p:spPr>
          <a:xfrm flipV="1">
            <a:off x="7558268" y="1808765"/>
            <a:ext cx="1099595" cy="648111"/>
          </a:xfrm>
          <a:prstGeom prst="curvedConnector3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ector curvado 31">
            <a:extLst>
              <a:ext uri="{FF2B5EF4-FFF2-40B4-BE49-F238E27FC236}">
                <a16:creationId xmlns:a16="http://schemas.microsoft.com/office/drawing/2014/main" id="{443EA8E2-6DED-A96E-1518-9226EAB8967D}"/>
              </a:ext>
            </a:extLst>
          </p:cNvPr>
          <p:cNvCxnSpPr/>
          <p:nvPr/>
        </p:nvCxnSpPr>
        <p:spPr>
          <a:xfrm flipV="1">
            <a:off x="6805914" y="5380607"/>
            <a:ext cx="1388962" cy="538610"/>
          </a:xfrm>
          <a:prstGeom prst="curvedConnector3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90F6F621-131A-B429-2823-0025FA1E7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551" y="1926095"/>
            <a:ext cx="2897284" cy="165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9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8E39CE9-D5C5-72C5-AE27-DD0B812EDAFB}"/>
              </a:ext>
            </a:extLst>
          </p:cNvPr>
          <p:cNvSpPr txBox="1">
            <a:spLocks/>
          </p:cNvSpPr>
          <p:nvPr/>
        </p:nvSpPr>
        <p:spPr>
          <a:xfrm>
            <a:off x="463688" y="3045695"/>
            <a:ext cx="4036334" cy="709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65263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832DFCE-131B-C31C-DB79-1BFB179D2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62810"/>
              </p:ext>
            </p:extLst>
          </p:nvPr>
        </p:nvGraphicFramePr>
        <p:xfrm>
          <a:off x="7597694" y="1224387"/>
          <a:ext cx="3502428" cy="2965648"/>
        </p:xfrm>
        <a:graphic>
          <a:graphicData uri="http://schemas.openxmlformats.org/drawingml/2006/table">
            <a:tbl>
              <a:tblPr firstRow="1" bandRow="1"/>
              <a:tblGrid>
                <a:gridCol w="1522080">
                  <a:extLst>
                    <a:ext uri="{9D8B030D-6E8A-4147-A177-3AD203B41FA5}">
                      <a16:colId xmlns:a16="http://schemas.microsoft.com/office/drawing/2014/main" val="2647689508"/>
                    </a:ext>
                  </a:extLst>
                </a:gridCol>
                <a:gridCol w="541143">
                  <a:extLst>
                    <a:ext uri="{9D8B030D-6E8A-4147-A177-3AD203B41FA5}">
                      <a16:colId xmlns:a16="http://schemas.microsoft.com/office/drawing/2014/main" val="1529962106"/>
                    </a:ext>
                  </a:extLst>
                </a:gridCol>
                <a:gridCol w="1439205">
                  <a:extLst>
                    <a:ext uri="{9D8B030D-6E8A-4147-A177-3AD203B41FA5}">
                      <a16:colId xmlns:a16="http://schemas.microsoft.com/office/drawing/2014/main" val="2277944082"/>
                    </a:ext>
                  </a:extLst>
                </a:gridCol>
              </a:tblGrid>
              <a:tr h="423664"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Marca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n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rgbClr val="00B0F0"/>
                          </a:solidFill>
                          <a:effectLst/>
                          <a:latin typeface="+mn-lt"/>
                        </a:rPr>
                        <a:t>Porcentaje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659266"/>
                  </a:ext>
                </a:extLst>
              </a:tr>
              <a:tr h="423664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Colgate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377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38,83%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413619"/>
                  </a:ext>
                </a:extLst>
              </a:tr>
              <a:tr h="423664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Oral-B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18,23%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701001"/>
                  </a:ext>
                </a:extLst>
              </a:tr>
              <a:tr h="423664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Fluocardent</a:t>
                      </a:r>
                      <a:endParaRPr lang="es-CO" sz="2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110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11,33%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552170"/>
                  </a:ext>
                </a:extLst>
              </a:tr>
              <a:tr h="423664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Fortident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93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9,58%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573262"/>
                  </a:ext>
                </a:extLst>
              </a:tr>
              <a:tr h="423664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Bucarine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2,27%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75026"/>
                  </a:ext>
                </a:extLst>
              </a:tr>
              <a:tr h="423664">
                <a:tc>
                  <a:txBody>
                    <a:bodyPr/>
                    <a:lstStyle/>
                    <a:p>
                      <a:pPr algn="l" fontAlgn="b"/>
                      <a:r>
                        <a:rPr lang="es-CO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Kolynos</a:t>
                      </a:r>
                      <a:endParaRPr lang="es-CO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1,13%</a:t>
                      </a:r>
                    </a:p>
                  </a:txBody>
                  <a:tcPr marL="26194" marR="26194" marT="261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410640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124939F2-D60A-02E9-7E4C-40A0B04EEB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81" t="22580" r="22501" b="22364"/>
          <a:stretch/>
        </p:blipFill>
        <p:spPr>
          <a:xfrm>
            <a:off x="278983" y="278504"/>
            <a:ext cx="6081783" cy="5696679"/>
          </a:xfrm>
          <a:prstGeom prst="rect">
            <a:avLst/>
          </a:prstGeom>
        </p:spPr>
      </p:pic>
      <p:cxnSp>
        <p:nvCxnSpPr>
          <p:cNvPr id="5" name="Conector curvado 4">
            <a:extLst>
              <a:ext uri="{FF2B5EF4-FFF2-40B4-BE49-F238E27FC236}">
                <a16:creationId xmlns:a16="http://schemas.microsoft.com/office/drawing/2014/main" id="{B1642C0C-F121-E8E5-626B-9D893CB01C7B}"/>
              </a:ext>
            </a:extLst>
          </p:cNvPr>
          <p:cNvCxnSpPr/>
          <p:nvPr/>
        </p:nvCxnSpPr>
        <p:spPr>
          <a:xfrm flipV="1">
            <a:off x="5910505" y="2890390"/>
            <a:ext cx="1388962" cy="538610"/>
          </a:xfrm>
          <a:prstGeom prst="curvedConnector3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C12775AB-28F5-834D-FAE4-C89FA2041488}"/>
              </a:ext>
            </a:extLst>
          </p:cNvPr>
          <p:cNvSpPr/>
          <p:nvPr/>
        </p:nvSpPr>
        <p:spPr>
          <a:xfrm>
            <a:off x="0" y="6111433"/>
            <a:ext cx="12192000" cy="746567"/>
          </a:xfrm>
          <a:prstGeom prst="rect">
            <a:avLst/>
          </a:prstGeom>
          <a:solidFill>
            <a:srgbClr val="0E9ED6"/>
          </a:solidFill>
          <a:ln>
            <a:solidFill>
              <a:srgbClr val="0E9E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A0C5CFD-5491-01D1-FB91-C5E8436A12FB}"/>
              </a:ext>
            </a:extLst>
          </p:cNvPr>
          <p:cNvSpPr txBox="1"/>
          <p:nvPr/>
        </p:nvSpPr>
        <p:spPr>
          <a:xfrm>
            <a:off x="7597694" y="5728962"/>
            <a:ext cx="35024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kern="0" dirty="0">
                <a:solidFill>
                  <a:schemeClr val="bg2"/>
                </a:solidFill>
                <a:effectLst/>
                <a:ea typeface="Arial" panose="020B0604020202020204" pitchFamily="34" charset="0"/>
              </a:rPr>
              <a:t>¿Qué marcas de crema dental conoces o has oído nombrar? </a:t>
            </a:r>
            <a:endParaRPr lang="es-ES_tradnl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curvado 4">
            <a:extLst>
              <a:ext uri="{FF2B5EF4-FFF2-40B4-BE49-F238E27FC236}">
                <a16:creationId xmlns:a16="http://schemas.microsoft.com/office/drawing/2014/main" id="{B1642C0C-F121-E8E5-626B-9D893CB01C7B}"/>
              </a:ext>
            </a:extLst>
          </p:cNvPr>
          <p:cNvCxnSpPr/>
          <p:nvPr/>
        </p:nvCxnSpPr>
        <p:spPr>
          <a:xfrm flipV="1">
            <a:off x="5910505" y="2890390"/>
            <a:ext cx="1388962" cy="538610"/>
          </a:xfrm>
          <a:prstGeom prst="curvedConnector3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C12775AB-28F5-834D-FAE4-C89FA2041488}"/>
              </a:ext>
            </a:extLst>
          </p:cNvPr>
          <p:cNvSpPr/>
          <p:nvPr/>
        </p:nvSpPr>
        <p:spPr>
          <a:xfrm>
            <a:off x="0" y="6111433"/>
            <a:ext cx="12192000" cy="746567"/>
          </a:xfrm>
          <a:prstGeom prst="rect">
            <a:avLst/>
          </a:prstGeom>
          <a:solidFill>
            <a:srgbClr val="0E9ED6"/>
          </a:solidFill>
          <a:ln>
            <a:solidFill>
              <a:srgbClr val="0E9E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E661772-1B4C-B630-AE33-A383E9286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66280"/>
              </p:ext>
            </p:extLst>
          </p:nvPr>
        </p:nvGraphicFramePr>
        <p:xfrm>
          <a:off x="7592992" y="1737938"/>
          <a:ext cx="4158336" cy="2143659"/>
        </p:xfrm>
        <a:graphic>
          <a:graphicData uri="http://schemas.openxmlformats.org/drawingml/2006/table">
            <a:tbl>
              <a:tblPr/>
              <a:tblGrid>
                <a:gridCol w="1473010">
                  <a:extLst>
                    <a:ext uri="{9D8B030D-6E8A-4147-A177-3AD203B41FA5}">
                      <a16:colId xmlns:a16="http://schemas.microsoft.com/office/drawing/2014/main" val="83225750"/>
                    </a:ext>
                  </a:extLst>
                </a:gridCol>
                <a:gridCol w="1342663">
                  <a:extLst>
                    <a:ext uri="{9D8B030D-6E8A-4147-A177-3AD203B41FA5}">
                      <a16:colId xmlns:a16="http://schemas.microsoft.com/office/drawing/2014/main" val="2789823178"/>
                    </a:ext>
                  </a:extLst>
                </a:gridCol>
                <a:gridCol w="1342663">
                  <a:extLst>
                    <a:ext uri="{9D8B030D-6E8A-4147-A177-3AD203B41FA5}">
                      <a16:colId xmlns:a16="http://schemas.microsoft.com/office/drawing/2014/main" val="3010910845"/>
                    </a:ext>
                  </a:extLst>
                </a:gridCol>
              </a:tblGrid>
              <a:tr h="55636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i="0" u="none" strike="noStrike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i="0" u="none" strike="noStrike" kern="120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i="0" u="none" strike="noStrike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Porcentaje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69679"/>
                  </a:ext>
                </a:extLst>
              </a:tr>
              <a:tr h="275282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Colgate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51,68%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829995"/>
                  </a:ext>
                </a:extLst>
              </a:tr>
              <a:tr h="23874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i="0" u="none" strike="noStrike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Fluocardent</a:t>
                      </a:r>
                      <a:endParaRPr lang="es-CO" sz="2000" b="1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56686"/>
                  </a:ext>
                </a:extLst>
              </a:tr>
              <a:tr h="32999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Fortident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4,70%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998632"/>
                  </a:ext>
                </a:extLst>
              </a:tr>
              <a:tr h="27733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Oral-B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17,79%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977619"/>
                  </a:ext>
                </a:extLst>
              </a:tr>
              <a:tr h="22737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Sensodyne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143838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ECD0558A-16F0-F980-689D-EFF0AB759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99" y="1737938"/>
            <a:ext cx="5592822" cy="5592822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7B04D0D-FA53-3835-AF5C-BBC3BED55961}"/>
              </a:ext>
            </a:extLst>
          </p:cNvPr>
          <p:cNvSpPr/>
          <p:nvPr/>
        </p:nvSpPr>
        <p:spPr>
          <a:xfrm>
            <a:off x="983847" y="1737938"/>
            <a:ext cx="4585707" cy="1848412"/>
          </a:xfrm>
          <a:prstGeom prst="rect">
            <a:avLst/>
          </a:prstGeom>
          <a:solidFill>
            <a:srgbClr val="A2DBFF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7688AF0-757E-0B36-8C1D-DEDE029B3553}"/>
              </a:ext>
            </a:extLst>
          </p:cNvPr>
          <p:cNvSpPr txBox="1"/>
          <p:nvPr/>
        </p:nvSpPr>
        <p:spPr>
          <a:xfrm>
            <a:off x="1351965" y="1877314"/>
            <a:ext cx="3176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>
                <a:latin typeface="+mj-lt"/>
              </a:rPr>
              <a:t>Publicidad</a:t>
            </a:r>
            <a:r>
              <a:rPr lang="es-ES_tradnl" sz="4800" b="1" dirty="0">
                <a:solidFill>
                  <a:srgbClr val="FF0000"/>
                </a:solidFill>
                <a:latin typeface="+mj-lt"/>
              </a:rPr>
              <a:t> </a:t>
            </a:r>
          </a:p>
          <a:p>
            <a:pPr algn="ctr"/>
            <a:r>
              <a:rPr lang="es-ES_tradnl" sz="4800" b="1" dirty="0">
                <a:solidFill>
                  <a:srgbClr val="FF0000"/>
                </a:solidFill>
                <a:latin typeface="+mj-lt"/>
              </a:rPr>
              <a:t>84.11%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8EC61FE-E2B9-AEBD-F144-2475892CC634}"/>
              </a:ext>
            </a:extLst>
          </p:cNvPr>
          <p:cNvSpPr txBox="1"/>
          <p:nvPr/>
        </p:nvSpPr>
        <p:spPr>
          <a:xfrm>
            <a:off x="181144" y="198398"/>
            <a:ext cx="5729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000" kern="0" dirty="0">
                <a:solidFill>
                  <a:schemeClr val="bg2"/>
                </a:solidFill>
                <a:effectLst/>
                <a:ea typeface="Arial" panose="020B0604020202020204" pitchFamily="34" charset="0"/>
              </a:rPr>
              <a:t>En los últimos 3 meses recuerdas haber visto u oído publicidad de marcas de crema dental en televisión, radio, vallas, periódicos, revistas, paraderos de buses o cualquier otro medio</a:t>
            </a:r>
            <a:r>
              <a:rPr lang="es-CO" sz="1000" dirty="0">
                <a:solidFill>
                  <a:schemeClr val="bg2"/>
                </a:solidFill>
                <a:effectLst/>
              </a:rPr>
              <a:t> </a:t>
            </a:r>
            <a:endParaRPr lang="es-ES_tradnl" sz="1000" dirty="0">
              <a:solidFill>
                <a:schemeClr val="bg2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D795EE5-20B1-B3E4-723A-315DF25B25F1}"/>
              </a:ext>
            </a:extLst>
          </p:cNvPr>
          <p:cNvSpPr txBox="1"/>
          <p:nvPr/>
        </p:nvSpPr>
        <p:spPr>
          <a:xfrm>
            <a:off x="6599178" y="5830972"/>
            <a:ext cx="5592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kern="0" dirty="0">
                <a:solidFill>
                  <a:schemeClr val="bg2"/>
                </a:solidFill>
                <a:effectLst/>
                <a:ea typeface="Arial" panose="020B0604020202020204" pitchFamily="34" charset="0"/>
              </a:rPr>
              <a:t>¿De qué marcas de crema dental recuerdas haber visto u oído publicidad en los últimos 6 meses? </a:t>
            </a:r>
            <a:endParaRPr lang="es-ES_tradnl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6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EAE6118-DA33-FEC3-784A-CE3580E06D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25" b="32044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2154432-5209-1043-3EC9-713DC7542929}"/>
              </a:ext>
            </a:extLst>
          </p:cNvPr>
          <p:cNvSpPr txBox="1"/>
          <p:nvPr/>
        </p:nvSpPr>
        <p:spPr>
          <a:xfrm>
            <a:off x="307181" y="6497657"/>
            <a:ext cx="6100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kern="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¿De estas marcas de crema dental cuales conoces o has oído nombrar? </a:t>
            </a:r>
            <a:endParaRPr lang="es-ES_tradnl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19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2417B4C8-D94A-C7D0-A338-F6B87DEAE304}"/>
              </a:ext>
            </a:extLst>
          </p:cNvPr>
          <p:cNvSpPr/>
          <p:nvPr/>
        </p:nvSpPr>
        <p:spPr>
          <a:xfrm>
            <a:off x="0" y="0"/>
            <a:ext cx="985838" cy="6858000"/>
          </a:xfrm>
          <a:prstGeom prst="rect">
            <a:avLst/>
          </a:prstGeom>
          <a:solidFill>
            <a:srgbClr val="0E9ED6"/>
          </a:solidFill>
          <a:ln>
            <a:solidFill>
              <a:srgbClr val="0E9E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FFA4938-11ED-BBF1-C379-0C9FE7C76E26}"/>
              </a:ext>
            </a:extLst>
          </p:cNvPr>
          <p:cNvSpPr txBox="1"/>
          <p:nvPr/>
        </p:nvSpPr>
        <p:spPr>
          <a:xfrm>
            <a:off x="985838" y="6513986"/>
            <a:ext cx="40954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kern="0">
                <a:solidFill>
                  <a:schemeClr val="bg2"/>
                </a:solidFill>
                <a:effectLst/>
                <a:latin typeface="Aptos" panose="020B00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¿Cuál marca de crema dental has comprado en los últimos 3 meses? </a:t>
            </a:r>
            <a:endParaRPr lang="es-ES_tradnl" sz="1000" dirty="0">
              <a:solidFill>
                <a:schemeClr val="bg2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75A2956-2657-9488-7B5F-D7476C0EC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72" y="335666"/>
            <a:ext cx="11035028" cy="608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61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3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0051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3077</TotalTime>
  <Words>552</Words>
  <Application>Microsoft Macintosh PowerPoint</Application>
  <PresentationFormat>Panorámica</PresentationFormat>
  <Paragraphs>88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Poppins</vt:lpstr>
      <vt:lpstr>Tema de Office</vt:lpstr>
      <vt:lpstr>Informe Cuantitativo: FLUOCARDENT</vt:lpstr>
      <vt:lpstr>Perfil Socioeconómico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César Andrés  Saavedra Vanegas</dc:creator>
  <cp:lastModifiedBy>César Andrés  Saavedra Vanegas</cp:lastModifiedBy>
  <cp:revision>7</cp:revision>
  <dcterms:created xsi:type="dcterms:W3CDTF">2024-08-01T20:26:31Z</dcterms:created>
  <dcterms:modified xsi:type="dcterms:W3CDTF">2024-08-24T13:47:56Z</dcterms:modified>
</cp:coreProperties>
</file>