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81" r:id="rId4"/>
    <p:sldId id="257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73" r:id="rId15"/>
    <p:sldId id="277" r:id="rId16"/>
    <p:sldId id="269" r:id="rId17"/>
    <p:sldId id="282" r:id="rId18"/>
    <p:sldId id="274" r:id="rId19"/>
    <p:sldId id="272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7C0FC-375F-5049-A36C-C78982F53C2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DB132-B2C6-3540-BD91-B7EDECDCA2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254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50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0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58C77-3650-E6ED-AABA-EBBA0B44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BEBF2C-D9E3-B320-2FB4-A6270D299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909FF-6B17-CAB5-0E70-F9F041D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B65A5-3DB5-B585-842D-0E34D138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43C48-DE76-6CE0-A62B-50115702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20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C9FB9-EE6B-744B-82B5-6EAFE5AC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3C0CFD-D699-E60D-EADE-E7C124D64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7D25F-02AF-5ECA-9CB9-07EDC7DA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423FB-7976-D43B-8B94-EABE14A1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7211D-77C5-B7C4-A211-2920D386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066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63AC0-C701-07F0-48E3-494AAD5E8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8111B-0B06-EF6A-3173-09C1006F8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A790D5-D42F-C28F-9F7D-ADC78F67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1B6304-7E95-5B9E-10E4-016380FB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CAC68-D91B-85E7-6DD7-02E21B87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330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15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14300-A0F1-19D9-EC0D-DE08C4A1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5AB75-B148-EDAF-F792-1D0512E2E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B7C3F-405B-17E8-03F8-B81FDA2E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6F6F6-3B03-CD00-C3D0-C254CA2F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36522-3CA0-1576-3901-5E3BE934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968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0C551-02A8-1A91-658F-0CBA0905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B37547-0BF5-A330-AADB-380DD32E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D6926-D065-F945-AAF0-F9FD4AC6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57B0D-2350-B6BF-20E9-2B330D3A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11233-1E56-1BAD-604A-DA15B114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21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DCDA9-D250-A965-E67E-E59A6414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0E784-0B7A-BDD2-9522-8AB56A32A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08808D-E844-37E4-986C-27E55E6FA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3475D-D111-0D8C-5C61-7C8D6656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485E0B-0594-602E-73AB-9CDBA36E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5314A5-8A23-0A78-1FF2-18B5995D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860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85DF-5D07-E439-46BF-85FEAD83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B4775-1563-290E-6D25-689B3E92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65BAE-6360-E12A-F3BB-69971DE8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C927AF-FD30-9B17-B1E8-A3BB6653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55B084-B897-AE66-3178-85A35D08E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A7F666-E9B5-AA1E-8792-09AC7B8B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C20034-6301-C5BC-101D-E3800006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3F6DA0-B644-4394-52C1-CC582589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702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E1A64-C10C-9DCF-EF68-598A9F69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C513BA-62B7-3F54-A354-4D1FC7EF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D74E70-D66A-63ED-A03B-7EDEE110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D1A312-0931-E611-7E61-5E1E8B46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8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BB01C1-BB9E-FAB0-C085-B2896B25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BCDB1E-9067-8369-2474-1C5E35D0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17ECBF-57E3-9D69-9149-44C7AEBB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883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DEF9-07EA-A8A5-1575-355C54FF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2C759-5CC4-E032-423F-8C3F4F70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0E4DFE-334E-F8C4-8D5B-857C25A5E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755168-2DD1-831A-4465-986B8FA6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7F191A-0AD7-7C59-8D9B-8A095B0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21833B-7756-CCF4-0F14-C126E944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811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B371-EB52-9F7E-4C9A-379323BF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E01679-D650-5055-4A8C-8724C2610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1A4577-337B-0197-8AA0-50BE65AB1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6E2F9-F6EB-5E36-7CA1-C33BC151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9BE163-2D7D-C695-5EF8-0D983569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EE63D9-E3C5-3714-45B9-77874488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729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DD4EB4-0953-7879-484D-F7C024D8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20FFC3-9B89-5202-75B1-4C3EB9B3F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DF62C-D356-031B-43E3-0E9110CB2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62208-7867-B24A-B75E-00A142B0D893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D690A5-BE37-CDB6-D42B-75C631E59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B4844-DA04-70DB-371B-8CE822D8D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6C763-9026-E141-995F-68F9E26923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94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D58C3-5A01-F680-A385-0B651CE1F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6000" b="1" dirty="0">
                <a:solidFill>
                  <a:schemeClr val="bg1"/>
                </a:solidFill>
              </a:rPr>
              <a:t>Informe Cuantitativo:</a:t>
            </a:r>
            <a:br>
              <a:rPr lang="es-ES_tradnl" sz="6000" b="1" dirty="0">
                <a:solidFill>
                  <a:schemeClr val="bg1"/>
                </a:solidFill>
              </a:rPr>
            </a:br>
            <a:r>
              <a:rPr lang="es-ES_tradnl" sz="6000" b="1" dirty="0">
                <a:solidFill>
                  <a:schemeClr val="bg1"/>
                </a:solidFill>
              </a:rPr>
              <a:t>FLUOCARDENT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2C158E-1DDB-0784-DA1F-3968ACC8C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Google Shape;52;g220504e966d_0_1">
            <a:extLst>
              <a:ext uri="{FF2B5EF4-FFF2-40B4-BE49-F238E27FC236}">
                <a16:creationId xmlns:a16="http://schemas.microsoft.com/office/drawing/2014/main" id="{B886ADF3-11A4-0461-AF74-5C12481976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2212" y="6291562"/>
            <a:ext cx="4127576" cy="3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;p1">
            <a:extLst>
              <a:ext uri="{FF2B5EF4-FFF2-40B4-BE49-F238E27FC236}">
                <a16:creationId xmlns:a16="http://schemas.microsoft.com/office/drawing/2014/main" id="{8A26CA25-D1BE-9692-0AB1-F45FD35416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5730" r="24940" b="50556"/>
          <a:stretch/>
        </p:blipFill>
        <p:spPr>
          <a:xfrm>
            <a:off x="11015663" y="6072188"/>
            <a:ext cx="937099" cy="54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24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800" kern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¿Por qué razón prefieres ese producto? </a:t>
            </a:r>
            <a:endParaRPr lang="es-ES_tradnl" dirty="0">
              <a:solidFill>
                <a:schemeClr val="bg1"/>
              </a:solidFill>
            </a:endParaRPr>
          </a:p>
          <a:p>
            <a:r>
              <a:rPr lang="es-CO" sz="18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¿Cuál marca de crema dental es tu preferida? </a:t>
            </a:r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r>
              <a:rPr lang="es-ES_tradnl" b="1" dirty="0"/>
              <a:t>PREFERENCIA DE MARCA</a:t>
            </a:r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A5AF3520-BB58-3D0D-50D5-A71D552659F5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2BE6B74-0AA3-A48C-B44D-1104F527C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7"/>
          <a:stretch/>
        </p:blipFill>
        <p:spPr>
          <a:xfrm>
            <a:off x="4606724" y="1038918"/>
            <a:ext cx="7585276" cy="5065743"/>
          </a:xfrm>
          <a:prstGeom prst="rect">
            <a:avLst/>
          </a:prstGeom>
        </p:spPr>
      </p:pic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9306730-EB2C-7086-9721-7F5036F22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79711"/>
              </p:ext>
            </p:extLst>
          </p:nvPr>
        </p:nvGraphicFramePr>
        <p:xfrm>
          <a:off x="83432" y="2460155"/>
          <a:ext cx="4815069" cy="1940894"/>
        </p:xfrm>
        <a:graphic>
          <a:graphicData uri="http://schemas.openxmlformats.org/drawingml/2006/table">
            <a:tbl>
              <a:tblPr/>
              <a:tblGrid>
                <a:gridCol w="3669175">
                  <a:extLst>
                    <a:ext uri="{9D8B030D-6E8A-4147-A177-3AD203B41FA5}">
                      <a16:colId xmlns:a16="http://schemas.microsoft.com/office/drawing/2014/main" val="4145139555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val="3459743142"/>
                    </a:ext>
                  </a:extLst>
                </a:gridCol>
              </a:tblGrid>
              <a:tr h="452429">
                <a:tc>
                  <a:txBody>
                    <a:bodyPr/>
                    <a:lstStyle/>
                    <a:p>
                      <a:pPr algn="l" fontAlgn="b"/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641396"/>
                  </a:ext>
                </a:extLst>
              </a:tr>
              <a:tr h="301155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 una marca reconocida y confiable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54,7%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034624"/>
                  </a:ext>
                </a:extLst>
              </a:tr>
              <a:tr h="301155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 más efectiva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52,6%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0951"/>
                  </a:ext>
                </a:extLst>
              </a:tr>
              <a:tr h="301155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 ofrece más frescura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52,6%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247089"/>
                  </a:ext>
                </a:extLst>
              </a:tr>
              <a:tr h="301155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 gusta el sabor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52,6%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11851"/>
                  </a:ext>
                </a:extLst>
              </a:tr>
              <a:tr h="197356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 la que limpia mejor mis dientes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40,9%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212211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A7FA66E1-3733-1644-6E37-9E6672E00DD7}"/>
              </a:ext>
            </a:extLst>
          </p:cNvPr>
          <p:cNvSpPr txBox="1"/>
          <p:nvPr/>
        </p:nvSpPr>
        <p:spPr>
          <a:xfrm>
            <a:off x="0" y="2252060"/>
            <a:ext cx="422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C00000"/>
                </a:solidFill>
              </a:rPr>
              <a:t>Principales razones de preferencia al momento de elegir una crema dental:</a:t>
            </a:r>
          </a:p>
        </p:txBody>
      </p:sp>
    </p:spTree>
    <p:extLst>
      <p:ext uri="{BB962C8B-B14F-4D97-AF65-F5344CB8AC3E}">
        <p14:creationId xmlns:p14="http://schemas.microsoft.com/office/powerpoint/2010/main" val="166095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8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¿Qué tan a menudo está dispuesto a probar marcas nuevas de crema dental</a:t>
            </a:r>
            <a:r>
              <a:rPr lang="es-CO" sz="1800" kern="0" dirty="0"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_tradnl" dirty="0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91568C-17DA-1D3E-B28C-4049CC049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38"/>
            <a:ext cx="7981270" cy="6195338"/>
          </a:xfrm>
          <a:prstGeom prst="rect">
            <a:avLst/>
          </a:prstGeom>
        </p:spPr>
      </p:pic>
      <p:sp>
        <p:nvSpPr>
          <p:cNvPr id="10" name="Google Shape;79;p2">
            <a:extLst>
              <a:ext uri="{FF2B5EF4-FFF2-40B4-BE49-F238E27FC236}">
                <a16:creationId xmlns:a16="http://schemas.microsoft.com/office/drawing/2014/main" id="{FB9C8ED5-2F27-C785-702C-EDF22D426AE7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186479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8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¿Qué es lo primero que piensas con la frase  “La boca no es solo para sonreír”? </a:t>
            </a:r>
          </a:p>
          <a:p>
            <a:r>
              <a:rPr lang="es-CO" sz="18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¿Cuándo escuchas la frase “¿La boca no es solo para sonreír,”  la asocias a cuál de las siguientes afirmaciones? </a:t>
            </a:r>
            <a:endParaRPr lang="es-ES_tradnl" dirty="0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E939F6-7AD3-83FB-7DAF-32FFCBDA7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8" t="21035" r="18402" b="25036"/>
          <a:stretch/>
        </p:blipFill>
        <p:spPr>
          <a:xfrm>
            <a:off x="6274576" y="1616558"/>
            <a:ext cx="5813252" cy="4001706"/>
          </a:xfrm>
          <a:prstGeom prst="rect">
            <a:avLst/>
          </a:prstGeom>
        </p:spPr>
      </p:pic>
      <p:sp>
        <p:nvSpPr>
          <p:cNvPr id="15" name="Google Shape;79;p2">
            <a:extLst>
              <a:ext uri="{FF2B5EF4-FFF2-40B4-BE49-F238E27FC236}">
                <a16:creationId xmlns:a16="http://schemas.microsoft.com/office/drawing/2014/main" id="{AD88B7F3-27E6-CE06-237D-B2EEDBE0257F}"/>
              </a:ext>
            </a:extLst>
          </p:cNvPr>
          <p:cNvSpPr txBox="1"/>
          <p:nvPr/>
        </p:nvSpPr>
        <p:spPr>
          <a:xfrm>
            <a:off x="10679700" y="5802909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D259F44C-CA0A-B2ED-B2F1-65527C92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90284"/>
              </p:ext>
            </p:extLst>
          </p:nvPr>
        </p:nvGraphicFramePr>
        <p:xfrm>
          <a:off x="297224" y="1463503"/>
          <a:ext cx="5977352" cy="3930993"/>
        </p:xfrm>
        <a:graphic>
          <a:graphicData uri="http://schemas.openxmlformats.org/drawingml/2006/table">
            <a:tbl>
              <a:tblPr/>
              <a:tblGrid>
                <a:gridCol w="4854178">
                  <a:extLst>
                    <a:ext uri="{9D8B030D-6E8A-4147-A177-3AD203B41FA5}">
                      <a16:colId xmlns:a16="http://schemas.microsoft.com/office/drawing/2014/main" val="906993610"/>
                    </a:ext>
                  </a:extLst>
                </a:gridCol>
                <a:gridCol w="1123174">
                  <a:extLst>
                    <a:ext uri="{9D8B030D-6E8A-4147-A177-3AD203B41FA5}">
                      <a16:colId xmlns:a16="http://schemas.microsoft.com/office/drawing/2014/main" val="2197690293"/>
                    </a:ext>
                  </a:extLst>
                </a:gridCol>
              </a:tblGrid>
              <a:tr h="58840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boca es importante para la presentación personal / estética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65,6%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26300"/>
                  </a:ext>
                </a:extLst>
              </a:tr>
              <a:tr h="328006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salud oral afecta la salud general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65,1%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687470"/>
                  </a:ext>
                </a:extLst>
              </a:tr>
              <a:tr h="388458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boca es crucial para la higiene personal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57,6%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878971"/>
                  </a:ext>
                </a:extLst>
              </a:tr>
              <a:tr h="45985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boca es importante para la comunicación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54,9%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762104"/>
                  </a:ext>
                </a:extLst>
              </a:tr>
              <a:tr h="392307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boca es esencial para la alimentación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53,6%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99380"/>
                  </a:ext>
                </a:extLst>
              </a:tr>
              <a:tr h="65763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boca es importante para expresar diferentes emociones como alegría, tristeza, sorpresa </a:t>
                      </a:r>
                      <a:r>
                        <a:rPr lang="es-CO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etc</a:t>
                      </a: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38,5%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01309"/>
                  </a:ext>
                </a:extLst>
              </a:tr>
              <a:tr h="48329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boca juega un papel en la expresión emocional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993120"/>
                  </a:ext>
                </a:extLst>
              </a:tr>
              <a:tr h="541429">
                <a:tc>
                  <a:txBody>
                    <a:bodyPr/>
                    <a:lstStyle/>
                    <a:p>
                      <a:pPr algn="l" fontAlgn="ctr"/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 boca participa en diferentes actividades como cantar, besar…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554791"/>
                  </a:ext>
                </a:extLst>
              </a:tr>
            </a:tbl>
          </a:graphicData>
        </a:graphic>
      </p:graphicFrame>
      <p:sp>
        <p:nvSpPr>
          <p:cNvPr id="21" name="Título 1">
            <a:extLst>
              <a:ext uri="{FF2B5EF4-FFF2-40B4-BE49-F238E27FC236}">
                <a16:creationId xmlns:a16="http://schemas.microsoft.com/office/drawing/2014/main" id="{DF5A080D-EA0F-DFAF-E635-7B4C91C8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pPr algn="ctr"/>
            <a:r>
              <a:rPr lang="es-ES_tradnl" b="1" dirty="0">
                <a:solidFill>
                  <a:srgbClr val="C00000"/>
                </a:solidFill>
              </a:rPr>
              <a:t>“</a:t>
            </a:r>
            <a:r>
              <a:rPr lang="es-CO" sz="4400" kern="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 boca no es solo para sonreír</a:t>
            </a:r>
            <a:r>
              <a:rPr lang="es-ES_tradnl" sz="4400" kern="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ES_tradn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4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8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¿Qué te imaginas cuando te dicen “La boca no es solo para sonreír”? </a:t>
            </a:r>
            <a:endParaRPr lang="es-ES_tradnl" dirty="0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2">
            <a:extLst>
              <a:ext uri="{FF2B5EF4-FFF2-40B4-BE49-F238E27FC236}">
                <a16:creationId xmlns:a16="http://schemas.microsoft.com/office/drawing/2014/main" id="{1230D386-6CF9-16E9-0981-253D0D4CCBD4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EF06AB2-7550-2AF2-B400-62ACC81B0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8723"/>
            <a:ext cx="10105575" cy="58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8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s-CO" sz="1400" dirty="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Cual crees que fue el mensaje que te quiso transmitir esta idea de comercial 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s-CO" sz="1400" dirty="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En una escala de 1 a 5 donde 1 es no me gustó nada y 5 es me gustó mucho, ¿qué calificación le darías a esta idea de comercial? 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9C692D-FC8E-EE8A-865A-E0AB062ED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24" t="19797" r="12314" b="25331"/>
          <a:stretch/>
        </p:blipFill>
        <p:spPr>
          <a:xfrm>
            <a:off x="6389225" y="1714955"/>
            <a:ext cx="5783484" cy="41367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CD987D-2557-338C-E356-928249CE1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1" y="1145894"/>
            <a:ext cx="6436095" cy="499592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04FC24D-CA57-FD8B-A03B-158D5BD7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r>
              <a:rPr lang="es-ES_tradnl" b="1" dirty="0"/>
              <a:t>CONCEPTO DEL COMERCIAL</a:t>
            </a:r>
          </a:p>
        </p:txBody>
      </p:sp>
    </p:spTree>
    <p:extLst>
      <p:ext uri="{BB962C8B-B14F-4D97-AF65-F5344CB8AC3E}">
        <p14:creationId xmlns:p14="http://schemas.microsoft.com/office/powerpoint/2010/main" val="261237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B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/>
          <p:nvPr/>
        </p:nvSpPr>
        <p:spPr>
          <a:xfrm>
            <a:off x="0" y="962199"/>
            <a:ext cx="148500" cy="15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2729912" y="4193107"/>
            <a:ext cx="6732270" cy="1976120"/>
          </a:xfrm>
          <a:custGeom>
            <a:avLst/>
            <a:gdLst/>
            <a:ahLst/>
            <a:cxnLst/>
            <a:rect l="l" t="t" r="r" b="b"/>
            <a:pathLst>
              <a:path w="6732270" h="1976120" extrusionOk="0">
                <a:moveTo>
                  <a:pt x="6732187" y="0"/>
                </a:moveTo>
                <a:lnTo>
                  <a:pt x="0" y="0"/>
                </a:lnTo>
                <a:lnTo>
                  <a:pt x="0" y="1975634"/>
                </a:lnTo>
                <a:lnTo>
                  <a:pt x="6732187" y="1975634"/>
                </a:lnTo>
                <a:lnTo>
                  <a:pt x="6732187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32280" y="1016049"/>
            <a:ext cx="7338425" cy="14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ctr" anchorCtr="0">
            <a:spAutoFit/>
          </a:bodyPr>
          <a:lstStyle/>
          <a:p>
            <a:pPr marL="12700"/>
            <a:r>
              <a:rPr lang="es-CO" sz="4400" dirty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3.EVALUACION DE LA CAMPAÑA</a:t>
            </a:r>
            <a:endParaRPr sz="4400" dirty="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74A235-404E-0270-15CC-9E2195B4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99" y="5803153"/>
            <a:ext cx="4557450" cy="9571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s-CO" sz="1800" dirty="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¿Qué crees que la campaña estaba tratando de comunicar? (responde en tus propias palabras) 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s-CO" sz="1800" dirty="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¿Recuerdan alguna frase de la campaña que acabas de ver</a:t>
            </a: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endParaRPr lang="es-ES_tradnl" b="1" dirty="0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2">
            <a:extLst>
              <a:ext uri="{FF2B5EF4-FFF2-40B4-BE49-F238E27FC236}">
                <a16:creationId xmlns:a16="http://schemas.microsoft.com/office/drawing/2014/main" id="{1230D386-6CF9-16E9-0981-253D0D4CCBD4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4" name="Picture 2" descr="Tips para mantener una higiene bucodental">
            <a:extLst>
              <a:ext uri="{FF2B5EF4-FFF2-40B4-BE49-F238E27FC236}">
                <a16:creationId xmlns:a16="http://schemas.microsoft.com/office/drawing/2014/main" id="{F300A0F8-944A-449D-816A-C2A8156AD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48" y="1641869"/>
            <a:ext cx="7550552" cy="453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EAB4478-106C-0FED-9AFE-E8453F3F02AD}"/>
              </a:ext>
            </a:extLst>
          </p:cNvPr>
          <p:cNvSpPr txBox="1"/>
          <p:nvPr/>
        </p:nvSpPr>
        <p:spPr>
          <a:xfrm>
            <a:off x="486282" y="2367403"/>
            <a:ext cx="344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/>
              <a:t>“</a:t>
            </a:r>
            <a:r>
              <a:rPr lang="es-ES_tradnl" b="1" dirty="0" err="1"/>
              <a:t>Fluocardent</a:t>
            </a:r>
            <a:r>
              <a:rPr lang="es-ES_tradnl" b="1" dirty="0"/>
              <a:t> cuida tu bolsillo”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7C19B2-D2D1-E317-31B1-DEDB4BFE45F9}"/>
              </a:ext>
            </a:extLst>
          </p:cNvPr>
          <p:cNvSpPr txBox="1"/>
          <p:nvPr/>
        </p:nvSpPr>
        <p:spPr>
          <a:xfrm>
            <a:off x="514105" y="2906652"/>
            <a:ext cx="151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/>
              <a:t>“Salud Oral”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B9E602-846D-AA3B-76BA-F182937E70C6}"/>
              </a:ext>
            </a:extLst>
          </p:cNvPr>
          <p:cNvSpPr txBox="1"/>
          <p:nvPr/>
        </p:nvSpPr>
        <p:spPr>
          <a:xfrm>
            <a:off x="514105" y="1828154"/>
            <a:ext cx="483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/>
              <a:t>“</a:t>
            </a:r>
            <a:r>
              <a:rPr lang="es-ES_tradnl" b="1" dirty="0" err="1"/>
              <a:t>Fluocardent</a:t>
            </a:r>
            <a:r>
              <a:rPr lang="es-ES_tradnl" b="1" dirty="0"/>
              <a:t> brinda seguridad y protección”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5B0A8D-0AB2-20A2-BD7A-DE43B2B04EF9}"/>
              </a:ext>
            </a:extLst>
          </p:cNvPr>
          <p:cNvSpPr txBox="1"/>
          <p:nvPr/>
        </p:nvSpPr>
        <p:spPr>
          <a:xfrm>
            <a:off x="514105" y="3445901"/>
            <a:ext cx="279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/>
              <a:t>“Cuidado de los dientes”</a:t>
            </a:r>
          </a:p>
        </p:txBody>
      </p:sp>
      <p:sp>
        <p:nvSpPr>
          <p:cNvPr id="12" name="Recortar rectángulo de esquina diagonal 11">
            <a:extLst>
              <a:ext uri="{FF2B5EF4-FFF2-40B4-BE49-F238E27FC236}">
                <a16:creationId xmlns:a16="http://schemas.microsoft.com/office/drawing/2014/main" id="{E45C5A7A-C2AA-CABA-5CD7-D88E4065A7DA}"/>
              </a:ext>
            </a:extLst>
          </p:cNvPr>
          <p:cNvSpPr/>
          <p:nvPr/>
        </p:nvSpPr>
        <p:spPr>
          <a:xfrm>
            <a:off x="486282" y="4434420"/>
            <a:ext cx="3680749" cy="900592"/>
          </a:xfrm>
          <a:prstGeom prst="snip2Diag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1F37B2"/>
                </a:solidFill>
              </a:rPr>
              <a:t>“La boca no es solo para sonreír”</a:t>
            </a:r>
          </a:p>
        </p:txBody>
      </p:sp>
    </p:spTree>
    <p:extLst>
      <p:ext uri="{BB962C8B-B14F-4D97-AF65-F5344CB8AC3E}">
        <p14:creationId xmlns:p14="http://schemas.microsoft.com/office/powerpoint/2010/main" val="42661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8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¿Cómo te hizo sentir esta idea de comercial? </a:t>
            </a:r>
            <a:endParaRPr lang="es-ES_tradnl" dirty="0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endParaRPr lang="es-ES_tradnl" b="1" dirty="0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2">
            <a:extLst>
              <a:ext uri="{FF2B5EF4-FFF2-40B4-BE49-F238E27FC236}">
                <a16:creationId xmlns:a16="http://schemas.microsoft.com/office/drawing/2014/main" id="{1230D386-6CF9-16E9-0981-253D0D4CCBD4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238757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endParaRPr lang="es-ES_tradnl" b="1" dirty="0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2">
            <a:extLst>
              <a:ext uri="{FF2B5EF4-FFF2-40B4-BE49-F238E27FC236}">
                <a16:creationId xmlns:a16="http://schemas.microsoft.com/office/drawing/2014/main" id="{1230D386-6CF9-16E9-0981-253D0D4CCBD4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145778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endParaRPr lang="es-ES_tradnl" b="1" dirty="0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9;p2">
            <a:extLst>
              <a:ext uri="{FF2B5EF4-FFF2-40B4-BE49-F238E27FC236}">
                <a16:creationId xmlns:a16="http://schemas.microsoft.com/office/drawing/2014/main" id="{1230D386-6CF9-16E9-0981-253D0D4CCBD4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10732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r>
              <a:rPr lang="es-ES_tradnl" b="1" dirty="0"/>
              <a:t>AGENDA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A775BB1-EAFF-8301-001A-93191614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18" y="5951690"/>
            <a:ext cx="3842714" cy="807011"/>
          </a:xfrm>
          <a:prstGeom prst="rect">
            <a:avLst/>
          </a:prstGeom>
        </p:spPr>
      </p:pic>
      <p:sp>
        <p:nvSpPr>
          <p:cNvPr id="26" name="Google Shape;381;p21">
            <a:extLst>
              <a:ext uri="{FF2B5EF4-FFF2-40B4-BE49-F238E27FC236}">
                <a16:creationId xmlns:a16="http://schemas.microsoft.com/office/drawing/2014/main" id="{685E8D3B-27E9-FF22-EA39-2BAD3ABD746F}"/>
              </a:ext>
            </a:extLst>
          </p:cNvPr>
          <p:cNvSpPr/>
          <p:nvPr/>
        </p:nvSpPr>
        <p:spPr>
          <a:xfrm>
            <a:off x="0" y="962199"/>
            <a:ext cx="148500" cy="1527300"/>
          </a:xfrm>
          <a:prstGeom prst="rect">
            <a:avLst/>
          </a:prstGeom>
          <a:solidFill>
            <a:srgbClr val="1F37B2"/>
          </a:solidFill>
          <a:ln>
            <a:solidFill>
              <a:srgbClr val="1F37B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86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endParaRPr lang="es-ES_tradnl" b="1" dirty="0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A5AF3520-BB58-3D0D-50D5-A71D552659F5}"/>
              </a:ext>
            </a:extLst>
          </p:cNvPr>
          <p:cNvSpPr txBox="1"/>
          <p:nvPr/>
        </p:nvSpPr>
        <p:spPr>
          <a:xfrm>
            <a:off x="10679700" y="5802909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86061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endParaRPr lang="es-ES_tradnl" b="1" dirty="0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A5AF3520-BB58-3D0D-50D5-A71D552659F5}"/>
              </a:ext>
            </a:extLst>
          </p:cNvPr>
          <p:cNvSpPr txBox="1"/>
          <p:nvPr/>
        </p:nvSpPr>
        <p:spPr>
          <a:xfrm>
            <a:off x="10679700" y="5802909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23365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endParaRPr lang="es-ES_tradnl" b="1" dirty="0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A5AF3520-BB58-3D0D-50D5-A71D552659F5}"/>
              </a:ext>
            </a:extLst>
          </p:cNvPr>
          <p:cNvSpPr txBox="1"/>
          <p:nvPr/>
        </p:nvSpPr>
        <p:spPr>
          <a:xfrm>
            <a:off x="10679700" y="5802909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107605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endParaRPr lang="es-ES_tradnl" b="1" dirty="0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9;p2">
            <a:extLst>
              <a:ext uri="{FF2B5EF4-FFF2-40B4-BE49-F238E27FC236}">
                <a16:creationId xmlns:a16="http://schemas.microsoft.com/office/drawing/2014/main" id="{A5AF3520-BB58-3D0D-50D5-A71D552659F5}"/>
              </a:ext>
            </a:extLst>
          </p:cNvPr>
          <p:cNvSpPr txBox="1"/>
          <p:nvPr/>
        </p:nvSpPr>
        <p:spPr>
          <a:xfrm>
            <a:off x="10679700" y="5802909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128054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B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/>
          <p:nvPr/>
        </p:nvSpPr>
        <p:spPr>
          <a:xfrm>
            <a:off x="0" y="962199"/>
            <a:ext cx="148500" cy="15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32280" y="1016049"/>
            <a:ext cx="7338425" cy="14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ctr" anchorCtr="0">
            <a:spAutoFit/>
          </a:bodyPr>
          <a:lstStyle/>
          <a:p>
            <a:pPr marL="12700"/>
            <a:r>
              <a:rPr lang="es-CO" sz="4400" dirty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1. VARIABLES DEMOGRAFICAS</a:t>
            </a:r>
            <a:endParaRPr sz="4400" dirty="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74A235-404E-0270-15CC-9E2195B4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99" y="5803153"/>
            <a:ext cx="4557450" cy="95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3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7" name="Google Shape;79;p2">
            <a:extLst>
              <a:ext uri="{FF2B5EF4-FFF2-40B4-BE49-F238E27FC236}">
                <a16:creationId xmlns:a16="http://schemas.microsoft.com/office/drawing/2014/main" id="{C5C6DF83-CFE3-1B74-2E3D-9F6FCF4A8819}"/>
              </a:ext>
            </a:extLst>
          </p:cNvPr>
          <p:cNvSpPr txBox="1"/>
          <p:nvPr/>
        </p:nvSpPr>
        <p:spPr>
          <a:xfrm>
            <a:off x="10679700" y="6361200"/>
            <a:ext cx="1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r>
              <a:rPr lang="es-ES_tradnl" b="1" dirty="0"/>
              <a:t>Perfil Socioeconómico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94CE672-5CEF-75F0-0BC6-03655DA140F9}"/>
              </a:ext>
            </a:extLst>
          </p:cNvPr>
          <p:cNvSpPr txBox="1"/>
          <p:nvPr/>
        </p:nvSpPr>
        <p:spPr>
          <a:xfrm>
            <a:off x="8448555" y="1306368"/>
            <a:ext cx="2905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1F37B2"/>
                </a:solidFill>
              </a:rPr>
              <a:t>CIUDADES PARTICIPANTES</a:t>
            </a:r>
          </a:p>
          <a:p>
            <a:r>
              <a:rPr lang="es-ES_tradnl" sz="1600" b="1" dirty="0"/>
              <a:t>Bogotá, D.C. 	49.22%</a:t>
            </a:r>
          </a:p>
          <a:p>
            <a:r>
              <a:rPr lang="es-ES_tradnl" sz="1600" dirty="0"/>
              <a:t>Medellín 		21.61%</a:t>
            </a:r>
          </a:p>
          <a:p>
            <a:r>
              <a:rPr lang="es-ES_tradnl" sz="1600" dirty="0"/>
              <a:t>Cali 		17.45%</a:t>
            </a:r>
          </a:p>
          <a:p>
            <a:r>
              <a:rPr lang="es-ES_tradnl" sz="1600" dirty="0"/>
              <a:t>Barranquilla 	11.72%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CCCDB9F-0053-2723-98F8-79782C86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03" y="1260677"/>
            <a:ext cx="5100524" cy="510052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849D63C-C9EF-76E9-1056-98F52FC0F6EB}"/>
              </a:ext>
            </a:extLst>
          </p:cNvPr>
          <p:cNvSpPr txBox="1"/>
          <p:nvPr/>
        </p:nvSpPr>
        <p:spPr>
          <a:xfrm>
            <a:off x="8345345" y="4718888"/>
            <a:ext cx="2754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1F37B2"/>
                </a:solidFill>
              </a:rPr>
              <a:t>NIVEL SOCIO ECONÓMICO</a:t>
            </a:r>
          </a:p>
          <a:p>
            <a:r>
              <a:rPr lang="es-ES_tradnl" sz="1600" dirty="0"/>
              <a:t>Estrato 2.	31.51%</a:t>
            </a:r>
          </a:p>
          <a:p>
            <a:r>
              <a:rPr lang="es-ES_tradnl" sz="1600" b="1" dirty="0"/>
              <a:t>Estrato 3. 	41.15%</a:t>
            </a:r>
          </a:p>
          <a:p>
            <a:r>
              <a:rPr lang="es-ES_tradnl" sz="1600" dirty="0"/>
              <a:t>Estrato 4.	23.18%</a:t>
            </a:r>
          </a:p>
          <a:p>
            <a:r>
              <a:rPr lang="es-ES_tradnl" sz="1600" dirty="0"/>
              <a:t>Estrato 5.	4.15%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3B8277-F55A-E8D7-AD5B-B242B4F9B59C}"/>
              </a:ext>
            </a:extLst>
          </p:cNvPr>
          <p:cNvSpPr txBox="1"/>
          <p:nvPr/>
        </p:nvSpPr>
        <p:spPr>
          <a:xfrm>
            <a:off x="514105" y="1690688"/>
            <a:ext cx="231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1F37B2"/>
                </a:solidFill>
              </a:rPr>
              <a:t>GENERO</a:t>
            </a:r>
          </a:p>
          <a:p>
            <a:r>
              <a:rPr lang="es-ES_tradnl" sz="1600" b="1" dirty="0"/>
              <a:t>Mujer 	60%</a:t>
            </a:r>
          </a:p>
          <a:p>
            <a:r>
              <a:rPr lang="es-ES_tradnl" sz="1600" dirty="0"/>
              <a:t>Hombre 	40%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83878F3-BBFD-0733-D65A-0976244E949F}"/>
              </a:ext>
            </a:extLst>
          </p:cNvPr>
          <p:cNvSpPr txBox="1"/>
          <p:nvPr/>
        </p:nvSpPr>
        <p:spPr>
          <a:xfrm>
            <a:off x="525682" y="4841999"/>
            <a:ext cx="2314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1F37B2"/>
                </a:solidFill>
              </a:rPr>
              <a:t>RANGO DE EDADES</a:t>
            </a:r>
          </a:p>
          <a:p>
            <a:r>
              <a:rPr lang="es-ES_tradnl" sz="1600" dirty="0"/>
              <a:t>18 - 24 	11.45%</a:t>
            </a:r>
          </a:p>
          <a:p>
            <a:r>
              <a:rPr lang="es-ES_tradnl" sz="1600" b="1" dirty="0"/>
              <a:t>25 - 35 	47.13%</a:t>
            </a:r>
          </a:p>
          <a:p>
            <a:r>
              <a:rPr lang="es-ES_tradnl" sz="1600" dirty="0"/>
              <a:t>36 - 45 	41.40%</a:t>
            </a:r>
          </a:p>
        </p:txBody>
      </p:sp>
      <p:cxnSp>
        <p:nvCxnSpPr>
          <p:cNvPr id="26" name="Conector curvado 25">
            <a:extLst>
              <a:ext uri="{FF2B5EF4-FFF2-40B4-BE49-F238E27FC236}">
                <a16:creationId xmlns:a16="http://schemas.microsoft.com/office/drawing/2014/main" id="{059EA5F0-DDD4-2540-E598-B47071F7F105}"/>
              </a:ext>
            </a:extLst>
          </p:cNvPr>
          <p:cNvCxnSpPr>
            <a:cxnSpLocks/>
          </p:cNvCxnSpPr>
          <p:nvPr/>
        </p:nvCxnSpPr>
        <p:spPr>
          <a:xfrm rot="10800000">
            <a:off x="2418680" y="2106187"/>
            <a:ext cx="1204197" cy="477929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curvado 26">
            <a:extLst>
              <a:ext uri="{FF2B5EF4-FFF2-40B4-BE49-F238E27FC236}">
                <a16:creationId xmlns:a16="http://schemas.microsoft.com/office/drawing/2014/main" id="{CD394520-8E34-7E3D-0CE5-ED02E4EF1EFC}"/>
              </a:ext>
            </a:extLst>
          </p:cNvPr>
          <p:cNvCxnSpPr>
            <a:cxnSpLocks/>
          </p:cNvCxnSpPr>
          <p:nvPr/>
        </p:nvCxnSpPr>
        <p:spPr>
          <a:xfrm rot="10800000">
            <a:off x="2710430" y="5443763"/>
            <a:ext cx="1655726" cy="623202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curvado 27">
            <a:extLst>
              <a:ext uri="{FF2B5EF4-FFF2-40B4-BE49-F238E27FC236}">
                <a16:creationId xmlns:a16="http://schemas.microsoft.com/office/drawing/2014/main" id="{ADFDE091-9A17-2B82-9F6D-0E903A5775ED}"/>
              </a:ext>
            </a:extLst>
          </p:cNvPr>
          <p:cNvCxnSpPr/>
          <p:nvPr/>
        </p:nvCxnSpPr>
        <p:spPr>
          <a:xfrm flipV="1">
            <a:off x="6704180" y="5341694"/>
            <a:ext cx="1388962" cy="538610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6A5A9176-DF2B-7B22-C2C7-3AD0D618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65" y="1831801"/>
            <a:ext cx="2491849" cy="1419857"/>
          </a:xfrm>
          <a:prstGeom prst="rect">
            <a:avLst/>
          </a:prstGeom>
        </p:spPr>
      </p:pic>
      <p:cxnSp>
        <p:nvCxnSpPr>
          <p:cNvPr id="30" name="Conector curvado 29">
            <a:extLst>
              <a:ext uri="{FF2B5EF4-FFF2-40B4-BE49-F238E27FC236}">
                <a16:creationId xmlns:a16="http://schemas.microsoft.com/office/drawing/2014/main" id="{7AC8E3FF-E880-1379-C15A-080A2B8915A9}"/>
              </a:ext>
            </a:extLst>
          </p:cNvPr>
          <p:cNvCxnSpPr>
            <a:cxnSpLocks/>
          </p:cNvCxnSpPr>
          <p:nvPr/>
        </p:nvCxnSpPr>
        <p:spPr>
          <a:xfrm flipV="1">
            <a:off x="6848864" y="1968087"/>
            <a:ext cx="1468439" cy="724085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Google Shape;60;p1">
            <a:extLst>
              <a:ext uri="{FF2B5EF4-FFF2-40B4-BE49-F238E27FC236}">
                <a16:creationId xmlns:a16="http://schemas.microsoft.com/office/drawing/2014/main" id="{5FFBEB7C-6631-75EC-3B2B-05DC77F76A3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8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B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/>
          <p:nvPr/>
        </p:nvSpPr>
        <p:spPr>
          <a:xfrm>
            <a:off x="0" y="962199"/>
            <a:ext cx="148500" cy="15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2729912" y="4193107"/>
            <a:ext cx="6732270" cy="1976120"/>
          </a:xfrm>
          <a:custGeom>
            <a:avLst/>
            <a:gdLst/>
            <a:ahLst/>
            <a:cxnLst/>
            <a:rect l="l" t="t" r="r" b="b"/>
            <a:pathLst>
              <a:path w="6732270" h="1976120" extrusionOk="0">
                <a:moveTo>
                  <a:pt x="6732187" y="0"/>
                </a:moveTo>
                <a:lnTo>
                  <a:pt x="0" y="0"/>
                </a:lnTo>
                <a:lnTo>
                  <a:pt x="0" y="1975634"/>
                </a:lnTo>
                <a:lnTo>
                  <a:pt x="6732187" y="1975634"/>
                </a:lnTo>
                <a:lnTo>
                  <a:pt x="6732187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32280" y="1016049"/>
            <a:ext cx="7338425" cy="14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ctr" anchorCtr="0">
            <a:spAutoFit/>
          </a:bodyPr>
          <a:lstStyle/>
          <a:p>
            <a:pPr marL="12700"/>
            <a:r>
              <a:rPr lang="es-CO" sz="4400" dirty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2. VARIABLES DIAGNOSTICO</a:t>
            </a:r>
            <a:endParaRPr sz="4400" dirty="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74A235-404E-0270-15CC-9E2195B4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99" y="5803153"/>
            <a:ext cx="4557450" cy="95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¿Qué marcas de crema dental conoces o has oído nombrar?</a:t>
            </a:r>
            <a:endParaRPr lang="es-ES_tradnl" dirty="0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r>
              <a:rPr lang="es-ES_tradnl" b="1" dirty="0"/>
              <a:t>TOP OF MIND</a:t>
            </a:r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AB76945E-E4FF-B3CA-C2E0-E6EB108633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7;p7">
            <a:extLst>
              <a:ext uri="{FF2B5EF4-FFF2-40B4-BE49-F238E27FC236}">
                <a16:creationId xmlns:a16="http://schemas.microsoft.com/office/drawing/2014/main" id="{865B8EB8-CEB4-E45E-3156-1D2A8BD3825A}"/>
              </a:ext>
            </a:extLst>
          </p:cNvPr>
          <p:cNvSpPr/>
          <p:nvPr/>
        </p:nvSpPr>
        <p:spPr>
          <a:xfrm>
            <a:off x="1619041" y="2531124"/>
            <a:ext cx="1926932" cy="1999258"/>
          </a:xfrm>
          <a:prstGeom prst="roundRect">
            <a:avLst>
              <a:gd name="adj" fmla="val 16667"/>
            </a:avLst>
          </a:prstGeom>
          <a:solidFill>
            <a:srgbClr val="2038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78;p7">
            <a:extLst>
              <a:ext uri="{FF2B5EF4-FFF2-40B4-BE49-F238E27FC236}">
                <a16:creationId xmlns:a16="http://schemas.microsoft.com/office/drawing/2014/main" id="{17E75EAD-6687-63A6-D88A-3BCB571E93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5367"/>
          <a:stretch/>
        </p:blipFill>
        <p:spPr>
          <a:xfrm flipH="1">
            <a:off x="456070" y="1601307"/>
            <a:ext cx="2988401" cy="2835775"/>
          </a:xfrm>
          <a:prstGeom prst="roundRect">
            <a:avLst>
              <a:gd name="adj" fmla="val 10354"/>
            </a:avLst>
          </a:prstGeom>
          <a:noFill/>
          <a:ln>
            <a:noFill/>
          </a:ln>
        </p:spPr>
      </p:pic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404CAFAC-9417-31C8-8B78-B7D7BAA52A39}"/>
              </a:ext>
            </a:extLst>
          </p:cNvPr>
          <p:cNvSpPr/>
          <p:nvPr/>
        </p:nvSpPr>
        <p:spPr>
          <a:xfrm>
            <a:off x="7768867" y="1601307"/>
            <a:ext cx="3771092" cy="31687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648B6AC-0813-D4DB-3F95-A6A51825E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49147"/>
              </p:ext>
            </p:extLst>
          </p:nvPr>
        </p:nvGraphicFramePr>
        <p:xfrm>
          <a:off x="8053451" y="2350127"/>
          <a:ext cx="3201924" cy="1697197"/>
        </p:xfrm>
        <a:graphic>
          <a:graphicData uri="http://schemas.openxmlformats.org/drawingml/2006/table">
            <a:tbl>
              <a:tblPr/>
              <a:tblGrid>
                <a:gridCol w="1600962">
                  <a:extLst>
                    <a:ext uri="{9D8B030D-6E8A-4147-A177-3AD203B41FA5}">
                      <a16:colId xmlns:a16="http://schemas.microsoft.com/office/drawing/2014/main" val="1522735197"/>
                    </a:ext>
                  </a:extLst>
                </a:gridCol>
                <a:gridCol w="1600962">
                  <a:extLst>
                    <a:ext uri="{9D8B030D-6E8A-4147-A177-3AD203B41FA5}">
                      <a16:colId xmlns:a16="http://schemas.microsoft.com/office/drawing/2014/main" val="2424142675"/>
                    </a:ext>
                  </a:extLst>
                </a:gridCol>
              </a:tblGrid>
              <a:tr h="37025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Porcentaje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859808"/>
                  </a:ext>
                </a:extLst>
              </a:tr>
              <a:tr h="330478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Colgate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64172"/>
                  </a:ext>
                </a:extLst>
              </a:tr>
              <a:tr h="330478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Fluocardent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030535"/>
                  </a:ext>
                </a:extLst>
              </a:tr>
              <a:tr h="330478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Oral-B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611416"/>
                  </a:ext>
                </a:extLst>
              </a:tr>
              <a:tr h="330478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Sensodyne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515970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55175902-0C7E-EE9F-F6C7-2A5DB5856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509" y="735624"/>
            <a:ext cx="1234934" cy="123493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C146F41-4F96-5C57-12B4-162ECF45B2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02" t="24126" r="25771" b="24898"/>
          <a:stretch/>
        </p:blipFill>
        <p:spPr>
          <a:xfrm>
            <a:off x="3808113" y="1388985"/>
            <a:ext cx="3586264" cy="3381042"/>
          </a:xfrm>
          <a:prstGeom prst="rect">
            <a:avLst/>
          </a:prstGeom>
        </p:spPr>
      </p:pic>
      <p:sp>
        <p:nvSpPr>
          <p:cNvPr id="32" name="Google Shape;79;p2">
            <a:extLst>
              <a:ext uri="{FF2B5EF4-FFF2-40B4-BE49-F238E27FC236}">
                <a16:creationId xmlns:a16="http://schemas.microsoft.com/office/drawing/2014/main" id="{96094056-3670-07E9-E16C-4CA4DF94F01F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16502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5000"/>
              </a:lnSpc>
            </a:pPr>
            <a:r>
              <a:rPr lang="es-CO" sz="1100" dirty="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En los últimos 3 meses recuerdas haber visto u oído publicidad de marcas de crema dental en televisión, ¿radio, vallas, periódicos, revistas, paraderos de buses o cualquier otro medio? </a:t>
            </a:r>
          </a:p>
          <a:p>
            <a:pPr lvl="0">
              <a:lnSpc>
                <a:spcPct val="115000"/>
              </a:lnSpc>
            </a:pPr>
            <a:r>
              <a:rPr lang="es-CO" sz="11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¿De qué marcas de crema dental recuerdas haber visto u oído publicidad en los últimos 6 meses? </a:t>
            </a:r>
            <a:endParaRPr lang="es-CO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7" name="Google Shape;79;p2">
            <a:extLst>
              <a:ext uri="{FF2B5EF4-FFF2-40B4-BE49-F238E27FC236}">
                <a16:creationId xmlns:a16="http://schemas.microsoft.com/office/drawing/2014/main" id="{C5C6DF83-CFE3-1B74-2E3D-9F6FCF4A8819}"/>
              </a:ext>
            </a:extLst>
          </p:cNvPr>
          <p:cNvSpPr txBox="1"/>
          <p:nvPr/>
        </p:nvSpPr>
        <p:spPr>
          <a:xfrm>
            <a:off x="10679700" y="5802909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r>
              <a:rPr lang="es-ES_tradnl" b="1" dirty="0"/>
              <a:t>PUBLICIDAD</a:t>
            </a:r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FE35F0D5-21F0-BAAF-B25D-BE90E8C6E5F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CEE43726-0935-3C49-EF95-784A4BAD5735}"/>
              </a:ext>
            </a:extLst>
          </p:cNvPr>
          <p:cNvSpPr/>
          <p:nvPr/>
        </p:nvSpPr>
        <p:spPr>
          <a:xfrm>
            <a:off x="7664695" y="1812800"/>
            <a:ext cx="3794242" cy="309801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4B20892-6FF1-13A8-CF60-476D136D6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14163"/>
              </p:ext>
            </p:extLst>
          </p:nvPr>
        </p:nvGraphicFramePr>
        <p:xfrm>
          <a:off x="7941731" y="2388352"/>
          <a:ext cx="3240170" cy="1946910"/>
        </p:xfrm>
        <a:graphic>
          <a:graphicData uri="http://schemas.openxmlformats.org/drawingml/2006/table">
            <a:tbl>
              <a:tblPr/>
              <a:tblGrid>
                <a:gridCol w="1695084">
                  <a:extLst>
                    <a:ext uri="{9D8B030D-6E8A-4147-A177-3AD203B41FA5}">
                      <a16:colId xmlns:a16="http://schemas.microsoft.com/office/drawing/2014/main" val="83225750"/>
                    </a:ext>
                  </a:extLst>
                </a:gridCol>
                <a:gridCol w="1545086">
                  <a:extLst>
                    <a:ext uri="{9D8B030D-6E8A-4147-A177-3AD203B41FA5}">
                      <a16:colId xmlns:a16="http://schemas.microsoft.com/office/drawing/2014/main" val="3010910845"/>
                    </a:ext>
                  </a:extLst>
                </a:gridCol>
              </a:tblGrid>
              <a:tr h="3495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9679"/>
                  </a:ext>
                </a:extLst>
              </a:tr>
              <a:tr h="2846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Colgate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829995"/>
                  </a:ext>
                </a:extLst>
              </a:tr>
              <a:tr h="2846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Fluocardent</a:t>
                      </a:r>
                      <a:endParaRPr lang="es-CO" sz="2000" b="1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6686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Fortident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998632"/>
                  </a:ext>
                </a:extLst>
              </a:tr>
              <a:tr h="2846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Oral-B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977619"/>
                  </a:ext>
                </a:extLst>
              </a:tr>
              <a:tr h="2846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Sensodyne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14383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E495533-7CD5-C9E8-8E40-D63C138C79DA}"/>
              </a:ext>
            </a:extLst>
          </p:cNvPr>
          <p:cNvSpPr txBox="1"/>
          <p:nvPr/>
        </p:nvSpPr>
        <p:spPr>
          <a:xfrm>
            <a:off x="514105" y="1659285"/>
            <a:ext cx="58245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4400" b="1" dirty="0">
                <a:latin typeface="+mj-lt"/>
              </a:rPr>
              <a:t>El </a:t>
            </a:r>
            <a:r>
              <a:rPr lang="es-ES_tradnl" sz="4800" b="1" dirty="0">
                <a:solidFill>
                  <a:srgbClr val="FF0000"/>
                </a:solidFill>
                <a:latin typeface="+mj-lt"/>
              </a:rPr>
              <a:t>84.11% </a:t>
            </a:r>
            <a:r>
              <a:rPr lang="es-ES_tradnl" sz="4400" b="1" dirty="0">
                <a:latin typeface="+mj-lt"/>
              </a:rPr>
              <a:t>de la población encuestada recuerda haber visto Publicidad de marcas de crema dental.</a:t>
            </a:r>
          </a:p>
        </p:txBody>
      </p:sp>
    </p:spTree>
    <p:extLst>
      <p:ext uri="{BB962C8B-B14F-4D97-AF65-F5344CB8AC3E}">
        <p14:creationId xmlns:p14="http://schemas.microsoft.com/office/powerpoint/2010/main" val="330503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¿De estas marcas de crema dental cuales conoces o has oído nombrar?</a:t>
            </a:r>
            <a:r>
              <a:rPr lang="es-CO" sz="18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CO" sz="18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¿Cuál marca de crema dental has comprado en los últimos 3 meses?</a:t>
            </a:r>
            <a:r>
              <a:rPr lang="es-CO" dirty="0">
                <a:effectLst/>
              </a:rPr>
              <a:t>  </a:t>
            </a:r>
            <a:endParaRPr lang="es-ES_tradnl" dirty="0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7961CED-F2BC-571A-228E-F282232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r>
              <a:rPr lang="es-ES_tradnl" b="1" dirty="0"/>
              <a:t>CONOCIMIENTO DE MARCA</a:t>
            </a:r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2EC577F-E74B-CB07-749F-5C7A59FF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4465"/>
            <a:ext cx="8567402" cy="4987735"/>
          </a:xfrm>
          <a:prstGeom prst="rect">
            <a:avLst/>
          </a:prstGeom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6BAE6CF5-897F-E40D-729D-BA4A5559E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8004"/>
              </p:ext>
            </p:extLst>
          </p:nvPr>
        </p:nvGraphicFramePr>
        <p:xfrm>
          <a:off x="8599990" y="1958340"/>
          <a:ext cx="3592010" cy="2575560"/>
        </p:xfrm>
        <a:graphic>
          <a:graphicData uri="http://schemas.openxmlformats.org/drawingml/2006/table">
            <a:tbl>
              <a:tblPr/>
              <a:tblGrid>
                <a:gridCol w="1679417">
                  <a:extLst>
                    <a:ext uri="{9D8B030D-6E8A-4147-A177-3AD203B41FA5}">
                      <a16:colId xmlns:a16="http://schemas.microsoft.com/office/drawing/2014/main" val="2907356721"/>
                    </a:ext>
                  </a:extLst>
                </a:gridCol>
                <a:gridCol w="1912593">
                  <a:extLst>
                    <a:ext uri="{9D8B030D-6E8A-4147-A177-3AD203B41FA5}">
                      <a16:colId xmlns:a16="http://schemas.microsoft.com/office/drawing/2014/main" val="1862776690"/>
                    </a:ext>
                  </a:extLst>
                </a:gridCol>
              </a:tblGrid>
              <a:tr h="30734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Categoria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Porcentaje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064839"/>
                  </a:ext>
                </a:extLst>
              </a:tr>
              <a:tr h="307342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Colgate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261241"/>
                  </a:ext>
                </a:extLst>
              </a:tr>
              <a:tr h="307342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Oral-B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18150"/>
                  </a:ext>
                </a:extLst>
              </a:tr>
              <a:tr h="307342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Fluocardent</a:t>
                      </a:r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242438"/>
                  </a:ext>
                </a:extLst>
              </a:tr>
              <a:tr h="307342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Fortident 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92324"/>
                  </a:ext>
                </a:extLst>
              </a:tr>
              <a:tr h="307342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Sensodyne</a:t>
                      </a: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551175"/>
                  </a:ext>
                </a:extLst>
              </a:tr>
              <a:tr h="307342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Bucarine</a:t>
                      </a:r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956281"/>
                  </a:ext>
                </a:extLst>
              </a:tr>
              <a:tr h="307342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Cristal ice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447510"/>
                  </a:ext>
                </a:extLst>
              </a:tr>
            </a:tbl>
          </a:graphicData>
        </a:graphic>
      </p:graphicFrame>
      <p:sp>
        <p:nvSpPr>
          <p:cNvPr id="12" name="Google Shape;79;p2">
            <a:extLst>
              <a:ext uri="{FF2B5EF4-FFF2-40B4-BE49-F238E27FC236}">
                <a16:creationId xmlns:a16="http://schemas.microsoft.com/office/drawing/2014/main" id="{8363AA20-17ED-863A-839B-E2FD363299E3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128437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5B58D-5EC5-5BD8-6124-C0ABE0091F73}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1F37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800" kern="0" dirty="0"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¿Cuál marca de crema dental compraste la última vez?</a:t>
            </a:r>
            <a:endParaRPr lang="es-ES_tradnl" dirty="0"/>
          </a:p>
        </p:txBody>
      </p:sp>
      <p:sp>
        <p:nvSpPr>
          <p:cNvPr id="5" name="Google Shape;188;p8">
            <a:extLst>
              <a:ext uri="{FF2B5EF4-FFF2-40B4-BE49-F238E27FC236}">
                <a16:creationId xmlns:a16="http://schemas.microsoft.com/office/drawing/2014/main" id="{D2790866-B152-F89F-F598-43A220E5A0CF}"/>
              </a:ext>
            </a:extLst>
          </p:cNvPr>
          <p:cNvSpPr/>
          <p:nvPr/>
        </p:nvSpPr>
        <p:spPr>
          <a:xfrm>
            <a:off x="10105575" y="3625"/>
            <a:ext cx="2086425" cy="1623800"/>
          </a:xfrm>
          <a:custGeom>
            <a:avLst/>
            <a:gdLst/>
            <a:ahLst/>
            <a:cxnLst/>
            <a:rect l="l" t="t" r="r" b="b"/>
            <a:pathLst>
              <a:path w="83457" h="64952" extrusionOk="0">
                <a:moveTo>
                  <a:pt x="83457" y="0"/>
                </a:moveTo>
                <a:lnTo>
                  <a:pt x="0" y="0"/>
                </a:lnTo>
                <a:lnTo>
                  <a:pt x="83457" y="64952"/>
                </a:lnTo>
                <a:close/>
              </a:path>
            </a:pathLst>
          </a:custGeom>
          <a:solidFill>
            <a:srgbClr val="2038B2"/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pic>
        <p:nvPicPr>
          <p:cNvPr id="2" name="Google Shape;60;p1">
            <a:extLst>
              <a:ext uri="{FF2B5EF4-FFF2-40B4-BE49-F238E27FC236}">
                <a16:creationId xmlns:a16="http://schemas.microsoft.com/office/drawing/2014/main" id="{D540F342-099B-D6DE-B110-0620452151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5730" r="24940" b="50556"/>
          <a:stretch/>
        </p:blipFill>
        <p:spPr>
          <a:xfrm>
            <a:off x="11090801" y="189000"/>
            <a:ext cx="937099" cy="5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FCDADA4-57D6-58F8-E3BA-6A9B8D510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52"/>
          <a:stretch/>
        </p:blipFill>
        <p:spPr>
          <a:xfrm>
            <a:off x="625464" y="558678"/>
            <a:ext cx="10054236" cy="5428876"/>
          </a:xfrm>
          <a:prstGeom prst="rect">
            <a:avLst/>
          </a:prstGeom>
        </p:spPr>
      </p:pic>
      <p:sp>
        <p:nvSpPr>
          <p:cNvPr id="12" name="Google Shape;79;p2">
            <a:extLst>
              <a:ext uri="{FF2B5EF4-FFF2-40B4-BE49-F238E27FC236}">
                <a16:creationId xmlns:a16="http://schemas.microsoft.com/office/drawing/2014/main" id="{0BF7220B-0591-6241-D138-B78E8F07C1DF}"/>
              </a:ext>
            </a:extLst>
          </p:cNvPr>
          <p:cNvSpPr txBox="1"/>
          <p:nvPr/>
        </p:nvSpPr>
        <p:spPr>
          <a:xfrm>
            <a:off x="10679700" y="6359726"/>
            <a:ext cx="13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  <a:latin typeface="Poppins Black"/>
                <a:ea typeface="Poppins Black"/>
                <a:cs typeface="Poppins Black"/>
                <a:sym typeface="Poppins Black"/>
              </a:rPr>
              <a:t>BASE: 384</a:t>
            </a:r>
            <a:endParaRPr sz="1600" dirty="0">
              <a:solidFill>
                <a:schemeClr val="bg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  <p:extLst>
      <p:ext uri="{BB962C8B-B14F-4D97-AF65-F5344CB8AC3E}">
        <p14:creationId xmlns:p14="http://schemas.microsoft.com/office/powerpoint/2010/main" val="4062099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700</Words>
  <Application>Microsoft Macintosh PowerPoint</Application>
  <PresentationFormat>Panorámica</PresentationFormat>
  <Paragraphs>134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Aptos Narrow</vt:lpstr>
      <vt:lpstr>Arial</vt:lpstr>
      <vt:lpstr>Calibri</vt:lpstr>
      <vt:lpstr>Helvetica Neue</vt:lpstr>
      <vt:lpstr>Poppins Black</vt:lpstr>
      <vt:lpstr>Tema de Office</vt:lpstr>
      <vt:lpstr>Informe Cuantitativo: FLUOCARDENT</vt:lpstr>
      <vt:lpstr>AGENDA</vt:lpstr>
      <vt:lpstr>Presentación de PowerPoint</vt:lpstr>
      <vt:lpstr>Perfil Socioeconómico</vt:lpstr>
      <vt:lpstr>Presentación de PowerPoint</vt:lpstr>
      <vt:lpstr>TOP OF MIND</vt:lpstr>
      <vt:lpstr>PUBLICIDAD</vt:lpstr>
      <vt:lpstr>CONOCIMIENTO DE MARCA</vt:lpstr>
      <vt:lpstr>Presentación de PowerPoint</vt:lpstr>
      <vt:lpstr>PREFERENCIA DE MARCA</vt:lpstr>
      <vt:lpstr>Presentación de PowerPoint</vt:lpstr>
      <vt:lpstr>“La boca no es solo para sonreír”</vt:lpstr>
      <vt:lpstr>Presentación de PowerPoint</vt:lpstr>
      <vt:lpstr>CONCEPTO DEL COMERCIAL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César Andrés  Saavedra Vanegas</dc:creator>
  <cp:lastModifiedBy>César Andrés  Saavedra Vanegas</cp:lastModifiedBy>
  <cp:revision>3</cp:revision>
  <dcterms:created xsi:type="dcterms:W3CDTF">2024-08-24T13:12:10Z</dcterms:created>
  <dcterms:modified xsi:type="dcterms:W3CDTF">2024-08-24T19:10:01Z</dcterms:modified>
</cp:coreProperties>
</file>