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8" r:id="rId4"/>
    <p:sldId id="263" r:id="rId5"/>
    <p:sldId id="264" r:id="rId6"/>
    <p:sldId id="269" r:id="rId7"/>
    <p:sldId id="261" r:id="rId8"/>
    <p:sldId id="270" r:id="rId9"/>
    <p:sldId id="271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60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3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7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2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1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9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7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2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9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4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49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A5B7BC-5D21-467B-A425-B9B2C0BC2FB6}" type="datetimeFigureOut">
              <a:rPr lang="pt-BR" smtClean="0"/>
              <a:pPr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BBF604-0947-4D5E-A86B-9262203376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6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97382" y="2725882"/>
            <a:ext cx="5541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rgbClr val="FFFF00"/>
                </a:solidFill>
                <a:latin typeface="Bauhaus 93" pitchFamily="82" charset="0"/>
              </a:rPr>
              <a:t>AVALIAÇÃO</a:t>
            </a:r>
            <a:endParaRPr lang="pt-BR" sz="8000" dirty="0">
              <a:solidFill>
                <a:srgbClr val="FFFF00"/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23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32863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resultado do LIRAa de um certo município apresenta um erro com relação aos índices.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Identifique-o: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IIP – 3,20 e IB – 3,90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IIP – 2,10 e IB – 2,10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IIP – 1,9 e IB – 1,03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IIP – 4,50 IB – 6,30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e)NDRA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3715499"/>
            <a:ext cx="394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IIP – 1,9 e IB – 1,03</a:t>
            </a:r>
          </a:p>
        </p:txBody>
      </p:sp>
    </p:spTree>
    <p:extLst>
      <p:ext uri="{BB962C8B-B14F-4D97-AF65-F5344CB8AC3E}">
        <p14:creationId xmlns:p14="http://schemas.microsoft.com/office/powerpoint/2010/main" val="27641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32863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secretária de saúde de um município qualquer está solicitando ao Estado uma nebulização (aplicação de UBV) em caráter de urgência. Mas esta solicitação deve obedecer alguns critérios técnicos que são: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Alta infestação de Aedes aegypti, positividade de casos de pelo menos um dos agravos: Dengue,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Chikungunya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Zika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vírus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Alta infestação de Anofelinos, Aedes aegypti e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Flebotomíneos</a:t>
            </a: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Alto número de notificações de casos de Dengue, Alta incidência de mortalidade infantil e muitos casos de malária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Resultado do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médio risco, sem alcance das visitas nos ciclos de rotina e Reconhecimento Geográfico desatualizado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e)NDRA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732745"/>
            <a:ext cx="12185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Alta </a:t>
            </a:r>
            <a:r>
              <a:rPr lang="pt-BR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infestação de Aedes aegypti, positividade de casos de pelo menos um </a:t>
            </a:r>
            <a:r>
              <a:rPr lang="pt-B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r>
              <a:rPr lang="pt-B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agravos</a:t>
            </a:r>
            <a:r>
              <a:rPr lang="pt-BR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Dengue, </a:t>
            </a:r>
            <a:r>
              <a:rPr lang="pt-BR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Chikungunya</a:t>
            </a:r>
            <a:r>
              <a:rPr lang="pt-BR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Zika</a:t>
            </a:r>
            <a:r>
              <a:rPr lang="pt-BR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vírus    </a:t>
            </a:r>
            <a:endParaRPr lang="pt-BR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59172" y="2052924"/>
            <a:ext cx="31087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800" b="1" cap="none" spc="0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uhaus 93" pitchFamily="82" charset="0"/>
              </a:rPr>
              <a:t>FIM</a:t>
            </a:r>
            <a:endParaRPr lang="pt-BR" sz="13800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886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66776"/>
            <a:ext cx="121920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SzPts val="1200"/>
            </a:pP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Durante </a:t>
            </a: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visita domiciliar, na atividade tratamento, qual a atribuição mais importante na ação de controle das arboviroses dengue, </a:t>
            </a:r>
            <a:r>
              <a:rPr lang="pt-BR" sz="24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chikungunya</a:t>
            </a: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zika</a:t>
            </a: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vírus?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Recomendação ao morador e eliminação de criadouros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Eliminação de criadouros com ação mecânica e aplicação de </a:t>
            </a:r>
            <a:r>
              <a:rPr lang="pt-BR" sz="24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larvicida</a:t>
            </a:r>
            <a:endParaRPr lang="pt-BR" sz="24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Retirada do lixo e recomendação  ao morador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Entrega de panfletos e limpeza de </a:t>
            </a: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quintais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NDRA</a:t>
            </a:r>
            <a:endParaRPr lang="pt-BR" sz="24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879" y="2971123"/>
            <a:ext cx="1115386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</a:pPr>
            <a:r>
              <a:rPr lang="pt-BR" sz="2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b)Eliminação de criadouros com ação mecânica e aplicação de </a:t>
            </a:r>
            <a:r>
              <a:rPr lang="pt-BR" sz="2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larvicida</a:t>
            </a:r>
            <a:endParaRPr lang="pt-BR" sz="2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695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514191"/>
            <a:ext cx="1219200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SzPts val="1200"/>
            </a:pP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Qual </a:t>
            </a: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principal ação a ser executada  na atividade LIRAa/LIA?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Delimitação de foco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Mutirão  de limpeza pública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 larvária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</a:t>
            </a:r>
            <a:r>
              <a:rPr lang="pt-BR" sz="24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larvicida</a:t>
            </a:r>
            <a:endParaRPr lang="pt-BR" sz="24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NDRA</a:t>
            </a:r>
            <a:endParaRPr lang="pt-BR" sz="24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04" y="3198652"/>
            <a:ext cx="342465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</a:pPr>
            <a:r>
              <a:rPr lang="pt-BR" sz="2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c)Pesquisa larvária</a:t>
            </a:r>
            <a:endParaRPr lang="pt-BR" sz="2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695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395955"/>
            <a:ext cx="12192000" cy="468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200"/>
            </a:pPr>
            <a:r>
              <a:rPr lang="pt-BR" sz="2400" b="1" dirty="0" smtClean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Na </a:t>
            </a: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do LIRAa , em um estrato acima de 9.000 imóveis, </a:t>
            </a:r>
            <a:r>
              <a:rPr lang="pt-BR" sz="2400" b="1" dirty="0" smtClean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outro </a:t>
            </a: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abaixo de 5.000 imóveis, qual seria o percentual a ser </a:t>
            </a:r>
            <a:r>
              <a:rPr lang="pt-BR" sz="2400" b="1" dirty="0" smtClean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empregado, respectivamente, </a:t>
            </a: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visita sequencial?</a:t>
            </a:r>
          </a:p>
          <a:p>
            <a:pPr marL="457200" lvl="0">
              <a:lnSpc>
                <a:spcPct val="115000"/>
              </a:lnSpc>
            </a:pP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 e 20%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e 20%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solidFill>
                  <a:prstClr val="white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40% e 50%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24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e 50</a:t>
            </a: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24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NDRA</a:t>
            </a:r>
            <a:endParaRPr lang="pt-BR" sz="24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803" y="4718131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d)20% e 50%</a:t>
            </a:r>
            <a:endParaRPr lang="pt-BR" sz="2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721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284623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200"/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4 - O </a:t>
            </a: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diferencia os sintomas da dengue/,Chikungunya, e </a:t>
            </a:r>
            <a:r>
              <a:rPr lang="pt-BR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zika</a:t>
            </a: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vírus, respectivamente?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Febre, cefaleia  e dor no corpo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 nos olhos, dores intensas nas articulações e febre baixa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Febre, inchaço nas articulações e cefaleia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transmitidas pelo Aedes </a:t>
            </a: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aegypti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NDRA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200"/>
            </a:pP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96" y="2381422"/>
            <a:ext cx="8296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pt-BR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Dor nos olhos, dores intensas nas articulações e febre baixa</a:t>
            </a:r>
            <a:endParaRPr lang="pt-BR" sz="24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257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9417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200"/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Em um reservatório de água com capacidade para 1.880 </a:t>
            </a: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litros, e sabendo-se que no ato da visita do agente, este mesmo depósito continha 270 litros, </a:t>
            </a: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quantidade de </a:t>
            </a:r>
            <a:r>
              <a:rPr lang="pt-BR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larvicida</a:t>
            </a: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ser </a:t>
            </a: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aplicada?</a:t>
            </a:r>
            <a:endParaRPr lang="pt-BR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3,5 g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28,7g</a:t>
            </a: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13,16g</a:t>
            </a:r>
            <a:endParaRPr lang="pt-BR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1,2 kg</a:t>
            </a: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e)NDRA</a:t>
            </a:r>
            <a:endParaRPr lang="pt-BR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6" y="3683636"/>
            <a:ext cx="1423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13,16g 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257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11287"/>
            <a:ext cx="12192000" cy="612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Em um tanque de 1,2 m de largura, 3,75 m de comprimento e altura de </a:t>
            </a:r>
            <a:r>
              <a:rPr lang="pt-B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determine a quantidade de </a:t>
            </a:r>
            <a:r>
              <a:rPr lang="pt-B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tabletes</a:t>
            </a:r>
            <a:r>
              <a:rPr lang="pt-BR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ser colocada neste depósito:</a:t>
            </a:r>
            <a:endParaRPr lang="pt-BR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pt-BR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tabletes e 1/4</a:t>
            </a:r>
            <a:endParaRPr lang="pt-BR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 tabletes e 1/2</a:t>
            </a:r>
            <a:endParaRPr lang="pt-BR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tabletes</a:t>
            </a:r>
            <a:endParaRPr lang="pt-BR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 tabletes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NDRA</a:t>
            </a:r>
            <a:endParaRPr lang="pt-BR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766" y="4076230"/>
            <a:ext cx="2361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c)23 tabletes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109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670" y="629528"/>
            <a:ext cx="11315530" cy="49412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-Eu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estou realizando o </a:t>
            </a:r>
            <a:r>
              <a:rPr lang="pt-BR" sz="6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quarteirão de 20 imóveis. Sabendo-se que este levantamento foi planejado para um estrato de 8500 </a:t>
            </a: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imóveis,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uma amostra aproximada de 380 imóveis, e que no ato das minhas </a:t>
            </a: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visitas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encontrei nenhum imóvel fechado, então quantos imóveis eu pesquisei neste quarteirão?</a:t>
            </a:r>
          </a:p>
          <a:p>
            <a:pPr marL="0" lvl="0" indent="0">
              <a:buNone/>
            </a:pP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a)10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imóveis</a:t>
            </a:r>
          </a:p>
          <a:p>
            <a:pPr marL="0" lvl="0" indent="0">
              <a:buNone/>
            </a:pP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b)4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imóveis</a:t>
            </a:r>
          </a:p>
          <a:p>
            <a:pPr marL="0" lvl="0" indent="0">
              <a:buNone/>
            </a:pP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)9 </a:t>
            </a: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imóveis</a:t>
            </a:r>
          </a:p>
          <a:p>
            <a:pPr marL="0" lvl="0" indent="0">
              <a:buNone/>
            </a:pPr>
            <a:r>
              <a:rPr lang="pt-BR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)7 imóveis</a:t>
            </a:r>
          </a:p>
          <a:p>
            <a:pPr marL="0" lvl="0" indent="0">
              <a:buNone/>
            </a:pPr>
            <a:r>
              <a:rPr lang="pt-BR" sz="6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e)NDRA</a:t>
            </a:r>
            <a:endParaRPr lang="pt-BR" sz="6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43534" y="314237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b)4 imóveis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32863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-Após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término do quarto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anual, o município divulgou nas redes sociais, na rádio comunitária e enviou para a Secretaria de Saúde do Estado o seu boletim epidemiológico retratando a infestação do Município que ficou assim: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3,45        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0,9     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4,20      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4º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–1,60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ficaria a classificação deste município com relação à sua infestação, respectivamente?</a:t>
            </a:r>
          </a:p>
          <a:p>
            <a:pPr marL="0" lv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a)Alto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risco, médio risco, alto risco e baixo risco</a:t>
            </a:r>
          </a:p>
          <a:p>
            <a:pPr marL="0" lv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b)Baixo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risco, baixo risco, alto risco e alto risco</a:t>
            </a:r>
          </a:p>
          <a:p>
            <a:pPr marL="0" lv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c)Médio risco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baixo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alto risco e médio risco</a:t>
            </a:r>
          </a:p>
          <a:p>
            <a:pPr marL="0" lv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d)Médio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risco, baixo risco, alto risco e baixo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risco</a:t>
            </a:r>
          </a:p>
          <a:p>
            <a:pPr marL="0" lv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e)NDRA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397846"/>
            <a:ext cx="747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c)Médio risco, baixo risco, alto risco e médio risco</a:t>
            </a:r>
          </a:p>
        </p:txBody>
      </p:sp>
    </p:spTree>
    <p:extLst>
      <p:ext uri="{BB962C8B-B14F-4D97-AF65-F5344CB8AC3E}">
        <p14:creationId xmlns:p14="http://schemas.microsoft.com/office/powerpoint/2010/main" val="3060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300</TotalTime>
  <Words>654</Words>
  <Application>Microsoft Office PowerPoint</Application>
  <PresentationFormat>Personalizar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SESMA</dc:creator>
  <cp:lastModifiedBy>Usuario</cp:lastModifiedBy>
  <cp:revision>36</cp:revision>
  <dcterms:created xsi:type="dcterms:W3CDTF">2019-07-19T17:54:05Z</dcterms:created>
  <dcterms:modified xsi:type="dcterms:W3CDTF">2022-02-15T13:51:43Z</dcterms:modified>
</cp:coreProperties>
</file>