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445495" y="6294120"/>
            <a:ext cx="1501048" cy="3403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6755892"/>
            <a:ext cx="12191999" cy="9296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28871" y="425323"/>
            <a:ext cx="319087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8339" y="1037031"/>
            <a:ext cx="10815320" cy="4241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4.jp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3.jp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hyperlink" Target="mailto:arboviroses@saude.gov.br" TargetMode="External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jpg"/><Relationship Id="rId5" Type="http://schemas.openxmlformats.org/officeDocument/2006/relationships/image" Target="../media/image47.jpg"/><Relationship Id="rId4" Type="http://schemas.openxmlformats.org/officeDocument/2006/relationships/image" Target="../media/image46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aroldo.filho@saude.gov.b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7" Type="http://schemas.openxmlformats.org/officeDocument/2006/relationships/image" Target="../media/image34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jpg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7" Type="http://schemas.openxmlformats.org/officeDocument/2006/relationships/image" Target="../media/image44.jp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jpg"/><Relationship Id="rId5" Type="http://schemas.openxmlformats.org/officeDocument/2006/relationships/image" Target="../media/image42.jpg"/><Relationship Id="rId4" Type="http://schemas.openxmlformats.org/officeDocument/2006/relationships/image" Target="../media/image4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4597908"/>
              <a:ext cx="12192000" cy="2260600"/>
            </a:xfrm>
            <a:custGeom>
              <a:avLst/>
              <a:gdLst/>
              <a:ahLst/>
              <a:cxnLst/>
              <a:rect l="l" t="t" r="r" b="b"/>
              <a:pathLst>
                <a:path w="12192000" h="2260600">
                  <a:moveTo>
                    <a:pt x="12192000" y="0"/>
                  </a:moveTo>
                  <a:lnTo>
                    <a:pt x="0" y="0"/>
                  </a:lnTo>
                  <a:lnTo>
                    <a:pt x="0" y="2260092"/>
                  </a:lnTo>
                  <a:lnTo>
                    <a:pt x="12192000" y="2260092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45495" y="6294120"/>
              <a:ext cx="1597152" cy="34039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974460" y="2348611"/>
            <a:ext cx="595439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Departamento</a:t>
            </a:r>
            <a:r>
              <a:rPr sz="16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16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Imunização e</a:t>
            </a:r>
            <a:r>
              <a:rPr sz="16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Doenças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Transmissíveis</a:t>
            </a:r>
            <a:r>
              <a:rPr sz="16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–</a:t>
            </a:r>
            <a:r>
              <a:rPr sz="16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DEIDT</a:t>
            </a:r>
            <a:endParaRPr sz="16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Secretaria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Vigilância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em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Saúde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SVS</a:t>
            </a:r>
            <a:endParaRPr sz="16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Ministério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da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Saúde - MS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4366" y="3476066"/>
            <a:ext cx="29038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Brasília/DF,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19 de julho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2021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927351" y="374726"/>
            <a:ext cx="7994650" cy="133413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2668905" marR="5080" indent="-2656840">
              <a:lnSpc>
                <a:spcPts val="4900"/>
              </a:lnSpc>
              <a:spcBef>
                <a:spcPts val="680"/>
              </a:spcBef>
            </a:pPr>
            <a:r>
              <a:rPr sz="4500" b="0" spc="-45" dirty="0">
                <a:solidFill>
                  <a:srgbClr val="FFFFFF"/>
                </a:solidFill>
                <a:latin typeface="Calibri Light"/>
                <a:cs typeface="Calibri Light"/>
              </a:rPr>
              <a:t>Coordenação</a:t>
            </a:r>
            <a:r>
              <a:rPr sz="4500" b="0" spc="-11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500" b="0" spc="-45" dirty="0">
                <a:solidFill>
                  <a:srgbClr val="FFFFFF"/>
                </a:solidFill>
                <a:latin typeface="Calibri Light"/>
                <a:cs typeface="Calibri Light"/>
              </a:rPr>
              <a:t>Geral</a:t>
            </a:r>
            <a:r>
              <a:rPr sz="4500" b="0" spc="-8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500" b="0" spc="-20" dirty="0">
                <a:solidFill>
                  <a:srgbClr val="FFFFFF"/>
                </a:solidFill>
                <a:latin typeface="Calibri Light"/>
                <a:cs typeface="Calibri Light"/>
              </a:rPr>
              <a:t>de</a:t>
            </a:r>
            <a:r>
              <a:rPr sz="4500" b="0" spc="-5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500" b="0" spc="-30" dirty="0">
                <a:solidFill>
                  <a:srgbClr val="FFFFFF"/>
                </a:solidFill>
                <a:latin typeface="Calibri Light"/>
                <a:cs typeface="Calibri Light"/>
              </a:rPr>
              <a:t>Vigilância</a:t>
            </a:r>
            <a:r>
              <a:rPr sz="4500" b="0" spc="-9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500" b="0" spc="-20" dirty="0">
                <a:solidFill>
                  <a:srgbClr val="FFFFFF"/>
                </a:solidFill>
                <a:latin typeface="Calibri Light"/>
                <a:cs typeface="Calibri Light"/>
              </a:rPr>
              <a:t>de </a:t>
            </a:r>
            <a:r>
              <a:rPr sz="4500" b="0" spc="-100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500" b="0" spc="-45" dirty="0">
                <a:solidFill>
                  <a:srgbClr val="FFFFFF"/>
                </a:solidFill>
                <a:latin typeface="Calibri Light"/>
                <a:cs typeface="Calibri Light"/>
              </a:rPr>
              <a:t>Arboviroses</a:t>
            </a:r>
            <a:endParaRPr sz="4500">
              <a:latin typeface="Calibri Light"/>
              <a:cs typeface="Calibri 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25127" y="3810406"/>
            <a:ext cx="2378710" cy="778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1100"/>
              </a:lnSpc>
              <a:spcBef>
                <a:spcPts val="95"/>
              </a:spcBef>
            </a:pPr>
            <a:r>
              <a:rPr sz="1750" b="1" spc="10" dirty="0">
                <a:latin typeface="Calibri"/>
                <a:cs typeface="Calibri"/>
              </a:rPr>
              <a:t>Coordenação Geral de </a:t>
            </a:r>
            <a:r>
              <a:rPr sz="1750" b="1" spc="15" dirty="0">
                <a:latin typeface="Calibri"/>
                <a:cs typeface="Calibri"/>
              </a:rPr>
              <a:t> </a:t>
            </a:r>
            <a:r>
              <a:rPr sz="1750" b="1" spc="5" dirty="0">
                <a:latin typeface="Calibri"/>
                <a:cs typeface="Calibri"/>
              </a:rPr>
              <a:t>Vigilância</a:t>
            </a:r>
            <a:r>
              <a:rPr sz="1750" b="1" spc="-15" dirty="0">
                <a:latin typeface="Calibri"/>
                <a:cs typeface="Calibri"/>
              </a:rPr>
              <a:t> </a:t>
            </a:r>
            <a:r>
              <a:rPr sz="1750" b="1" spc="10" dirty="0">
                <a:latin typeface="Calibri"/>
                <a:cs typeface="Calibri"/>
              </a:rPr>
              <a:t>de</a:t>
            </a:r>
            <a:r>
              <a:rPr sz="1750" b="1" spc="-25" dirty="0">
                <a:latin typeface="Calibri"/>
                <a:cs typeface="Calibri"/>
              </a:rPr>
              <a:t> </a:t>
            </a:r>
            <a:r>
              <a:rPr sz="1750" b="1" spc="10" dirty="0">
                <a:latin typeface="Calibri"/>
                <a:cs typeface="Calibri"/>
              </a:rPr>
              <a:t>Arboviroses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25127" y="4592523"/>
            <a:ext cx="2464435" cy="296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50" i="1" spc="5" dirty="0">
                <a:latin typeface="Calibri"/>
                <a:cs typeface="Calibri"/>
                <a:hlinkClick r:id="rId4"/>
              </a:rPr>
              <a:t>arboviroses@saude.gov.br</a:t>
            </a:r>
            <a:endParaRPr sz="175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9247" y="3325367"/>
            <a:ext cx="5744845" cy="1644014"/>
            <a:chOff x="79247" y="3325367"/>
            <a:chExt cx="5744845" cy="1644014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247" y="3325367"/>
              <a:ext cx="1340358" cy="78714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4795" y="3325367"/>
              <a:ext cx="835914" cy="78714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85900" y="3325367"/>
              <a:ext cx="1693926" cy="78714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95015" y="3325367"/>
              <a:ext cx="1285494" cy="78714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95700" y="3325367"/>
              <a:ext cx="645413" cy="78714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56303" y="3325367"/>
              <a:ext cx="1756410" cy="78714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45607" y="3325367"/>
              <a:ext cx="578358" cy="78714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9247" y="3752087"/>
              <a:ext cx="1936242" cy="78714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33728" y="3752087"/>
              <a:ext cx="934974" cy="78714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183892" y="3752087"/>
              <a:ext cx="1480566" cy="78714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278124" y="3752087"/>
              <a:ext cx="2224278" cy="78714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035295" y="3752087"/>
              <a:ext cx="561594" cy="78714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9247" y="4181855"/>
              <a:ext cx="1186434" cy="78714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82396" y="4181855"/>
              <a:ext cx="1540002" cy="78714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955292" y="4181855"/>
              <a:ext cx="564642" cy="78714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136647" y="4181855"/>
              <a:ext cx="1882902" cy="78714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634739" y="4181855"/>
              <a:ext cx="1597914" cy="787145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287832" y="3404692"/>
            <a:ext cx="5303520" cy="1308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libri"/>
                <a:cs typeface="Calibri"/>
              </a:rPr>
              <a:t>Ações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de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controle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(focal</a:t>
            </a:r>
            <a:r>
              <a:rPr sz="2800" b="1" spc="-5" dirty="0">
                <a:latin typeface="Calibri"/>
                <a:cs typeface="Calibri"/>
              </a:rPr>
              <a:t> e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perifocal) </a:t>
            </a:r>
            <a:r>
              <a:rPr sz="2800" b="1" spc="-61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realizadas</a:t>
            </a:r>
            <a:r>
              <a:rPr sz="2800" b="1" spc="4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em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Pontos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Estratégicos.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800" b="1" spc="-15" dirty="0">
                <a:latin typeface="Calibri"/>
                <a:cs typeface="Calibri"/>
              </a:rPr>
              <a:t>Nota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35" dirty="0">
                <a:latin typeface="Calibri"/>
                <a:cs typeface="Calibri"/>
              </a:rPr>
              <a:t>Técnica: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FLUDORA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FUSION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0123" y="845097"/>
            <a:ext cx="10799445" cy="542861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8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700" b="1" spc="-10" dirty="0">
                <a:latin typeface="Arial"/>
                <a:cs typeface="Arial"/>
              </a:rPr>
              <a:t>Objetivo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ts val="1939"/>
              </a:lnSpc>
              <a:spcBef>
                <a:spcPts val="795"/>
              </a:spcBef>
            </a:pPr>
            <a:r>
              <a:rPr sz="1700" spc="-5" dirty="0">
                <a:latin typeface="Arial MT"/>
                <a:cs typeface="Arial MT"/>
              </a:rPr>
              <a:t>Garantir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uma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borrifação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segura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e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correta</a:t>
            </a:r>
            <a:r>
              <a:rPr sz="1700" spc="2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de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inseticida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de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efeito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residual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em</a:t>
            </a:r>
            <a:r>
              <a:rPr sz="1700" spc="-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superfícies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de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recipientes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dos</a:t>
            </a:r>
            <a:endParaRPr sz="1700">
              <a:latin typeface="Arial MT"/>
              <a:cs typeface="Arial MT"/>
            </a:endParaRPr>
          </a:p>
          <a:p>
            <a:pPr marL="12700">
              <a:lnSpc>
                <a:spcPts val="1939"/>
              </a:lnSpc>
            </a:pPr>
            <a:r>
              <a:rPr sz="1700" dirty="0">
                <a:latin typeface="Arial MT"/>
                <a:cs typeface="Arial MT"/>
              </a:rPr>
              <a:t>Pontos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Estratégicos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e ao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seu redor</a:t>
            </a:r>
            <a:r>
              <a:rPr sz="1700" spc="-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onde</a:t>
            </a:r>
            <a:r>
              <a:rPr sz="1700" spc="2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os</a:t>
            </a:r>
            <a:r>
              <a:rPr sz="1700" spc="-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vetores possam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pousar</a:t>
            </a:r>
            <a:endParaRPr sz="17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79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700" b="1" dirty="0">
                <a:latin typeface="Arial"/>
                <a:cs typeface="Arial"/>
              </a:rPr>
              <a:t>Segurança</a:t>
            </a:r>
            <a:endParaRPr sz="1700">
              <a:latin typeface="Arial"/>
              <a:cs typeface="Arial"/>
            </a:endParaRPr>
          </a:p>
          <a:p>
            <a:pPr marL="12700" marR="612775">
              <a:lnSpc>
                <a:spcPts val="1939"/>
              </a:lnSpc>
              <a:spcBef>
                <a:spcPts val="965"/>
              </a:spcBef>
            </a:pPr>
            <a:r>
              <a:rPr sz="1800" dirty="0">
                <a:latin typeface="Calibri"/>
                <a:cs typeface="Calibri"/>
              </a:rPr>
              <a:t>É</a:t>
            </a:r>
            <a:r>
              <a:rPr sz="1800" spc="-5" dirty="0">
                <a:latin typeface="Calibri"/>
                <a:cs typeface="Calibri"/>
              </a:rPr>
              <a:t> possível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ocorra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exposição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aos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inseticidas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durante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seu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manuseio 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aplicação.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Tomar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todas</a:t>
            </a:r>
            <a:r>
              <a:rPr sz="1800" dirty="0">
                <a:latin typeface="Calibri"/>
                <a:cs typeface="Calibri"/>
              </a:rPr>
              <a:t> as </a:t>
            </a:r>
            <a:r>
              <a:rPr sz="1800" spc="-5" dirty="0">
                <a:latin typeface="Calibri"/>
                <a:cs typeface="Calibri"/>
              </a:rPr>
              <a:t>medidas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segurança </a:t>
            </a:r>
            <a:r>
              <a:rPr sz="1800" spc="-5" dirty="0">
                <a:latin typeface="Calibri"/>
                <a:cs typeface="Calibri"/>
              </a:rPr>
              <a:t>antes, </a:t>
            </a:r>
            <a:r>
              <a:rPr sz="1800" spc="-15" dirty="0">
                <a:latin typeface="Calibri"/>
                <a:cs typeface="Calibri"/>
              </a:rPr>
              <a:t>durante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-5" dirty="0">
                <a:latin typeface="Calibri"/>
                <a:cs typeface="Calibri"/>
              </a:rPr>
              <a:t>depois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b="1" spc="-10" dirty="0">
                <a:latin typeface="Calibri"/>
                <a:cs typeface="Calibri"/>
              </a:rPr>
              <a:t>Equipamento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de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Proteção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Individual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(EPI)</a:t>
            </a:r>
            <a:endParaRPr sz="1800">
              <a:latin typeface="Calibri"/>
              <a:cs typeface="Calibri"/>
            </a:endParaRPr>
          </a:p>
          <a:p>
            <a:pPr marL="12700" marR="772160">
              <a:lnSpc>
                <a:spcPts val="1939"/>
              </a:lnSpc>
              <a:spcBef>
                <a:spcPts val="1025"/>
              </a:spcBef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absorção</a:t>
            </a:r>
            <a:r>
              <a:rPr sz="1800" dirty="0">
                <a:latin typeface="Calibri"/>
                <a:cs typeface="Calibri"/>
              </a:rPr>
              <a:t> do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inseticida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ocorre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principalmente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através </a:t>
            </a:r>
            <a:r>
              <a:rPr sz="1800" spc="-5" dirty="0">
                <a:latin typeface="Calibri"/>
                <a:cs typeface="Calibri"/>
              </a:rPr>
              <a:t>da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pele,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pulmões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boca.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Equipamentos</a:t>
            </a:r>
            <a:r>
              <a:rPr sz="1800" dirty="0">
                <a:latin typeface="Calibri"/>
                <a:cs typeface="Calibri"/>
              </a:rPr>
              <a:t> 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proteção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individual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devem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ser </a:t>
            </a:r>
            <a:r>
              <a:rPr sz="1800" spc="-10" dirty="0">
                <a:latin typeface="Calibri"/>
                <a:cs typeface="Calibri"/>
              </a:rPr>
              <a:t>utilizados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acordo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 </a:t>
            </a:r>
            <a:r>
              <a:rPr sz="1800" spc="-10" dirty="0">
                <a:latin typeface="Calibri"/>
                <a:cs typeface="Calibri"/>
              </a:rPr>
              <a:t>instruções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uso,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 </a:t>
            </a:r>
            <a:r>
              <a:rPr sz="1800" spc="-10" dirty="0">
                <a:latin typeface="Calibri"/>
                <a:cs typeface="Calibri"/>
              </a:rPr>
              <a:t>rótulo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produto.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b="1" spc="-10" dirty="0">
                <a:latin typeface="Calibri"/>
                <a:cs typeface="Calibri"/>
              </a:rPr>
              <a:t>Preparo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–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Equipamento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90100"/>
              </a:lnSpc>
              <a:spcBef>
                <a:spcPts val="1005"/>
              </a:spcBef>
            </a:pPr>
            <a:r>
              <a:rPr sz="1800" dirty="0">
                <a:latin typeface="Calibri"/>
                <a:cs typeface="Calibri"/>
              </a:rPr>
              <a:t>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controle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perifocal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inseticidas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efeito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residual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é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feita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meio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bombas</a:t>
            </a:r>
            <a:r>
              <a:rPr sz="1800" dirty="0">
                <a:latin typeface="Calibri"/>
                <a:cs typeface="Calibri"/>
              </a:rPr>
              <a:t> manuais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pressurizadas.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Antes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iniciar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borrifação,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 </a:t>
            </a:r>
            <a:r>
              <a:rPr sz="1800" spc="-5" dirty="0">
                <a:latin typeface="Calibri"/>
                <a:cs typeface="Calibri"/>
              </a:rPr>
              <a:t>equipamento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deve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ser</a:t>
            </a:r>
            <a:r>
              <a:rPr sz="1800" spc="-5" dirty="0">
                <a:latin typeface="Calibri"/>
                <a:cs typeface="Calibri"/>
              </a:rPr>
              <a:t> checado.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Bombas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defeito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podem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resultar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falhas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controle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aplicação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excessiva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inseticida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b="1" spc="-25" dirty="0">
                <a:latin typeface="Calibri"/>
                <a:cs typeface="Calibri"/>
              </a:rPr>
              <a:t>Técnicas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de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diluição,manuseio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borrifação</a:t>
            </a:r>
            <a:endParaRPr sz="1800">
              <a:latin typeface="Calibri"/>
              <a:cs typeface="Calibri"/>
            </a:endParaRPr>
          </a:p>
          <a:p>
            <a:pPr marL="12700" marR="523875">
              <a:lnSpc>
                <a:spcPct val="90100"/>
              </a:lnSpc>
              <a:spcBef>
                <a:spcPts val="990"/>
              </a:spcBef>
            </a:pPr>
            <a:r>
              <a:rPr sz="1800" spc="-10" dirty="0">
                <a:latin typeface="Calibri"/>
                <a:cs typeface="Calibri"/>
              </a:rPr>
              <a:t>Prepare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solução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 inseticida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acordo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instruções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 </a:t>
            </a:r>
            <a:r>
              <a:rPr sz="1800" spc="-10" dirty="0">
                <a:latin typeface="Calibri"/>
                <a:cs typeface="Calibri"/>
              </a:rPr>
              <a:t>fabricante.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Sachês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solúveis </a:t>
            </a:r>
            <a:r>
              <a:rPr sz="1800" dirty="0">
                <a:latin typeface="Calibri"/>
                <a:cs typeface="Calibri"/>
              </a:rPr>
              <a:t>em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água, </a:t>
            </a:r>
            <a:r>
              <a:rPr sz="1800" spc="-10" dirty="0">
                <a:latin typeface="Calibri"/>
                <a:cs typeface="Calibri"/>
              </a:rPr>
              <a:t>tabletes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inseticidas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granulados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são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adicionados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diretamente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tanque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cheio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água. </a:t>
            </a:r>
            <a:r>
              <a:rPr sz="1800" spc="-5" dirty="0">
                <a:latin typeface="Calibri"/>
                <a:cs typeface="Calibri"/>
              </a:rPr>
              <a:t>Essas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formulações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misturam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rapidamente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à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água 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reduzem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riscos</a:t>
            </a:r>
            <a:r>
              <a:rPr sz="1800" spc="-5" dirty="0">
                <a:latin typeface="Calibri"/>
                <a:cs typeface="Calibri"/>
              </a:rPr>
              <a:t> associados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manuseio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0247" y="314655"/>
            <a:ext cx="89077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Aplicação</a:t>
            </a:r>
            <a:r>
              <a:rPr spc="35" dirty="0"/>
              <a:t> </a:t>
            </a:r>
            <a:r>
              <a:rPr spc="-5" dirty="0"/>
              <a:t>do</a:t>
            </a:r>
            <a:r>
              <a:rPr spc="15" dirty="0"/>
              <a:t> </a:t>
            </a:r>
            <a:r>
              <a:rPr spc="-5" dirty="0"/>
              <a:t>inseticida</a:t>
            </a:r>
            <a:r>
              <a:rPr spc="15" dirty="0"/>
              <a:t> </a:t>
            </a:r>
            <a:r>
              <a:rPr spc="-5" dirty="0"/>
              <a:t>residual</a:t>
            </a:r>
            <a:r>
              <a:rPr spc="55" dirty="0"/>
              <a:t> </a:t>
            </a:r>
            <a:r>
              <a:rPr spc="-5" dirty="0"/>
              <a:t>–</a:t>
            </a:r>
            <a:r>
              <a:rPr spc="15" dirty="0"/>
              <a:t> </a:t>
            </a:r>
            <a:r>
              <a:rPr spc="-5" dirty="0"/>
              <a:t>Controle</a:t>
            </a:r>
            <a:r>
              <a:rPr spc="45" dirty="0"/>
              <a:t> </a:t>
            </a:r>
            <a:r>
              <a:rPr spc="-5" dirty="0"/>
              <a:t>Perifocal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620" y="272237"/>
            <a:ext cx="4465320" cy="4985339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>
              <a:lnSpc>
                <a:spcPts val="3030"/>
              </a:lnSpc>
              <a:spcBef>
                <a:spcPts val="475"/>
              </a:spcBef>
              <a:tabLst>
                <a:tab pos="2184400" algn="l"/>
                <a:tab pos="2812415" algn="l"/>
              </a:tabLst>
            </a:pPr>
            <a:r>
              <a:rPr sz="2800" b="1" spc="-5" dirty="0">
                <a:latin typeface="Arial"/>
                <a:cs typeface="Arial"/>
              </a:rPr>
              <a:t>Inse</a:t>
            </a:r>
            <a:r>
              <a:rPr sz="2800" b="1" dirty="0">
                <a:latin typeface="Arial"/>
                <a:cs typeface="Arial"/>
              </a:rPr>
              <a:t>t</a:t>
            </a:r>
            <a:r>
              <a:rPr sz="2800" b="1" spc="-5" dirty="0">
                <a:latin typeface="Arial"/>
                <a:cs typeface="Arial"/>
              </a:rPr>
              <a:t>ici</a:t>
            </a:r>
            <a:r>
              <a:rPr sz="2800" b="1" spc="5" dirty="0">
                <a:latin typeface="Arial"/>
                <a:cs typeface="Arial"/>
              </a:rPr>
              <a:t>d</a:t>
            </a:r>
            <a:r>
              <a:rPr sz="2800" b="1" spc="-5" dirty="0">
                <a:latin typeface="Arial"/>
                <a:cs typeface="Arial"/>
              </a:rPr>
              <a:t>as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5" dirty="0">
                <a:latin typeface="Arial"/>
                <a:cs typeface="Arial"/>
              </a:rPr>
              <a:t>já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5" dirty="0">
                <a:latin typeface="Arial"/>
                <a:cs typeface="Arial"/>
              </a:rPr>
              <a:t>utili</a:t>
            </a:r>
            <a:r>
              <a:rPr sz="2800" b="1" dirty="0">
                <a:latin typeface="Arial"/>
                <a:cs typeface="Arial"/>
              </a:rPr>
              <a:t>z</a:t>
            </a:r>
            <a:r>
              <a:rPr sz="2800" b="1" spc="-5" dirty="0">
                <a:latin typeface="Arial"/>
                <a:cs typeface="Arial"/>
              </a:rPr>
              <a:t>ados  Residual</a:t>
            </a:r>
            <a:endParaRPr sz="2800" dirty="0">
              <a:latin typeface="Arial"/>
              <a:cs typeface="Arial"/>
            </a:endParaRPr>
          </a:p>
          <a:p>
            <a:pPr marL="576580" indent="-228600">
              <a:lnSpc>
                <a:spcPct val="100000"/>
              </a:lnSpc>
              <a:spcBef>
                <a:spcPts val="1815"/>
              </a:spcBef>
              <a:buChar char="•"/>
              <a:tabLst>
                <a:tab pos="575945" algn="l"/>
                <a:tab pos="576580" algn="l"/>
              </a:tabLst>
            </a:pPr>
            <a:r>
              <a:rPr sz="1800" spc="-5" dirty="0">
                <a:latin typeface="Arial MT"/>
                <a:cs typeface="Arial MT"/>
              </a:rPr>
              <a:t>Alfacipermetrina</a:t>
            </a:r>
            <a:endParaRPr sz="1800" dirty="0">
              <a:latin typeface="Arial MT"/>
              <a:cs typeface="Arial MT"/>
            </a:endParaRPr>
          </a:p>
          <a:p>
            <a:pPr marL="576580" indent="-228600">
              <a:lnSpc>
                <a:spcPct val="100000"/>
              </a:lnSpc>
              <a:spcBef>
                <a:spcPts val="994"/>
              </a:spcBef>
              <a:buChar char="•"/>
              <a:tabLst>
                <a:tab pos="575945" algn="l"/>
                <a:tab pos="576580" algn="l"/>
              </a:tabLst>
            </a:pPr>
            <a:r>
              <a:rPr sz="1800" spc="-5" dirty="0">
                <a:latin typeface="Arial MT"/>
                <a:cs typeface="Arial MT"/>
              </a:rPr>
              <a:t>Deltametrina</a:t>
            </a:r>
            <a:endParaRPr sz="1800" dirty="0">
              <a:latin typeface="Arial MT"/>
              <a:cs typeface="Arial MT"/>
            </a:endParaRPr>
          </a:p>
          <a:p>
            <a:pPr marL="576580" indent="-228600">
              <a:lnSpc>
                <a:spcPct val="100000"/>
              </a:lnSpc>
              <a:spcBef>
                <a:spcPts val="1010"/>
              </a:spcBef>
              <a:buChar char="•"/>
              <a:tabLst>
                <a:tab pos="575945" algn="l"/>
                <a:tab pos="576580" algn="l"/>
              </a:tabLst>
            </a:pPr>
            <a:r>
              <a:rPr sz="1800" spc="-5" dirty="0">
                <a:latin typeface="Arial MT"/>
                <a:cs typeface="Arial MT"/>
              </a:rPr>
              <a:t>Entofenprox</a:t>
            </a:r>
            <a:endParaRPr sz="1800" dirty="0">
              <a:latin typeface="Arial MT"/>
              <a:cs typeface="Arial MT"/>
            </a:endParaRPr>
          </a:p>
          <a:p>
            <a:pPr marL="576580" indent="-228600">
              <a:lnSpc>
                <a:spcPct val="100000"/>
              </a:lnSpc>
              <a:spcBef>
                <a:spcPts val="994"/>
              </a:spcBef>
              <a:buChar char="•"/>
              <a:tabLst>
                <a:tab pos="575945" algn="l"/>
                <a:tab pos="576580" algn="l"/>
              </a:tabLst>
            </a:pPr>
            <a:r>
              <a:rPr sz="1800" spc="-5" dirty="0">
                <a:latin typeface="Arial MT"/>
                <a:cs typeface="Arial MT"/>
              </a:rPr>
              <a:t>Cipermetrina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PM</a:t>
            </a:r>
            <a:endParaRPr sz="1800" dirty="0">
              <a:latin typeface="Arial MT"/>
              <a:cs typeface="Arial MT"/>
            </a:endParaRPr>
          </a:p>
          <a:p>
            <a:pPr marL="576580" indent="-228600">
              <a:lnSpc>
                <a:spcPct val="100000"/>
              </a:lnSpc>
              <a:spcBef>
                <a:spcPts val="994"/>
              </a:spcBef>
              <a:buChar char="•"/>
              <a:tabLst>
                <a:tab pos="575945" algn="l"/>
                <a:tab pos="576580" algn="l"/>
              </a:tabLst>
            </a:pPr>
            <a:r>
              <a:rPr sz="1800" spc="-5" dirty="0">
                <a:latin typeface="Arial MT"/>
                <a:cs typeface="Arial MT"/>
              </a:rPr>
              <a:t>Bendiocarb</a:t>
            </a:r>
            <a:endParaRPr sz="1800" dirty="0">
              <a:latin typeface="Arial MT"/>
              <a:cs typeface="Arial MT"/>
            </a:endParaRPr>
          </a:p>
          <a:p>
            <a:pPr marL="576580" indent="-228600">
              <a:lnSpc>
                <a:spcPct val="100000"/>
              </a:lnSpc>
              <a:spcBef>
                <a:spcPts val="1010"/>
              </a:spcBef>
              <a:buChar char="•"/>
              <a:tabLst>
                <a:tab pos="575945" algn="l"/>
                <a:tab pos="576580" algn="l"/>
              </a:tabLst>
            </a:pPr>
            <a:r>
              <a:rPr sz="1800" spc="-5" dirty="0" err="1" smtClean="0">
                <a:latin typeface="Arial MT"/>
                <a:cs typeface="Arial MT"/>
              </a:rPr>
              <a:t>Fenitrothion</a:t>
            </a:r>
            <a:endParaRPr lang="pt-BR" sz="1800" spc="-5" dirty="0" smtClean="0">
              <a:latin typeface="Arial MT"/>
              <a:cs typeface="Arial MT"/>
            </a:endParaRPr>
          </a:p>
          <a:p>
            <a:pPr marL="576580" indent="-228600">
              <a:lnSpc>
                <a:spcPct val="100000"/>
              </a:lnSpc>
              <a:spcBef>
                <a:spcPts val="1010"/>
              </a:spcBef>
              <a:buChar char="•"/>
              <a:tabLst>
                <a:tab pos="575945" algn="l"/>
                <a:tab pos="576580" algn="l"/>
              </a:tabLst>
            </a:pPr>
            <a:r>
              <a:rPr lang="pt-BR" b="1" spc="-5" dirty="0" err="1" smtClean="0">
                <a:solidFill>
                  <a:srgbClr val="FF0000"/>
                </a:solidFill>
                <a:latin typeface="Arial MT"/>
                <a:cs typeface="Arial MT"/>
              </a:rPr>
              <a:t>Fludora</a:t>
            </a:r>
            <a:r>
              <a:rPr lang="pt-BR" b="1" spc="-5" dirty="0" smtClean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lang="pt-BR" b="1" spc="-5" dirty="0" err="1" smtClean="0">
                <a:solidFill>
                  <a:srgbClr val="FF0000"/>
                </a:solidFill>
                <a:latin typeface="Arial MT"/>
                <a:cs typeface="Arial MT"/>
              </a:rPr>
              <a:t>Fusion</a:t>
            </a:r>
            <a:endParaRPr sz="1800" b="1" dirty="0">
              <a:solidFill>
                <a:srgbClr val="FF0000"/>
              </a:solidFill>
              <a:latin typeface="Arial MT"/>
              <a:cs typeface="Arial MT"/>
            </a:endParaRPr>
          </a:p>
          <a:p>
            <a:pPr marL="576580" indent="-228600">
              <a:lnSpc>
                <a:spcPct val="100000"/>
              </a:lnSpc>
              <a:spcBef>
                <a:spcPts val="1000"/>
              </a:spcBef>
              <a:buChar char="•"/>
              <a:tabLst>
                <a:tab pos="575945" algn="l"/>
                <a:tab pos="576580" algn="l"/>
              </a:tabLst>
            </a:pPr>
            <a:r>
              <a:rPr sz="1800" spc="-5" dirty="0">
                <a:latin typeface="Arial MT"/>
                <a:cs typeface="Arial MT"/>
              </a:rPr>
              <a:t>Lambidacialotrina</a:t>
            </a:r>
            <a:endParaRPr sz="1800" dirty="0">
              <a:latin typeface="Arial MT"/>
              <a:cs typeface="Arial MT"/>
            </a:endParaRPr>
          </a:p>
          <a:p>
            <a:pPr marL="576580" indent="-228600">
              <a:lnSpc>
                <a:spcPct val="100000"/>
              </a:lnSpc>
              <a:spcBef>
                <a:spcPts val="994"/>
              </a:spcBef>
              <a:buChar char="•"/>
              <a:tabLst>
                <a:tab pos="575945" algn="l"/>
                <a:tab pos="576580" algn="l"/>
              </a:tabLst>
            </a:pPr>
            <a:r>
              <a:rPr sz="1800" spc="-5" dirty="0">
                <a:latin typeface="Arial MT"/>
                <a:cs typeface="Arial MT"/>
              </a:rPr>
              <a:t>Malathion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EW</a:t>
            </a:r>
            <a:endParaRPr sz="1800" dirty="0">
              <a:latin typeface="Arial MT"/>
              <a:cs typeface="Arial MT"/>
            </a:endParaRPr>
          </a:p>
          <a:p>
            <a:pPr marL="576580" indent="-228600">
              <a:lnSpc>
                <a:spcPct val="100000"/>
              </a:lnSpc>
              <a:spcBef>
                <a:spcPts val="1005"/>
              </a:spcBef>
              <a:buChar char="•"/>
              <a:tabLst>
                <a:tab pos="575945" algn="l"/>
                <a:tab pos="576580" algn="l"/>
                <a:tab pos="3453765" algn="l"/>
              </a:tabLst>
            </a:pPr>
            <a:r>
              <a:rPr sz="1800" spc="-5" dirty="0">
                <a:latin typeface="Arial MT"/>
                <a:cs typeface="Arial MT"/>
              </a:rPr>
              <a:t>Clotianidina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+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Deltametrina	</a:t>
            </a:r>
            <a:r>
              <a:rPr sz="1800" dirty="0">
                <a:latin typeface="Arial MT"/>
                <a:cs typeface="Arial MT"/>
              </a:rPr>
              <a:t>-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Fludora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33898" y="272237"/>
            <a:ext cx="63779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75970" algn="l"/>
                <a:tab pos="2512060" algn="l"/>
                <a:tab pos="4326890" algn="l"/>
              </a:tabLst>
            </a:pPr>
            <a:r>
              <a:rPr spc="-15" dirty="0"/>
              <a:t>n</a:t>
            </a:r>
            <a:r>
              <a:rPr spc="-5" dirty="0"/>
              <a:t>o</a:t>
            </a:r>
            <a:r>
              <a:rPr dirty="0"/>
              <a:t>	</a:t>
            </a:r>
            <a:r>
              <a:rPr spc="5" dirty="0"/>
              <a:t>c</a:t>
            </a:r>
            <a:r>
              <a:rPr spc="-5" dirty="0"/>
              <a:t>ontrole</a:t>
            </a:r>
            <a:r>
              <a:rPr dirty="0"/>
              <a:t>	</a:t>
            </a:r>
            <a:r>
              <a:rPr spc="-5" dirty="0"/>
              <a:t>perifoc</a:t>
            </a:r>
            <a:r>
              <a:rPr dirty="0"/>
              <a:t>al	-</a:t>
            </a:r>
            <a:r>
              <a:rPr spc="-170" dirty="0"/>
              <a:t>T</a:t>
            </a:r>
            <a:r>
              <a:rPr spc="-5" dirty="0"/>
              <a:t>ra</a:t>
            </a:r>
            <a:r>
              <a:rPr dirty="0"/>
              <a:t>t</a:t>
            </a:r>
            <a:r>
              <a:rPr spc="5" dirty="0"/>
              <a:t>a</a:t>
            </a:r>
            <a:r>
              <a:rPr spc="-5" dirty="0"/>
              <a:t>men</a:t>
            </a:r>
            <a:r>
              <a:rPr dirty="0"/>
              <a:t>t</a:t>
            </a:r>
            <a:r>
              <a:rPr spc="-5" dirty="0"/>
              <a:t>o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06277" y="1258307"/>
            <a:ext cx="1664058" cy="243986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26940" y="2133600"/>
            <a:ext cx="3459778" cy="182118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19200" y="5410199"/>
            <a:ext cx="1580388" cy="129997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24646" y="4536541"/>
            <a:ext cx="1218983" cy="199989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535923" y="4003547"/>
            <a:ext cx="2534412" cy="2532888"/>
          </a:xfrm>
          <a:prstGeom prst="rect">
            <a:avLst/>
          </a:prstGeom>
        </p:spPr>
      </p:pic>
      <p:sp>
        <p:nvSpPr>
          <p:cNvPr id="9" name="Seta para a direita 8"/>
          <p:cNvSpPr/>
          <p:nvPr/>
        </p:nvSpPr>
        <p:spPr>
          <a:xfrm>
            <a:off x="2494280" y="3733800"/>
            <a:ext cx="2077720" cy="26974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1563" y="1066800"/>
            <a:ext cx="11252835" cy="51136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271520">
              <a:lnSpc>
                <a:spcPct val="100000"/>
              </a:lnSpc>
              <a:spcBef>
                <a:spcPts val="585"/>
              </a:spcBef>
            </a:pPr>
            <a:r>
              <a:rPr sz="1700" b="1" dirty="0">
                <a:latin typeface="Arial"/>
                <a:cs typeface="Arial"/>
              </a:rPr>
              <a:t>FICHA</a:t>
            </a:r>
            <a:r>
              <a:rPr sz="1700" b="1" spc="-11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TÉCNICA</a:t>
            </a:r>
            <a:r>
              <a:rPr sz="1700" b="1" spc="-10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DO</a:t>
            </a:r>
            <a:r>
              <a:rPr sz="1700" b="1" spc="-20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PRODUTO</a:t>
            </a:r>
            <a:endParaRPr sz="17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5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900" b="1" spc="-5" dirty="0">
                <a:latin typeface="Arial"/>
                <a:cs typeface="Arial"/>
              </a:rPr>
              <a:t>Produto</a:t>
            </a:r>
            <a:r>
              <a:rPr sz="1900" spc="-5" dirty="0">
                <a:latin typeface="Arial MT"/>
                <a:cs typeface="Arial MT"/>
              </a:rPr>
              <a:t>:</a:t>
            </a:r>
            <a:r>
              <a:rPr sz="1900" spc="-1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Fludora</a:t>
            </a:r>
            <a:r>
              <a:rPr sz="1900" spc="2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Fusion</a:t>
            </a:r>
            <a:endParaRPr sz="1900" dirty="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55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900" b="1" spc="-5" dirty="0">
                <a:latin typeface="Arial"/>
                <a:cs typeface="Arial"/>
              </a:rPr>
              <a:t>Classe</a:t>
            </a:r>
            <a:r>
              <a:rPr sz="1900" b="1" spc="1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de</a:t>
            </a:r>
            <a:r>
              <a:rPr sz="1900" b="1" spc="-10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uso: </a:t>
            </a:r>
            <a:r>
              <a:rPr sz="1900" spc="-5" dirty="0">
                <a:latin typeface="Arial MT"/>
                <a:cs typeface="Arial MT"/>
              </a:rPr>
              <a:t>Inseticida</a:t>
            </a:r>
            <a:endParaRPr sz="1900" dirty="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54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900" b="1" spc="-5" dirty="0">
                <a:latin typeface="Arial"/>
                <a:cs typeface="Arial"/>
              </a:rPr>
              <a:t>Grupo</a:t>
            </a:r>
            <a:r>
              <a:rPr sz="1900" b="1" spc="10" dirty="0">
                <a:latin typeface="Arial"/>
                <a:cs typeface="Arial"/>
              </a:rPr>
              <a:t> </a:t>
            </a:r>
            <a:r>
              <a:rPr sz="1900" spc="-5" dirty="0">
                <a:latin typeface="Arial MT"/>
                <a:cs typeface="Arial MT"/>
              </a:rPr>
              <a:t>:Neonicotinoides</a:t>
            </a:r>
            <a:r>
              <a:rPr sz="1900" spc="7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e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Piretroides</a:t>
            </a:r>
            <a:endParaRPr sz="1900" dirty="0">
              <a:latin typeface="Arial MT"/>
              <a:cs typeface="Arial MT"/>
            </a:endParaRPr>
          </a:p>
          <a:p>
            <a:pPr marL="241300" indent="-228600">
              <a:lnSpc>
                <a:spcPts val="2050"/>
              </a:lnSpc>
              <a:spcBef>
                <a:spcPts val="540"/>
              </a:spcBef>
              <a:buFont typeface="Arial MT"/>
              <a:buChar char="•"/>
              <a:tabLst>
                <a:tab pos="240665" algn="l"/>
                <a:tab pos="241300" algn="l"/>
                <a:tab pos="2266315" algn="l"/>
                <a:tab pos="3590925" algn="l"/>
                <a:tab pos="4607560" algn="l"/>
                <a:tab pos="5046345" algn="l"/>
                <a:tab pos="6386830" algn="l"/>
                <a:tab pos="7038975" algn="l"/>
                <a:tab pos="8149590" algn="l"/>
                <a:tab pos="9558020" algn="l"/>
                <a:tab pos="9995535" algn="l"/>
                <a:tab pos="10850880" algn="l"/>
              </a:tabLst>
            </a:pPr>
            <a:r>
              <a:rPr sz="1900" b="1" spc="-5" dirty="0">
                <a:latin typeface="Arial"/>
                <a:cs typeface="Arial"/>
              </a:rPr>
              <a:t>R</a:t>
            </a:r>
            <a:r>
              <a:rPr sz="1900" b="1" spc="5" dirty="0">
                <a:latin typeface="Arial"/>
                <a:cs typeface="Arial"/>
              </a:rPr>
              <a:t>e</a:t>
            </a:r>
            <a:r>
              <a:rPr sz="1900" b="1" spc="-5" dirty="0">
                <a:latin typeface="Arial"/>
                <a:cs typeface="Arial"/>
              </a:rPr>
              <a:t>c</a:t>
            </a:r>
            <a:r>
              <a:rPr sz="1900" b="1" dirty="0">
                <a:latin typeface="Arial"/>
                <a:cs typeface="Arial"/>
              </a:rPr>
              <a:t>o</a:t>
            </a:r>
            <a:r>
              <a:rPr sz="1900" b="1" spc="-5" dirty="0">
                <a:latin typeface="Arial"/>
                <a:cs typeface="Arial"/>
              </a:rPr>
              <a:t>me</a:t>
            </a:r>
            <a:r>
              <a:rPr sz="1900" b="1" dirty="0">
                <a:latin typeface="Arial"/>
                <a:cs typeface="Arial"/>
              </a:rPr>
              <a:t>n</a:t>
            </a:r>
            <a:r>
              <a:rPr sz="1900" b="1" spc="-5" dirty="0">
                <a:latin typeface="Arial"/>
                <a:cs typeface="Arial"/>
              </a:rPr>
              <a:t>d</a:t>
            </a:r>
            <a:r>
              <a:rPr sz="1900" b="1" spc="10" dirty="0">
                <a:latin typeface="Arial"/>
                <a:cs typeface="Arial"/>
              </a:rPr>
              <a:t>a</a:t>
            </a:r>
            <a:r>
              <a:rPr sz="1900" b="1" spc="5" dirty="0">
                <a:latin typeface="Arial"/>
                <a:cs typeface="Arial"/>
              </a:rPr>
              <a:t>ç</a:t>
            </a:r>
            <a:r>
              <a:rPr sz="1900" b="1" spc="-5" dirty="0">
                <a:latin typeface="Arial"/>
                <a:cs typeface="Arial"/>
              </a:rPr>
              <a:t>ã</a:t>
            </a:r>
            <a:r>
              <a:rPr sz="1900" b="1" spc="15" dirty="0">
                <a:latin typeface="Arial"/>
                <a:cs typeface="Arial"/>
              </a:rPr>
              <a:t>o</a:t>
            </a:r>
            <a:r>
              <a:rPr sz="1900" spc="-5" dirty="0">
                <a:latin typeface="Arial MT"/>
                <a:cs typeface="Arial MT"/>
              </a:rPr>
              <a:t>:</a:t>
            </a:r>
            <a:r>
              <a:rPr sz="1900" dirty="0">
                <a:latin typeface="Arial MT"/>
                <a:cs typeface="Arial MT"/>
              </a:rPr>
              <a:t>	</a:t>
            </a:r>
            <a:r>
              <a:rPr sz="1900" spc="-5" dirty="0">
                <a:latin typeface="Arial MT"/>
                <a:cs typeface="Arial MT"/>
              </a:rPr>
              <a:t>tr</a:t>
            </a:r>
            <a:r>
              <a:rPr sz="1900" dirty="0">
                <a:latin typeface="Arial MT"/>
                <a:cs typeface="Arial MT"/>
              </a:rPr>
              <a:t>a</a:t>
            </a:r>
            <a:r>
              <a:rPr sz="1900" spc="-5" dirty="0">
                <a:latin typeface="Arial MT"/>
                <a:cs typeface="Arial MT"/>
              </a:rPr>
              <a:t>ta</a:t>
            </a:r>
            <a:r>
              <a:rPr sz="1900" dirty="0">
                <a:latin typeface="Arial MT"/>
                <a:cs typeface="Arial MT"/>
              </a:rPr>
              <a:t>m</a:t>
            </a:r>
            <a:r>
              <a:rPr sz="1900" spc="5" dirty="0">
                <a:latin typeface="Arial MT"/>
                <a:cs typeface="Arial MT"/>
              </a:rPr>
              <a:t>e</a:t>
            </a:r>
            <a:r>
              <a:rPr sz="1900" spc="-5" dirty="0">
                <a:latin typeface="Arial MT"/>
                <a:cs typeface="Arial MT"/>
              </a:rPr>
              <a:t>nto</a:t>
            </a:r>
            <a:r>
              <a:rPr sz="1900" dirty="0">
                <a:latin typeface="Arial MT"/>
                <a:cs typeface="Arial MT"/>
              </a:rPr>
              <a:t>	</a:t>
            </a:r>
            <a:r>
              <a:rPr sz="1900" spc="-5" dirty="0">
                <a:latin typeface="Arial MT"/>
                <a:cs typeface="Arial MT"/>
              </a:rPr>
              <a:t>res</a:t>
            </a:r>
            <a:r>
              <a:rPr sz="1900" dirty="0">
                <a:latin typeface="Arial MT"/>
                <a:cs typeface="Arial MT"/>
              </a:rPr>
              <a:t>i</a:t>
            </a:r>
            <a:r>
              <a:rPr sz="1900" spc="-5" dirty="0">
                <a:latin typeface="Arial MT"/>
                <a:cs typeface="Arial MT"/>
              </a:rPr>
              <a:t>d</a:t>
            </a:r>
            <a:r>
              <a:rPr sz="1900" spc="5" dirty="0">
                <a:latin typeface="Arial MT"/>
                <a:cs typeface="Arial MT"/>
              </a:rPr>
              <a:t>u</a:t>
            </a:r>
            <a:r>
              <a:rPr sz="1900" spc="-5" dirty="0">
                <a:latin typeface="Arial MT"/>
                <a:cs typeface="Arial MT"/>
              </a:rPr>
              <a:t>al</a:t>
            </a:r>
            <a:r>
              <a:rPr sz="1900" dirty="0">
                <a:latin typeface="Arial MT"/>
                <a:cs typeface="Arial MT"/>
              </a:rPr>
              <a:t>	</a:t>
            </a:r>
            <a:r>
              <a:rPr sz="1900" spc="5" dirty="0">
                <a:latin typeface="Arial MT"/>
                <a:cs typeface="Arial MT"/>
              </a:rPr>
              <a:t>d</a:t>
            </a:r>
            <a:r>
              <a:rPr sz="1900" spc="-5" dirty="0">
                <a:latin typeface="Arial MT"/>
                <a:cs typeface="Arial MT"/>
              </a:rPr>
              <a:t>e</a:t>
            </a:r>
            <a:r>
              <a:rPr sz="1900" dirty="0">
                <a:latin typeface="Arial MT"/>
                <a:cs typeface="Arial MT"/>
              </a:rPr>
              <a:t>	</a:t>
            </a:r>
            <a:r>
              <a:rPr sz="1900" spc="-5" dirty="0">
                <a:latin typeface="Arial MT"/>
                <a:cs typeface="Arial MT"/>
              </a:rPr>
              <a:t>su</a:t>
            </a:r>
            <a:r>
              <a:rPr sz="1900" spc="5" dirty="0">
                <a:latin typeface="Arial MT"/>
                <a:cs typeface="Arial MT"/>
              </a:rPr>
              <a:t>p</a:t>
            </a:r>
            <a:r>
              <a:rPr sz="1900" spc="-5" dirty="0">
                <a:latin typeface="Arial MT"/>
                <a:cs typeface="Arial MT"/>
              </a:rPr>
              <a:t>erfíci</a:t>
            </a:r>
            <a:r>
              <a:rPr sz="1900" spc="5" dirty="0">
                <a:latin typeface="Arial MT"/>
                <a:cs typeface="Arial MT"/>
              </a:rPr>
              <a:t>e</a:t>
            </a:r>
            <a:r>
              <a:rPr sz="1900" spc="-5" dirty="0">
                <a:latin typeface="Arial MT"/>
                <a:cs typeface="Arial MT"/>
              </a:rPr>
              <a:t>s</a:t>
            </a:r>
            <a:r>
              <a:rPr sz="1900" dirty="0">
                <a:latin typeface="Arial MT"/>
                <a:cs typeface="Arial MT"/>
              </a:rPr>
              <a:t>	</a:t>
            </a:r>
            <a:r>
              <a:rPr sz="1900" spc="-5" dirty="0">
                <a:latin typeface="Arial MT"/>
                <a:cs typeface="Arial MT"/>
              </a:rPr>
              <a:t>pa</a:t>
            </a:r>
            <a:r>
              <a:rPr sz="1900" dirty="0">
                <a:latin typeface="Arial MT"/>
                <a:cs typeface="Arial MT"/>
              </a:rPr>
              <a:t>r</a:t>
            </a:r>
            <a:r>
              <a:rPr sz="1900" spc="-5" dirty="0">
                <a:latin typeface="Arial MT"/>
                <a:cs typeface="Arial MT"/>
              </a:rPr>
              <a:t>a</a:t>
            </a:r>
            <a:r>
              <a:rPr sz="1900" dirty="0">
                <a:latin typeface="Arial MT"/>
                <a:cs typeface="Arial MT"/>
              </a:rPr>
              <a:t>	</a:t>
            </a:r>
            <a:r>
              <a:rPr sz="1900" spc="-5" dirty="0">
                <a:latin typeface="Arial MT"/>
                <a:cs typeface="Arial MT"/>
              </a:rPr>
              <a:t>c</a:t>
            </a:r>
            <a:r>
              <a:rPr sz="1900" spc="5" dirty="0">
                <a:latin typeface="Arial MT"/>
                <a:cs typeface="Arial MT"/>
              </a:rPr>
              <a:t>o</a:t>
            </a:r>
            <a:r>
              <a:rPr sz="1900" spc="-5" dirty="0">
                <a:latin typeface="Arial MT"/>
                <a:cs typeface="Arial MT"/>
              </a:rPr>
              <a:t>nt</a:t>
            </a:r>
            <a:r>
              <a:rPr sz="1900" dirty="0">
                <a:latin typeface="Arial MT"/>
                <a:cs typeface="Arial MT"/>
              </a:rPr>
              <a:t>r</a:t>
            </a:r>
            <a:r>
              <a:rPr sz="1900" spc="-5" dirty="0">
                <a:latin typeface="Arial MT"/>
                <a:cs typeface="Arial MT"/>
              </a:rPr>
              <a:t>o</a:t>
            </a:r>
            <a:r>
              <a:rPr sz="1900" spc="5" dirty="0">
                <a:latin typeface="Arial MT"/>
                <a:cs typeface="Arial MT"/>
              </a:rPr>
              <a:t>l</a:t>
            </a:r>
            <a:r>
              <a:rPr sz="1900" spc="-5" dirty="0">
                <a:latin typeface="Arial MT"/>
                <a:cs typeface="Arial MT"/>
              </a:rPr>
              <a:t>ar</a:t>
            </a:r>
            <a:r>
              <a:rPr sz="1900" dirty="0">
                <a:latin typeface="Arial MT"/>
                <a:cs typeface="Arial MT"/>
              </a:rPr>
              <a:t>	</a:t>
            </a:r>
            <a:r>
              <a:rPr sz="1900" spc="-5" dirty="0">
                <a:latin typeface="Arial MT"/>
                <a:cs typeface="Arial MT"/>
              </a:rPr>
              <a:t>p</a:t>
            </a:r>
            <a:r>
              <a:rPr sz="1900" spc="5" dirty="0">
                <a:latin typeface="Arial MT"/>
                <a:cs typeface="Arial MT"/>
              </a:rPr>
              <a:t>o</a:t>
            </a:r>
            <a:r>
              <a:rPr sz="1900" spc="-5" dirty="0">
                <a:latin typeface="Arial MT"/>
                <a:cs typeface="Arial MT"/>
              </a:rPr>
              <a:t>p</a:t>
            </a:r>
            <a:r>
              <a:rPr sz="1900" spc="5" dirty="0">
                <a:latin typeface="Arial MT"/>
                <a:cs typeface="Arial MT"/>
              </a:rPr>
              <a:t>u</a:t>
            </a:r>
            <a:r>
              <a:rPr sz="1900" spc="-5" dirty="0">
                <a:latin typeface="Arial MT"/>
                <a:cs typeface="Arial MT"/>
              </a:rPr>
              <a:t>la</a:t>
            </a:r>
            <a:r>
              <a:rPr sz="1900" spc="5" dirty="0">
                <a:latin typeface="Arial MT"/>
                <a:cs typeface="Arial MT"/>
              </a:rPr>
              <a:t>ç</a:t>
            </a:r>
            <a:r>
              <a:rPr sz="1900" spc="-5" dirty="0">
                <a:latin typeface="Arial MT"/>
                <a:cs typeface="Arial MT"/>
              </a:rPr>
              <a:t>õ</a:t>
            </a:r>
            <a:r>
              <a:rPr sz="1900" spc="5" dirty="0">
                <a:latin typeface="Arial MT"/>
                <a:cs typeface="Arial MT"/>
              </a:rPr>
              <a:t>e</a:t>
            </a:r>
            <a:r>
              <a:rPr sz="1900" spc="-5" dirty="0">
                <a:latin typeface="Arial MT"/>
                <a:cs typeface="Arial MT"/>
              </a:rPr>
              <a:t>s</a:t>
            </a:r>
            <a:r>
              <a:rPr sz="1900" dirty="0">
                <a:latin typeface="Arial MT"/>
                <a:cs typeface="Arial MT"/>
              </a:rPr>
              <a:t>	</a:t>
            </a:r>
            <a:r>
              <a:rPr sz="1900" spc="-5" dirty="0">
                <a:latin typeface="Arial MT"/>
                <a:cs typeface="Arial MT"/>
              </a:rPr>
              <a:t>de</a:t>
            </a:r>
            <a:r>
              <a:rPr sz="1900" dirty="0">
                <a:latin typeface="Arial MT"/>
                <a:cs typeface="Arial MT"/>
              </a:rPr>
              <a:t>	</a:t>
            </a:r>
            <a:r>
              <a:rPr sz="1900" i="1" spc="-5" dirty="0">
                <a:latin typeface="Arial"/>
                <a:cs typeface="Arial"/>
              </a:rPr>
              <a:t>Ae</a:t>
            </a:r>
            <a:r>
              <a:rPr sz="1900" i="1" dirty="0">
                <a:latin typeface="Arial"/>
                <a:cs typeface="Arial"/>
              </a:rPr>
              <a:t>d</a:t>
            </a:r>
            <a:r>
              <a:rPr sz="1900" i="1" spc="-5" dirty="0">
                <a:latin typeface="Arial"/>
                <a:cs typeface="Arial"/>
              </a:rPr>
              <a:t>es</a:t>
            </a:r>
            <a:r>
              <a:rPr sz="1900" i="1" dirty="0">
                <a:latin typeface="Arial"/>
                <a:cs typeface="Arial"/>
              </a:rPr>
              <a:t>	</a:t>
            </a:r>
            <a:r>
              <a:rPr sz="1900" spc="-5" dirty="0">
                <a:latin typeface="Arial MT"/>
                <a:cs typeface="Arial MT"/>
              </a:rPr>
              <a:t>nas</a:t>
            </a:r>
            <a:endParaRPr sz="1900" dirty="0">
              <a:latin typeface="Arial MT"/>
              <a:cs typeface="Arial MT"/>
            </a:endParaRPr>
          </a:p>
          <a:p>
            <a:pPr marL="241300">
              <a:lnSpc>
                <a:spcPts val="2050"/>
              </a:lnSpc>
            </a:pPr>
            <a:r>
              <a:rPr sz="1900" spc="-5" dirty="0">
                <a:latin typeface="Arial MT"/>
                <a:cs typeface="Arial MT"/>
              </a:rPr>
              <a:t>atividades</a:t>
            </a:r>
            <a:r>
              <a:rPr sz="1900" spc="4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realizadas</a:t>
            </a:r>
            <a:r>
              <a:rPr sz="1900" spc="5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em</a:t>
            </a:r>
            <a:r>
              <a:rPr sz="1900" spc="2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Pontos</a:t>
            </a:r>
            <a:r>
              <a:rPr sz="1900" spc="2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Estratégicos.</a:t>
            </a:r>
            <a:endParaRPr sz="1900" dirty="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900" b="1" spc="-15" dirty="0">
                <a:latin typeface="Arial"/>
                <a:cs typeface="Arial"/>
              </a:rPr>
              <a:t>Tipo</a:t>
            </a:r>
            <a:r>
              <a:rPr sz="1900" b="1" spc="-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de </a:t>
            </a:r>
            <a:r>
              <a:rPr sz="1900" b="1" spc="-5" dirty="0">
                <a:latin typeface="Arial"/>
                <a:cs typeface="Arial"/>
              </a:rPr>
              <a:t>formulação:</a:t>
            </a:r>
            <a:r>
              <a:rPr sz="1900" b="1" spc="40" dirty="0">
                <a:latin typeface="Arial"/>
                <a:cs typeface="Arial"/>
              </a:rPr>
              <a:t> </a:t>
            </a:r>
            <a:r>
              <a:rPr sz="1900" spc="-10" dirty="0">
                <a:latin typeface="Arial MT"/>
                <a:cs typeface="Arial MT"/>
              </a:rPr>
              <a:t>Pó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Molhável</a:t>
            </a:r>
            <a:r>
              <a:rPr sz="1900" spc="3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(PM)</a:t>
            </a:r>
            <a:endParaRPr sz="1900" dirty="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54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900" b="1" spc="-5" dirty="0">
                <a:latin typeface="Arial"/>
                <a:cs typeface="Arial"/>
              </a:rPr>
              <a:t>Formulação</a:t>
            </a:r>
            <a:r>
              <a:rPr sz="1900" spc="-5" dirty="0">
                <a:latin typeface="Arial MT"/>
                <a:cs typeface="Arial MT"/>
              </a:rPr>
              <a:t>:</a:t>
            </a:r>
            <a:r>
              <a:rPr sz="1900" spc="2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Clotianidina</a:t>
            </a:r>
            <a:r>
              <a:rPr sz="1900" spc="6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(200mg,</a:t>
            </a:r>
            <a:r>
              <a:rPr sz="1900" spc="4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50%</a:t>
            </a:r>
            <a:r>
              <a:rPr sz="1900" spc="2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p/p)</a:t>
            </a:r>
            <a:r>
              <a:rPr sz="1900" spc="3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+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Deltametrina</a:t>
            </a:r>
            <a:r>
              <a:rPr sz="1900" spc="7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(25mg,</a:t>
            </a:r>
            <a:r>
              <a:rPr sz="1900" spc="3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6,25%</a:t>
            </a:r>
            <a:r>
              <a:rPr sz="1900" spc="2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p/p)</a:t>
            </a:r>
            <a:r>
              <a:rPr sz="1900" spc="2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+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Inertes</a:t>
            </a:r>
            <a:r>
              <a:rPr sz="1900" spc="4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(43,75%</a:t>
            </a:r>
            <a:r>
              <a:rPr sz="1900" spc="2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p/p)</a:t>
            </a:r>
            <a:endParaRPr sz="1900" dirty="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54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900" b="1" spc="-5" dirty="0">
                <a:latin typeface="Arial"/>
                <a:cs typeface="Arial"/>
              </a:rPr>
              <a:t>Apresentação:</a:t>
            </a:r>
            <a:r>
              <a:rPr sz="1900" b="1" spc="50" dirty="0">
                <a:latin typeface="Arial"/>
                <a:cs typeface="Arial"/>
              </a:rPr>
              <a:t> </a:t>
            </a:r>
            <a:r>
              <a:rPr sz="1900" spc="-5" dirty="0">
                <a:latin typeface="Arial MT"/>
                <a:cs typeface="Arial MT"/>
              </a:rPr>
              <a:t>sachê</a:t>
            </a:r>
            <a:r>
              <a:rPr sz="1900" spc="2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de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100g</a:t>
            </a:r>
            <a:r>
              <a:rPr sz="1900" spc="2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solúvel</a:t>
            </a:r>
            <a:r>
              <a:rPr sz="1900" spc="4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em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água</a:t>
            </a:r>
            <a:endParaRPr sz="1900" dirty="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900" b="1" spc="-5" dirty="0">
                <a:latin typeface="Arial"/>
                <a:cs typeface="Arial"/>
              </a:rPr>
              <a:t>Indicação</a:t>
            </a:r>
            <a:r>
              <a:rPr sz="1900" b="1" spc="35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de</a:t>
            </a:r>
            <a:r>
              <a:rPr sz="1900" b="1" spc="10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Uso:</a:t>
            </a:r>
            <a:r>
              <a:rPr sz="1900" b="1" spc="30" dirty="0">
                <a:latin typeface="Arial"/>
                <a:cs typeface="Arial"/>
              </a:rPr>
              <a:t> </a:t>
            </a:r>
            <a:r>
              <a:rPr sz="1900" spc="-5" dirty="0">
                <a:latin typeface="Arial MT"/>
                <a:cs typeface="Arial MT"/>
              </a:rPr>
              <a:t>Controle</a:t>
            </a:r>
            <a:r>
              <a:rPr sz="1900" spc="6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químico</a:t>
            </a:r>
            <a:r>
              <a:rPr sz="1900" spc="4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de</a:t>
            </a:r>
            <a:r>
              <a:rPr sz="1900" spc="2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efeito</a:t>
            </a:r>
            <a:r>
              <a:rPr sz="1900" spc="2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residual</a:t>
            </a:r>
            <a:r>
              <a:rPr sz="1900" spc="5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para</a:t>
            </a:r>
            <a:r>
              <a:rPr sz="1900" spc="4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população</a:t>
            </a:r>
            <a:r>
              <a:rPr sz="1900" spc="6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adulta</a:t>
            </a:r>
            <a:r>
              <a:rPr sz="1900" spc="4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de</a:t>
            </a:r>
            <a:r>
              <a:rPr sz="1900" spc="25" dirty="0">
                <a:latin typeface="Arial MT"/>
                <a:cs typeface="Arial MT"/>
              </a:rPr>
              <a:t> </a:t>
            </a:r>
            <a:r>
              <a:rPr sz="1900" i="1" spc="-5" dirty="0">
                <a:latin typeface="Arial"/>
                <a:cs typeface="Arial"/>
              </a:rPr>
              <a:t>Aedes</a:t>
            </a:r>
            <a:r>
              <a:rPr sz="1900" i="1" spc="25" dirty="0">
                <a:latin typeface="Arial"/>
                <a:cs typeface="Arial"/>
              </a:rPr>
              <a:t> </a:t>
            </a:r>
            <a:r>
              <a:rPr sz="1900" i="1" spc="-5" dirty="0">
                <a:latin typeface="Arial"/>
                <a:cs typeface="Arial"/>
              </a:rPr>
              <a:t>aegytpi</a:t>
            </a:r>
            <a:endParaRPr sz="19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54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900" b="1" spc="-5" dirty="0">
                <a:latin typeface="Arial"/>
                <a:cs typeface="Arial"/>
              </a:rPr>
              <a:t>Dose</a:t>
            </a:r>
            <a:r>
              <a:rPr sz="1900" b="1" spc="15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recomendada</a:t>
            </a:r>
            <a:r>
              <a:rPr sz="1900" i="1" spc="-5" dirty="0">
                <a:latin typeface="Arial"/>
                <a:cs typeface="Arial"/>
              </a:rPr>
              <a:t>:</a:t>
            </a:r>
            <a:r>
              <a:rPr sz="1900" i="1" spc="35" dirty="0">
                <a:latin typeface="Arial"/>
                <a:cs typeface="Arial"/>
              </a:rPr>
              <a:t> </a:t>
            </a:r>
            <a:r>
              <a:rPr sz="1900" spc="-5" dirty="0">
                <a:latin typeface="Arial MT"/>
                <a:cs typeface="Arial MT"/>
              </a:rPr>
              <a:t>0,4g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produto/m²</a:t>
            </a:r>
            <a:endParaRPr sz="1900" dirty="0">
              <a:latin typeface="Arial MT"/>
              <a:cs typeface="Arial MT"/>
            </a:endParaRPr>
          </a:p>
          <a:p>
            <a:pPr marL="241300" marR="5080" indent="-228600">
              <a:lnSpc>
                <a:spcPts val="1820"/>
              </a:lnSpc>
              <a:spcBef>
                <a:spcPts val="985"/>
              </a:spcBef>
              <a:buFont typeface="Arial MT"/>
              <a:buChar char="•"/>
              <a:tabLst>
                <a:tab pos="240665" algn="l"/>
                <a:tab pos="241300" algn="l"/>
                <a:tab pos="1609725" algn="l"/>
                <a:tab pos="3373120" algn="l"/>
                <a:tab pos="4459605" algn="l"/>
                <a:tab pos="4891405" algn="l"/>
                <a:tab pos="5440045" algn="l"/>
                <a:tab pos="6194425" algn="l"/>
                <a:tab pos="6810375" algn="l"/>
                <a:tab pos="7549515" algn="l"/>
                <a:tab pos="7979409" algn="l"/>
                <a:tab pos="8799195" algn="l"/>
                <a:tab pos="9887585" algn="l"/>
                <a:tab pos="10570210" algn="l"/>
              </a:tabLst>
            </a:pPr>
            <a:r>
              <a:rPr sz="1900" b="1" spc="-5" dirty="0">
                <a:latin typeface="Arial"/>
                <a:cs typeface="Arial"/>
              </a:rPr>
              <a:t>Aplic</a:t>
            </a:r>
            <a:r>
              <a:rPr sz="1900" b="1" spc="5" dirty="0">
                <a:latin typeface="Arial"/>
                <a:cs typeface="Arial"/>
              </a:rPr>
              <a:t>a</a:t>
            </a:r>
            <a:r>
              <a:rPr sz="1900" b="1" spc="-5" dirty="0">
                <a:latin typeface="Arial"/>
                <a:cs typeface="Arial"/>
              </a:rPr>
              <a:t>çã</a:t>
            </a:r>
            <a:r>
              <a:rPr sz="1900" b="1" spc="10" dirty="0">
                <a:latin typeface="Arial"/>
                <a:cs typeface="Arial"/>
              </a:rPr>
              <a:t>o</a:t>
            </a:r>
            <a:r>
              <a:rPr sz="1900" spc="-5" dirty="0">
                <a:latin typeface="Arial MT"/>
                <a:cs typeface="Arial MT"/>
              </a:rPr>
              <a:t>:</a:t>
            </a:r>
            <a:r>
              <a:rPr sz="1900" dirty="0">
                <a:latin typeface="Arial MT"/>
                <a:cs typeface="Arial MT"/>
              </a:rPr>
              <a:t>	P</a:t>
            </a:r>
            <a:r>
              <a:rPr sz="1900" spc="-5" dirty="0">
                <a:latin typeface="Arial MT"/>
                <a:cs typeface="Arial MT"/>
              </a:rPr>
              <a:t>ul</a:t>
            </a:r>
            <a:r>
              <a:rPr sz="1900" spc="5" dirty="0">
                <a:latin typeface="Arial MT"/>
                <a:cs typeface="Arial MT"/>
              </a:rPr>
              <a:t>v</a:t>
            </a:r>
            <a:r>
              <a:rPr sz="1900" spc="-5" dirty="0">
                <a:latin typeface="Arial MT"/>
                <a:cs typeface="Arial MT"/>
              </a:rPr>
              <a:t>eri</a:t>
            </a:r>
            <a:r>
              <a:rPr sz="1900" dirty="0">
                <a:latin typeface="Arial MT"/>
                <a:cs typeface="Arial MT"/>
              </a:rPr>
              <a:t>z</a:t>
            </a:r>
            <a:r>
              <a:rPr sz="1900" spc="-5" dirty="0">
                <a:latin typeface="Arial MT"/>
                <a:cs typeface="Arial MT"/>
              </a:rPr>
              <a:t>a</a:t>
            </a:r>
            <a:r>
              <a:rPr sz="1900" spc="5" dirty="0">
                <a:latin typeface="Arial MT"/>
                <a:cs typeface="Arial MT"/>
              </a:rPr>
              <a:t>d</a:t>
            </a:r>
            <a:r>
              <a:rPr sz="1900" spc="-5" dirty="0">
                <a:latin typeface="Arial MT"/>
                <a:cs typeface="Arial MT"/>
              </a:rPr>
              <a:t>o</a:t>
            </a:r>
            <a:r>
              <a:rPr sz="1900" spc="10" dirty="0">
                <a:latin typeface="Arial MT"/>
                <a:cs typeface="Arial MT"/>
              </a:rPr>
              <a:t>r</a:t>
            </a:r>
            <a:r>
              <a:rPr sz="1900" spc="-5" dirty="0">
                <a:latin typeface="Arial MT"/>
                <a:cs typeface="Arial MT"/>
              </a:rPr>
              <a:t>es</a:t>
            </a:r>
            <a:r>
              <a:rPr sz="1900" dirty="0">
                <a:latin typeface="Arial MT"/>
                <a:cs typeface="Arial MT"/>
              </a:rPr>
              <a:t>	</a:t>
            </a:r>
            <a:r>
              <a:rPr sz="1900" spc="-5" dirty="0">
                <a:latin typeface="Arial MT"/>
                <a:cs typeface="Arial MT"/>
              </a:rPr>
              <a:t>po</a:t>
            </a:r>
            <a:r>
              <a:rPr sz="1900" dirty="0">
                <a:latin typeface="Arial MT"/>
                <a:cs typeface="Arial MT"/>
              </a:rPr>
              <a:t>r</a:t>
            </a:r>
            <a:r>
              <a:rPr sz="1900" spc="-5" dirty="0">
                <a:latin typeface="Arial MT"/>
                <a:cs typeface="Arial MT"/>
              </a:rPr>
              <a:t>tá</a:t>
            </a:r>
            <a:r>
              <a:rPr sz="1900" spc="5" dirty="0">
                <a:latin typeface="Arial MT"/>
                <a:cs typeface="Arial MT"/>
              </a:rPr>
              <a:t>t</a:t>
            </a:r>
            <a:r>
              <a:rPr sz="1900" spc="-5" dirty="0">
                <a:latin typeface="Arial MT"/>
                <a:cs typeface="Arial MT"/>
              </a:rPr>
              <a:t>eis</a:t>
            </a:r>
            <a:r>
              <a:rPr sz="1900" dirty="0">
                <a:latin typeface="Arial MT"/>
                <a:cs typeface="Arial MT"/>
              </a:rPr>
              <a:t>	</a:t>
            </a:r>
            <a:r>
              <a:rPr sz="1900" spc="5" dirty="0">
                <a:latin typeface="Arial MT"/>
                <a:cs typeface="Arial MT"/>
              </a:rPr>
              <a:t>d</a:t>
            </a:r>
            <a:r>
              <a:rPr sz="1900" spc="-5" dirty="0">
                <a:latin typeface="Arial MT"/>
                <a:cs typeface="Arial MT"/>
              </a:rPr>
              <a:t>e</a:t>
            </a:r>
            <a:r>
              <a:rPr sz="1900" dirty="0">
                <a:latin typeface="Arial MT"/>
                <a:cs typeface="Arial MT"/>
              </a:rPr>
              <a:t>	</a:t>
            </a:r>
            <a:r>
              <a:rPr sz="1900" spc="-5" dirty="0">
                <a:latin typeface="Arial MT"/>
                <a:cs typeface="Arial MT"/>
              </a:rPr>
              <a:t>jato</a:t>
            </a:r>
            <a:r>
              <a:rPr sz="1900" dirty="0">
                <a:latin typeface="Arial MT"/>
                <a:cs typeface="Arial MT"/>
              </a:rPr>
              <a:t>	</a:t>
            </a:r>
            <a:r>
              <a:rPr sz="1900" spc="5" dirty="0">
                <a:latin typeface="Arial MT"/>
                <a:cs typeface="Arial MT"/>
              </a:rPr>
              <a:t>p</a:t>
            </a:r>
            <a:r>
              <a:rPr sz="1900" spc="-5" dirty="0">
                <a:latin typeface="Arial MT"/>
                <a:cs typeface="Arial MT"/>
              </a:rPr>
              <a:t>l</a:t>
            </a:r>
            <a:r>
              <a:rPr sz="1900" spc="5" dirty="0">
                <a:latin typeface="Arial MT"/>
                <a:cs typeface="Arial MT"/>
              </a:rPr>
              <a:t>a</a:t>
            </a:r>
            <a:r>
              <a:rPr sz="1900" spc="-5" dirty="0">
                <a:latin typeface="Arial MT"/>
                <a:cs typeface="Arial MT"/>
              </a:rPr>
              <a:t>no</a:t>
            </a:r>
            <a:r>
              <a:rPr sz="1900" dirty="0">
                <a:latin typeface="Arial MT"/>
                <a:cs typeface="Arial MT"/>
              </a:rPr>
              <a:t>	</a:t>
            </a:r>
            <a:r>
              <a:rPr sz="1900" spc="-5" dirty="0">
                <a:latin typeface="Arial MT"/>
                <a:cs typeface="Arial MT"/>
              </a:rPr>
              <a:t>com</a:t>
            </a:r>
            <a:r>
              <a:rPr sz="1900" dirty="0">
                <a:latin typeface="Arial MT"/>
                <a:cs typeface="Arial MT"/>
              </a:rPr>
              <a:t>	</a:t>
            </a:r>
            <a:r>
              <a:rPr sz="1900" spc="5" dirty="0">
                <a:latin typeface="Arial MT"/>
                <a:cs typeface="Arial MT"/>
              </a:rPr>
              <a:t>b</a:t>
            </a:r>
            <a:r>
              <a:rPr sz="1900" spc="-5" dirty="0">
                <a:latin typeface="Arial MT"/>
                <a:cs typeface="Arial MT"/>
              </a:rPr>
              <a:t>a</a:t>
            </a:r>
            <a:r>
              <a:rPr sz="1900" spc="5" dirty="0">
                <a:latin typeface="Arial MT"/>
                <a:cs typeface="Arial MT"/>
              </a:rPr>
              <a:t>i</a:t>
            </a:r>
            <a:r>
              <a:rPr sz="1900" spc="-5" dirty="0">
                <a:latin typeface="Arial MT"/>
                <a:cs typeface="Arial MT"/>
              </a:rPr>
              <a:t>xa</a:t>
            </a:r>
            <a:r>
              <a:rPr sz="1900" dirty="0">
                <a:latin typeface="Arial MT"/>
                <a:cs typeface="Arial MT"/>
              </a:rPr>
              <a:t>	</a:t>
            </a:r>
            <a:r>
              <a:rPr sz="1900" spc="5" dirty="0">
                <a:latin typeface="Arial MT"/>
                <a:cs typeface="Arial MT"/>
              </a:rPr>
              <a:t>o</a:t>
            </a:r>
            <a:r>
              <a:rPr sz="1900" spc="-5" dirty="0">
                <a:latin typeface="Arial MT"/>
                <a:cs typeface="Arial MT"/>
              </a:rPr>
              <a:t>u</a:t>
            </a:r>
            <a:r>
              <a:rPr sz="1900" dirty="0">
                <a:latin typeface="Arial MT"/>
                <a:cs typeface="Arial MT"/>
              </a:rPr>
              <a:t>	</a:t>
            </a:r>
            <a:r>
              <a:rPr sz="1900" spc="-5" dirty="0">
                <a:latin typeface="Arial MT"/>
                <a:cs typeface="Arial MT"/>
              </a:rPr>
              <a:t>m</a:t>
            </a:r>
            <a:r>
              <a:rPr sz="1900" spc="10" dirty="0">
                <a:latin typeface="Arial MT"/>
                <a:cs typeface="Arial MT"/>
              </a:rPr>
              <a:t>é</a:t>
            </a:r>
            <a:r>
              <a:rPr sz="1900" spc="-5" dirty="0">
                <a:latin typeface="Arial MT"/>
                <a:cs typeface="Arial MT"/>
              </a:rPr>
              <a:t>d</a:t>
            </a:r>
            <a:r>
              <a:rPr sz="1900" spc="5" dirty="0">
                <a:latin typeface="Arial MT"/>
                <a:cs typeface="Arial MT"/>
              </a:rPr>
              <a:t>i</a:t>
            </a:r>
            <a:r>
              <a:rPr sz="1900" spc="-5" dirty="0">
                <a:latin typeface="Arial MT"/>
                <a:cs typeface="Arial MT"/>
              </a:rPr>
              <a:t>a</a:t>
            </a:r>
            <a:r>
              <a:rPr sz="1900" dirty="0">
                <a:latin typeface="Arial MT"/>
                <a:cs typeface="Arial MT"/>
              </a:rPr>
              <a:t>	</a:t>
            </a:r>
            <a:r>
              <a:rPr sz="1900" spc="-5" dirty="0">
                <a:latin typeface="Arial MT"/>
                <a:cs typeface="Arial MT"/>
              </a:rPr>
              <a:t>p</a:t>
            </a:r>
            <a:r>
              <a:rPr sz="1900" spc="10" dirty="0">
                <a:latin typeface="Arial MT"/>
                <a:cs typeface="Arial MT"/>
              </a:rPr>
              <a:t>r</a:t>
            </a:r>
            <a:r>
              <a:rPr sz="1900" spc="5" dirty="0">
                <a:latin typeface="Arial MT"/>
                <a:cs typeface="Arial MT"/>
              </a:rPr>
              <a:t>e</a:t>
            </a:r>
            <a:r>
              <a:rPr sz="1900" spc="-5" dirty="0">
                <a:latin typeface="Arial MT"/>
                <a:cs typeface="Arial MT"/>
              </a:rPr>
              <a:t>ssã</a:t>
            </a:r>
            <a:r>
              <a:rPr sz="1900" dirty="0">
                <a:latin typeface="Arial MT"/>
                <a:cs typeface="Arial MT"/>
              </a:rPr>
              <a:t>o</a:t>
            </a:r>
            <a:r>
              <a:rPr sz="1900" spc="-5" dirty="0">
                <a:solidFill>
                  <a:srgbClr val="FF0000"/>
                </a:solidFill>
                <a:latin typeface="Arial MT"/>
                <a:cs typeface="Arial MT"/>
              </a:rPr>
              <a:t>,</a:t>
            </a:r>
            <a:r>
              <a:rPr sz="1900" dirty="0">
                <a:solidFill>
                  <a:srgbClr val="FF0000"/>
                </a:solidFill>
                <a:latin typeface="Arial MT"/>
                <a:cs typeface="Arial MT"/>
              </a:rPr>
              <a:t>	N</a:t>
            </a:r>
            <a:r>
              <a:rPr sz="1900" spc="-5" dirty="0">
                <a:solidFill>
                  <a:srgbClr val="FF0000"/>
                </a:solidFill>
                <a:latin typeface="Arial MT"/>
                <a:cs typeface="Arial MT"/>
              </a:rPr>
              <a:t>ÃO</a:t>
            </a:r>
            <a:r>
              <a:rPr sz="1900" dirty="0">
                <a:solidFill>
                  <a:srgbClr val="FF0000"/>
                </a:solidFill>
                <a:latin typeface="Arial MT"/>
                <a:cs typeface="Arial MT"/>
              </a:rPr>
              <a:t>	</a:t>
            </a:r>
            <a:r>
              <a:rPr sz="1900" spc="-5" dirty="0">
                <a:solidFill>
                  <a:srgbClr val="FF0000"/>
                </a:solidFill>
                <a:latin typeface="Arial MT"/>
                <a:cs typeface="Arial MT"/>
              </a:rPr>
              <a:t>USAR  </a:t>
            </a:r>
            <a:r>
              <a:rPr sz="1900" spc="-25" dirty="0">
                <a:solidFill>
                  <a:srgbClr val="FF0000"/>
                </a:solidFill>
                <a:latin typeface="Arial MT"/>
                <a:cs typeface="Arial MT"/>
              </a:rPr>
              <a:t>EQUIPAMENTO</a:t>
            </a:r>
            <a:r>
              <a:rPr sz="1900" spc="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FF0000"/>
                </a:solidFill>
                <a:latin typeface="Arial MT"/>
                <a:cs typeface="Arial MT"/>
              </a:rPr>
              <a:t>MOTORIZADO</a:t>
            </a:r>
            <a:r>
              <a:rPr sz="1900" spc="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Arial MT"/>
                <a:cs typeface="Arial MT"/>
              </a:rPr>
              <a:t>-UBV</a:t>
            </a:r>
            <a:endParaRPr sz="1900" dirty="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5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900" b="1" spc="-5" dirty="0">
                <a:latin typeface="Arial"/>
                <a:cs typeface="Arial"/>
              </a:rPr>
              <a:t>Atividades</a:t>
            </a:r>
            <a:r>
              <a:rPr sz="1900" b="1" spc="7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de</a:t>
            </a:r>
            <a:r>
              <a:rPr sz="1900" b="1" spc="5" dirty="0">
                <a:latin typeface="Arial"/>
                <a:cs typeface="Arial"/>
              </a:rPr>
              <a:t> </a:t>
            </a:r>
            <a:r>
              <a:rPr sz="1900" b="1" spc="-10" dirty="0">
                <a:latin typeface="Arial"/>
                <a:cs typeface="Arial"/>
              </a:rPr>
              <a:t>Vigilância</a:t>
            </a:r>
            <a:r>
              <a:rPr sz="1900" b="1" spc="30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nos </a:t>
            </a:r>
            <a:r>
              <a:rPr sz="1900" b="1" spc="-10" dirty="0">
                <a:latin typeface="Arial"/>
                <a:cs typeface="Arial"/>
              </a:rPr>
              <a:t>PE:</a:t>
            </a:r>
            <a:r>
              <a:rPr sz="1900" b="1" spc="5" dirty="0">
                <a:latin typeface="Arial"/>
                <a:cs typeface="Arial"/>
              </a:rPr>
              <a:t> </a:t>
            </a:r>
            <a:r>
              <a:rPr sz="1900" spc="-5" dirty="0">
                <a:latin typeface="Arial MT"/>
                <a:cs typeface="Arial MT"/>
              </a:rPr>
              <a:t>a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cada</a:t>
            </a:r>
            <a:r>
              <a:rPr sz="1900" spc="3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15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dias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com</a:t>
            </a:r>
            <a:r>
              <a:rPr sz="1900" spc="2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tratamento</a:t>
            </a:r>
            <a:r>
              <a:rPr sz="1900" spc="3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focal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e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perifocal</a:t>
            </a:r>
            <a:r>
              <a:rPr sz="1900" spc="4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a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cada</a:t>
            </a:r>
            <a:r>
              <a:rPr sz="1900" spc="3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2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meses</a:t>
            </a:r>
            <a:endParaRPr sz="1900" dirty="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54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900" b="1" dirty="0">
                <a:latin typeface="Arial"/>
                <a:cs typeface="Arial"/>
              </a:rPr>
              <a:t>Residualidade:</a:t>
            </a:r>
            <a:r>
              <a:rPr sz="1900" b="1" spc="-5" dirty="0">
                <a:latin typeface="Arial"/>
                <a:cs typeface="Arial"/>
              </a:rPr>
              <a:t> </a:t>
            </a:r>
            <a:r>
              <a:rPr sz="1900" spc="-5" dirty="0">
                <a:latin typeface="Arial MT"/>
                <a:cs typeface="Arial MT"/>
              </a:rPr>
              <a:t>2</a:t>
            </a:r>
            <a:r>
              <a:rPr sz="1900" spc="-2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meses</a:t>
            </a:r>
            <a:endParaRPr sz="19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3591" y="76200"/>
            <a:ext cx="11611610" cy="813684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 marR="5080" algn="ctr">
              <a:lnSpc>
                <a:spcPts val="2940"/>
              </a:lnSpc>
              <a:spcBef>
                <a:spcPts val="545"/>
              </a:spcBef>
              <a:tabLst>
                <a:tab pos="1691639" algn="l"/>
                <a:tab pos="3531235" algn="l"/>
                <a:tab pos="5430520" algn="l"/>
                <a:tab pos="6082665" algn="l"/>
                <a:tab pos="7941309" algn="l"/>
                <a:tab pos="9523095" algn="l"/>
                <a:tab pos="9858375" algn="l"/>
              </a:tabLst>
            </a:pPr>
            <a:r>
              <a:rPr sz="2400" u="sng" spc="-5" dirty="0"/>
              <a:t>Cont</a:t>
            </a:r>
            <a:r>
              <a:rPr sz="2400" u="sng" spc="5" dirty="0"/>
              <a:t>r</a:t>
            </a:r>
            <a:r>
              <a:rPr sz="2400" u="sng" spc="-5" dirty="0"/>
              <a:t>ole</a:t>
            </a:r>
            <a:r>
              <a:rPr sz="2400" u="sng" dirty="0"/>
              <a:t>	</a:t>
            </a:r>
            <a:r>
              <a:rPr sz="2400" u="sng" spc="-5" dirty="0"/>
              <a:t>Perifo</a:t>
            </a:r>
            <a:r>
              <a:rPr sz="2400" u="sng" spc="5" dirty="0"/>
              <a:t>c</a:t>
            </a:r>
            <a:r>
              <a:rPr sz="2400" u="sng" spc="-5" dirty="0"/>
              <a:t>a</a:t>
            </a:r>
            <a:r>
              <a:rPr sz="2400" u="sng" spc="5" dirty="0"/>
              <a:t>l</a:t>
            </a:r>
            <a:r>
              <a:rPr sz="2400" u="sng" spc="-5" dirty="0"/>
              <a:t>:</a:t>
            </a:r>
            <a:r>
              <a:rPr sz="2400" u="sng" dirty="0"/>
              <a:t>	</a:t>
            </a:r>
            <a:r>
              <a:rPr sz="2400" u="sng" spc="-5" dirty="0"/>
              <a:t>A</a:t>
            </a:r>
            <a:r>
              <a:rPr sz="2400" u="sng" spc="-20" dirty="0"/>
              <a:t>p</a:t>
            </a:r>
            <a:r>
              <a:rPr sz="2400" u="sng" spc="-5" dirty="0"/>
              <a:t>li</a:t>
            </a:r>
            <a:r>
              <a:rPr sz="2400" u="sng" spc="10" dirty="0"/>
              <a:t>c</a:t>
            </a:r>
            <a:r>
              <a:rPr sz="2400" u="sng" spc="-5" dirty="0"/>
              <a:t>aç</a:t>
            </a:r>
            <a:r>
              <a:rPr sz="2400" u="sng" dirty="0"/>
              <a:t>ã</a:t>
            </a:r>
            <a:r>
              <a:rPr sz="2400" u="sng" spc="-5" dirty="0"/>
              <a:t>o</a:t>
            </a:r>
            <a:r>
              <a:rPr sz="2400" u="sng" dirty="0"/>
              <a:t>	d</a:t>
            </a:r>
            <a:r>
              <a:rPr sz="2400" u="sng" spc="-5" dirty="0"/>
              <a:t>o</a:t>
            </a:r>
            <a:r>
              <a:rPr sz="2400" u="sng" dirty="0"/>
              <a:t>	</a:t>
            </a:r>
            <a:r>
              <a:rPr sz="2400" u="sng" spc="-5" dirty="0"/>
              <a:t>inse</a:t>
            </a:r>
            <a:r>
              <a:rPr sz="2400" u="sng" dirty="0"/>
              <a:t>t</a:t>
            </a:r>
            <a:r>
              <a:rPr sz="2400" u="sng" spc="-5" dirty="0"/>
              <a:t>icida</a:t>
            </a:r>
            <a:r>
              <a:rPr sz="2400" u="sng" dirty="0"/>
              <a:t>	</a:t>
            </a:r>
            <a:r>
              <a:rPr sz="2400" u="sng" spc="-5" dirty="0"/>
              <a:t>re</a:t>
            </a:r>
            <a:r>
              <a:rPr sz="2400" u="sng" dirty="0"/>
              <a:t>s</a:t>
            </a:r>
            <a:r>
              <a:rPr sz="2400" u="sng" spc="-5" dirty="0"/>
              <a:t>idual</a:t>
            </a:r>
            <a:r>
              <a:rPr sz="2400" u="sng" dirty="0"/>
              <a:t>	</a:t>
            </a:r>
            <a:r>
              <a:rPr lang="pt-BR" sz="2400" u="sng" dirty="0" smtClean="0"/>
              <a:t/>
            </a:r>
            <a:br>
              <a:rPr lang="pt-BR" sz="2400" u="sng" dirty="0" smtClean="0"/>
            </a:br>
            <a:r>
              <a:rPr sz="2400" dirty="0" smtClean="0"/>
              <a:t>FL</a:t>
            </a:r>
            <a:r>
              <a:rPr sz="2400" spc="-5" dirty="0" smtClean="0"/>
              <a:t>UDO</a:t>
            </a:r>
            <a:r>
              <a:rPr sz="2400" spc="5" dirty="0" smtClean="0"/>
              <a:t>R</a:t>
            </a:r>
            <a:r>
              <a:rPr sz="2400" spc="-5" dirty="0" smtClean="0"/>
              <a:t>A  </a:t>
            </a:r>
            <a:r>
              <a:rPr sz="2400" spc="-5" dirty="0"/>
              <a:t>FUSION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61431" y="5594613"/>
            <a:ext cx="1622556" cy="11688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314655"/>
            <a:ext cx="81559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Metodologia</a:t>
            </a:r>
            <a:r>
              <a:rPr spc="55" dirty="0"/>
              <a:t> </a:t>
            </a:r>
            <a:r>
              <a:rPr spc="-5" dirty="0"/>
              <a:t>de</a:t>
            </a:r>
            <a:r>
              <a:rPr spc="10" dirty="0"/>
              <a:t> </a:t>
            </a:r>
            <a:r>
              <a:rPr spc="-5" dirty="0"/>
              <a:t>aplicação</a:t>
            </a:r>
            <a:r>
              <a:rPr spc="15" dirty="0"/>
              <a:t> </a:t>
            </a:r>
            <a:r>
              <a:rPr spc="-5" dirty="0"/>
              <a:t>do</a:t>
            </a:r>
            <a:r>
              <a:rPr spc="10" dirty="0"/>
              <a:t> </a:t>
            </a:r>
            <a:r>
              <a:rPr spc="-10" dirty="0"/>
              <a:t>FLUDORA</a:t>
            </a:r>
            <a:r>
              <a:rPr spc="-50" dirty="0"/>
              <a:t> </a:t>
            </a:r>
            <a:r>
              <a:rPr spc="-10" dirty="0"/>
              <a:t>FUSION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ts val="2055"/>
              </a:lnSpc>
              <a:spcBef>
                <a:spcPts val="95"/>
              </a:spcBef>
              <a:buChar char="•"/>
              <a:tabLst>
                <a:tab pos="240665" algn="l"/>
                <a:tab pos="241300" algn="l"/>
                <a:tab pos="1056640" algn="l"/>
                <a:tab pos="1323340" algn="l"/>
                <a:tab pos="2261870" algn="l"/>
                <a:tab pos="2662555" algn="l"/>
                <a:tab pos="4114165" algn="l"/>
                <a:tab pos="4704080" algn="l"/>
                <a:tab pos="5440045" algn="l"/>
                <a:tab pos="5706745" algn="l"/>
                <a:tab pos="6350000" algn="l"/>
                <a:tab pos="6965950" algn="l"/>
                <a:tab pos="8416290" algn="l"/>
                <a:tab pos="9004935" algn="l"/>
                <a:tab pos="9890760" algn="l"/>
                <a:tab pos="10291445" algn="l"/>
              </a:tabLst>
            </a:pPr>
            <a:r>
              <a:rPr spc="-15" dirty="0"/>
              <a:t>E</a:t>
            </a:r>
            <a:r>
              <a:rPr spc="-5" dirty="0"/>
              <a:t>nc</a:t>
            </a:r>
            <a:r>
              <a:rPr dirty="0"/>
              <a:t>h</a:t>
            </a:r>
            <a:r>
              <a:rPr spc="-5" dirty="0"/>
              <a:t>a</a:t>
            </a:r>
            <a:r>
              <a:rPr dirty="0"/>
              <a:t>	</a:t>
            </a:r>
            <a:r>
              <a:rPr spc="-5" dirty="0"/>
              <a:t>a</a:t>
            </a:r>
            <a:r>
              <a:rPr dirty="0"/>
              <a:t>	</a:t>
            </a:r>
            <a:r>
              <a:rPr spc="-5" dirty="0"/>
              <a:t>me</a:t>
            </a:r>
            <a:r>
              <a:rPr spc="5" dirty="0"/>
              <a:t>t</a:t>
            </a:r>
            <a:r>
              <a:rPr spc="-5" dirty="0"/>
              <a:t>a</a:t>
            </a:r>
            <a:r>
              <a:rPr spc="5" dirty="0"/>
              <a:t>d</a:t>
            </a:r>
            <a:r>
              <a:rPr spc="-5" dirty="0"/>
              <a:t>e</a:t>
            </a:r>
            <a:r>
              <a:rPr dirty="0"/>
              <a:t>	</a:t>
            </a:r>
            <a:r>
              <a:rPr spc="5" dirty="0"/>
              <a:t>d</a:t>
            </a:r>
            <a:r>
              <a:rPr spc="-5" dirty="0"/>
              <a:t>o</a:t>
            </a:r>
            <a:r>
              <a:rPr dirty="0"/>
              <a:t>	</a:t>
            </a:r>
            <a:r>
              <a:rPr spc="5" dirty="0"/>
              <a:t>p</a:t>
            </a:r>
            <a:r>
              <a:rPr spc="-5" dirty="0"/>
              <a:t>ul</a:t>
            </a:r>
            <a:r>
              <a:rPr dirty="0"/>
              <a:t>v</a:t>
            </a:r>
            <a:r>
              <a:rPr spc="5" dirty="0"/>
              <a:t>e</a:t>
            </a:r>
            <a:r>
              <a:rPr spc="-5" dirty="0"/>
              <a:t>riz</a:t>
            </a:r>
            <a:r>
              <a:rPr spc="5" dirty="0"/>
              <a:t>a</a:t>
            </a:r>
            <a:r>
              <a:rPr spc="-5" dirty="0"/>
              <a:t>dor</a:t>
            </a:r>
            <a:r>
              <a:rPr dirty="0"/>
              <a:t>	c</a:t>
            </a:r>
            <a:r>
              <a:rPr spc="-5" dirty="0"/>
              <a:t>om</a:t>
            </a:r>
            <a:r>
              <a:rPr dirty="0"/>
              <a:t>	</a:t>
            </a:r>
            <a:r>
              <a:rPr spc="-5" dirty="0"/>
              <a:t>á</a:t>
            </a:r>
            <a:r>
              <a:rPr spc="5" dirty="0"/>
              <a:t>g</a:t>
            </a:r>
            <a:r>
              <a:rPr spc="-5" dirty="0"/>
              <a:t>ua:</a:t>
            </a:r>
            <a:r>
              <a:rPr dirty="0"/>
              <a:t>	</a:t>
            </a:r>
            <a:r>
              <a:rPr spc="-5" dirty="0"/>
              <a:t>4</a:t>
            </a:r>
            <a:r>
              <a:rPr dirty="0"/>
              <a:t>	</a:t>
            </a:r>
            <a:r>
              <a:rPr spc="-5" dirty="0"/>
              <a:t>litr</a:t>
            </a:r>
            <a:r>
              <a:rPr spc="5" dirty="0"/>
              <a:t>o</a:t>
            </a:r>
            <a:r>
              <a:rPr spc="-5" dirty="0"/>
              <a:t>s</a:t>
            </a:r>
            <a:r>
              <a:rPr dirty="0"/>
              <a:t>	</a:t>
            </a:r>
            <a:r>
              <a:rPr spc="-5" dirty="0"/>
              <a:t>pa</a:t>
            </a:r>
            <a:r>
              <a:rPr spc="10" dirty="0"/>
              <a:t>r</a:t>
            </a:r>
            <a:r>
              <a:rPr spc="-5" dirty="0"/>
              <a:t>a</a:t>
            </a:r>
            <a:r>
              <a:rPr dirty="0"/>
              <a:t>	</a:t>
            </a:r>
            <a:r>
              <a:rPr spc="5" dirty="0"/>
              <a:t>p</a:t>
            </a:r>
            <a:r>
              <a:rPr spc="-5" dirty="0"/>
              <a:t>ul</a:t>
            </a:r>
            <a:r>
              <a:rPr dirty="0"/>
              <a:t>v</a:t>
            </a:r>
            <a:r>
              <a:rPr spc="-5" dirty="0"/>
              <a:t>er</a:t>
            </a:r>
            <a:r>
              <a:rPr spc="5" dirty="0"/>
              <a:t>i</a:t>
            </a:r>
            <a:r>
              <a:rPr spc="-5" dirty="0"/>
              <a:t>za</a:t>
            </a:r>
            <a:r>
              <a:rPr dirty="0"/>
              <a:t>d</a:t>
            </a:r>
            <a:r>
              <a:rPr spc="-5" dirty="0"/>
              <a:t>or</a:t>
            </a:r>
            <a:r>
              <a:rPr dirty="0"/>
              <a:t>	</a:t>
            </a:r>
            <a:r>
              <a:rPr spc="-5" dirty="0"/>
              <a:t>c</a:t>
            </a:r>
            <a:r>
              <a:rPr dirty="0"/>
              <a:t>o</a:t>
            </a:r>
            <a:r>
              <a:rPr spc="-5" dirty="0"/>
              <a:t>m</a:t>
            </a:r>
            <a:r>
              <a:rPr dirty="0"/>
              <a:t>	v</a:t>
            </a:r>
            <a:r>
              <a:rPr spc="-5" dirty="0"/>
              <a:t>ál</a:t>
            </a:r>
            <a:r>
              <a:rPr dirty="0"/>
              <a:t>v</a:t>
            </a:r>
            <a:r>
              <a:rPr spc="-5" dirty="0"/>
              <a:t>u</a:t>
            </a:r>
            <a:r>
              <a:rPr dirty="0"/>
              <a:t>l</a:t>
            </a:r>
            <a:r>
              <a:rPr spc="-5" dirty="0"/>
              <a:t>a</a:t>
            </a:r>
            <a:r>
              <a:rPr dirty="0"/>
              <a:t>	</a:t>
            </a:r>
            <a:r>
              <a:rPr spc="5" dirty="0"/>
              <a:t>d</a:t>
            </a:r>
            <a:r>
              <a:rPr spc="-5" dirty="0"/>
              <a:t>e</a:t>
            </a:r>
            <a:r>
              <a:rPr dirty="0"/>
              <a:t>	</a:t>
            </a:r>
            <a:r>
              <a:rPr spc="-5" dirty="0"/>
              <a:t>fl</a:t>
            </a:r>
            <a:r>
              <a:rPr dirty="0"/>
              <a:t>u</a:t>
            </a:r>
            <a:r>
              <a:rPr spc="-5" dirty="0"/>
              <a:t>xo</a:t>
            </a:r>
          </a:p>
          <a:p>
            <a:pPr marL="241300">
              <a:lnSpc>
                <a:spcPts val="2055"/>
              </a:lnSpc>
            </a:pPr>
            <a:r>
              <a:rPr spc="-5" dirty="0"/>
              <a:t>constante</a:t>
            </a:r>
            <a:r>
              <a:rPr spc="35" dirty="0"/>
              <a:t> </a:t>
            </a:r>
            <a:r>
              <a:rPr spc="-5" dirty="0"/>
              <a:t>ou</a:t>
            </a:r>
            <a:r>
              <a:rPr spc="20" dirty="0"/>
              <a:t> </a:t>
            </a:r>
            <a:r>
              <a:rPr spc="-5" dirty="0"/>
              <a:t>5</a:t>
            </a:r>
            <a:r>
              <a:rPr spc="5" dirty="0"/>
              <a:t> </a:t>
            </a:r>
            <a:r>
              <a:rPr spc="-5" dirty="0"/>
              <a:t>litros</a:t>
            </a:r>
            <a:r>
              <a:rPr spc="35" dirty="0"/>
              <a:t> </a:t>
            </a:r>
            <a:r>
              <a:rPr spc="-5" dirty="0"/>
              <a:t>para</a:t>
            </a:r>
            <a:r>
              <a:rPr spc="20" dirty="0"/>
              <a:t> </a:t>
            </a:r>
            <a:r>
              <a:rPr spc="-5" dirty="0"/>
              <a:t>pulverizador</a:t>
            </a:r>
            <a:r>
              <a:rPr spc="80" dirty="0"/>
              <a:t> </a:t>
            </a:r>
            <a:r>
              <a:rPr spc="-5" dirty="0"/>
              <a:t>sem</a:t>
            </a:r>
            <a:r>
              <a:rPr spc="10" dirty="0"/>
              <a:t> </a:t>
            </a:r>
            <a:r>
              <a:rPr spc="-5" dirty="0"/>
              <a:t>válvula</a:t>
            </a:r>
            <a:r>
              <a:rPr spc="45" dirty="0"/>
              <a:t> </a:t>
            </a:r>
            <a:r>
              <a:rPr spc="-5" dirty="0"/>
              <a:t>de</a:t>
            </a:r>
            <a:r>
              <a:rPr spc="25" dirty="0"/>
              <a:t> </a:t>
            </a:r>
            <a:r>
              <a:rPr spc="-5" dirty="0"/>
              <a:t>fluxo</a:t>
            </a:r>
            <a:r>
              <a:rPr spc="30" dirty="0"/>
              <a:t> </a:t>
            </a:r>
            <a:r>
              <a:rPr spc="-5" dirty="0"/>
              <a:t>constante;</a:t>
            </a:r>
          </a:p>
          <a:p>
            <a:pPr marL="241300" marR="5080" indent="-228600">
              <a:lnSpc>
                <a:spcPct val="80000"/>
              </a:lnSpc>
              <a:spcBef>
                <a:spcPts val="1000"/>
              </a:spcBef>
              <a:buChar char="•"/>
              <a:tabLst>
                <a:tab pos="240665" algn="l"/>
                <a:tab pos="241300" algn="l"/>
              </a:tabLst>
            </a:pPr>
            <a:r>
              <a:rPr spc="-5" dirty="0"/>
              <a:t>Utilize</a:t>
            </a:r>
            <a:r>
              <a:rPr spc="40" dirty="0"/>
              <a:t> </a:t>
            </a:r>
            <a:r>
              <a:rPr spc="-5" dirty="0"/>
              <a:t>um</a:t>
            </a:r>
            <a:r>
              <a:rPr spc="30" dirty="0"/>
              <a:t> </a:t>
            </a:r>
            <a:r>
              <a:rPr dirty="0"/>
              <a:t>sachê</a:t>
            </a:r>
            <a:r>
              <a:rPr spc="35" dirty="0"/>
              <a:t> </a:t>
            </a:r>
            <a:r>
              <a:rPr dirty="0"/>
              <a:t>interno</a:t>
            </a:r>
            <a:r>
              <a:rPr spc="45" dirty="0"/>
              <a:t> </a:t>
            </a:r>
            <a:r>
              <a:rPr spc="-5" dirty="0"/>
              <a:t>e</a:t>
            </a:r>
            <a:r>
              <a:rPr spc="25" dirty="0"/>
              <a:t> </a:t>
            </a:r>
            <a:r>
              <a:rPr dirty="0"/>
              <a:t>coloque-o</a:t>
            </a:r>
            <a:r>
              <a:rPr spc="30" dirty="0"/>
              <a:t> </a:t>
            </a:r>
            <a:r>
              <a:rPr dirty="0"/>
              <a:t>diretamente</a:t>
            </a:r>
            <a:r>
              <a:rPr spc="50" dirty="0"/>
              <a:t> </a:t>
            </a:r>
            <a:r>
              <a:rPr spc="-5" dirty="0"/>
              <a:t>no</a:t>
            </a:r>
            <a:r>
              <a:rPr spc="30" dirty="0"/>
              <a:t> </a:t>
            </a:r>
            <a:r>
              <a:rPr dirty="0"/>
              <a:t>reservatório</a:t>
            </a:r>
            <a:r>
              <a:rPr spc="30" dirty="0"/>
              <a:t> </a:t>
            </a:r>
            <a:r>
              <a:rPr dirty="0"/>
              <a:t>do</a:t>
            </a:r>
            <a:r>
              <a:rPr spc="25" dirty="0"/>
              <a:t> </a:t>
            </a:r>
            <a:r>
              <a:rPr dirty="0"/>
              <a:t>aguardando</a:t>
            </a:r>
            <a:r>
              <a:rPr spc="60" dirty="0"/>
              <a:t> </a:t>
            </a:r>
            <a:r>
              <a:rPr spc="-5" dirty="0"/>
              <a:t>3</a:t>
            </a:r>
            <a:r>
              <a:rPr spc="40" dirty="0"/>
              <a:t> </a:t>
            </a:r>
            <a:r>
              <a:rPr dirty="0"/>
              <a:t>minutos</a:t>
            </a:r>
            <a:r>
              <a:rPr spc="45" dirty="0"/>
              <a:t> </a:t>
            </a:r>
            <a:r>
              <a:rPr dirty="0"/>
              <a:t>para</a:t>
            </a:r>
            <a:r>
              <a:rPr spc="40" dirty="0"/>
              <a:t> </a:t>
            </a:r>
            <a:r>
              <a:rPr spc="-5" dirty="0"/>
              <a:t>a </a:t>
            </a:r>
            <a:r>
              <a:rPr spc="-515" dirty="0"/>
              <a:t> </a:t>
            </a:r>
            <a:r>
              <a:rPr spc="-5" dirty="0"/>
              <a:t>dissolução</a:t>
            </a:r>
            <a:r>
              <a:rPr spc="50" dirty="0"/>
              <a:t> </a:t>
            </a:r>
            <a:r>
              <a:rPr spc="-5" dirty="0"/>
              <a:t>do</a:t>
            </a:r>
            <a:r>
              <a:rPr spc="10" dirty="0"/>
              <a:t> </a:t>
            </a:r>
            <a:r>
              <a:rPr spc="-5" dirty="0"/>
              <a:t>sachê</a:t>
            </a:r>
            <a:r>
              <a:rPr spc="15" dirty="0"/>
              <a:t> </a:t>
            </a:r>
            <a:r>
              <a:rPr spc="-5" dirty="0"/>
              <a:t>e</a:t>
            </a:r>
            <a:r>
              <a:rPr spc="10" dirty="0"/>
              <a:t> </a:t>
            </a:r>
            <a:r>
              <a:rPr spc="-5" dirty="0"/>
              <a:t>seu</a:t>
            </a:r>
            <a:r>
              <a:rPr spc="15" dirty="0"/>
              <a:t> </a:t>
            </a:r>
            <a:r>
              <a:rPr spc="-5" dirty="0"/>
              <a:t>conteúdo;</a:t>
            </a:r>
          </a:p>
          <a:p>
            <a:pPr marL="241300" marR="73660" indent="-228600">
              <a:lnSpc>
                <a:spcPct val="90000"/>
              </a:lnSpc>
              <a:spcBef>
                <a:spcPts val="100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/>
              <a:t>Adicione o volume de água restante ao reservatório do pulverizador para completar a calda: </a:t>
            </a:r>
            <a:r>
              <a:rPr sz="2000" spc="5" dirty="0"/>
              <a:t> </a:t>
            </a:r>
            <a:r>
              <a:rPr sz="2000" dirty="0"/>
              <a:t>3,5 litros para pulverizador com </a:t>
            </a:r>
            <a:r>
              <a:rPr sz="2000" spc="-5" dirty="0"/>
              <a:t>válvula </a:t>
            </a:r>
            <a:r>
              <a:rPr sz="2000" dirty="0"/>
              <a:t>de </a:t>
            </a:r>
            <a:r>
              <a:rPr sz="2000" spc="-5" dirty="0"/>
              <a:t>fluxo </a:t>
            </a:r>
            <a:r>
              <a:rPr sz="2000" dirty="0"/>
              <a:t>constante, finalizando 7,5 litros no </a:t>
            </a:r>
            <a:r>
              <a:rPr sz="2000" spc="-5" dirty="0"/>
              <a:t>total </a:t>
            </a:r>
            <a:r>
              <a:rPr sz="2000" dirty="0"/>
              <a:t>de </a:t>
            </a:r>
            <a:r>
              <a:rPr sz="2000" spc="5" dirty="0"/>
              <a:t> </a:t>
            </a:r>
            <a:r>
              <a:rPr sz="2000" dirty="0"/>
              <a:t>calda;</a:t>
            </a:r>
            <a:r>
              <a:rPr sz="2000" spc="-15" dirty="0"/>
              <a:t> </a:t>
            </a:r>
            <a:r>
              <a:rPr sz="2000" dirty="0"/>
              <a:t>e</a:t>
            </a:r>
            <a:r>
              <a:rPr sz="2000" spc="-5" dirty="0"/>
              <a:t> </a:t>
            </a:r>
            <a:r>
              <a:rPr sz="2000" dirty="0"/>
              <a:t>5</a:t>
            </a:r>
            <a:r>
              <a:rPr sz="2000" spc="15" dirty="0"/>
              <a:t> </a:t>
            </a:r>
            <a:r>
              <a:rPr sz="2000" spc="-5" dirty="0"/>
              <a:t>litros </a:t>
            </a:r>
            <a:r>
              <a:rPr sz="2000" dirty="0"/>
              <a:t>para</a:t>
            </a:r>
            <a:r>
              <a:rPr sz="2000" spc="-25" dirty="0"/>
              <a:t> </a:t>
            </a:r>
            <a:r>
              <a:rPr sz="2000" dirty="0"/>
              <a:t>pulverizador</a:t>
            </a:r>
            <a:r>
              <a:rPr sz="2000" spc="-25" dirty="0"/>
              <a:t> </a:t>
            </a:r>
            <a:r>
              <a:rPr sz="2000" dirty="0"/>
              <a:t>sem</a:t>
            </a:r>
            <a:r>
              <a:rPr sz="2000" spc="-20" dirty="0"/>
              <a:t> </a:t>
            </a:r>
            <a:r>
              <a:rPr sz="2000" spc="-5" dirty="0"/>
              <a:t>válvula</a:t>
            </a:r>
            <a:r>
              <a:rPr sz="2000" spc="15" dirty="0"/>
              <a:t> </a:t>
            </a:r>
            <a:r>
              <a:rPr sz="2000" dirty="0"/>
              <a:t>de</a:t>
            </a:r>
            <a:r>
              <a:rPr sz="2000" spc="-5" dirty="0"/>
              <a:t> fluxo</a:t>
            </a:r>
            <a:r>
              <a:rPr sz="2000" spc="10" dirty="0"/>
              <a:t> </a:t>
            </a:r>
            <a:r>
              <a:rPr sz="2000" dirty="0"/>
              <a:t>constante,</a:t>
            </a:r>
            <a:r>
              <a:rPr sz="2000" spc="-35" dirty="0"/>
              <a:t> </a:t>
            </a:r>
            <a:r>
              <a:rPr sz="2000" dirty="0"/>
              <a:t>finalizando</a:t>
            </a:r>
            <a:r>
              <a:rPr sz="2000" spc="-20" dirty="0"/>
              <a:t> </a:t>
            </a:r>
            <a:r>
              <a:rPr sz="2000" dirty="0"/>
              <a:t>10</a:t>
            </a:r>
            <a:r>
              <a:rPr sz="2000" spc="10" dirty="0"/>
              <a:t> </a:t>
            </a:r>
            <a:r>
              <a:rPr sz="2000" spc="-5" dirty="0"/>
              <a:t>litros </a:t>
            </a:r>
            <a:r>
              <a:rPr sz="2000" dirty="0"/>
              <a:t>no</a:t>
            </a:r>
            <a:r>
              <a:rPr sz="2000" spc="-5" dirty="0"/>
              <a:t> total </a:t>
            </a:r>
            <a:r>
              <a:rPr sz="2000" spc="-540" dirty="0"/>
              <a:t> </a:t>
            </a:r>
            <a:r>
              <a:rPr sz="2000" dirty="0"/>
              <a:t>de</a:t>
            </a:r>
            <a:r>
              <a:rPr sz="2000" spc="-20" dirty="0"/>
              <a:t> </a:t>
            </a:r>
            <a:r>
              <a:rPr sz="2000" dirty="0"/>
              <a:t>calda;</a:t>
            </a:r>
            <a:endParaRPr sz="2000"/>
          </a:p>
          <a:p>
            <a:pPr marL="241300" marR="673100" indent="-228600">
              <a:lnSpc>
                <a:spcPts val="2160"/>
              </a:lnSpc>
              <a:spcBef>
                <a:spcPts val="103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/>
              <a:t>Manter</a:t>
            </a:r>
            <a:r>
              <a:rPr sz="2000" spc="-25" dirty="0"/>
              <a:t> </a:t>
            </a:r>
            <a:r>
              <a:rPr sz="2000" dirty="0"/>
              <a:t>45cm</a:t>
            </a:r>
            <a:r>
              <a:rPr sz="2000" spc="-25" dirty="0"/>
              <a:t> </a:t>
            </a:r>
            <a:r>
              <a:rPr sz="2000" dirty="0"/>
              <a:t>de</a:t>
            </a:r>
            <a:r>
              <a:rPr sz="2000" spc="-15" dirty="0"/>
              <a:t> </a:t>
            </a:r>
            <a:r>
              <a:rPr sz="2000" dirty="0"/>
              <a:t>distância</a:t>
            </a:r>
            <a:r>
              <a:rPr sz="2000" spc="-20" dirty="0"/>
              <a:t> </a:t>
            </a:r>
            <a:r>
              <a:rPr sz="2000" dirty="0"/>
              <a:t>da</a:t>
            </a:r>
            <a:r>
              <a:rPr sz="2000" spc="-10" dirty="0"/>
              <a:t> </a:t>
            </a:r>
            <a:r>
              <a:rPr sz="2000" dirty="0"/>
              <a:t>superfície</a:t>
            </a:r>
            <a:r>
              <a:rPr sz="2000" spc="-40" dirty="0"/>
              <a:t> </a:t>
            </a:r>
            <a:r>
              <a:rPr sz="2000" dirty="0"/>
              <a:t>a</a:t>
            </a:r>
            <a:r>
              <a:rPr sz="2000" spc="5" dirty="0"/>
              <a:t> </a:t>
            </a:r>
            <a:r>
              <a:rPr sz="2000" dirty="0"/>
              <a:t>ser</a:t>
            </a:r>
            <a:r>
              <a:rPr sz="2000" spc="-20" dirty="0"/>
              <a:t> </a:t>
            </a:r>
            <a:r>
              <a:rPr sz="2000" dirty="0"/>
              <a:t>trabalhada</a:t>
            </a:r>
            <a:r>
              <a:rPr sz="2000" spc="-40" dirty="0"/>
              <a:t> </a:t>
            </a:r>
            <a:r>
              <a:rPr sz="2000" dirty="0"/>
              <a:t>e</a:t>
            </a:r>
            <a:r>
              <a:rPr sz="2000" spc="5" dirty="0"/>
              <a:t> </a:t>
            </a:r>
            <a:r>
              <a:rPr sz="2000" dirty="0"/>
              <a:t>borrife</a:t>
            </a:r>
            <a:r>
              <a:rPr sz="2000" spc="-45" dirty="0"/>
              <a:t> </a:t>
            </a:r>
            <a:r>
              <a:rPr sz="2000" dirty="0"/>
              <a:t>por</a:t>
            </a:r>
            <a:r>
              <a:rPr sz="2000" spc="-10" dirty="0"/>
              <a:t> </a:t>
            </a:r>
            <a:r>
              <a:rPr sz="2000" dirty="0"/>
              <a:t>um</a:t>
            </a:r>
            <a:r>
              <a:rPr sz="2000" spc="-10" dirty="0"/>
              <a:t> </a:t>
            </a:r>
            <a:r>
              <a:rPr sz="2000" dirty="0"/>
              <a:t>período</a:t>
            </a:r>
            <a:r>
              <a:rPr sz="2000" spc="-40" dirty="0"/>
              <a:t> </a:t>
            </a:r>
            <a:r>
              <a:rPr sz="2000" dirty="0"/>
              <a:t>de</a:t>
            </a:r>
            <a:r>
              <a:rPr sz="2000" spc="-10" dirty="0"/>
              <a:t> </a:t>
            </a:r>
            <a:r>
              <a:rPr sz="2000" dirty="0"/>
              <a:t>2,5 </a:t>
            </a:r>
            <a:r>
              <a:rPr sz="2000" spc="-540" dirty="0"/>
              <a:t> </a:t>
            </a:r>
            <a:r>
              <a:rPr sz="2000" dirty="0"/>
              <a:t>segundos</a:t>
            </a:r>
            <a:r>
              <a:rPr sz="2000" spc="-40" dirty="0"/>
              <a:t> </a:t>
            </a:r>
            <a:r>
              <a:rPr sz="2000" dirty="0"/>
              <a:t>por</a:t>
            </a:r>
            <a:r>
              <a:rPr sz="2000" spc="-25" dirty="0"/>
              <a:t> </a:t>
            </a:r>
            <a:r>
              <a:rPr sz="2000" dirty="0"/>
              <a:t>metro</a:t>
            </a:r>
            <a:r>
              <a:rPr sz="2000" spc="-30" dirty="0"/>
              <a:t> </a:t>
            </a:r>
            <a:r>
              <a:rPr sz="2000" dirty="0"/>
              <a:t>linear;</a:t>
            </a:r>
            <a:endParaRPr sz="2000"/>
          </a:p>
          <a:p>
            <a:pPr marL="241300" indent="-228600">
              <a:lnSpc>
                <a:spcPct val="100000"/>
              </a:lnSpc>
              <a:spcBef>
                <a:spcPts val="72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/>
              <a:t>Agitar</a:t>
            </a:r>
            <a:r>
              <a:rPr sz="2000" spc="-20" dirty="0"/>
              <a:t> </a:t>
            </a:r>
            <a:r>
              <a:rPr sz="2000" dirty="0"/>
              <a:t>regularmente</a:t>
            </a:r>
            <a:r>
              <a:rPr sz="2000" spc="-55" dirty="0"/>
              <a:t> </a:t>
            </a:r>
            <a:r>
              <a:rPr sz="2000" dirty="0"/>
              <a:t>o pulverizador</a:t>
            </a:r>
            <a:r>
              <a:rPr sz="2000" spc="-35" dirty="0"/>
              <a:t> </a:t>
            </a:r>
            <a:r>
              <a:rPr sz="2000" dirty="0"/>
              <a:t>durante</a:t>
            </a:r>
            <a:r>
              <a:rPr sz="2000" spc="-45" dirty="0"/>
              <a:t> </a:t>
            </a:r>
            <a:r>
              <a:rPr sz="2000" dirty="0"/>
              <a:t>as</a:t>
            </a:r>
            <a:r>
              <a:rPr sz="2000" spc="-15" dirty="0"/>
              <a:t> </a:t>
            </a:r>
            <a:r>
              <a:rPr sz="2000" dirty="0"/>
              <a:t>aplicações,</a:t>
            </a:r>
            <a:endParaRPr sz="2000"/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/>
              <a:t>Se</a:t>
            </a:r>
            <a:r>
              <a:rPr sz="2000" spc="-5" dirty="0"/>
              <a:t> </a:t>
            </a:r>
            <a:r>
              <a:rPr sz="2000" dirty="0"/>
              <a:t>a</a:t>
            </a:r>
            <a:r>
              <a:rPr sz="2000" spc="5" dirty="0"/>
              <a:t> </a:t>
            </a:r>
            <a:r>
              <a:rPr sz="2000" spc="-5" dirty="0"/>
              <a:t>atividade</a:t>
            </a:r>
            <a:r>
              <a:rPr sz="2000" spc="-10" dirty="0"/>
              <a:t> </a:t>
            </a:r>
            <a:r>
              <a:rPr sz="2000" dirty="0"/>
              <a:t>for</a:t>
            </a:r>
            <a:r>
              <a:rPr sz="2000" spc="-10" dirty="0"/>
              <a:t> </a:t>
            </a:r>
            <a:r>
              <a:rPr sz="2000" dirty="0"/>
              <a:t>interrompida,</a:t>
            </a:r>
            <a:r>
              <a:rPr sz="2000" spc="-55" dirty="0"/>
              <a:t> </a:t>
            </a:r>
            <a:r>
              <a:rPr sz="2000" dirty="0"/>
              <a:t>agite</a:t>
            </a:r>
            <a:r>
              <a:rPr sz="2000" spc="5" dirty="0"/>
              <a:t> </a:t>
            </a:r>
            <a:r>
              <a:rPr sz="2000" dirty="0"/>
              <a:t>o</a:t>
            </a:r>
            <a:r>
              <a:rPr sz="2000" spc="-20" dirty="0"/>
              <a:t> </a:t>
            </a:r>
            <a:r>
              <a:rPr sz="2000" dirty="0"/>
              <a:t>pulverizador</a:t>
            </a:r>
            <a:r>
              <a:rPr sz="2000" spc="-30" dirty="0"/>
              <a:t> </a:t>
            </a:r>
            <a:r>
              <a:rPr sz="2000" dirty="0"/>
              <a:t>antes</a:t>
            </a:r>
            <a:r>
              <a:rPr sz="2000" spc="-10" dirty="0"/>
              <a:t> </a:t>
            </a:r>
            <a:r>
              <a:rPr sz="2000" dirty="0"/>
              <a:t>de</a:t>
            </a:r>
            <a:r>
              <a:rPr sz="2000" spc="-10" dirty="0"/>
              <a:t> </a:t>
            </a:r>
            <a:r>
              <a:rPr sz="2000" dirty="0"/>
              <a:t>reiniciar</a:t>
            </a:r>
            <a:r>
              <a:rPr sz="2000" spc="-20" dirty="0"/>
              <a:t> </a:t>
            </a:r>
            <a:r>
              <a:rPr sz="2000" dirty="0"/>
              <a:t>nova</a:t>
            </a:r>
            <a:r>
              <a:rPr sz="2000" spc="-15" dirty="0"/>
              <a:t> </a:t>
            </a:r>
            <a:r>
              <a:rPr sz="2000" dirty="0"/>
              <a:t>aplicação.</a:t>
            </a:r>
            <a:endParaRPr sz="2000"/>
          </a:p>
          <a:p>
            <a:pPr marL="311150" indent="-299085">
              <a:lnSpc>
                <a:spcPct val="100000"/>
              </a:lnSpc>
              <a:spcBef>
                <a:spcPts val="755"/>
              </a:spcBef>
              <a:buChar char="•"/>
              <a:tabLst>
                <a:tab pos="311150" algn="l"/>
                <a:tab pos="311785" algn="l"/>
              </a:tabLst>
            </a:pPr>
            <a:r>
              <a:rPr sz="2000" dirty="0"/>
              <a:t>Garanta</a:t>
            </a:r>
            <a:r>
              <a:rPr sz="2000" spc="-40" dirty="0"/>
              <a:t> </a:t>
            </a:r>
            <a:r>
              <a:rPr sz="2000" dirty="0"/>
              <a:t>uma</a:t>
            </a:r>
            <a:r>
              <a:rPr sz="2000" spc="-15" dirty="0"/>
              <a:t> </a:t>
            </a:r>
            <a:r>
              <a:rPr sz="2000" dirty="0"/>
              <a:t>cobertura</a:t>
            </a:r>
            <a:r>
              <a:rPr sz="2000" spc="-50" dirty="0"/>
              <a:t> </a:t>
            </a:r>
            <a:r>
              <a:rPr sz="2000" dirty="0"/>
              <a:t>uniforme</a:t>
            </a:r>
            <a:r>
              <a:rPr sz="2000" spc="-25" dirty="0"/>
              <a:t> </a:t>
            </a:r>
            <a:r>
              <a:rPr sz="2000" dirty="0"/>
              <a:t>do</a:t>
            </a:r>
            <a:r>
              <a:rPr sz="2000" spc="-10" dirty="0"/>
              <a:t> </a:t>
            </a:r>
            <a:r>
              <a:rPr sz="2000" dirty="0"/>
              <a:t>produto</a:t>
            </a:r>
            <a:r>
              <a:rPr sz="2000" spc="-30" dirty="0"/>
              <a:t> </a:t>
            </a:r>
            <a:r>
              <a:rPr sz="2000" dirty="0"/>
              <a:t>nas</a:t>
            </a:r>
            <a:r>
              <a:rPr sz="2000" spc="-20" dirty="0"/>
              <a:t> </a:t>
            </a:r>
            <a:r>
              <a:rPr sz="2000" dirty="0"/>
              <a:t>superfícies</a:t>
            </a:r>
            <a:r>
              <a:rPr sz="2000" spc="-35" dirty="0"/>
              <a:t> </a:t>
            </a:r>
            <a:r>
              <a:rPr sz="2000" dirty="0"/>
              <a:t>pulverizadas</a:t>
            </a:r>
            <a:endParaRPr sz="200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6988" y="5483382"/>
            <a:ext cx="1557168" cy="11795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05743" y="3948684"/>
            <a:ext cx="1281625" cy="271422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900" y="1317891"/>
            <a:ext cx="10542270" cy="405892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000" b="1" dirty="0">
                <a:latin typeface="Arial"/>
                <a:cs typeface="Arial"/>
              </a:rPr>
              <a:t>Dosagem</a:t>
            </a:r>
            <a:endParaRPr sz="2000">
              <a:latin typeface="Arial"/>
              <a:cs typeface="Arial"/>
            </a:endParaRPr>
          </a:p>
          <a:p>
            <a:pPr marL="3644900">
              <a:lnSpc>
                <a:spcPct val="100000"/>
              </a:lnSpc>
              <a:spcBef>
                <a:spcPts val="755"/>
              </a:spcBef>
            </a:pPr>
            <a:r>
              <a:rPr sz="2000" b="1" spc="-5" dirty="0">
                <a:latin typeface="Arial"/>
                <a:cs typeface="Arial"/>
              </a:rPr>
              <a:t>Pulverizador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compressão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prévia</a:t>
            </a:r>
            <a:endParaRPr sz="2000">
              <a:latin typeface="Arial"/>
              <a:cs typeface="Arial"/>
            </a:endParaRPr>
          </a:p>
          <a:p>
            <a:pPr marL="241300" marR="5080" indent="-228600">
              <a:lnSpc>
                <a:spcPts val="2160"/>
              </a:lnSpc>
              <a:spcBef>
                <a:spcPts val="104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dirty="0">
                <a:latin typeface="Arial"/>
                <a:cs typeface="Arial"/>
              </a:rPr>
              <a:t>Dose: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0,4g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produto/m²,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vazão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30ml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ou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40ml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solução/m²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(com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ou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sem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válvula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fluxo</a:t>
            </a:r>
            <a:r>
              <a:rPr sz="2000" dirty="0">
                <a:latin typeface="Arial MT"/>
                <a:cs typeface="Arial MT"/>
              </a:rPr>
              <a:t> constante,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respectivamente);</a:t>
            </a:r>
            <a:endParaRPr sz="2000">
              <a:latin typeface="Arial MT"/>
              <a:cs typeface="Arial MT"/>
            </a:endParaRPr>
          </a:p>
          <a:p>
            <a:pPr marL="241300" indent="-228600">
              <a:lnSpc>
                <a:spcPts val="2280"/>
              </a:lnSpc>
              <a:spcBef>
                <a:spcPts val="72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spc="-15" dirty="0">
                <a:latin typeface="Arial"/>
                <a:cs typeface="Arial"/>
              </a:rPr>
              <a:t>Velocidade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da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aplicação: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2,5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ou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3,3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segundos/m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linear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(com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ou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sem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válvula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fluxo</a:t>
            </a:r>
            <a:endParaRPr sz="2000">
              <a:latin typeface="Arial MT"/>
              <a:cs typeface="Arial MT"/>
            </a:endParaRPr>
          </a:p>
          <a:p>
            <a:pPr marL="241300">
              <a:lnSpc>
                <a:spcPts val="2280"/>
              </a:lnSpc>
            </a:pPr>
            <a:r>
              <a:rPr sz="2000" dirty="0">
                <a:latin typeface="Arial MT"/>
                <a:cs typeface="Arial MT"/>
              </a:rPr>
              <a:t>constante,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respectivamente);</a:t>
            </a:r>
            <a:endParaRPr sz="20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spc="-20" dirty="0">
                <a:latin typeface="Arial"/>
                <a:cs typeface="Arial"/>
              </a:rPr>
              <a:t>Vazão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máxima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do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equipamento: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760ml/min;</a:t>
            </a:r>
            <a:endParaRPr sz="2000">
              <a:latin typeface="Arial MT"/>
              <a:cs typeface="Arial MT"/>
            </a:endParaRPr>
          </a:p>
          <a:p>
            <a:pPr marL="241300" marR="826769" indent="-228600">
              <a:lnSpc>
                <a:spcPts val="2160"/>
              </a:lnSpc>
              <a:spcBef>
                <a:spcPts val="104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dirty="0">
                <a:latin typeface="Arial"/>
                <a:cs typeface="Arial"/>
              </a:rPr>
              <a:t>Diluição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do produto: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diluir o sachê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100g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em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água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limpa,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 preferência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retirada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diretamente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torneira,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para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quantidade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final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calda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7,5</a:t>
            </a:r>
            <a:endParaRPr sz="20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72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litros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(com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válvula</a:t>
            </a:r>
            <a:r>
              <a:rPr sz="2000" dirty="0">
                <a:latin typeface="Arial MT"/>
                <a:cs typeface="Arial MT"/>
              </a:rPr>
              <a:t> de</a:t>
            </a:r>
            <a:r>
              <a:rPr sz="2000" spc="-5" dirty="0">
                <a:latin typeface="Arial MT"/>
                <a:cs typeface="Arial MT"/>
              </a:rPr>
              <a:t> fluxo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constante)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ou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10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litros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(sem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válvula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fluxo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constante);</a:t>
            </a:r>
            <a:endParaRPr sz="20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dirty="0">
                <a:latin typeface="Arial"/>
                <a:cs typeface="Arial"/>
              </a:rPr>
              <a:t>Pressão: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Realizar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 borrifação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na </a:t>
            </a:r>
            <a:r>
              <a:rPr sz="2000" spc="-5" dirty="0">
                <a:latin typeface="Arial MT"/>
                <a:cs typeface="Arial MT"/>
              </a:rPr>
              <a:t>faixa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25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 55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psi.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314655"/>
            <a:ext cx="81559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Metodologia</a:t>
            </a:r>
            <a:r>
              <a:rPr spc="55" dirty="0"/>
              <a:t> </a:t>
            </a:r>
            <a:r>
              <a:rPr spc="-5" dirty="0"/>
              <a:t>de</a:t>
            </a:r>
            <a:r>
              <a:rPr spc="10" dirty="0"/>
              <a:t> </a:t>
            </a:r>
            <a:r>
              <a:rPr spc="-5" dirty="0"/>
              <a:t>aplicação</a:t>
            </a:r>
            <a:r>
              <a:rPr spc="15" dirty="0"/>
              <a:t> </a:t>
            </a:r>
            <a:r>
              <a:rPr spc="-5" dirty="0"/>
              <a:t>do</a:t>
            </a:r>
            <a:r>
              <a:rPr spc="10" dirty="0"/>
              <a:t> </a:t>
            </a:r>
            <a:r>
              <a:rPr spc="-10" dirty="0"/>
              <a:t>FLUDORA</a:t>
            </a:r>
            <a:r>
              <a:rPr spc="-50" dirty="0"/>
              <a:t> </a:t>
            </a:r>
            <a:r>
              <a:rPr spc="-10" dirty="0"/>
              <a:t>FUSION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0466" y="1412875"/>
            <a:ext cx="11715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Dosagem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0466" y="1813382"/>
            <a:ext cx="10542270" cy="34366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449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Arial"/>
                <a:cs typeface="Arial"/>
              </a:rPr>
              <a:t>Pulverizador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costal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de</a:t>
            </a:r>
            <a:r>
              <a:rPr sz="2000" b="1" spc="-5" dirty="0">
                <a:latin typeface="Arial"/>
                <a:cs typeface="Arial"/>
              </a:rPr>
              <a:t> alavanca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 marL="241300" marR="5080" indent="-228600">
              <a:lnSpc>
                <a:spcPts val="2160"/>
              </a:lnSpc>
              <a:spcBef>
                <a:spcPts val="16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dirty="0">
                <a:latin typeface="Arial"/>
                <a:cs typeface="Arial"/>
              </a:rPr>
              <a:t>Dose: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0,4g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produto/m²,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vazão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30ml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ou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40ml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solução/m²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(com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ou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sem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válvula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fluxo</a:t>
            </a:r>
            <a:r>
              <a:rPr sz="2000" dirty="0">
                <a:latin typeface="Arial MT"/>
                <a:cs typeface="Arial MT"/>
              </a:rPr>
              <a:t> constante,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respectivamente);</a:t>
            </a:r>
            <a:endParaRPr sz="2000">
              <a:latin typeface="Arial MT"/>
              <a:cs typeface="Arial MT"/>
            </a:endParaRPr>
          </a:p>
          <a:p>
            <a:pPr marL="241300" indent="-228600">
              <a:lnSpc>
                <a:spcPts val="2280"/>
              </a:lnSpc>
              <a:spcBef>
                <a:spcPts val="72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spc="-15" dirty="0">
                <a:latin typeface="Arial"/>
                <a:cs typeface="Arial"/>
              </a:rPr>
              <a:t>Velocidade </a:t>
            </a:r>
            <a:r>
              <a:rPr sz="2000" b="1" dirty="0">
                <a:latin typeface="Arial"/>
                <a:cs typeface="Arial"/>
              </a:rPr>
              <a:t>da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aplicação: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2,5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ou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3,3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segundos/m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linear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(com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ou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sem</a:t>
            </a:r>
            <a:r>
              <a:rPr sz="2000" spc="-5" dirty="0">
                <a:latin typeface="Arial MT"/>
                <a:cs typeface="Arial MT"/>
              </a:rPr>
              <a:t> válvula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fluxo</a:t>
            </a:r>
            <a:endParaRPr sz="2000">
              <a:latin typeface="Arial MT"/>
              <a:cs typeface="Arial MT"/>
            </a:endParaRPr>
          </a:p>
          <a:p>
            <a:pPr marL="241300">
              <a:lnSpc>
                <a:spcPts val="2280"/>
              </a:lnSpc>
            </a:pPr>
            <a:r>
              <a:rPr sz="2000" dirty="0">
                <a:latin typeface="Arial MT"/>
                <a:cs typeface="Arial MT"/>
              </a:rPr>
              <a:t>constante,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respectivamente);</a:t>
            </a:r>
            <a:endParaRPr sz="20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spc="-20" dirty="0">
                <a:latin typeface="Arial"/>
                <a:cs typeface="Arial"/>
              </a:rPr>
              <a:t>Vazão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máxima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do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equipamento: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800ml/min;</a:t>
            </a:r>
            <a:endParaRPr sz="2000">
              <a:latin typeface="Arial MT"/>
              <a:cs typeface="Arial MT"/>
            </a:endParaRPr>
          </a:p>
          <a:p>
            <a:pPr marL="241300" marR="294005" indent="-228600">
              <a:lnSpc>
                <a:spcPts val="2160"/>
              </a:lnSpc>
              <a:spcBef>
                <a:spcPts val="10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dirty="0">
                <a:latin typeface="Arial"/>
                <a:cs typeface="Arial"/>
              </a:rPr>
              <a:t>Diluição do produto: </a:t>
            </a:r>
            <a:r>
              <a:rPr sz="2000" dirty="0">
                <a:latin typeface="Arial MT"/>
                <a:cs typeface="Arial MT"/>
              </a:rPr>
              <a:t>diluir o sachê de 100g em água limpa, de preferência retirada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diretamente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torneira,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para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quantidade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final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calda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7,5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litros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(com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válvula</a:t>
            </a:r>
            <a:r>
              <a:rPr sz="2000" dirty="0">
                <a:latin typeface="Arial MT"/>
                <a:cs typeface="Arial MT"/>
              </a:rPr>
              <a:t> de</a:t>
            </a:r>
            <a:r>
              <a:rPr sz="2000" spc="-5" dirty="0">
                <a:latin typeface="Arial MT"/>
                <a:cs typeface="Arial MT"/>
              </a:rPr>
              <a:t> fluxo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constante)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ou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10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litros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(sem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válvula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fluxo</a:t>
            </a:r>
            <a:r>
              <a:rPr sz="2000" dirty="0">
                <a:latin typeface="Arial MT"/>
                <a:cs typeface="Arial MT"/>
              </a:rPr>
              <a:t> constante);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8340" y="314655"/>
            <a:ext cx="81559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Metodologia</a:t>
            </a:r>
            <a:r>
              <a:rPr spc="55" dirty="0"/>
              <a:t> </a:t>
            </a:r>
            <a:r>
              <a:rPr spc="-5" dirty="0"/>
              <a:t>de</a:t>
            </a:r>
            <a:r>
              <a:rPr spc="10" dirty="0"/>
              <a:t> </a:t>
            </a:r>
            <a:r>
              <a:rPr spc="-5" dirty="0"/>
              <a:t>aplicação</a:t>
            </a:r>
            <a:r>
              <a:rPr spc="15" dirty="0"/>
              <a:t> </a:t>
            </a:r>
            <a:r>
              <a:rPr spc="-5" dirty="0"/>
              <a:t>do</a:t>
            </a:r>
            <a:r>
              <a:rPr spc="10" dirty="0"/>
              <a:t> </a:t>
            </a:r>
            <a:r>
              <a:rPr spc="-10" dirty="0"/>
              <a:t>FLUDORA</a:t>
            </a:r>
            <a:r>
              <a:rPr spc="-50" dirty="0"/>
              <a:t> </a:t>
            </a:r>
            <a:r>
              <a:rPr spc="-10" dirty="0"/>
              <a:t>FUSION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600200"/>
            <a:ext cx="10972800" cy="4526280"/>
          </a:xfrm>
          <a:custGeom>
            <a:avLst/>
            <a:gdLst/>
            <a:ahLst/>
            <a:cxnLst/>
            <a:rect l="l" t="t" r="r" b="b"/>
            <a:pathLst>
              <a:path w="10972800" h="4526280">
                <a:moveTo>
                  <a:pt x="10972800" y="0"/>
                </a:moveTo>
                <a:lnTo>
                  <a:pt x="0" y="0"/>
                </a:lnTo>
                <a:lnTo>
                  <a:pt x="0" y="4526280"/>
                </a:lnTo>
                <a:lnTo>
                  <a:pt x="10972800" y="4526280"/>
                </a:lnTo>
                <a:lnTo>
                  <a:pt x="109728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8340" y="1481302"/>
            <a:ext cx="8304530" cy="4048760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spc="-5" dirty="0">
                <a:latin typeface="Calibri"/>
                <a:cs typeface="Calibri"/>
              </a:rPr>
              <a:t>Cálculos</a:t>
            </a:r>
            <a:endParaRPr sz="2000">
              <a:latin typeface="Calibri"/>
              <a:cs typeface="Calibri"/>
            </a:endParaRPr>
          </a:p>
          <a:p>
            <a:pPr marL="1967864">
              <a:lnSpc>
                <a:spcPct val="100000"/>
              </a:lnSpc>
              <a:spcBef>
                <a:spcPts val="830"/>
              </a:spcBef>
            </a:pPr>
            <a:r>
              <a:rPr sz="2000" b="1" dirty="0">
                <a:latin typeface="Arial"/>
                <a:cs typeface="Arial"/>
              </a:rPr>
              <a:t>Para </a:t>
            </a:r>
            <a:r>
              <a:rPr sz="2000" b="1" spc="-5" dirty="0">
                <a:latin typeface="Arial"/>
                <a:cs typeface="Arial"/>
              </a:rPr>
              <a:t>pulverizadores </a:t>
            </a:r>
            <a:r>
              <a:rPr sz="2000" b="1" dirty="0">
                <a:solidFill>
                  <a:srgbClr val="00AF50"/>
                </a:solidFill>
                <a:latin typeface="Arial"/>
                <a:cs typeface="Arial"/>
              </a:rPr>
              <a:t>com</a:t>
            </a:r>
            <a:r>
              <a:rPr sz="2000" b="1" spc="-1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Válvula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de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fluxo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Constante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2000" dirty="0">
                <a:solidFill>
                  <a:srgbClr val="006FC0"/>
                </a:solidFill>
                <a:latin typeface="Arial MT"/>
                <a:cs typeface="Arial MT"/>
              </a:rPr>
              <a:t>Recomendações</a:t>
            </a:r>
            <a:r>
              <a:rPr sz="2000" spc="-6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6FC0"/>
                </a:solidFill>
                <a:latin typeface="Arial MT"/>
                <a:cs typeface="Arial MT"/>
              </a:rPr>
              <a:t>de</a:t>
            </a:r>
            <a:r>
              <a:rPr sz="2000" spc="-14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6FC0"/>
                </a:solidFill>
                <a:latin typeface="Arial MT"/>
                <a:cs typeface="Arial MT"/>
              </a:rPr>
              <a:t>Aplicação</a:t>
            </a:r>
            <a:endParaRPr sz="20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68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Calibri"/>
                <a:cs typeface="Calibri"/>
              </a:rPr>
              <a:t>Produto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(g)</a:t>
            </a:r>
            <a:r>
              <a:rPr sz="2000" spc="3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-100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Água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(ml)</a:t>
            </a:r>
            <a:r>
              <a:rPr sz="2000" spc="4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7500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Área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Tratada</a:t>
            </a:r>
            <a:r>
              <a:rPr sz="2000" spc="-5" dirty="0">
                <a:latin typeface="Calibri"/>
                <a:cs typeface="Calibri"/>
              </a:rPr>
              <a:t> (m²)</a:t>
            </a:r>
            <a:r>
              <a:rPr sz="2000" dirty="0">
                <a:latin typeface="Calibri"/>
                <a:cs typeface="Calibri"/>
              </a:rPr>
              <a:t> -</a:t>
            </a:r>
            <a:r>
              <a:rPr sz="2000" spc="4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250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60" dirty="0">
                <a:latin typeface="Calibri"/>
                <a:cs typeface="Calibri"/>
              </a:rPr>
              <a:t>Taxa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-5" dirty="0">
                <a:latin typeface="Calibri"/>
                <a:cs typeface="Calibri"/>
              </a:rPr>
              <a:t> Aplicação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(ml/m²)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30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30" dirty="0">
                <a:latin typeface="Calibri"/>
                <a:cs typeface="Calibri"/>
              </a:rPr>
              <a:t>Vazão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Equipamento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(ml/min)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800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40" dirty="0">
                <a:latin typeface="Calibri"/>
                <a:cs typeface="Calibri"/>
              </a:rPr>
              <a:t>Tempo</a:t>
            </a:r>
            <a:r>
              <a:rPr sz="2000" spc="-5" dirty="0">
                <a:latin typeface="Calibri"/>
                <a:cs typeface="Calibri"/>
              </a:rPr>
              <a:t> de</a:t>
            </a:r>
            <a:r>
              <a:rPr sz="2000" spc="-10" dirty="0">
                <a:latin typeface="Calibri"/>
                <a:cs typeface="Calibri"/>
              </a:rPr>
              <a:t> pulverização</a:t>
            </a:r>
            <a:r>
              <a:rPr sz="2000" dirty="0">
                <a:latin typeface="Calibri"/>
                <a:cs typeface="Calibri"/>
              </a:rPr>
              <a:t> / </a:t>
            </a:r>
            <a:r>
              <a:rPr sz="2000" spc="-10" dirty="0">
                <a:latin typeface="Calibri"/>
                <a:cs typeface="Calibri"/>
              </a:rPr>
              <a:t>metro²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(s)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2,5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8340" y="314655"/>
            <a:ext cx="81559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Metodologia</a:t>
            </a:r>
            <a:r>
              <a:rPr spc="55" dirty="0"/>
              <a:t> </a:t>
            </a:r>
            <a:r>
              <a:rPr spc="-5" dirty="0"/>
              <a:t>de</a:t>
            </a:r>
            <a:r>
              <a:rPr spc="10" dirty="0"/>
              <a:t> </a:t>
            </a:r>
            <a:r>
              <a:rPr spc="-5" dirty="0"/>
              <a:t>aplicação</a:t>
            </a:r>
            <a:r>
              <a:rPr spc="15" dirty="0"/>
              <a:t> </a:t>
            </a:r>
            <a:r>
              <a:rPr spc="-5" dirty="0"/>
              <a:t>do</a:t>
            </a:r>
            <a:r>
              <a:rPr spc="10" dirty="0"/>
              <a:t> </a:t>
            </a:r>
            <a:r>
              <a:rPr spc="-10" dirty="0"/>
              <a:t>FLUDORA</a:t>
            </a:r>
            <a:r>
              <a:rPr spc="-50" dirty="0"/>
              <a:t> </a:t>
            </a:r>
            <a:r>
              <a:rPr spc="-10" dirty="0"/>
              <a:t>FUSION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600200"/>
            <a:ext cx="10972800" cy="4526280"/>
          </a:xfrm>
          <a:custGeom>
            <a:avLst/>
            <a:gdLst/>
            <a:ahLst/>
            <a:cxnLst/>
            <a:rect l="l" t="t" r="r" b="b"/>
            <a:pathLst>
              <a:path w="10972800" h="4526280">
                <a:moveTo>
                  <a:pt x="10972800" y="0"/>
                </a:moveTo>
                <a:lnTo>
                  <a:pt x="0" y="0"/>
                </a:lnTo>
                <a:lnTo>
                  <a:pt x="0" y="4526280"/>
                </a:lnTo>
                <a:lnTo>
                  <a:pt x="10972800" y="4526280"/>
                </a:lnTo>
                <a:lnTo>
                  <a:pt x="109728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8340" y="1481302"/>
            <a:ext cx="8289925" cy="4050665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spc="-5" dirty="0">
                <a:latin typeface="Calibri"/>
                <a:cs typeface="Calibri"/>
              </a:rPr>
              <a:t>Cálculos</a:t>
            </a:r>
            <a:endParaRPr sz="2000">
              <a:latin typeface="Calibri"/>
              <a:cs typeface="Calibri"/>
            </a:endParaRPr>
          </a:p>
          <a:p>
            <a:pPr marL="1967864">
              <a:lnSpc>
                <a:spcPct val="100000"/>
              </a:lnSpc>
              <a:spcBef>
                <a:spcPts val="830"/>
              </a:spcBef>
            </a:pPr>
            <a:r>
              <a:rPr sz="2000" b="1" dirty="0">
                <a:latin typeface="Arial"/>
                <a:cs typeface="Arial"/>
              </a:rPr>
              <a:t>Para </a:t>
            </a:r>
            <a:r>
              <a:rPr sz="2000" b="1" spc="-5" dirty="0">
                <a:latin typeface="Arial"/>
                <a:cs typeface="Arial"/>
              </a:rPr>
              <a:t>pulverizadores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sem</a:t>
            </a:r>
            <a:r>
              <a:rPr sz="2000" b="1" spc="-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Válvula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fluxo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Constante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2000" dirty="0">
                <a:solidFill>
                  <a:srgbClr val="006FC0"/>
                </a:solidFill>
                <a:latin typeface="Arial MT"/>
                <a:cs typeface="Arial MT"/>
              </a:rPr>
              <a:t>Recomendações</a:t>
            </a:r>
            <a:r>
              <a:rPr sz="2000" spc="-6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6FC0"/>
                </a:solidFill>
                <a:latin typeface="Arial MT"/>
                <a:cs typeface="Arial MT"/>
              </a:rPr>
              <a:t>de</a:t>
            </a:r>
            <a:r>
              <a:rPr sz="2000" spc="-14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6FC0"/>
                </a:solidFill>
                <a:latin typeface="Arial MT"/>
                <a:cs typeface="Arial MT"/>
              </a:rPr>
              <a:t>Aplicação</a:t>
            </a:r>
            <a:endParaRPr sz="20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68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Calibri"/>
                <a:cs typeface="Calibri"/>
              </a:rPr>
              <a:t>Produto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(g)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100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Água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(ml)</a:t>
            </a:r>
            <a:r>
              <a:rPr sz="2000" dirty="0">
                <a:latin typeface="Calibri"/>
                <a:cs typeface="Calibri"/>
              </a:rPr>
              <a:t> -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10000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Área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Tratada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(m²)</a:t>
            </a:r>
            <a:r>
              <a:rPr sz="2000" dirty="0">
                <a:latin typeface="Calibri"/>
                <a:cs typeface="Calibri"/>
              </a:rPr>
              <a:t> -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250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60" dirty="0">
                <a:latin typeface="Calibri"/>
                <a:cs typeface="Calibri"/>
              </a:rPr>
              <a:t>Taxa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-5" dirty="0">
                <a:latin typeface="Calibri"/>
                <a:cs typeface="Calibri"/>
              </a:rPr>
              <a:t> Aplicação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(ml/m²)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40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30" dirty="0">
                <a:latin typeface="Calibri"/>
                <a:cs typeface="Calibri"/>
              </a:rPr>
              <a:t>Vazão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Equipamento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(ml/min)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720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40" dirty="0">
                <a:latin typeface="Calibri"/>
                <a:cs typeface="Calibri"/>
              </a:rPr>
              <a:t>Tempo</a:t>
            </a:r>
            <a:r>
              <a:rPr sz="2000" spc="-5" dirty="0">
                <a:latin typeface="Calibri"/>
                <a:cs typeface="Calibri"/>
              </a:rPr>
              <a:t> de</a:t>
            </a:r>
            <a:r>
              <a:rPr sz="2000" spc="-10" dirty="0">
                <a:latin typeface="Calibri"/>
                <a:cs typeface="Calibri"/>
              </a:rPr>
              <a:t> pulverização</a:t>
            </a:r>
            <a:r>
              <a:rPr sz="2000" dirty="0">
                <a:latin typeface="Calibri"/>
                <a:cs typeface="Calibri"/>
              </a:rPr>
              <a:t> / </a:t>
            </a:r>
            <a:r>
              <a:rPr sz="2000" spc="-10" dirty="0">
                <a:latin typeface="Calibri"/>
                <a:cs typeface="Calibri"/>
              </a:rPr>
              <a:t>metro²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(s)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3,3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8340" y="314655"/>
            <a:ext cx="81559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Metodologia</a:t>
            </a:r>
            <a:r>
              <a:rPr spc="55" dirty="0"/>
              <a:t> </a:t>
            </a:r>
            <a:r>
              <a:rPr spc="-5" dirty="0"/>
              <a:t>de</a:t>
            </a:r>
            <a:r>
              <a:rPr spc="10" dirty="0"/>
              <a:t> </a:t>
            </a:r>
            <a:r>
              <a:rPr spc="-5" dirty="0"/>
              <a:t>aplicação</a:t>
            </a:r>
            <a:r>
              <a:rPr spc="15" dirty="0"/>
              <a:t> </a:t>
            </a:r>
            <a:r>
              <a:rPr spc="-5" dirty="0"/>
              <a:t>do</a:t>
            </a:r>
            <a:r>
              <a:rPr spc="10" dirty="0"/>
              <a:t> </a:t>
            </a:r>
            <a:r>
              <a:rPr spc="-10" dirty="0"/>
              <a:t>FLUDORA</a:t>
            </a:r>
            <a:r>
              <a:rPr spc="-50" dirty="0"/>
              <a:t> </a:t>
            </a:r>
            <a:r>
              <a:rPr spc="-10" dirty="0"/>
              <a:t>FUSION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FLUDORA</a:t>
            </a:r>
            <a:r>
              <a:rPr spc="-125" dirty="0"/>
              <a:t> </a:t>
            </a:r>
            <a:r>
              <a:rPr spc="-5" dirty="0"/>
              <a:t>FUSION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1088" y="816990"/>
            <a:ext cx="11029315" cy="446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87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Outras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informações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Informações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proteção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à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saúde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dos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trabalhadores</a:t>
            </a:r>
            <a:endParaRPr sz="20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76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Medidas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proteção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coletiva</a:t>
            </a:r>
            <a:endParaRPr sz="20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EPI 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vestimentas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que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devem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utilizados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no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manuseio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agentes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químicos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(inseticidas)</a:t>
            </a:r>
            <a:endParaRPr sz="2000">
              <a:latin typeface="Arial MT"/>
              <a:cs typeface="Arial MT"/>
            </a:endParaRPr>
          </a:p>
          <a:p>
            <a:pPr marL="241300" marR="5080" indent="-228600">
              <a:lnSpc>
                <a:spcPts val="2160"/>
              </a:lnSpc>
              <a:spcBef>
                <a:spcPts val="102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monitoramento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situação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saúde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dos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servidores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envolvidos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na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operação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os exames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complementares</a:t>
            </a:r>
            <a:endParaRPr sz="2000">
              <a:latin typeface="Arial MT"/>
              <a:cs typeface="Arial MT"/>
            </a:endParaRPr>
          </a:p>
          <a:p>
            <a:pPr marL="241300" marR="219710" indent="-228600">
              <a:lnSpc>
                <a:spcPts val="2160"/>
              </a:lnSpc>
              <a:spcBef>
                <a:spcPts val="100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15" dirty="0">
                <a:latin typeface="Arial MT"/>
                <a:cs typeface="Arial MT"/>
              </a:rPr>
              <a:t>Toxicologia: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dados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toxicológicos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agudos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toxicidade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oral,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dermal,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inalatória,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irritação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dérmica,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ocular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 sensibilização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dérmica).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Arial MT"/>
                <a:cs typeface="Arial MT"/>
              </a:rPr>
              <a:t>BAIXA</a:t>
            </a:r>
            <a:r>
              <a:rPr sz="2000" spc="-14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Arial MT"/>
                <a:cs typeface="Arial MT"/>
              </a:rPr>
              <a:t>TOXICIDADE</a:t>
            </a:r>
            <a:endParaRPr sz="20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Limpeza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obrigatória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dos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equipamentos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aferição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vazão</a:t>
            </a:r>
            <a:endParaRPr sz="20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Armazenamento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adequado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inseticidas</a:t>
            </a:r>
            <a:endParaRPr sz="20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76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Logística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reversa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5232" y="589915"/>
            <a:ext cx="770000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Nota Técnica</a:t>
            </a:r>
            <a:r>
              <a:rPr spc="15" dirty="0"/>
              <a:t> </a:t>
            </a:r>
            <a:r>
              <a:rPr spc="-5" dirty="0"/>
              <a:t>Nº </a:t>
            </a:r>
            <a:r>
              <a:rPr dirty="0"/>
              <a:t>5/2020</a:t>
            </a:r>
            <a:r>
              <a:rPr spc="-15" dirty="0"/>
              <a:t> </a:t>
            </a:r>
            <a:r>
              <a:rPr spc="-5" dirty="0"/>
              <a:t>CGARB/DEID/SVS/MS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4314" y="1385944"/>
            <a:ext cx="7982095" cy="468835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520" y="314655"/>
            <a:ext cx="114173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Tratamento</a:t>
            </a:r>
            <a:r>
              <a:rPr spc="40" dirty="0"/>
              <a:t> </a:t>
            </a:r>
            <a:r>
              <a:rPr spc="-5" dirty="0"/>
              <a:t>Focal</a:t>
            </a:r>
            <a:r>
              <a:rPr spc="30" dirty="0"/>
              <a:t> </a:t>
            </a:r>
            <a:r>
              <a:rPr spc="-5" dirty="0"/>
              <a:t>e</a:t>
            </a:r>
            <a:r>
              <a:rPr spc="15" dirty="0"/>
              <a:t> </a:t>
            </a:r>
            <a:r>
              <a:rPr spc="-5" dirty="0"/>
              <a:t>Perifocal</a:t>
            </a:r>
            <a:r>
              <a:rPr spc="20" dirty="0"/>
              <a:t> </a:t>
            </a:r>
            <a:r>
              <a:rPr spc="-5" dirty="0"/>
              <a:t>no</a:t>
            </a:r>
            <a:r>
              <a:rPr spc="20" dirty="0"/>
              <a:t> </a:t>
            </a:r>
            <a:r>
              <a:rPr spc="-5" dirty="0"/>
              <a:t>controle</a:t>
            </a:r>
            <a:r>
              <a:rPr spc="40" dirty="0"/>
              <a:t> </a:t>
            </a:r>
            <a:r>
              <a:rPr spc="-5" dirty="0"/>
              <a:t>químico</a:t>
            </a:r>
            <a:r>
              <a:rPr spc="30" dirty="0"/>
              <a:t> </a:t>
            </a:r>
            <a:r>
              <a:rPr spc="-5" dirty="0"/>
              <a:t>do</a:t>
            </a:r>
            <a:r>
              <a:rPr spc="-20" dirty="0"/>
              <a:t> </a:t>
            </a:r>
            <a:r>
              <a:rPr i="1" spc="-5" dirty="0">
                <a:latin typeface="Arial"/>
                <a:cs typeface="Arial"/>
              </a:rPr>
              <a:t>Aedes</a:t>
            </a:r>
            <a:r>
              <a:rPr i="1" spc="40" dirty="0">
                <a:latin typeface="Arial"/>
                <a:cs typeface="Arial"/>
              </a:rPr>
              <a:t> </a:t>
            </a:r>
            <a:r>
              <a:rPr i="1" spc="-5" dirty="0">
                <a:latin typeface="Arial"/>
                <a:cs typeface="Arial"/>
              </a:rPr>
              <a:t>aegypti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924057"/>
            <a:ext cx="10800715" cy="560832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800" b="1" dirty="0">
                <a:latin typeface="Arial"/>
                <a:cs typeface="Arial"/>
              </a:rPr>
              <a:t>Controle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Vetorial</a:t>
            </a:r>
            <a:endParaRPr sz="1800">
              <a:latin typeface="Arial"/>
              <a:cs typeface="Arial"/>
            </a:endParaRPr>
          </a:p>
          <a:p>
            <a:pPr marL="241300" marR="226060" indent="-228600">
              <a:lnSpc>
                <a:spcPts val="2160"/>
              </a:lnSpc>
              <a:spcBef>
                <a:spcPts val="1019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controle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arboviroses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é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uma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atividade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alta </a:t>
            </a:r>
            <a:r>
              <a:rPr sz="2000" dirty="0">
                <a:latin typeface="Arial MT"/>
                <a:cs typeface="Arial MT"/>
              </a:rPr>
              <a:t>complexidade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considerando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os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diversos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fatores externos determinantes que influenciam na dispersão do </a:t>
            </a:r>
            <a:r>
              <a:rPr sz="2000" spc="-5" dirty="0">
                <a:latin typeface="Arial MT"/>
                <a:cs typeface="Arial MT"/>
              </a:rPr>
              <a:t>vetor </a:t>
            </a:r>
            <a:r>
              <a:rPr sz="2000" dirty="0">
                <a:latin typeface="Arial MT"/>
                <a:cs typeface="Arial MT"/>
              </a:rPr>
              <a:t>e da doença como a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dengue,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Chikungunya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zika.</a:t>
            </a:r>
            <a:endParaRPr sz="2000">
              <a:latin typeface="Arial MT"/>
              <a:cs typeface="Arial MT"/>
            </a:endParaRPr>
          </a:p>
          <a:p>
            <a:pPr marL="241300" indent="-228600">
              <a:lnSpc>
                <a:spcPts val="2280"/>
              </a:lnSpc>
              <a:spcBef>
                <a:spcPts val="74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Importância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implantação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uma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política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 intersitorialidade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envolvimento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dos</a:t>
            </a:r>
            <a:endParaRPr sz="2000">
              <a:latin typeface="Arial MT"/>
              <a:cs typeface="Arial MT"/>
            </a:endParaRPr>
          </a:p>
          <a:p>
            <a:pPr marL="241300">
              <a:lnSpc>
                <a:spcPts val="2280"/>
              </a:lnSpc>
            </a:pPr>
            <a:r>
              <a:rPr sz="2000" dirty="0">
                <a:latin typeface="Arial MT"/>
                <a:cs typeface="Arial MT"/>
              </a:rPr>
              <a:t>gestores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toda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sociedade.</a:t>
            </a:r>
            <a:endParaRPr sz="2000">
              <a:latin typeface="Arial MT"/>
              <a:cs typeface="Arial MT"/>
            </a:endParaRPr>
          </a:p>
          <a:p>
            <a:pPr marL="241300" marR="269240" indent="-228600">
              <a:lnSpc>
                <a:spcPts val="2160"/>
              </a:lnSpc>
              <a:spcBef>
                <a:spcPts val="1030"/>
              </a:spcBef>
              <a:buChar char="•"/>
              <a:tabLst>
                <a:tab pos="240665" algn="l"/>
                <a:tab pos="241300" algn="l"/>
                <a:tab pos="10380980" algn="l"/>
              </a:tabLst>
            </a:pPr>
            <a:r>
              <a:rPr sz="2000" dirty="0">
                <a:latin typeface="Arial MT"/>
                <a:cs typeface="Arial MT"/>
              </a:rPr>
              <a:t>Manter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</a:t>
            </a:r>
            <a:r>
              <a:rPr sz="2000" spc="5" dirty="0">
                <a:latin typeface="Arial MT"/>
                <a:cs typeface="Arial MT"/>
              </a:rPr>
              <a:t>e</a:t>
            </a:r>
            <a:r>
              <a:rPr sz="2000" dirty="0">
                <a:latin typeface="Arial MT"/>
                <a:cs typeface="Arial MT"/>
              </a:rPr>
              <a:t>mpre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uma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articula</a:t>
            </a:r>
            <a:r>
              <a:rPr sz="2000" spc="5" dirty="0">
                <a:latin typeface="Arial MT"/>
                <a:cs typeface="Arial MT"/>
              </a:rPr>
              <a:t>ç</a:t>
            </a:r>
            <a:r>
              <a:rPr sz="2000" dirty="0">
                <a:latin typeface="Arial MT"/>
                <a:cs typeface="Arial MT"/>
              </a:rPr>
              <a:t>ão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entre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45" dirty="0">
                <a:latin typeface="Arial MT"/>
                <a:cs typeface="Arial MT"/>
              </a:rPr>
              <a:t>V</a:t>
            </a:r>
            <a:r>
              <a:rPr sz="2000" dirty="0">
                <a:latin typeface="Arial MT"/>
                <a:cs typeface="Arial MT"/>
              </a:rPr>
              <a:t>igilân</a:t>
            </a:r>
            <a:r>
              <a:rPr sz="2000" spc="5" dirty="0">
                <a:latin typeface="Arial MT"/>
                <a:cs typeface="Arial MT"/>
              </a:rPr>
              <a:t>c</a:t>
            </a:r>
            <a:r>
              <a:rPr sz="2000" dirty="0">
                <a:latin typeface="Arial MT"/>
                <a:cs typeface="Arial MT"/>
              </a:rPr>
              <a:t>ia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Epidemiológi</a:t>
            </a:r>
            <a:r>
              <a:rPr sz="2000" spc="5" dirty="0">
                <a:latin typeface="Arial MT"/>
                <a:cs typeface="Arial MT"/>
              </a:rPr>
              <a:t>c</a:t>
            </a:r>
            <a:r>
              <a:rPr sz="2000" dirty="0">
                <a:latin typeface="Arial MT"/>
                <a:cs typeface="Arial MT"/>
              </a:rPr>
              <a:t>a,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45" dirty="0">
                <a:latin typeface="Arial MT"/>
                <a:cs typeface="Arial MT"/>
              </a:rPr>
              <a:t>V</a:t>
            </a:r>
            <a:r>
              <a:rPr sz="2000" dirty="0">
                <a:latin typeface="Arial MT"/>
                <a:cs typeface="Arial MT"/>
              </a:rPr>
              <a:t>igilân</a:t>
            </a:r>
            <a:r>
              <a:rPr sz="2000" spc="5" dirty="0">
                <a:latin typeface="Arial MT"/>
                <a:cs typeface="Arial MT"/>
              </a:rPr>
              <a:t>c</a:t>
            </a:r>
            <a:r>
              <a:rPr sz="2000" dirty="0">
                <a:latin typeface="Arial MT"/>
                <a:cs typeface="Arial MT"/>
              </a:rPr>
              <a:t>ia </a:t>
            </a:r>
            <a:r>
              <a:rPr sz="2000" spc="-10" dirty="0">
                <a:latin typeface="Arial MT"/>
                <a:cs typeface="Arial MT"/>
              </a:rPr>
              <a:t>E</a:t>
            </a:r>
            <a:r>
              <a:rPr sz="2000" dirty="0">
                <a:latin typeface="Arial MT"/>
                <a:cs typeface="Arial MT"/>
              </a:rPr>
              <a:t>ntomológica	e  atenção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básica</a:t>
            </a:r>
            <a:endParaRPr sz="2000">
              <a:latin typeface="Arial MT"/>
              <a:cs typeface="Arial MT"/>
            </a:endParaRPr>
          </a:p>
          <a:p>
            <a:pPr marL="241300" indent="-228600">
              <a:lnSpc>
                <a:spcPts val="2280"/>
              </a:lnSpc>
              <a:spcBef>
                <a:spcPts val="72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Caracterização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dos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municípios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acordo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presença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ou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não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do</a:t>
            </a:r>
            <a:r>
              <a:rPr sz="2000" spc="-1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Aedes: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Infestado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ou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não</a:t>
            </a:r>
            <a:endParaRPr sz="2000">
              <a:latin typeface="Arial MT"/>
              <a:cs typeface="Arial MT"/>
            </a:endParaRPr>
          </a:p>
          <a:p>
            <a:pPr marL="241300">
              <a:lnSpc>
                <a:spcPts val="2280"/>
              </a:lnSpc>
            </a:pPr>
            <a:r>
              <a:rPr sz="2000" dirty="0">
                <a:latin typeface="Arial MT"/>
                <a:cs typeface="Arial MT"/>
              </a:rPr>
              <a:t>infestado</a:t>
            </a:r>
            <a:endParaRPr sz="20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Ações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 controle: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vigilância entomológica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combate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vetor.</a:t>
            </a:r>
            <a:endParaRPr sz="20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76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Ações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 controle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tem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dois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enfoques: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Rotina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 emergenciais</a:t>
            </a:r>
            <a:endParaRPr sz="20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Métodos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 controle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vetorial: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mecânico,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biológico,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químico</a:t>
            </a:r>
            <a:endParaRPr sz="2000">
              <a:latin typeface="Arial MT"/>
              <a:cs typeface="Arial MT"/>
            </a:endParaRPr>
          </a:p>
          <a:p>
            <a:pPr marL="241300" marR="296545" indent="-228600">
              <a:lnSpc>
                <a:spcPct val="100000"/>
              </a:lnSpc>
              <a:spcBef>
                <a:spcPts val="101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Pesquisa</a:t>
            </a:r>
            <a:r>
              <a:rPr sz="20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larvária</a:t>
            </a:r>
            <a:r>
              <a:rPr sz="20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nos pontos</a:t>
            </a:r>
            <a:r>
              <a:rPr sz="20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estratégicos,</a:t>
            </a:r>
            <a:r>
              <a:rPr sz="2000" spc="-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em</a:t>
            </a:r>
            <a:r>
              <a:rPr sz="20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ciclos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quinzenais,</a:t>
            </a:r>
            <a:r>
              <a:rPr sz="2000" spc="-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com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tratamento</a:t>
            </a:r>
            <a:r>
              <a:rPr sz="2000" spc="-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focal</a:t>
            </a:r>
            <a:r>
              <a:rPr sz="20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e/ou </a:t>
            </a:r>
            <a:r>
              <a:rPr sz="2000" spc="-5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residual, com periodicidade mensal para o tratamento residual, utilizando-se o FLUDORA </a:t>
            </a:r>
            <a:r>
              <a:rPr sz="20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FUSION.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54853" y="687146"/>
            <a:ext cx="25317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dirty="0">
                <a:latin typeface="Arial MT"/>
                <a:cs typeface="Arial MT"/>
              </a:rPr>
              <a:t>Obri</a:t>
            </a:r>
            <a:r>
              <a:rPr sz="4800" b="0" spc="-20" dirty="0">
                <a:latin typeface="Arial MT"/>
                <a:cs typeface="Arial MT"/>
              </a:rPr>
              <a:t>g</a:t>
            </a:r>
            <a:r>
              <a:rPr sz="4800" b="0" dirty="0">
                <a:latin typeface="Arial MT"/>
                <a:cs typeface="Arial MT"/>
              </a:rPr>
              <a:t>ado</a:t>
            </a:r>
            <a:endParaRPr sz="4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4091" y="2871292"/>
            <a:ext cx="11033760" cy="3325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ts val="3765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-10" dirty="0">
                <a:latin typeface="Calibri"/>
                <a:cs typeface="Calibri"/>
              </a:rPr>
              <a:t>Consultor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técnico/Controle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vetorial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ts val="3685"/>
              </a:lnSpc>
              <a:buFont typeface="Arial MT"/>
              <a:buChar char="•"/>
              <a:tabLst>
                <a:tab pos="241300" algn="l"/>
              </a:tabLst>
            </a:pPr>
            <a:r>
              <a:rPr sz="3200" spc="-10" dirty="0">
                <a:latin typeface="Calibri"/>
                <a:cs typeface="Calibri"/>
              </a:rPr>
              <a:t>Coordenação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Geral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Vigilância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Arboviroses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(CGARB)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ts val="3690"/>
              </a:lnSpc>
              <a:buFont typeface="Arial MT"/>
              <a:buChar char="•"/>
              <a:tabLst>
                <a:tab pos="241300" algn="l"/>
              </a:tabLst>
            </a:pPr>
            <a:r>
              <a:rPr sz="3200" spc="-15" dirty="0">
                <a:latin typeface="Calibri"/>
                <a:cs typeface="Calibri"/>
              </a:rPr>
              <a:t>Departamento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Vigilância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das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Doenças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Transmissíveis</a:t>
            </a:r>
            <a:r>
              <a:rPr sz="3200" spc="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–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DEVIT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ts val="3770"/>
              </a:lnSpc>
              <a:buFont typeface="Arial MT"/>
              <a:buChar char="•"/>
              <a:tabLst>
                <a:tab pos="241300" algn="l"/>
              </a:tabLst>
            </a:pPr>
            <a:r>
              <a:rPr sz="3200" spc="-10" dirty="0">
                <a:latin typeface="Calibri"/>
                <a:cs typeface="Calibri"/>
              </a:rPr>
              <a:t>Secretaria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 </a:t>
            </a:r>
            <a:r>
              <a:rPr sz="3200" spc="-5" dirty="0">
                <a:latin typeface="Calibri"/>
                <a:cs typeface="Calibri"/>
              </a:rPr>
              <a:t>Vigilância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em</a:t>
            </a:r>
            <a:r>
              <a:rPr sz="3200" spc="-5" dirty="0">
                <a:latin typeface="Calibri"/>
                <a:cs typeface="Calibri"/>
              </a:rPr>
              <a:t> Saúde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- </a:t>
            </a:r>
            <a:r>
              <a:rPr sz="3200" spc="-10" dirty="0">
                <a:latin typeface="Calibri"/>
                <a:cs typeface="Calibri"/>
              </a:rPr>
              <a:t>Ministério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 </a:t>
            </a:r>
            <a:r>
              <a:rPr sz="3200" spc="-5" dirty="0">
                <a:latin typeface="Calibri"/>
                <a:cs typeface="Calibri"/>
              </a:rPr>
              <a:t>Saúde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(SVS/MS)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Calibri"/>
              <a:cs typeface="Calibri"/>
            </a:endParaRPr>
          </a:p>
          <a:p>
            <a:pPr marL="4185285" marR="1898650" indent="-1422400">
              <a:lnSpc>
                <a:spcPts val="3700"/>
              </a:lnSpc>
            </a:pPr>
            <a:r>
              <a:rPr sz="3200" spc="-5" dirty="0">
                <a:latin typeface="Arial MT"/>
                <a:cs typeface="Arial MT"/>
              </a:rPr>
              <a:t>Contato: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2"/>
              </a:rPr>
              <a:t>aroldo.filho@saude.gov.br </a:t>
            </a:r>
            <a:r>
              <a:rPr sz="3200" spc="-875" dirty="0">
                <a:solidFill>
                  <a:srgbClr val="0462C1"/>
                </a:solidFill>
                <a:latin typeface="Arial MT"/>
                <a:cs typeface="Arial MT"/>
              </a:rPr>
              <a:t> </a:t>
            </a:r>
            <a:r>
              <a:rPr sz="3200" spc="-95" dirty="0">
                <a:latin typeface="Arial MT"/>
                <a:cs typeface="Arial MT"/>
              </a:rPr>
              <a:t>Tel:</a:t>
            </a:r>
            <a:r>
              <a:rPr sz="3200" spc="-5" dirty="0">
                <a:latin typeface="Arial MT"/>
                <a:cs typeface="Arial MT"/>
              </a:rPr>
              <a:t> (61)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3315-3961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351790"/>
            <a:ext cx="30079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Controle</a:t>
            </a:r>
            <a:r>
              <a:rPr spc="-35" dirty="0"/>
              <a:t> </a:t>
            </a:r>
            <a:r>
              <a:rPr spc="-5" dirty="0"/>
              <a:t>Químico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0900" y="1250950"/>
            <a:ext cx="10697845" cy="317373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188595" indent="-228600" algn="just">
              <a:lnSpc>
                <a:spcPts val="2160"/>
              </a:lnSpc>
              <a:spcBef>
                <a:spcPts val="375"/>
              </a:spcBef>
              <a:buChar char="•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controle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químico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consiste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uso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substâncias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químicas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–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inseticidas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– para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controle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vetor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nas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fases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larvária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adulta.</a:t>
            </a:r>
            <a:endParaRPr sz="2000">
              <a:latin typeface="Arial MT"/>
              <a:cs typeface="Arial MT"/>
            </a:endParaRPr>
          </a:p>
          <a:p>
            <a:pPr marL="241300" marR="257175" indent="-228600" algn="just">
              <a:lnSpc>
                <a:spcPct val="90000"/>
              </a:lnSpc>
              <a:spcBef>
                <a:spcPts val="965"/>
              </a:spcBef>
              <a:buChar char="•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A utilização de inseticidas em saúde pública tem por base normas técnicas e operacionais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oriundas de um grupo de especialistas em praguicidas da Organização Mundial de Saúde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(OMS),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que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preconiza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princípios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ativos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desses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produtos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 recomenda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doses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para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os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vários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tipos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tratamento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disponíveis.</a:t>
            </a:r>
            <a:endParaRPr sz="2000">
              <a:latin typeface="Arial MT"/>
              <a:cs typeface="Arial MT"/>
            </a:endParaRPr>
          </a:p>
          <a:p>
            <a:pPr marL="241300" marR="5080" indent="-228600">
              <a:lnSpc>
                <a:spcPts val="2160"/>
              </a:lnSpc>
              <a:spcBef>
                <a:spcPts val="104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A</a:t>
            </a:r>
            <a:r>
              <a:rPr sz="2000" spc="-114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aquisição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inseticidas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para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uso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em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saúde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pública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é de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responsabilidade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do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Ministério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Saúde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 está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sustentada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em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uma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política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gestão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 insumos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estratégicos.</a:t>
            </a:r>
            <a:endParaRPr sz="2000">
              <a:latin typeface="Arial MT"/>
              <a:cs typeface="Arial MT"/>
            </a:endParaRPr>
          </a:p>
          <a:p>
            <a:pPr marL="241300" marR="626110" indent="-228600">
              <a:lnSpc>
                <a:spcPts val="2100"/>
              </a:lnSpc>
              <a:spcBef>
                <a:spcPts val="104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Portaria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MS/GM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nº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1.172,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17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junho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2004,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sendo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vedada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aos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municípios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sua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aquisição.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4597993"/>
            <a:ext cx="1772075" cy="208778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68267" y="4573523"/>
            <a:ext cx="1664208" cy="194157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01384" y="4498847"/>
            <a:ext cx="1648967" cy="201625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319259" y="4561332"/>
            <a:ext cx="1556003" cy="212445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600200"/>
            <a:ext cx="11219815" cy="4526280"/>
          </a:xfrm>
          <a:custGeom>
            <a:avLst/>
            <a:gdLst/>
            <a:ahLst/>
            <a:cxnLst/>
            <a:rect l="l" t="t" r="r" b="b"/>
            <a:pathLst>
              <a:path w="11219815" h="4526280">
                <a:moveTo>
                  <a:pt x="11219688" y="0"/>
                </a:moveTo>
                <a:lnTo>
                  <a:pt x="0" y="0"/>
                </a:lnTo>
                <a:lnTo>
                  <a:pt x="0" y="4526280"/>
                </a:lnTo>
                <a:lnTo>
                  <a:pt x="11219688" y="4526280"/>
                </a:lnTo>
                <a:lnTo>
                  <a:pt x="11219688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8340" y="1595374"/>
            <a:ext cx="11064875" cy="1683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Arial"/>
                <a:cs typeface="Arial"/>
              </a:rPr>
              <a:t>Tratamento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Perifocal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 marL="241300" marR="5080" indent="-228600" algn="just">
              <a:lnSpc>
                <a:spcPts val="2160"/>
              </a:lnSpc>
              <a:spcBef>
                <a:spcPts val="1664"/>
              </a:spcBef>
              <a:buChar char="•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Consiste </a:t>
            </a:r>
            <a:r>
              <a:rPr sz="2000" spc="-10" dirty="0">
                <a:latin typeface="Arial MT"/>
                <a:cs typeface="Arial MT"/>
              </a:rPr>
              <a:t>na </a:t>
            </a:r>
            <a:r>
              <a:rPr sz="2000" dirty="0">
                <a:latin typeface="Arial MT"/>
                <a:cs typeface="Arial MT"/>
              </a:rPr>
              <a:t>aplicação de </a:t>
            </a:r>
            <a:r>
              <a:rPr sz="2000" spc="-5" dirty="0">
                <a:latin typeface="Arial MT"/>
                <a:cs typeface="Arial MT"/>
              </a:rPr>
              <a:t>uma camada </a:t>
            </a:r>
            <a:r>
              <a:rPr sz="2000" spc="-10" dirty="0">
                <a:latin typeface="Arial MT"/>
                <a:cs typeface="Arial MT"/>
              </a:rPr>
              <a:t>de </a:t>
            </a:r>
            <a:r>
              <a:rPr sz="2000" dirty="0">
                <a:latin typeface="Arial MT"/>
                <a:cs typeface="Arial MT"/>
              </a:rPr>
              <a:t>inseticida </a:t>
            </a:r>
            <a:r>
              <a:rPr sz="2000" spc="-10" dirty="0">
                <a:latin typeface="Arial MT"/>
                <a:cs typeface="Arial MT"/>
              </a:rPr>
              <a:t>de </a:t>
            </a:r>
            <a:r>
              <a:rPr sz="2000" dirty="0">
                <a:latin typeface="Arial MT"/>
                <a:cs typeface="Arial MT"/>
              </a:rPr>
              <a:t>ação </a:t>
            </a:r>
            <a:r>
              <a:rPr sz="2000" spc="-5" dirty="0">
                <a:latin typeface="Arial MT"/>
                <a:cs typeface="Arial MT"/>
              </a:rPr>
              <a:t>residual </a:t>
            </a:r>
            <a:r>
              <a:rPr sz="2000" dirty="0">
                <a:latin typeface="Arial MT"/>
                <a:cs typeface="Arial MT"/>
              </a:rPr>
              <a:t>nas </a:t>
            </a:r>
            <a:r>
              <a:rPr sz="2000" spc="-5" dirty="0">
                <a:latin typeface="Arial MT"/>
                <a:cs typeface="Arial MT"/>
              </a:rPr>
              <a:t>paredes externas dos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depósitos </a:t>
            </a:r>
            <a:r>
              <a:rPr sz="2000" spc="-5" dirty="0">
                <a:latin typeface="Arial MT"/>
                <a:cs typeface="Arial MT"/>
              </a:rPr>
              <a:t>situados </a:t>
            </a:r>
            <a:r>
              <a:rPr sz="2000" dirty="0">
                <a:latin typeface="Arial MT"/>
                <a:cs typeface="Arial MT"/>
              </a:rPr>
              <a:t>em pontos </a:t>
            </a:r>
            <a:r>
              <a:rPr sz="2000" spc="-5" dirty="0">
                <a:latin typeface="Arial MT"/>
                <a:cs typeface="Arial MT"/>
              </a:rPr>
              <a:t>estratégicos, por meio </a:t>
            </a:r>
            <a:r>
              <a:rPr sz="2000" dirty="0">
                <a:latin typeface="Arial MT"/>
                <a:cs typeface="Arial MT"/>
              </a:rPr>
              <a:t>de </a:t>
            </a:r>
            <a:r>
              <a:rPr sz="2000" spc="-5" dirty="0">
                <a:latin typeface="Arial MT"/>
                <a:cs typeface="Arial MT"/>
              </a:rPr>
              <a:t>aspersor manual, com </a:t>
            </a:r>
            <a:r>
              <a:rPr sz="2000" dirty="0">
                <a:latin typeface="Arial MT"/>
                <a:cs typeface="Arial MT"/>
              </a:rPr>
              <a:t>o objetivo de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atingir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mosquito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adulto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que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aí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pousar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ocasião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repouso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ou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desova.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4151757"/>
            <a:ext cx="1106551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marR="5080" indent="-228600" algn="just">
              <a:lnSpc>
                <a:spcPct val="90000"/>
              </a:lnSpc>
              <a:spcBef>
                <a:spcPts val="340"/>
              </a:spcBef>
              <a:buChar char="•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O </a:t>
            </a:r>
            <a:r>
              <a:rPr sz="2000" spc="-5" dirty="0">
                <a:latin typeface="Arial MT"/>
                <a:cs typeface="Arial MT"/>
              </a:rPr>
              <a:t>tratamento perifocal, em princípio, </a:t>
            </a:r>
            <a:r>
              <a:rPr sz="2000" dirty="0">
                <a:latin typeface="Arial MT"/>
                <a:cs typeface="Arial MT"/>
              </a:rPr>
              <a:t>está indicado </a:t>
            </a:r>
            <a:r>
              <a:rPr sz="2000" spc="-5" dirty="0">
                <a:latin typeface="Arial MT"/>
                <a:cs typeface="Arial MT"/>
              </a:rPr>
              <a:t>para localidades recém-infestadas como </a:t>
            </a:r>
            <a:r>
              <a:rPr sz="2000" dirty="0">
                <a:latin typeface="Arial MT"/>
                <a:cs typeface="Arial MT"/>
              </a:rPr>
              <a:t> medida </a:t>
            </a:r>
            <a:r>
              <a:rPr sz="2000" spc="-5" dirty="0">
                <a:latin typeface="Arial MT"/>
                <a:cs typeface="Arial MT"/>
              </a:rPr>
              <a:t>complementar </a:t>
            </a:r>
            <a:r>
              <a:rPr sz="2000" dirty="0">
                <a:latin typeface="Arial MT"/>
                <a:cs typeface="Arial MT"/>
              </a:rPr>
              <a:t>ao </a:t>
            </a:r>
            <a:r>
              <a:rPr sz="2000" spc="-5" dirty="0">
                <a:latin typeface="Arial MT"/>
                <a:cs typeface="Arial MT"/>
              </a:rPr>
              <a:t>tratamento focal. </a:t>
            </a:r>
            <a:r>
              <a:rPr sz="2000" dirty="0">
                <a:latin typeface="Arial MT"/>
                <a:cs typeface="Arial MT"/>
              </a:rPr>
              <a:t>É </a:t>
            </a:r>
            <a:r>
              <a:rPr sz="2000" spc="-5" dirty="0">
                <a:latin typeface="Arial MT"/>
                <a:cs typeface="Arial MT"/>
              </a:rPr>
              <a:t>adotado </a:t>
            </a:r>
            <a:r>
              <a:rPr sz="2000" dirty="0">
                <a:latin typeface="Arial MT"/>
                <a:cs typeface="Arial MT"/>
              </a:rPr>
              <a:t>em </a:t>
            </a:r>
            <a:r>
              <a:rPr sz="2000" spc="-5" dirty="0">
                <a:latin typeface="Arial MT"/>
                <a:cs typeface="Arial MT"/>
              </a:rPr>
              <a:t>localidades infestadas apenas </a:t>
            </a:r>
            <a:r>
              <a:rPr sz="2000" dirty="0">
                <a:latin typeface="Arial MT"/>
                <a:cs typeface="Arial MT"/>
              </a:rPr>
              <a:t>em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pontos estratégicos </a:t>
            </a:r>
            <a:r>
              <a:rPr sz="2000" dirty="0">
                <a:latin typeface="Arial MT"/>
                <a:cs typeface="Arial MT"/>
              </a:rPr>
              <a:t>onde é difícil </a:t>
            </a:r>
            <a:r>
              <a:rPr sz="2000" spc="-5" dirty="0">
                <a:latin typeface="Arial MT"/>
                <a:cs typeface="Arial MT"/>
              </a:rPr>
              <a:t>fazer </a:t>
            </a:r>
            <a:r>
              <a:rPr sz="2000" dirty="0">
                <a:latin typeface="Arial MT"/>
                <a:cs typeface="Arial MT"/>
              </a:rPr>
              <a:t>o </a:t>
            </a:r>
            <a:r>
              <a:rPr sz="2000" spc="-5" dirty="0">
                <a:latin typeface="Arial MT"/>
                <a:cs typeface="Arial MT"/>
              </a:rPr>
              <a:t>tratamento </a:t>
            </a:r>
            <a:r>
              <a:rPr sz="2000" dirty="0">
                <a:latin typeface="Arial MT"/>
                <a:cs typeface="Arial MT"/>
              </a:rPr>
              <a:t>focal, como os </a:t>
            </a:r>
            <a:r>
              <a:rPr sz="2000" spc="-5" dirty="0">
                <a:latin typeface="Arial MT"/>
                <a:cs typeface="Arial MT"/>
              </a:rPr>
              <a:t>grandes </a:t>
            </a:r>
            <a:r>
              <a:rPr sz="2000" dirty="0">
                <a:latin typeface="Arial MT"/>
                <a:cs typeface="Arial MT"/>
              </a:rPr>
              <a:t>depósitos de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sucata,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depósitos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pneus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ferros-velhos,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onde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tenham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sido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detectados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focos.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88340" y="397891"/>
            <a:ext cx="9774555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  <a:tabLst>
                <a:tab pos="3731260" algn="l"/>
              </a:tabLst>
            </a:pPr>
            <a:r>
              <a:rPr spc="-20" dirty="0"/>
              <a:t>Tratamento</a:t>
            </a:r>
            <a:r>
              <a:rPr spc="65" dirty="0"/>
              <a:t> </a:t>
            </a:r>
            <a:r>
              <a:rPr spc="-5" dirty="0"/>
              <a:t>Perifocal	em pontos</a:t>
            </a:r>
            <a:r>
              <a:rPr spc="35" dirty="0"/>
              <a:t> </a:t>
            </a:r>
            <a:r>
              <a:rPr spc="-5" dirty="0"/>
              <a:t>estratégicos</a:t>
            </a:r>
            <a:r>
              <a:rPr spc="25" dirty="0"/>
              <a:t> </a:t>
            </a:r>
            <a:r>
              <a:rPr spc="-5" dirty="0"/>
              <a:t>no</a:t>
            </a:r>
            <a:r>
              <a:rPr dirty="0"/>
              <a:t> </a:t>
            </a:r>
            <a:r>
              <a:rPr spc="-5" dirty="0"/>
              <a:t>controle </a:t>
            </a:r>
            <a:r>
              <a:rPr spc="-765" dirty="0"/>
              <a:t> </a:t>
            </a:r>
            <a:r>
              <a:rPr spc="-5" dirty="0"/>
              <a:t>químico</a:t>
            </a:r>
            <a:r>
              <a:rPr dirty="0"/>
              <a:t> </a:t>
            </a:r>
            <a:r>
              <a:rPr spc="-5" dirty="0"/>
              <a:t>do</a:t>
            </a:r>
            <a:r>
              <a:rPr spc="10" dirty="0"/>
              <a:t> </a:t>
            </a:r>
            <a:r>
              <a:rPr i="1" spc="-5" dirty="0">
                <a:latin typeface="Arial"/>
                <a:cs typeface="Arial"/>
              </a:rPr>
              <a:t>Aedes</a:t>
            </a:r>
            <a:r>
              <a:rPr i="1" spc="30" dirty="0">
                <a:latin typeface="Arial"/>
                <a:cs typeface="Arial"/>
              </a:rPr>
              <a:t> </a:t>
            </a:r>
            <a:r>
              <a:rPr i="1" spc="-5" dirty="0">
                <a:latin typeface="Arial"/>
                <a:cs typeface="Arial"/>
              </a:rPr>
              <a:t>aegypti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1553971"/>
            <a:ext cx="11306175" cy="223202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5080" indent="-228600" algn="just">
              <a:lnSpc>
                <a:spcPts val="2160"/>
              </a:lnSpc>
              <a:spcBef>
                <a:spcPts val="375"/>
              </a:spcBef>
              <a:buChar char="•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Ponto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estratégico</a:t>
            </a:r>
            <a:r>
              <a:rPr sz="2000" dirty="0">
                <a:latin typeface="Arial MT"/>
                <a:cs typeface="Arial MT"/>
              </a:rPr>
              <a:t> é o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local</a:t>
            </a:r>
            <a:r>
              <a:rPr sz="2000" dirty="0">
                <a:latin typeface="Arial MT"/>
                <a:cs typeface="Arial MT"/>
              </a:rPr>
              <a:t> onde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há grande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concentração</a:t>
            </a:r>
            <a:r>
              <a:rPr sz="2000" dirty="0">
                <a:latin typeface="Arial MT"/>
                <a:cs typeface="Arial MT"/>
              </a:rPr>
              <a:t> de </a:t>
            </a:r>
            <a:r>
              <a:rPr sz="2000" spc="-5" dirty="0">
                <a:latin typeface="Arial MT"/>
                <a:cs typeface="Arial MT"/>
              </a:rPr>
              <a:t>depósitos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preferenciais </a:t>
            </a:r>
            <a:r>
              <a:rPr sz="2000" dirty="0">
                <a:latin typeface="Arial MT"/>
                <a:cs typeface="Arial MT"/>
              </a:rPr>
              <a:t>para</a:t>
            </a:r>
            <a:r>
              <a:rPr sz="2000" spc="5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desova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do </a:t>
            </a:r>
            <a:r>
              <a:rPr sz="2000" i="1" dirty="0">
                <a:latin typeface="Arial"/>
                <a:cs typeface="Arial"/>
              </a:rPr>
              <a:t>Aedes</a:t>
            </a:r>
            <a:r>
              <a:rPr sz="2000" i="1" spc="-2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aegypti</a:t>
            </a:r>
            <a:r>
              <a:rPr sz="2000" dirty="0">
                <a:latin typeface="Arial MT"/>
                <a:cs typeface="Arial MT"/>
              </a:rPr>
              <a:t>,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ou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seja,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local</a:t>
            </a:r>
            <a:r>
              <a:rPr sz="2000" spc="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especialmente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vulnerável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à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introdução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vetor.</a:t>
            </a:r>
            <a:endParaRPr sz="2000">
              <a:latin typeface="Arial MT"/>
              <a:cs typeface="Arial MT"/>
            </a:endParaRPr>
          </a:p>
          <a:p>
            <a:pPr marL="241300" marR="5080" indent="-228600" algn="just">
              <a:lnSpc>
                <a:spcPts val="2160"/>
              </a:lnSpc>
              <a:spcBef>
                <a:spcPts val="994"/>
              </a:spcBef>
              <a:buChar char="•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São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considerados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pontos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estratégicos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os</a:t>
            </a:r>
            <a:r>
              <a:rPr sz="2000" dirty="0">
                <a:latin typeface="Arial MT"/>
                <a:cs typeface="Arial MT"/>
              </a:rPr>
              <a:t> imóveis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grande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concentração</a:t>
            </a:r>
            <a:r>
              <a:rPr sz="2000" dirty="0">
                <a:latin typeface="Arial MT"/>
                <a:cs typeface="Arial MT"/>
              </a:rPr>
              <a:t> de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depósitos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referenciais: cemitérios, borracharias, depósitos </a:t>
            </a:r>
            <a:r>
              <a:rPr sz="2000" dirty="0">
                <a:latin typeface="Arial MT"/>
                <a:cs typeface="Arial MT"/>
              </a:rPr>
              <a:t>de </a:t>
            </a:r>
            <a:r>
              <a:rPr sz="2000" spc="-5" dirty="0">
                <a:latin typeface="Arial MT"/>
                <a:cs typeface="Arial MT"/>
              </a:rPr>
              <a:t>sucata, depósitos </a:t>
            </a:r>
            <a:r>
              <a:rPr sz="2000" spc="-10" dirty="0">
                <a:latin typeface="Arial MT"/>
                <a:cs typeface="Arial MT"/>
              </a:rPr>
              <a:t>de </a:t>
            </a:r>
            <a:r>
              <a:rPr sz="2000" spc="-5" dirty="0">
                <a:latin typeface="Arial MT"/>
                <a:cs typeface="Arial MT"/>
              </a:rPr>
              <a:t>materiais </a:t>
            </a:r>
            <a:r>
              <a:rPr sz="2000" dirty="0">
                <a:latin typeface="Arial MT"/>
                <a:cs typeface="Arial MT"/>
              </a:rPr>
              <a:t>de </a:t>
            </a:r>
            <a:r>
              <a:rPr sz="2000" spc="-5" dirty="0">
                <a:latin typeface="Arial MT"/>
                <a:cs typeface="Arial MT"/>
              </a:rPr>
              <a:t>construção, </a:t>
            </a:r>
            <a:r>
              <a:rPr sz="2000" dirty="0">
                <a:latin typeface="Arial MT"/>
                <a:cs typeface="Arial MT"/>
              </a:rPr>
              <a:t> garagens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transportadoras,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entre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outros.</a:t>
            </a:r>
            <a:endParaRPr sz="2000">
              <a:latin typeface="Arial MT"/>
              <a:cs typeface="Arial MT"/>
            </a:endParaRPr>
          </a:p>
          <a:p>
            <a:pPr marL="241300" marR="6985" indent="-228600" algn="just">
              <a:lnSpc>
                <a:spcPts val="2160"/>
              </a:lnSpc>
              <a:spcBef>
                <a:spcPts val="1010"/>
              </a:spcBef>
              <a:buFont typeface="Arial MT"/>
              <a:buChar char="•"/>
              <a:tabLst>
                <a:tab pos="311785" algn="l"/>
              </a:tabLst>
            </a:pPr>
            <a:r>
              <a:rPr dirty="0"/>
              <a:t>	</a:t>
            </a:r>
            <a:r>
              <a:rPr sz="2000" dirty="0">
                <a:latin typeface="Arial MT"/>
                <a:cs typeface="Arial MT"/>
              </a:rPr>
              <a:t>Em</a:t>
            </a:r>
            <a:r>
              <a:rPr sz="2000" spc="3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média,</a:t>
            </a:r>
            <a:r>
              <a:rPr sz="2000" spc="35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representam</a:t>
            </a:r>
            <a:r>
              <a:rPr sz="2000" spc="36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0,4%</a:t>
            </a:r>
            <a:r>
              <a:rPr sz="2000" spc="37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dos</a:t>
            </a:r>
            <a:r>
              <a:rPr sz="2000" spc="38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imóveis</a:t>
            </a:r>
            <a:r>
              <a:rPr sz="2000" spc="38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existentes</a:t>
            </a:r>
            <a:r>
              <a:rPr sz="2000" spc="37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na</a:t>
            </a:r>
            <a:r>
              <a:rPr sz="2000" spc="37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localidade,</a:t>
            </a:r>
            <a:r>
              <a:rPr sz="2000" spc="3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ou</a:t>
            </a:r>
            <a:r>
              <a:rPr sz="2000" spc="37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um</a:t>
            </a:r>
            <a:r>
              <a:rPr sz="2000" spc="3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ponto</a:t>
            </a:r>
            <a:r>
              <a:rPr sz="2000" spc="37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estratégico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para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cada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250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imóveis.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397891"/>
            <a:ext cx="9774555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  <a:tabLst>
                <a:tab pos="3731260" algn="l"/>
              </a:tabLst>
            </a:pPr>
            <a:r>
              <a:rPr spc="-20" dirty="0"/>
              <a:t>Tratamento</a:t>
            </a:r>
            <a:r>
              <a:rPr spc="65" dirty="0"/>
              <a:t> </a:t>
            </a:r>
            <a:r>
              <a:rPr spc="-5" dirty="0"/>
              <a:t>Perifocal	em pontos</a:t>
            </a:r>
            <a:r>
              <a:rPr spc="35" dirty="0"/>
              <a:t> </a:t>
            </a:r>
            <a:r>
              <a:rPr spc="-5" dirty="0"/>
              <a:t>estratégicos</a:t>
            </a:r>
            <a:r>
              <a:rPr spc="25" dirty="0"/>
              <a:t> </a:t>
            </a:r>
            <a:r>
              <a:rPr spc="-5" dirty="0"/>
              <a:t>no</a:t>
            </a:r>
            <a:r>
              <a:rPr dirty="0"/>
              <a:t> </a:t>
            </a:r>
            <a:r>
              <a:rPr spc="-5" dirty="0"/>
              <a:t>controle </a:t>
            </a:r>
            <a:r>
              <a:rPr spc="-765" dirty="0"/>
              <a:t> </a:t>
            </a:r>
            <a:r>
              <a:rPr spc="-5" dirty="0"/>
              <a:t>químico</a:t>
            </a:r>
            <a:r>
              <a:rPr dirty="0"/>
              <a:t> </a:t>
            </a:r>
            <a:r>
              <a:rPr spc="-5" dirty="0"/>
              <a:t>do</a:t>
            </a:r>
            <a:r>
              <a:rPr spc="10" dirty="0"/>
              <a:t> </a:t>
            </a:r>
            <a:r>
              <a:rPr i="1" spc="-5" dirty="0">
                <a:latin typeface="Arial"/>
                <a:cs typeface="Arial"/>
              </a:rPr>
              <a:t>Aedes</a:t>
            </a:r>
            <a:r>
              <a:rPr i="1" spc="30" dirty="0">
                <a:latin typeface="Arial"/>
                <a:cs typeface="Arial"/>
              </a:rPr>
              <a:t> </a:t>
            </a:r>
            <a:r>
              <a:rPr i="1" spc="-5" dirty="0">
                <a:latin typeface="Arial"/>
                <a:cs typeface="Arial"/>
              </a:rPr>
              <a:t>aegypti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0768" y="4151376"/>
            <a:ext cx="2898648" cy="193395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77867" y="4151376"/>
            <a:ext cx="2967228" cy="193395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89976" y="4151376"/>
            <a:ext cx="3209544" cy="20756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2513" y="409702"/>
            <a:ext cx="58127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Tipos</a:t>
            </a:r>
            <a:r>
              <a:rPr spc="5" dirty="0"/>
              <a:t> </a:t>
            </a:r>
            <a:r>
              <a:rPr spc="-5" dirty="0"/>
              <a:t>de</a:t>
            </a:r>
            <a:r>
              <a:rPr spc="5" dirty="0"/>
              <a:t> </a:t>
            </a:r>
            <a:r>
              <a:rPr spc="-5" dirty="0"/>
              <a:t>Pontos</a:t>
            </a:r>
            <a:r>
              <a:rPr spc="20" dirty="0"/>
              <a:t> </a:t>
            </a:r>
            <a:r>
              <a:rPr dirty="0"/>
              <a:t>Estratégicos</a:t>
            </a:r>
            <a:r>
              <a:rPr spc="-20" dirty="0"/>
              <a:t> </a:t>
            </a:r>
            <a:r>
              <a:rPr spc="-5" dirty="0"/>
              <a:t>-</a:t>
            </a:r>
            <a:r>
              <a:rPr spc="-15" dirty="0"/>
              <a:t> </a:t>
            </a:r>
            <a:r>
              <a:rPr spc="-10" dirty="0"/>
              <a:t>PE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0540" y="1690116"/>
            <a:ext cx="3380232" cy="190042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77155" y="1612391"/>
            <a:ext cx="3142488" cy="20558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29116" y="1690116"/>
            <a:ext cx="2883407" cy="191109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0540" y="4043171"/>
            <a:ext cx="3380232" cy="234238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785359" y="4162044"/>
            <a:ext cx="2970276" cy="222808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833104" y="4162044"/>
            <a:ext cx="3075431" cy="230733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0547" y="122631"/>
            <a:ext cx="86626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Tratamento</a:t>
            </a:r>
            <a:r>
              <a:rPr spc="30" dirty="0"/>
              <a:t> </a:t>
            </a:r>
            <a:r>
              <a:rPr spc="-5" dirty="0"/>
              <a:t>Focal</a:t>
            </a:r>
            <a:r>
              <a:rPr spc="20" dirty="0"/>
              <a:t> </a:t>
            </a:r>
            <a:r>
              <a:rPr spc="-5" dirty="0"/>
              <a:t>e</a:t>
            </a:r>
            <a:r>
              <a:rPr spc="10" dirty="0"/>
              <a:t> </a:t>
            </a:r>
            <a:r>
              <a:rPr spc="-5" dirty="0"/>
              <a:t>Perifocal</a:t>
            </a:r>
            <a:r>
              <a:rPr spc="15" dirty="0"/>
              <a:t> </a:t>
            </a:r>
            <a:r>
              <a:rPr spc="-10" dirty="0"/>
              <a:t>dos</a:t>
            </a:r>
            <a:r>
              <a:rPr spc="30" dirty="0"/>
              <a:t> </a:t>
            </a:r>
            <a:r>
              <a:rPr spc="-5" dirty="0"/>
              <a:t>PE – Metodologia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3689" y="996822"/>
            <a:ext cx="10816590" cy="435102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5080" indent="-229235" algn="just">
              <a:lnSpc>
                <a:spcPts val="2160"/>
              </a:lnSpc>
              <a:spcBef>
                <a:spcPts val="375"/>
              </a:spcBef>
              <a:buChar char="•"/>
              <a:tabLst>
                <a:tab pos="241935" algn="l"/>
              </a:tabLst>
            </a:pP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A vigilância,</a:t>
            </a:r>
            <a:r>
              <a:rPr sz="20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o</a:t>
            </a:r>
            <a:r>
              <a:rPr sz="20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controle,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manejo ambiental</a:t>
            </a:r>
            <a:r>
              <a:rPr sz="20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e o</a:t>
            </a:r>
            <a:r>
              <a:rPr sz="20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tratamento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químico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 nas</a:t>
            </a:r>
            <a:r>
              <a:rPr sz="20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áreas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 de PE</a:t>
            </a:r>
            <a:r>
              <a:rPr sz="2000" spc="55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não </a:t>
            </a:r>
            <a:r>
              <a:rPr sz="20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podem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ser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negligenciados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nem tão pouco descontinuados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em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razão da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falta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momentânea </a:t>
            </a:r>
            <a:r>
              <a:rPr sz="2000" spc="-15" dirty="0">
                <a:solidFill>
                  <a:srgbClr val="FF0000"/>
                </a:solidFill>
                <a:latin typeface="Arial MT"/>
                <a:cs typeface="Arial MT"/>
              </a:rPr>
              <a:t>de </a:t>
            </a:r>
            <a:r>
              <a:rPr sz="20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inseticida</a:t>
            </a:r>
            <a:r>
              <a:rPr sz="20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de</a:t>
            </a:r>
            <a:r>
              <a:rPr sz="20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ação</a:t>
            </a:r>
            <a:r>
              <a:rPr sz="20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residual</a:t>
            </a:r>
            <a:r>
              <a:rPr sz="2000" dirty="0"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000" b="1" dirty="0">
                <a:latin typeface="Arial"/>
                <a:cs typeface="Arial"/>
              </a:rPr>
              <a:t>Ações</a:t>
            </a:r>
            <a:endParaRPr sz="2000">
              <a:latin typeface="Arial"/>
              <a:cs typeface="Arial"/>
            </a:endParaRPr>
          </a:p>
          <a:p>
            <a:pPr marL="241300" marR="5715" indent="-229235" algn="just">
              <a:lnSpc>
                <a:spcPct val="100000"/>
              </a:lnSpc>
              <a:spcBef>
                <a:spcPts val="1010"/>
              </a:spcBef>
              <a:buChar char="•"/>
              <a:tabLst>
                <a:tab pos="241935" algn="l"/>
              </a:tabLst>
            </a:pPr>
            <a:r>
              <a:rPr sz="2000" dirty="0">
                <a:latin typeface="Arial MT"/>
                <a:cs typeface="Arial MT"/>
              </a:rPr>
              <a:t>Intensificação </a:t>
            </a:r>
            <a:r>
              <a:rPr sz="2000" spc="-5" dirty="0">
                <a:latin typeface="Arial MT"/>
                <a:cs typeface="Arial MT"/>
              </a:rPr>
              <a:t>das </a:t>
            </a:r>
            <a:r>
              <a:rPr sz="2000" dirty="0">
                <a:latin typeface="Arial MT"/>
                <a:cs typeface="Arial MT"/>
              </a:rPr>
              <a:t>atividades de inspeção </a:t>
            </a:r>
            <a:r>
              <a:rPr sz="2000" spc="-5" dirty="0">
                <a:latin typeface="Arial MT"/>
                <a:cs typeface="Arial MT"/>
              </a:rPr>
              <a:t>ambiental promovendo </a:t>
            </a:r>
            <a:r>
              <a:rPr sz="2000" dirty="0">
                <a:latin typeface="Arial MT"/>
                <a:cs typeface="Arial MT"/>
              </a:rPr>
              <a:t>o </a:t>
            </a:r>
            <a:r>
              <a:rPr sz="2000" spc="-5" dirty="0">
                <a:latin typeface="Arial MT"/>
                <a:cs typeface="Arial MT"/>
              </a:rPr>
              <a:t>controle </a:t>
            </a:r>
            <a:r>
              <a:rPr sz="2000" dirty="0">
                <a:latin typeface="Arial MT"/>
                <a:cs typeface="Arial MT"/>
              </a:rPr>
              <a:t>mecânico </a:t>
            </a:r>
            <a:r>
              <a:rPr sz="2000" spc="-15" dirty="0">
                <a:latin typeface="Arial MT"/>
                <a:cs typeface="Arial MT"/>
              </a:rPr>
              <a:t>de 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criadouros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potencias</a:t>
            </a:r>
            <a:r>
              <a:rPr sz="2000" dirty="0">
                <a:latin typeface="Arial MT"/>
                <a:cs typeface="Arial MT"/>
              </a:rPr>
              <a:t> à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proliferação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larvas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do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vetor</a:t>
            </a:r>
            <a:r>
              <a:rPr sz="2000" dirty="0">
                <a:latin typeface="Arial MT"/>
                <a:cs typeface="Arial MT"/>
              </a:rPr>
              <a:t> com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eliminação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ou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destinação </a:t>
            </a:r>
            <a:r>
              <a:rPr sz="2000" dirty="0">
                <a:latin typeface="Arial MT"/>
                <a:cs typeface="Arial MT"/>
              </a:rPr>
              <a:t> adequada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destes.</a:t>
            </a:r>
            <a:endParaRPr sz="2000">
              <a:latin typeface="Arial MT"/>
              <a:cs typeface="Arial MT"/>
            </a:endParaRPr>
          </a:p>
          <a:p>
            <a:pPr marL="241300" marR="102870" indent="-229235" algn="just">
              <a:lnSpc>
                <a:spcPts val="2160"/>
              </a:lnSpc>
              <a:spcBef>
                <a:spcPts val="1030"/>
              </a:spcBef>
              <a:buChar char="•"/>
              <a:tabLst>
                <a:tab pos="241935" algn="l"/>
              </a:tabLst>
            </a:pPr>
            <a:r>
              <a:rPr sz="2000" dirty="0">
                <a:latin typeface="Arial MT"/>
                <a:cs typeface="Arial MT"/>
              </a:rPr>
              <a:t>Na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identificação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vetores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sua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fase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larvária: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spc="-45" dirty="0">
                <a:latin typeface="Arial MT"/>
                <a:cs typeface="Arial MT"/>
              </a:rPr>
              <a:t>Todos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depósitos com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agua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que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ofereçam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condições favoráveis a oviposicão do </a:t>
            </a:r>
            <a:r>
              <a:rPr sz="2000" spc="-20" dirty="0">
                <a:latin typeface="Arial MT"/>
                <a:cs typeface="Arial MT"/>
              </a:rPr>
              <a:t>vetor, </a:t>
            </a:r>
            <a:r>
              <a:rPr sz="2000" dirty="0">
                <a:latin typeface="Arial MT"/>
                <a:cs typeface="Arial MT"/>
              </a:rPr>
              <a:t>e que não sejam passiveis de controle mecânico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(destruição,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vedação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ou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destinação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adequada).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DEVEM</a:t>
            </a:r>
            <a:r>
              <a:rPr sz="2000" spc="-5" dirty="0">
                <a:latin typeface="Arial MT"/>
                <a:cs typeface="Arial MT"/>
              </a:rPr>
              <a:t> SER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35" dirty="0">
                <a:latin typeface="Arial MT"/>
                <a:cs typeface="Arial MT"/>
              </a:rPr>
              <a:t>TRATADOS</a:t>
            </a:r>
            <a:endParaRPr sz="2000">
              <a:latin typeface="Arial MT"/>
              <a:cs typeface="Arial MT"/>
            </a:endParaRPr>
          </a:p>
          <a:p>
            <a:pPr marL="241300" indent="-229235" algn="just">
              <a:lnSpc>
                <a:spcPts val="2280"/>
              </a:lnSpc>
              <a:spcBef>
                <a:spcPts val="725"/>
              </a:spcBef>
              <a:buChar char="•"/>
              <a:tabLst>
                <a:tab pos="241935" algn="l"/>
              </a:tabLst>
            </a:pPr>
            <a:r>
              <a:rPr sz="2000" spc="5" dirty="0">
                <a:latin typeface="Arial MT"/>
                <a:cs typeface="Arial MT"/>
              </a:rPr>
              <a:t>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tratamento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focal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uso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do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larvicida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deve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obedecer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dosagem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do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princípio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ativo</a:t>
            </a:r>
            <a:endParaRPr sz="2000">
              <a:latin typeface="Arial MT"/>
              <a:cs typeface="Arial MT"/>
            </a:endParaRPr>
          </a:p>
          <a:p>
            <a:pPr marL="241300" algn="just">
              <a:lnSpc>
                <a:spcPts val="2280"/>
              </a:lnSpc>
            </a:pPr>
            <a:r>
              <a:rPr sz="2000" dirty="0">
                <a:latin typeface="Arial MT"/>
                <a:cs typeface="Arial MT"/>
              </a:rPr>
              <a:t>conforme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recomendado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pela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CGARB/SVS/MS.</a:t>
            </a:r>
            <a:endParaRPr sz="2000">
              <a:latin typeface="Arial MT"/>
              <a:cs typeface="Arial MT"/>
            </a:endParaRPr>
          </a:p>
          <a:p>
            <a:pPr marL="241300" indent="-229235" algn="just">
              <a:lnSpc>
                <a:spcPct val="100000"/>
              </a:lnSpc>
              <a:spcBef>
                <a:spcPts val="765"/>
              </a:spcBef>
              <a:buChar char="•"/>
              <a:tabLst>
                <a:tab pos="241935" algn="l"/>
              </a:tabLst>
            </a:pPr>
            <a:r>
              <a:rPr sz="2000" dirty="0">
                <a:latin typeface="Arial MT"/>
                <a:cs typeface="Arial MT"/>
              </a:rPr>
              <a:t>Aplicação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inseticida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residual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nas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superfícies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dos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recipientes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equipamento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apropriado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8657" y="979424"/>
            <a:ext cx="10816590" cy="3902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5715" indent="-228600" algn="just">
              <a:lnSpc>
                <a:spcPct val="100000"/>
              </a:lnSpc>
              <a:spcBef>
                <a:spcPts val="105"/>
              </a:spcBef>
              <a:buChar char="•"/>
              <a:tabLst>
                <a:tab pos="241300" algn="l"/>
              </a:tabLst>
            </a:pPr>
            <a:r>
              <a:rPr sz="1700" dirty="0">
                <a:latin typeface="Arial MT"/>
                <a:cs typeface="Arial MT"/>
              </a:rPr>
              <a:t>O tratamento residual (Perifocal) é uma das </a:t>
            </a:r>
            <a:r>
              <a:rPr sz="1700" spc="-5" dirty="0">
                <a:latin typeface="Arial MT"/>
                <a:cs typeface="Arial MT"/>
              </a:rPr>
              <a:t>formas </a:t>
            </a:r>
            <a:r>
              <a:rPr sz="1700" dirty="0">
                <a:latin typeface="Arial MT"/>
                <a:cs typeface="Arial MT"/>
              </a:rPr>
              <a:t>mais tradicionais de controle químico do Aedes. Esta 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metodologia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leva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em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consideração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os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hábitos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do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vetor</a:t>
            </a:r>
            <a:r>
              <a:rPr sz="1700" dirty="0">
                <a:latin typeface="Arial MT"/>
                <a:cs typeface="Arial MT"/>
              </a:rPr>
              <a:t> </a:t>
            </a:r>
            <a:r>
              <a:rPr sz="1700" spc="5" dirty="0">
                <a:latin typeface="Arial MT"/>
                <a:cs typeface="Arial MT"/>
              </a:rPr>
              <a:t>em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frequentar</a:t>
            </a:r>
            <a:r>
              <a:rPr sz="1700" spc="5" dirty="0">
                <a:latin typeface="Arial MT"/>
                <a:cs typeface="Arial MT"/>
              </a:rPr>
              <a:t> ou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descansar</a:t>
            </a:r>
            <a:r>
              <a:rPr sz="1700" spc="5" dirty="0">
                <a:latin typeface="Arial MT"/>
                <a:cs typeface="Arial MT"/>
              </a:rPr>
              <a:t> em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determinadas </a:t>
            </a:r>
            <a:r>
              <a:rPr sz="1700" spc="-459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superfícies,</a:t>
            </a:r>
            <a:r>
              <a:rPr sz="1700" spc="1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tornando-se</a:t>
            </a:r>
            <a:r>
              <a:rPr sz="1700" spc="1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assim</a:t>
            </a:r>
            <a:r>
              <a:rPr sz="1700" spc="-2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vulnerável</a:t>
            </a:r>
            <a:r>
              <a:rPr sz="1700" spc="-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aos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cristais</a:t>
            </a:r>
            <a:r>
              <a:rPr sz="1700" spc="-1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de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inseticida que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ficam </a:t>
            </a:r>
            <a:r>
              <a:rPr sz="1700" dirty="0">
                <a:latin typeface="Arial MT"/>
                <a:cs typeface="Arial MT"/>
              </a:rPr>
              <a:t>depositados nas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superfícies.</a:t>
            </a:r>
            <a:endParaRPr sz="1700">
              <a:latin typeface="Arial MT"/>
              <a:cs typeface="Arial MT"/>
            </a:endParaRPr>
          </a:p>
          <a:p>
            <a:pPr marL="241300" marR="5715" indent="-228600" algn="just">
              <a:lnSpc>
                <a:spcPct val="100000"/>
              </a:lnSpc>
              <a:spcBef>
                <a:spcPts val="994"/>
              </a:spcBef>
              <a:buChar char="•"/>
              <a:tabLst>
                <a:tab pos="241300" algn="l"/>
              </a:tabLst>
            </a:pPr>
            <a:r>
              <a:rPr sz="1700" dirty="0">
                <a:latin typeface="Arial MT"/>
                <a:cs typeface="Arial MT"/>
              </a:rPr>
              <a:t>Atividade de extrema importância na </a:t>
            </a:r>
            <a:r>
              <a:rPr sz="1700" spc="-5" dirty="0">
                <a:latin typeface="Arial MT"/>
                <a:cs typeface="Arial MT"/>
              </a:rPr>
              <a:t>rotina </a:t>
            </a:r>
            <a:r>
              <a:rPr sz="1700" dirty="0">
                <a:latin typeface="Arial MT"/>
                <a:cs typeface="Arial MT"/>
              </a:rPr>
              <a:t>do controle vetorial que consiste em </a:t>
            </a:r>
            <a:r>
              <a:rPr sz="1700" spc="-15" dirty="0">
                <a:latin typeface="Arial MT"/>
                <a:cs typeface="Arial MT"/>
              </a:rPr>
              <a:t>deixar, </a:t>
            </a:r>
            <a:r>
              <a:rPr sz="1700" dirty="0">
                <a:latin typeface="Arial MT"/>
                <a:cs typeface="Arial MT"/>
              </a:rPr>
              <a:t>nas superfícies dos 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recipientes dos Pontos Estratégicos e ao seu </a:t>
            </a:r>
            <a:r>
              <a:rPr sz="1700" spc="-15" dirty="0">
                <a:latin typeface="Arial MT"/>
                <a:cs typeface="Arial MT"/>
              </a:rPr>
              <a:t>redor, </a:t>
            </a:r>
            <a:r>
              <a:rPr sz="1700" dirty="0">
                <a:latin typeface="Arial MT"/>
                <a:cs typeface="Arial MT"/>
              </a:rPr>
              <a:t>uma camada do inseticida residual, aumentando assim a 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possibilidade</a:t>
            </a:r>
            <a:r>
              <a:rPr sz="1700" spc="-2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de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contato</a:t>
            </a:r>
            <a:r>
              <a:rPr sz="1700" spc="3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como</a:t>
            </a:r>
            <a:r>
              <a:rPr sz="1700" spc="-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mosquito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e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consequentemente</a:t>
            </a:r>
            <a:r>
              <a:rPr sz="1700" spc="3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sua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morte.</a:t>
            </a:r>
            <a:endParaRPr sz="1700">
              <a:latin typeface="Arial MT"/>
              <a:cs typeface="Arial MT"/>
            </a:endParaRPr>
          </a:p>
          <a:p>
            <a:pPr marL="241300" marR="7620" indent="-228600" algn="just">
              <a:lnSpc>
                <a:spcPct val="100000"/>
              </a:lnSpc>
              <a:spcBef>
                <a:spcPts val="994"/>
              </a:spcBef>
              <a:buChar char="•"/>
              <a:tabLst>
                <a:tab pos="241300" algn="l"/>
              </a:tabLst>
            </a:pPr>
            <a:r>
              <a:rPr sz="1700" spc="-5" dirty="0">
                <a:latin typeface="Arial MT"/>
                <a:cs typeface="Arial MT"/>
              </a:rPr>
              <a:t>Os </a:t>
            </a:r>
            <a:r>
              <a:rPr sz="1700" dirty="0">
                <a:latin typeface="Arial MT"/>
                <a:cs typeface="Arial MT"/>
              </a:rPr>
              <a:t>inseticidas usados devem ter residualidade de pelo menos um mês, preferencialmente na formulação de 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PM</a:t>
            </a:r>
            <a:r>
              <a:rPr sz="1700" spc="-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e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não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CE,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o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que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poderão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ser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rapidamente absorvidos e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determinadas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superfícies.</a:t>
            </a:r>
            <a:endParaRPr sz="1700">
              <a:latin typeface="Arial MT"/>
              <a:cs typeface="Arial MT"/>
            </a:endParaRPr>
          </a:p>
          <a:p>
            <a:pPr marL="241300" indent="-228600" algn="just">
              <a:lnSpc>
                <a:spcPct val="100000"/>
              </a:lnSpc>
              <a:spcBef>
                <a:spcPts val="1010"/>
              </a:spcBef>
              <a:buChar char="•"/>
              <a:tabLst>
                <a:tab pos="241300" algn="l"/>
              </a:tabLst>
            </a:pPr>
            <a:r>
              <a:rPr sz="1700" dirty="0">
                <a:latin typeface="Arial MT"/>
                <a:cs typeface="Arial MT"/>
              </a:rPr>
              <a:t>No</a:t>
            </a:r>
            <a:r>
              <a:rPr sz="1700" spc="20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controle</a:t>
            </a:r>
            <a:r>
              <a:rPr sz="1700" spc="204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perifocal</a:t>
            </a:r>
            <a:r>
              <a:rPr sz="1700" spc="21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deve-se</a:t>
            </a:r>
            <a:r>
              <a:rPr sz="1700" spc="21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usar</a:t>
            </a:r>
            <a:r>
              <a:rPr sz="1700" spc="20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equipamento</a:t>
            </a:r>
            <a:r>
              <a:rPr sz="1700" spc="22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específico</a:t>
            </a:r>
            <a:r>
              <a:rPr sz="1700" spc="21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para</a:t>
            </a:r>
            <a:r>
              <a:rPr sz="1700" spc="19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</a:t>
            </a:r>
            <a:r>
              <a:rPr sz="1700" spc="21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pulverização</a:t>
            </a:r>
            <a:r>
              <a:rPr sz="1700" spc="210" dirty="0">
                <a:latin typeface="Arial MT"/>
                <a:cs typeface="Arial MT"/>
              </a:rPr>
              <a:t> </a:t>
            </a:r>
            <a:r>
              <a:rPr sz="1700" spc="5" dirty="0">
                <a:latin typeface="Arial MT"/>
                <a:cs typeface="Arial MT"/>
              </a:rPr>
              <a:t>que</a:t>
            </a:r>
            <a:r>
              <a:rPr sz="1700" spc="21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gera</a:t>
            </a:r>
            <a:r>
              <a:rPr sz="1700" spc="22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um</a:t>
            </a:r>
            <a:r>
              <a:rPr sz="1700" spc="20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grande</a:t>
            </a:r>
            <a:r>
              <a:rPr sz="1700" spc="21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nº</a:t>
            </a:r>
            <a:r>
              <a:rPr sz="1700" spc="220" dirty="0">
                <a:latin typeface="Arial MT"/>
                <a:cs typeface="Arial MT"/>
              </a:rPr>
              <a:t> </a:t>
            </a:r>
            <a:r>
              <a:rPr sz="1700" spc="10" dirty="0">
                <a:latin typeface="Arial MT"/>
                <a:cs typeface="Arial MT"/>
              </a:rPr>
              <a:t>de</a:t>
            </a:r>
            <a:endParaRPr sz="1700">
              <a:latin typeface="Arial MT"/>
              <a:cs typeface="Arial MT"/>
            </a:endParaRPr>
          </a:p>
          <a:p>
            <a:pPr marL="241300" algn="just">
              <a:lnSpc>
                <a:spcPct val="100000"/>
              </a:lnSpc>
            </a:pPr>
            <a:r>
              <a:rPr sz="1700" dirty="0">
                <a:latin typeface="Arial MT"/>
                <a:cs typeface="Arial MT"/>
              </a:rPr>
              <a:t>gotículas</a:t>
            </a:r>
            <a:r>
              <a:rPr sz="1700" spc="-2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pequenas</a:t>
            </a:r>
            <a:endParaRPr sz="1700">
              <a:latin typeface="Arial MT"/>
              <a:cs typeface="Arial MT"/>
            </a:endParaRPr>
          </a:p>
          <a:p>
            <a:pPr marL="241300" marR="5080" indent="-228600" algn="just">
              <a:lnSpc>
                <a:spcPct val="100000"/>
              </a:lnSpc>
              <a:spcBef>
                <a:spcPts val="1000"/>
              </a:spcBef>
              <a:buChar char="•"/>
              <a:tabLst>
                <a:tab pos="241300" algn="l"/>
              </a:tabLst>
            </a:pPr>
            <a:r>
              <a:rPr sz="1700" dirty="0">
                <a:latin typeface="Arial MT"/>
                <a:cs typeface="Arial MT"/>
              </a:rPr>
              <a:t>As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visitas</a:t>
            </a:r>
            <a:r>
              <a:rPr sz="1700" dirty="0">
                <a:latin typeface="Arial MT"/>
                <a:cs typeface="Arial MT"/>
              </a:rPr>
              <a:t> nos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pontos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estratégicos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devem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ser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em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ciclos</a:t>
            </a:r>
            <a:r>
              <a:rPr sz="1700" dirty="0">
                <a:latin typeface="Arial MT"/>
                <a:cs typeface="Arial MT"/>
              </a:rPr>
              <a:t> quinzenais,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com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tratamento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residual,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com 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periodicidade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cada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dois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meses,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considerando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o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poder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de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residualidade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do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inseticida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em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vigor</a:t>
            </a:r>
            <a:r>
              <a:rPr sz="1700" spc="47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e 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preconizado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pela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CGARB</a:t>
            </a:r>
            <a:r>
              <a:rPr sz="1700" spc="-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-</a:t>
            </a:r>
            <a:r>
              <a:rPr sz="1700" spc="-10" dirty="0"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0000"/>
                </a:solidFill>
                <a:latin typeface="Arial MT"/>
                <a:cs typeface="Arial MT"/>
              </a:rPr>
              <a:t>FLUDORA</a:t>
            </a:r>
            <a:r>
              <a:rPr sz="1700" spc="-114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0000"/>
                </a:solidFill>
                <a:latin typeface="Arial MT"/>
                <a:cs typeface="Arial MT"/>
              </a:rPr>
              <a:t>FUSION</a:t>
            </a:r>
            <a:r>
              <a:rPr sz="1700" dirty="0">
                <a:latin typeface="Arial MT"/>
                <a:cs typeface="Arial MT"/>
              </a:rPr>
              <a:t>.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357" y="6253050"/>
            <a:ext cx="288925" cy="24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5"/>
              </a:lnSpc>
              <a:tabLst>
                <a:tab pos="227965" algn="l"/>
              </a:tabLst>
            </a:pPr>
            <a:r>
              <a:rPr sz="1700" dirty="0">
                <a:latin typeface="Arial MT"/>
                <a:cs typeface="Arial MT"/>
              </a:rPr>
              <a:t>•	.</a:t>
            </a:r>
            <a:endParaRPr sz="17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2627" y="4928615"/>
            <a:ext cx="1932432" cy="16383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52159" y="4928615"/>
            <a:ext cx="2412491" cy="173583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19616" y="4928615"/>
            <a:ext cx="2286000" cy="173583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91146" y="4960153"/>
            <a:ext cx="1617226" cy="168343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90547" y="122631"/>
            <a:ext cx="86626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Tratamento</a:t>
            </a:r>
            <a:r>
              <a:rPr spc="30" dirty="0"/>
              <a:t> </a:t>
            </a:r>
            <a:r>
              <a:rPr spc="-5" dirty="0"/>
              <a:t>Focal</a:t>
            </a:r>
            <a:r>
              <a:rPr spc="20" dirty="0"/>
              <a:t> </a:t>
            </a:r>
            <a:r>
              <a:rPr spc="-5" dirty="0"/>
              <a:t>e</a:t>
            </a:r>
            <a:r>
              <a:rPr spc="10" dirty="0"/>
              <a:t> </a:t>
            </a:r>
            <a:r>
              <a:rPr spc="-5" dirty="0"/>
              <a:t>Perifocal</a:t>
            </a:r>
            <a:r>
              <a:rPr spc="15" dirty="0"/>
              <a:t> </a:t>
            </a:r>
            <a:r>
              <a:rPr spc="-10" dirty="0"/>
              <a:t>dos</a:t>
            </a:r>
            <a:r>
              <a:rPr spc="30" dirty="0"/>
              <a:t> </a:t>
            </a:r>
            <a:r>
              <a:rPr spc="-5" dirty="0"/>
              <a:t>PE – Metodologia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3756" y="494233"/>
            <a:ext cx="95567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Tratamento</a:t>
            </a:r>
            <a:r>
              <a:rPr spc="40" dirty="0"/>
              <a:t> </a:t>
            </a:r>
            <a:r>
              <a:rPr spc="-5" dirty="0"/>
              <a:t>mecânico</a:t>
            </a:r>
            <a:r>
              <a:rPr spc="20" dirty="0"/>
              <a:t> </a:t>
            </a:r>
            <a:r>
              <a:rPr spc="-5" dirty="0"/>
              <a:t>e</a:t>
            </a:r>
            <a:r>
              <a:rPr spc="10" dirty="0"/>
              <a:t> </a:t>
            </a:r>
            <a:r>
              <a:rPr spc="-5" dirty="0"/>
              <a:t>residual</a:t>
            </a:r>
            <a:r>
              <a:rPr spc="25" dirty="0"/>
              <a:t> </a:t>
            </a:r>
            <a:r>
              <a:rPr spc="-5" dirty="0"/>
              <a:t>em</a:t>
            </a:r>
            <a:r>
              <a:rPr spc="15" dirty="0"/>
              <a:t> </a:t>
            </a:r>
            <a:r>
              <a:rPr spc="-5" dirty="0"/>
              <a:t>Pontos</a:t>
            </a:r>
            <a:r>
              <a:rPr spc="25" dirty="0"/>
              <a:t> </a:t>
            </a:r>
            <a:r>
              <a:rPr spc="-5" dirty="0"/>
              <a:t>estratégicos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7012" y="1670304"/>
            <a:ext cx="3163824" cy="230124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96740" y="1670304"/>
            <a:ext cx="3151632" cy="220370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21623" y="1729739"/>
            <a:ext cx="2991612" cy="22418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65759" y="4331208"/>
            <a:ext cx="3275076" cy="197053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91584" y="4139184"/>
            <a:ext cx="3256788" cy="216255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421623" y="4283964"/>
            <a:ext cx="2889504" cy="209245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1476</Words>
  <Application>Microsoft Office PowerPoint</Application>
  <PresentationFormat>Widescreen</PresentationFormat>
  <Paragraphs>161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Arial MT</vt:lpstr>
      <vt:lpstr>Calibri</vt:lpstr>
      <vt:lpstr>Calibri Light</vt:lpstr>
      <vt:lpstr>Office Theme</vt:lpstr>
      <vt:lpstr>Coordenação Geral de Vigilância de  Arboviroses</vt:lpstr>
      <vt:lpstr>Tratamento Focal e Perifocal no controle químico do Aedes aegypti</vt:lpstr>
      <vt:lpstr>Controle Químico</vt:lpstr>
      <vt:lpstr>Tratamento Perifocal em pontos estratégicos no controle  químico do Aedes aegypti</vt:lpstr>
      <vt:lpstr>Tratamento Perifocal em pontos estratégicos no controle  químico do Aedes aegypti</vt:lpstr>
      <vt:lpstr>Tipos de Pontos Estratégicos - PE</vt:lpstr>
      <vt:lpstr>Tratamento Focal e Perifocal dos PE – Metodologia</vt:lpstr>
      <vt:lpstr>Tratamento Focal e Perifocal dos PE – Metodologia</vt:lpstr>
      <vt:lpstr>Tratamento mecânico e residual em Pontos estratégicos</vt:lpstr>
      <vt:lpstr>Aplicação do inseticida residual – Controle Perifocal</vt:lpstr>
      <vt:lpstr>no controle perifocal -Tratamento</vt:lpstr>
      <vt:lpstr>Controle Perifocal: Aplicação do inseticida residual  FLUDORA  FUSION</vt:lpstr>
      <vt:lpstr>Metodologia de aplicação do FLUDORA FUSION</vt:lpstr>
      <vt:lpstr>Metodologia de aplicação do FLUDORA FUSION</vt:lpstr>
      <vt:lpstr>Metodologia de aplicação do FLUDORA FUSION</vt:lpstr>
      <vt:lpstr>Metodologia de aplicação do FLUDORA FUSION</vt:lpstr>
      <vt:lpstr>Metodologia de aplicação do FLUDORA FUSION</vt:lpstr>
      <vt:lpstr>FLUDORA FUSION</vt:lpstr>
      <vt:lpstr>Nota Técnica Nº 5/2020 CGARB/DEID/SVS/MS</vt:lpstr>
      <vt:lpstr>Obrigado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Priscila Leal Leite</dc:creator>
  <cp:lastModifiedBy>Conta da Microsoft</cp:lastModifiedBy>
  <cp:revision>1</cp:revision>
  <dcterms:created xsi:type="dcterms:W3CDTF">2021-09-09T23:31:38Z</dcterms:created>
  <dcterms:modified xsi:type="dcterms:W3CDTF">2022-02-19T14:25:47Z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2021-09-09T00:00:00Z</vt:filetime>
  </property>
</Properties>
</file>