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317" r:id="rId6"/>
    <p:sldId id="261" r:id="rId7"/>
    <p:sldId id="263" r:id="rId8"/>
    <p:sldId id="318" r:id="rId9"/>
    <p:sldId id="264" r:id="rId10"/>
    <p:sldId id="319" r:id="rId11"/>
    <p:sldId id="265" r:id="rId12"/>
    <p:sldId id="267" r:id="rId13"/>
    <p:sldId id="320" r:id="rId14"/>
    <p:sldId id="321" r:id="rId15"/>
    <p:sldId id="268" r:id="rId16"/>
    <p:sldId id="270" r:id="rId17"/>
    <p:sldId id="280" r:id="rId18"/>
    <p:sldId id="275" r:id="rId19"/>
    <p:sldId id="276" r:id="rId20"/>
    <p:sldId id="282" r:id="rId21"/>
    <p:sldId id="277" r:id="rId22"/>
    <p:sldId id="279" r:id="rId23"/>
    <p:sldId id="305" r:id="rId24"/>
    <p:sldId id="306" r:id="rId25"/>
    <p:sldId id="307" r:id="rId26"/>
    <p:sldId id="308" r:id="rId27"/>
    <p:sldId id="309" r:id="rId28"/>
    <p:sldId id="310" r:id="rId29"/>
    <p:sldId id="314" r:id="rId30"/>
    <p:sldId id="315" r:id="rId31"/>
    <p:sldId id="316" r:id="rId32"/>
    <p:sldId id="278" r:id="rId33"/>
    <p:sldId id="283" r:id="rId34"/>
    <p:sldId id="292" r:id="rId35"/>
    <p:sldId id="325" r:id="rId36"/>
    <p:sldId id="312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A29E-9204-4FDB-8E3A-4473F013BE98}" type="datetimeFigureOut">
              <a:rPr lang="pt-BR" smtClean="0"/>
              <a:pPr/>
              <a:t>26/06/2022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B0E-2819-449C-BB47-F4B4AB8D0C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42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A29E-9204-4FDB-8E3A-4473F013BE98}" type="datetimeFigureOut">
              <a:rPr lang="pt-BR" smtClean="0"/>
              <a:pPr/>
              <a:t>26/06/2022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B0E-2819-449C-BB47-F4B4AB8D0C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57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A29E-9204-4FDB-8E3A-4473F013BE98}" type="datetimeFigureOut">
              <a:rPr lang="pt-BR" smtClean="0"/>
              <a:pPr/>
              <a:t>26/06/2022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B0E-2819-449C-BB47-F4B4AB8D0C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9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A29E-9204-4FDB-8E3A-4473F013BE98}" type="datetimeFigureOut">
              <a:rPr lang="pt-BR" smtClean="0"/>
              <a:pPr/>
              <a:t>26/06/2022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B0E-2819-449C-BB47-F4B4AB8D0C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88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A29E-9204-4FDB-8E3A-4473F013BE98}" type="datetimeFigureOut">
              <a:rPr lang="pt-BR" smtClean="0"/>
              <a:pPr/>
              <a:t>26/06/2022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B0E-2819-449C-BB47-F4B4AB8D0C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01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A29E-9204-4FDB-8E3A-4473F013BE98}" type="datetimeFigureOut">
              <a:rPr lang="pt-BR" smtClean="0"/>
              <a:pPr/>
              <a:t>26/06/2022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B0E-2819-449C-BB47-F4B4AB8D0C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60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A29E-9204-4FDB-8E3A-4473F013BE98}" type="datetimeFigureOut">
              <a:rPr lang="pt-BR" smtClean="0"/>
              <a:pPr/>
              <a:t>26/06/2022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B0E-2819-449C-BB47-F4B4AB8D0C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33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A29E-9204-4FDB-8E3A-4473F013BE98}" type="datetimeFigureOut">
              <a:rPr lang="pt-BR" smtClean="0"/>
              <a:pPr/>
              <a:t>26/06/2022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B0E-2819-449C-BB47-F4B4AB8D0C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55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A29E-9204-4FDB-8E3A-4473F013BE98}" type="datetimeFigureOut">
              <a:rPr lang="pt-BR" smtClean="0"/>
              <a:pPr/>
              <a:t>26/06/2022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B0E-2819-449C-BB47-F4B4AB8D0C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92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A29E-9204-4FDB-8E3A-4473F013BE98}" type="datetimeFigureOut">
              <a:rPr lang="pt-BR" smtClean="0"/>
              <a:pPr/>
              <a:t>26/06/2022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B0E-2819-449C-BB47-F4B4AB8D0C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1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A29E-9204-4FDB-8E3A-4473F013BE98}" type="datetimeFigureOut">
              <a:rPr lang="pt-BR" smtClean="0"/>
              <a:pPr/>
              <a:t>26/06/2022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B0E-2819-449C-BB47-F4B4AB8D0C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73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AA29E-9204-4FDB-8E3A-4473F013BE98}" type="datetimeFigureOut">
              <a:rPr lang="pt-BR" smtClean="0"/>
              <a:pPr/>
              <a:t>26/06/2022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F9B0E-2819-449C-BB47-F4B4AB8D0C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90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94537" y="164394"/>
            <a:ext cx="69678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OPERAÇÕES DE CAMPO</a:t>
            </a:r>
            <a:endParaRPr lang="pt-B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738" y="1008894"/>
            <a:ext cx="4749207" cy="507936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000"/>
            <a:ext cx="6069842" cy="54603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7997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819485" y="19176"/>
            <a:ext cx="45530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smtClean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Atribuições do Supervisor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400" y="2458335"/>
            <a:ext cx="2684902" cy="177651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reflection blurRad="6350" stA="52000" endA="300" endPos="35000" dir="5400000" sy="-100000" algn="bl" rotWithShape="0"/>
            <a:softEdge rad="112500"/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5" name="Retângulo 4"/>
          <p:cNvSpPr/>
          <p:nvPr/>
        </p:nvSpPr>
        <p:spPr>
          <a:xfrm>
            <a:off x="152400" y="1171691"/>
            <a:ext cx="89916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Avaliação, juntamente com o supervisor geral, do desenvolvimento das</a:t>
            </a:r>
          </a:p>
          <a:p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áreas com relação ao cumprimento de metas e qualidade das ações</a:t>
            </a:r>
          </a:p>
          <a:p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empregadas;</a:t>
            </a:r>
          </a:p>
          <a:p>
            <a:endParaRPr lang="pt-BR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É ainda função do supervisor a solução de possíveis recusas, em auxílio aos agentes de campo, objetivando reduzir pendências, cabendo-lhe manter atualizados os mapas e o reconhecimento geográfico de sua área. Tal como os agentes de campo, também o supervisor deve dar ciência do seu itinerário à coordenação do programa.</a:t>
            </a:r>
            <a:endParaRPr lang="pt-BR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993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22334" y="145307"/>
            <a:ext cx="62311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 smtClean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Atribuições do Supervisor Geral</a:t>
            </a:r>
          </a:p>
        </p:txBody>
      </p:sp>
      <p:sp>
        <p:nvSpPr>
          <p:cNvPr id="5" name="Retângulo 4"/>
          <p:cNvSpPr/>
          <p:nvPr/>
        </p:nvSpPr>
        <p:spPr>
          <a:xfrm>
            <a:off x="781690" y="1176197"/>
            <a:ext cx="86868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Antiqua"/>
            </a:endParaRPr>
          </a:p>
          <a:p>
            <a:pPr indent="457200" algn="just"/>
            <a:r>
              <a:rPr lang="pt-BR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      O </a:t>
            </a:r>
            <a:r>
              <a:rPr lang="pt-B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supervisor-geral é o servidor de campo ao qual se atribui </a:t>
            </a:r>
            <a:r>
              <a:rPr lang="pt-BR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maior responsabilidade na execução das atividades. É o responsável pelo planejamento, acompanhamento, supervisão e avaliação das atividades operacionais de campo.</a:t>
            </a:r>
          </a:p>
          <a:p>
            <a:pPr indent="457200" algn="just"/>
            <a:r>
              <a:rPr lang="pt-BR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As </a:t>
            </a:r>
            <a:r>
              <a:rPr lang="pt-B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suas atividades exigem não só o integral conhecimento de todos os </a:t>
            </a:r>
            <a:r>
              <a:rPr lang="pt-BR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recursos técnicos </a:t>
            </a:r>
            <a:r>
              <a:rPr lang="pt-B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empregados na vigilância e controle do </a:t>
            </a:r>
            <a:r>
              <a:rPr lang="pt-BR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Aedes aegypti</a:t>
            </a:r>
            <a:r>
              <a:rPr lang="pt-B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, mas </a:t>
            </a:r>
            <a:r>
              <a:rPr lang="pt-BR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ainda, capacidade </a:t>
            </a:r>
            <a:r>
              <a:rPr lang="pt-B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de discernimento na solução de situações não previstas e muitas </a:t>
            </a:r>
            <a:r>
              <a:rPr lang="pt-BR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vezes emergenciais</a:t>
            </a:r>
            <a:r>
              <a:rPr lang="pt-B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.</a:t>
            </a:r>
            <a:endParaRPr lang="pt-BR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Conector reto 5"/>
          <p:cNvCxnSpPr/>
          <p:nvPr/>
        </p:nvCxnSpPr>
        <p:spPr>
          <a:xfrm flipH="1">
            <a:off x="0" y="1176197"/>
            <a:ext cx="12192000" cy="0"/>
          </a:xfrm>
          <a:prstGeom prst="line">
            <a:avLst/>
          </a:prstGeom>
          <a:ln w="38100">
            <a:solidFill>
              <a:srgbClr val="00B0F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10531354" y="-12353"/>
            <a:ext cx="1" cy="6858000"/>
          </a:xfrm>
          <a:prstGeom prst="line">
            <a:avLst/>
          </a:prstGeom>
          <a:ln w="38100">
            <a:solidFill>
              <a:srgbClr val="00B0F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50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428" y="3982487"/>
            <a:ext cx="2822389" cy="1843961"/>
          </a:xfrm>
          <a:prstGeom prst="rect">
            <a:avLst/>
          </a:prstGeom>
          <a:ln>
            <a:noFill/>
          </a:ln>
          <a:effectLst>
            <a:reflection blurRad="6350" stA="50000" endA="300" endPos="38500" dist="50800" dir="5400000" sy="-100000" algn="bl" rotWithShape="0"/>
            <a:softEdge rad="112500"/>
          </a:effectLst>
        </p:spPr>
      </p:pic>
      <p:sp>
        <p:nvSpPr>
          <p:cNvPr id="2" name="Retângulo 1"/>
          <p:cNvSpPr/>
          <p:nvPr/>
        </p:nvSpPr>
        <p:spPr>
          <a:xfrm>
            <a:off x="180289" y="792004"/>
            <a:ext cx="99187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ngdings" panose="05000000000000000000" pitchFamily="2" charset="2"/>
              </a:rPr>
              <a:t> </a:t>
            </a: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Participar da elaboração do planejamento das atividades para a </a:t>
            </a:r>
            <a:r>
              <a:rPr lang="pt-BR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vigilância e </a:t>
            </a: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controle do vetor;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ngdings" panose="05000000000000000000" pitchFamily="2" charset="2"/>
              </a:rPr>
              <a:t> </a:t>
            </a: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Elaborar, juntamente com os supervisores de área, a programação de</a:t>
            </a:r>
          </a:p>
          <a:p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supervisão das localidades sob sua responsabilidade;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ngdings" panose="05000000000000000000" pitchFamily="2" charset="2"/>
              </a:rPr>
              <a:t> </a:t>
            </a: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Supervisionar e acompanhar as atividades desenvolvidas nas áreas;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ngdings" panose="05000000000000000000" pitchFamily="2" charset="2"/>
              </a:rPr>
              <a:t> </a:t>
            </a: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Manter a coordenação do programa informada sobre as atividades</a:t>
            </a:r>
          </a:p>
          <a:p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desenvolvidas;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240228" y="66477"/>
            <a:ext cx="555389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smtClean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Atribuições do Supervisor Geral</a:t>
            </a:r>
          </a:p>
        </p:txBody>
      </p:sp>
    </p:spTree>
    <p:extLst>
      <p:ext uri="{BB962C8B-B14F-4D97-AF65-F5344CB8AC3E}">
        <p14:creationId xmlns:p14="http://schemas.microsoft.com/office/powerpoint/2010/main" val="142935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40228" y="66477"/>
            <a:ext cx="555389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smtClean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Atribuições do Supervisor Geral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055" y="1470023"/>
            <a:ext cx="3270239" cy="2136556"/>
          </a:xfrm>
          <a:prstGeom prst="rect">
            <a:avLst/>
          </a:prstGeom>
          <a:ln>
            <a:noFill/>
          </a:ln>
          <a:effectLst>
            <a:reflection blurRad="6350" stA="50000" endA="300" endPos="38500" dist="50800" dir="5400000" sy="-100000" algn="bl" rotWithShape="0"/>
            <a:softEdge rad="112500"/>
          </a:effectLst>
        </p:spPr>
      </p:pic>
      <p:sp>
        <p:nvSpPr>
          <p:cNvPr id="5" name="Retângulo 4"/>
          <p:cNvSpPr/>
          <p:nvPr/>
        </p:nvSpPr>
        <p:spPr>
          <a:xfrm>
            <a:off x="87086" y="1246721"/>
            <a:ext cx="902425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Dar suporte necessário para suprir as necessidades de insumos,</a:t>
            </a:r>
          </a:p>
          <a:p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equipamentos e instrumentais de campo;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ngdings" panose="05000000000000000000" pitchFamily="2" charset="2"/>
              </a:rPr>
              <a:t> </a:t>
            </a: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Participar da organização e execução de treinamentos e reciclagens do</a:t>
            </a:r>
          </a:p>
          <a:p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pessoal de campo;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ngdings" panose="05000000000000000000" pitchFamily="2" charset="2"/>
              </a:rPr>
              <a:t> </a:t>
            </a: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Avaliar, juntamente com os supervisores de área, o desenvolvimento das atividades nas suas áreas, com relação ao cumprimento de metas e qualidade das ações empregadas;</a:t>
            </a:r>
          </a:p>
        </p:txBody>
      </p:sp>
    </p:spTree>
    <p:extLst>
      <p:ext uri="{BB962C8B-B14F-4D97-AF65-F5344CB8AC3E}">
        <p14:creationId xmlns:p14="http://schemas.microsoft.com/office/powerpoint/2010/main" val="281575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40228" y="66477"/>
            <a:ext cx="555389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smtClean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Atribuições do Supervisor Geral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084" y="3446642"/>
            <a:ext cx="3270239" cy="2136556"/>
          </a:xfrm>
          <a:prstGeom prst="rect">
            <a:avLst/>
          </a:prstGeom>
          <a:ln>
            <a:noFill/>
          </a:ln>
          <a:effectLst>
            <a:reflection blurRad="6350" stA="50000" endA="300" endPos="38500" dist="50800" dir="5400000" sy="-100000" algn="bl" rotWithShape="0"/>
            <a:softEdge rad="112500"/>
          </a:effectLst>
        </p:spPr>
      </p:pic>
      <p:sp>
        <p:nvSpPr>
          <p:cNvPr id="5" name="Retângulo 4"/>
          <p:cNvSpPr/>
          <p:nvPr/>
        </p:nvSpPr>
        <p:spPr>
          <a:xfrm>
            <a:off x="83370" y="974582"/>
            <a:ext cx="847617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Participar das avaliações de resultados de programas no município;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ngdings" panose="05000000000000000000" pitchFamily="2" charset="2"/>
              </a:rPr>
              <a:t> </a:t>
            </a: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Trabalhar em parceria com entidades que possam contribuir com as atividades de campo nas suas áreas de trabalho;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ngdings" panose="05000000000000000000" pitchFamily="2" charset="2"/>
              </a:rPr>
              <a:t> </a:t>
            </a: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Implementar e coordenar ações que possam solucionar situações não</a:t>
            </a:r>
          </a:p>
          <a:p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previstas ou consideradas de emergência;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Entregar  os semanais  na digitação até o segundo dia útil da semana posterior.  </a:t>
            </a:r>
            <a:endParaRPr lang="pt-BR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700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953791" y="82157"/>
            <a:ext cx="828444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Identificação do Pessoal de Campo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48387" y="987644"/>
            <a:ext cx="85645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Hoje, os agentes de campo tem a sua </a:t>
            </a:r>
            <a:r>
              <a:rPr lang="pt-BR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idenficação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atribuida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à sua 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icro Área, que por sua vez está </a:t>
            </a:r>
            <a:r>
              <a:rPr lang="pt-BR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idenficada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 sua Área.</a:t>
            </a:r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97916" y="3393051"/>
            <a:ext cx="38504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Material de Campo</a:t>
            </a:r>
          </a:p>
        </p:txBody>
      </p:sp>
      <p:sp>
        <p:nvSpPr>
          <p:cNvPr id="6" name="Retângulo 5"/>
          <p:cNvSpPr/>
          <p:nvPr/>
        </p:nvSpPr>
        <p:spPr>
          <a:xfrm>
            <a:off x="4075324" y="404089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acordo com suas funções e quando o exercício delas o exigir, os Agentes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Campo e Supervisores devem trazer consigo os seguintes materiais: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0" y="851598"/>
            <a:ext cx="10171324" cy="0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6397916" y="4015304"/>
            <a:ext cx="5754664" cy="0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26" y="2451469"/>
            <a:ext cx="3535285" cy="2309720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reflection blurRad="6350" stA="50000" endA="300" endPos="55000" dir="5400000" sy="-100000" algn="bl" rotWithShape="0"/>
            <a:softEdge rad="112500"/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0188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" y="81838"/>
            <a:ext cx="3084785" cy="1322419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04950" y="1276092"/>
            <a:ext cx="552093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Álcool 70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(</a:t>
            </a:r>
            <a:r>
              <a:rPr lang="pt-BR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Glicerinado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remessa de larvas ao laboratório;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Algodão;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Apontador;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Bacia plástica pequena;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Bolsa para acondicionar o material de campo;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Localizador (bandeira);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Mapas das áreas a serem trabalhadas no dia;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Identificação pessoal;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Calculadora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Cola plástica;</a:t>
            </a:r>
          </a:p>
          <a:p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381659" y="81838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Dois pesca-larvas de nylon de cores diferentes 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sendo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para coletar amostras de focos em água potável e outro para água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suja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Espelho pequeno, para examinar depósitos pela reflexão da luz do sol;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Flanela;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Fita ou escala métrica;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Formulários para registro de dados, em quantidade suficiente para um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 de trabalho;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469" y="4974771"/>
            <a:ext cx="2675368" cy="1883229"/>
          </a:xfrm>
          <a:prstGeom prst="rect">
            <a:avLst/>
          </a:prstGeom>
        </p:spPr>
      </p:pic>
      <p:cxnSp>
        <p:nvCxnSpPr>
          <p:cNvPr id="5" name="Conector reto 4"/>
          <p:cNvCxnSpPr/>
          <p:nvPr/>
        </p:nvCxnSpPr>
        <p:spPr>
          <a:xfrm flipH="1">
            <a:off x="6019800" y="81838"/>
            <a:ext cx="32655" cy="6634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07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1490" y="2463074"/>
            <a:ext cx="57701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Larvicida,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quantidade suficiente, para o trabalho de um dia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Lápis de cera, azul ou preto ou tinta;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Lápis grafite com borracha;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Lanterna;</a:t>
            </a:r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Manual de instruções;</a:t>
            </a:r>
          </a:p>
          <a:p>
            <a:pPr marL="342900" indent="-342900">
              <a:buFontTx/>
              <a:buChar char="-"/>
            </a:pP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uso do </a:t>
            </a:r>
            <a:r>
              <a:rPr lang="pt-BR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larvicida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pt-BR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Pasta com elástico para guarda de papéis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427470" y="52034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Prancheta;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Pipeta tipo conta-gotas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pt-BR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Tubitos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acondicionamento de larvas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Punho;</a:t>
            </a:r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56" y="341917"/>
            <a:ext cx="2980864" cy="204756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3784999"/>
            <a:ext cx="2847515" cy="2135636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>
            <a:off x="5911675" y="137160"/>
            <a:ext cx="169085" cy="662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06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2609" y="246959"/>
            <a:ext cx="29618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Visita Domiciliar</a:t>
            </a:r>
          </a:p>
        </p:txBody>
      </p:sp>
      <p:sp>
        <p:nvSpPr>
          <p:cNvPr id="3" name="Retângulo 2"/>
          <p:cNvSpPr/>
          <p:nvPr/>
        </p:nvSpPr>
        <p:spPr>
          <a:xfrm>
            <a:off x="1045029" y="1666753"/>
            <a:ext cx="1079487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Visita domiciliar é realizada nas atividades de DF, LI, LI + T, </a:t>
            </a:r>
            <a:r>
              <a:rPr lang="pt-B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PE, T </a:t>
            </a:r>
            <a:r>
              <a:rPr lang="pt-BR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</a:t>
            </a:r>
            <a:r>
              <a:rPr lang="pt-B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Pesquisa Vetorial Especial(PVE), </a:t>
            </a:r>
            <a:r>
              <a:rPr lang="pt-BR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objetivando orientar a população sobre cuidados a </a:t>
            </a:r>
            <a:r>
              <a:rPr lang="pt-B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serem tomados </a:t>
            </a:r>
            <a:r>
              <a:rPr lang="pt-BR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a não proliferação do mosquito vetor, eliminar possíveis </a:t>
            </a:r>
            <a:r>
              <a:rPr lang="pt-B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criadouros, e tratar </a:t>
            </a:r>
            <a:r>
              <a:rPr lang="pt-BR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</a:t>
            </a:r>
            <a:r>
              <a:rPr lang="pt-B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depósitos </a:t>
            </a:r>
            <a:r>
              <a:rPr lang="pt-BR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não possam ser eliminados.</a:t>
            </a:r>
          </a:p>
          <a:p>
            <a:pPr algn="just"/>
            <a:r>
              <a:rPr lang="pt-BR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seguir, descrevemos os passos a serem seguidos </a:t>
            </a:r>
            <a:r>
              <a:rPr lang="pt-B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pelo agente </a:t>
            </a:r>
            <a:r>
              <a:rPr lang="pt-BR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numa</a:t>
            </a:r>
            <a:r>
              <a:rPr lang="pt-BR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visita domiciliar</a:t>
            </a:r>
            <a:r>
              <a:rPr lang="pt-BR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cxnSp>
        <p:nvCxnSpPr>
          <p:cNvPr id="5" name="Conector reto 4"/>
          <p:cNvCxnSpPr/>
          <p:nvPr/>
        </p:nvCxnSpPr>
        <p:spPr>
          <a:xfrm flipV="1">
            <a:off x="614855" y="977462"/>
            <a:ext cx="11577145" cy="15766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3384445" y="5922580"/>
            <a:ext cx="8807555" cy="0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22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114" y="115800"/>
            <a:ext cx="2332688" cy="1566477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  <p:sp>
        <p:nvSpPr>
          <p:cNvPr id="2" name="Retângulo 1"/>
          <p:cNvSpPr/>
          <p:nvPr/>
        </p:nvSpPr>
        <p:spPr>
          <a:xfrm>
            <a:off x="126119" y="1143435"/>
            <a:ext cx="1188082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Preencher o Boletim de Campo 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(cabeçalho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endereço);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Identificar-se (com identificação oficial da instituição e pessoal) ao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proprietário, descrevendo o trabalho que irá realizar naquele local e por que;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Pedir permissão, convidar o proprietário ou responsável para 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acompanhá-lo</a:t>
            </a:r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visita;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Proceder à visita na área externa. Como sugestão, orienta-se seguir da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direita para a esquerda;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Proceder à visita em todos os cômodos internos, sempre acompanhado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um responsável, seguindo o mesmo fluxo;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Durante toda a visita, orientar o responsável quanto à prevenção e ação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frente a possíveis criadouros encontrados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Concluída a visita, finalizar o preenchimento do Boletim de Campo;</a:t>
            </a:r>
          </a:p>
          <a:p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757" y="246959"/>
            <a:ext cx="29618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Visita Domiciliar</a:t>
            </a:r>
          </a:p>
        </p:txBody>
      </p:sp>
    </p:spTree>
    <p:extLst>
      <p:ext uri="{BB962C8B-B14F-4D97-AF65-F5344CB8AC3E}">
        <p14:creationId xmlns:p14="http://schemas.microsoft.com/office/powerpoint/2010/main" val="381733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14060" y="234896"/>
            <a:ext cx="10665100" cy="769441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BookAntiqua"/>
              </a:rPr>
              <a:t>Organização das Operações de Campo</a:t>
            </a:r>
            <a:endParaRPr lang="pt-BR" sz="4400" b="1" cap="none" spc="0" dirty="0">
              <a:ln w="0"/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277004" y="1843951"/>
            <a:ext cx="961696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           O Ministério da Saúde preconiza as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atividades operacionais 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de campo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 visitas em armadilhas, pontos estratégicos e domicílios, 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centrando esforços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nas ações de vigilância do vetor.</a:t>
            </a:r>
          </a:p>
          <a:p>
            <a:pPr algn="just"/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            A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estrutura organizacional de campo tem a seguinte composição: </a:t>
            </a:r>
            <a:endParaRPr lang="pt-BR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just"/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1 supervisor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de campo para cada 10 agentes, 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 1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supervisor geral para cada 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5 supervisores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de campo.</a:t>
            </a:r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Conector reto 4"/>
          <p:cNvCxnSpPr/>
          <p:nvPr/>
        </p:nvCxnSpPr>
        <p:spPr>
          <a:xfrm flipH="1">
            <a:off x="0" y="1450428"/>
            <a:ext cx="12192000" cy="0"/>
          </a:xfrm>
          <a:prstGeom prst="line">
            <a:avLst/>
          </a:prstGeom>
          <a:ln w="38100">
            <a:solidFill>
              <a:srgbClr val="00B0F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740960" y="0"/>
            <a:ext cx="1" cy="6858000"/>
          </a:xfrm>
          <a:prstGeom prst="line">
            <a:avLst/>
          </a:prstGeom>
          <a:ln w="38100">
            <a:solidFill>
              <a:srgbClr val="00B0F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15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260" y="138775"/>
            <a:ext cx="2464863" cy="163666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" name="Retângulo 2"/>
          <p:cNvSpPr/>
          <p:nvPr/>
        </p:nvSpPr>
        <p:spPr>
          <a:xfrm>
            <a:off x="0" y="1604622"/>
            <a:ext cx="119881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Preencher a ficha de visita com nome (legível), data, atividade e horário de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saída, solicitando que o responsável guarde-a em local seguro, para que nela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possa ser registrada a próxima visita, bem como para uso em supervisão.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OBS: As visitas domiciliares, jamais podem ser realizadas quando não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houver um responsável maior de idade. Para que as orientações sejam efetivas 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para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segurança do agente, esse responsável deve sempre acompanhar a visita, 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todos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cômodos. O agente de campo deve sempre ter um número de telefone 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 sua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Secretaria de Saúde ou da Coordenação do Programa Municipal de Controle 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 Dengue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que o morador possa entrar em contato quando assim desejar.</a:t>
            </a:r>
          </a:p>
        </p:txBody>
      </p:sp>
      <p:sp>
        <p:nvSpPr>
          <p:cNvPr id="5" name="Retângulo 4"/>
          <p:cNvSpPr/>
          <p:nvPr/>
        </p:nvSpPr>
        <p:spPr>
          <a:xfrm>
            <a:off x="91523" y="246959"/>
            <a:ext cx="29618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Visita Domiciliar</a:t>
            </a:r>
          </a:p>
        </p:txBody>
      </p:sp>
    </p:spTree>
    <p:extLst>
      <p:ext uri="{BB962C8B-B14F-4D97-AF65-F5344CB8AC3E}">
        <p14:creationId xmlns:p14="http://schemas.microsoft.com/office/powerpoint/2010/main" val="6236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83031" y="739316"/>
            <a:ext cx="1177834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Criadouros</a:t>
            </a:r>
            <a:endParaRPr lang="pt-BR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Todos os depósitos que contenham água deverão ser cuidadosamente</a:t>
            </a:r>
          </a:p>
          <a:p>
            <a:pPr algn="just"/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inspecionados, pois qualquer deles poderá servir como criadouro ou foco de</a:t>
            </a:r>
          </a:p>
          <a:p>
            <a:pPr algn="just"/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mosquitos. Os reservatórios de água para o consumo deverão ser mantidos</a:t>
            </a:r>
          </a:p>
          <a:p>
            <a:pPr algn="just"/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tampados.</a:t>
            </a:r>
          </a:p>
          <a:p>
            <a:pPr algn="just"/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depósitos vazios que possam conter água devem ser mantidos secos,</a:t>
            </a:r>
          </a:p>
          <a:p>
            <a:pPr algn="just"/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tampados ou protegidos da chuva e, se inservíveis, eliminados pelos 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moradores com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orientação do agente. O agente de campo recomendará ao responsável 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manter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imóvel e os quintais, em particular, limpos e impróprios à proliferação 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mosquitos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3" name="Retângulo de cantos arredondados 2"/>
          <p:cNvSpPr/>
          <p:nvPr/>
        </p:nvSpPr>
        <p:spPr>
          <a:xfrm>
            <a:off x="119743" y="684886"/>
            <a:ext cx="11941630" cy="571591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2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76605" y="702069"/>
            <a:ext cx="942777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Depósito </a:t>
            </a:r>
            <a:r>
              <a:rPr lang="pt-BR" sz="36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Inspecionado</a:t>
            </a:r>
            <a:endParaRPr lang="pt-BR" sz="32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 todo depósito com água, examinado pelo agente de campo com auxílio </a:t>
            </a:r>
            <a:r>
              <a:rPr lang="pt-B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fonte </a:t>
            </a:r>
            <a:r>
              <a:rPr lang="pt-BR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luz, pesca-larva, pipeta</a:t>
            </a:r>
            <a:r>
              <a:rPr lang="pt-B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pt-B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pt-BR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32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32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Depósito Tratado</a:t>
            </a:r>
          </a:p>
          <a:p>
            <a:r>
              <a:rPr lang="pt-BR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 aquele onde foi aplicado inseticida (</a:t>
            </a:r>
            <a:r>
              <a:rPr lang="pt-BR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larvicida</a:t>
            </a:r>
            <a:r>
              <a:rPr lang="pt-BR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ou </a:t>
            </a:r>
            <a:r>
              <a:rPr lang="pt-BR" sz="3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adulticida</a:t>
            </a:r>
            <a:r>
              <a:rPr lang="pt-B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endParaRPr lang="pt-BR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32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Depósito </a:t>
            </a:r>
            <a:r>
              <a:rPr lang="pt-BR" sz="32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Eliminado</a:t>
            </a:r>
          </a:p>
          <a:p>
            <a:r>
              <a:rPr lang="pt-BR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 aquele que foi destruído ou inutilizado como criadouro de mosquito.</a:t>
            </a:r>
          </a:p>
        </p:txBody>
      </p:sp>
      <p:sp>
        <p:nvSpPr>
          <p:cNvPr id="3" name="Retângulo 2"/>
          <p:cNvSpPr/>
          <p:nvPr/>
        </p:nvSpPr>
        <p:spPr>
          <a:xfrm>
            <a:off x="1176605" y="-87066"/>
            <a:ext cx="24447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Depósitos:</a:t>
            </a:r>
            <a:endParaRPr lang="pt-B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195944" y="783771"/>
            <a:ext cx="11778342" cy="586739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1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712884" y="-161936"/>
            <a:ext cx="6273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/>
          <a:lstStyle/>
          <a:p>
            <a:pPr algn="ctr" eaLnBrk="1" hangingPunct="1"/>
            <a:r>
              <a:rPr lang="en-US" sz="3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Classificação</a:t>
            </a: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sz="3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depósitos</a:t>
            </a: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predominantes</a:t>
            </a:r>
            <a:endParaRPr 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2187869"/>
            <a:ext cx="10363200" cy="413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/>
          <a:lstStyle/>
          <a:p>
            <a:pPr marL="457189" indent="-457189" algn="just">
              <a:spcBef>
                <a:spcPct val="20000"/>
              </a:spcBef>
              <a:buFontTx/>
              <a:buChar char="•"/>
            </a:pP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Depósito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é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recipiente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utilizado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finalidade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específica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armazene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possa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armazenar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água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seja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pala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ação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chuva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pela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ação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homem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esteja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acessível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à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fêmea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en-US" sz="28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Aedes</a:t>
            </a:r>
            <a:r>
              <a:rPr lang="en-US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aegypti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postura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seus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ovos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457189" indent="-457189" algn="just">
              <a:spcBef>
                <a:spcPct val="20000"/>
              </a:spcBef>
            </a:pP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189" indent="-457189" algn="just"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padronização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criadouros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é de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importância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subsidiar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tomada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decisão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quanto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à forma de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eliminação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desses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recipientes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0" y="1508787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V="1">
            <a:off x="815413" y="-27384"/>
            <a:ext cx="0" cy="6858003"/>
          </a:xfrm>
          <a:prstGeom prst="line">
            <a:avLst/>
          </a:prstGeom>
          <a:ln w="38100">
            <a:solidFill>
              <a:srgbClr val="FFC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10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6643" y="-27384"/>
            <a:ext cx="6849731" cy="864096"/>
          </a:xfrm>
        </p:spPr>
        <p:txBody>
          <a:bodyPr>
            <a:normAutofit/>
          </a:bodyPr>
          <a:lstStyle/>
          <a:p>
            <a:pPr algn="l"/>
            <a:r>
              <a:rPr lang="pt-BR" sz="43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pt-BR" sz="43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Classificação de depósitos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43339" y="548681"/>
            <a:ext cx="11809312" cy="98488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Classificação e ações indicadas sobre criadouros </a:t>
            </a:r>
          </a:p>
          <a:p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</a:t>
            </a:r>
            <a:r>
              <a:rPr lang="pt-BR" sz="28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Aedes aegypti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0" y="644691"/>
            <a:ext cx="8976320" cy="0"/>
          </a:xfrm>
          <a:prstGeom prst="line">
            <a:avLst/>
          </a:prstGeom>
          <a:ln w="28575">
            <a:solidFill>
              <a:srgbClr val="FFC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4488160" y="1508787"/>
            <a:ext cx="7752523" cy="15099"/>
          </a:xfrm>
          <a:prstGeom prst="line">
            <a:avLst/>
          </a:prstGeom>
          <a:ln w="28575">
            <a:solidFill>
              <a:srgbClr val="FFC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ágono 10"/>
          <p:cNvSpPr/>
          <p:nvPr/>
        </p:nvSpPr>
        <p:spPr>
          <a:xfrm rot="5400000">
            <a:off x="503379" y="2033679"/>
            <a:ext cx="1680187" cy="1440160"/>
          </a:xfrm>
          <a:prstGeom prst="homePlate">
            <a:avLst>
              <a:gd name="adj" fmla="val 31481"/>
            </a:avLst>
          </a:prstGeom>
          <a:gradFill flip="none" rotWithShape="1">
            <a:gsLst>
              <a:gs pos="0">
                <a:srgbClr val="FFFF00"/>
              </a:gs>
              <a:gs pos="50000">
                <a:srgbClr val="92D050">
                  <a:lumMod val="97000"/>
                </a:srgbClr>
              </a:gs>
              <a:gs pos="100000">
                <a:srgbClr val="156B13"/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21917" tIns="60958" rIns="121917" bIns="60958"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</a:t>
            </a:r>
          </a:p>
        </p:txBody>
      </p:sp>
      <p:sp>
        <p:nvSpPr>
          <p:cNvPr id="12" name="Pentágono 11"/>
          <p:cNvSpPr/>
          <p:nvPr/>
        </p:nvSpPr>
        <p:spPr>
          <a:xfrm rot="5400000">
            <a:off x="2591611" y="1556792"/>
            <a:ext cx="1248139" cy="1920213"/>
          </a:xfrm>
          <a:prstGeom prst="homePlate">
            <a:avLst>
              <a:gd name="adj" fmla="val 31481"/>
            </a:avLst>
          </a:prstGeom>
          <a:gradFill flip="none" rotWithShape="1">
            <a:gsLst>
              <a:gs pos="0">
                <a:srgbClr val="FFFF00"/>
              </a:gs>
              <a:gs pos="50000">
                <a:srgbClr val="92D050">
                  <a:lumMod val="97000"/>
                </a:srgbClr>
              </a:gs>
              <a:gs pos="100000">
                <a:srgbClr val="156B13"/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21917" tIns="60958" rIns="121917" bIns="60958"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</a:t>
            </a:r>
          </a:p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</a:t>
            </a:r>
          </a:p>
        </p:txBody>
      </p:sp>
      <p:sp>
        <p:nvSpPr>
          <p:cNvPr id="13" name="Pentágono 12"/>
          <p:cNvSpPr/>
          <p:nvPr/>
        </p:nvSpPr>
        <p:spPr>
          <a:xfrm rot="5400000">
            <a:off x="5759963" y="980728"/>
            <a:ext cx="960107" cy="2784309"/>
          </a:xfrm>
          <a:prstGeom prst="homePlate">
            <a:avLst>
              <a:gd name="adj" fmla="val 31481"/>
            </a:avLst>
          </a:prstGeom>
          <a:gradFill flip="none" rotWithShape="1">
            <a:gsLst>
              <a:gs pos="0">
                <a:srgbClr val="FFFF00"/>
              </a:gs>
              <a:gs pos="50000">
                <a:srgbClr val="92D050">
                  <a:lumMod val="97000"/>
                </a:srgbClr>
              </a:gs>
              <a:gs pos="100000">
                <a:srgbClr val="156B13"/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21917" tIns="60958" rIns="121917" bIns="60958" rtlCol="0" anchor="ctr"/>
          <a:lstStyle/>
          <a:p>
            <a:pPr algn="ctr"/>
            <a:r>
              <a:rPr lang="pt-BR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Recipientes e Depósitos</a:t>
            </a:r>
          </a:p>
        </p:txBody>
      </p:sp>
      <p:sp>
        <p:nvSpPr>
          <p:cNvPr id="14" name="Pentágono 13"/>
          <p:cNvSpPr/>
          <p:nvPr/>
        </p:nvSpPr>
        <p:spPr>
          <a:xfrm rot="5400000">
            <a:off x="9696400" y="788707"/>
            <a:ext cx="960107" cy="3168352"/>
          </a:xfrm>
          <a:prstGeom prst="homePlate">
            <a:avLst>
              <a:gd name="adj" fmla="val 31481"/>
            </a:avLst>
          </a:prstGeom>
          <a:gradFill flip="none" rotWithShape="1">
            <a:gsLst>
              <a:gs pos="0">
                <a:srgbClr val="FFFF00"/>
              </a:gs>
              <a:gs pos="50000">
                <a:srgbClr val="92D050">
                  <a:lumMod val="97000"/>
                </a:srgbClr>
              </a:gs>
              <a:gs pos="100000">
                <a:srgbClr val="156B13"/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21917" tIns="60958" rIns="121917" bIns="60958" rtlCol="0" anchor="ctr"/>
          <a:lstStyle/>
          <a:p>
            <a:pPr algn="ctr"/>
            <a:r>
              <a:rPr lang="pt-BR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Ação Preconizada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39349" y="3813043"/>
            <a:ext cx="2304256" cy="1344149"/>
          </a:xfrm>
          <a:prstGeom prst="roundRect">
            <a:avLst>
              <a:gd name="adj" fmla="val 28241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46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2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Armazenamento de água para consumo humano</a:t>
            </a: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831637" y="3332989"/>
            <a:ext cx="864096" cy="576064"/>
          </a:xfrm>
          <a:prstGeom prst="roundRect">
            <a:avLst>
              <a:gd name="adj" fmla="val 28241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46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A1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831637" y="4965171"/>
            <a:ext cx="864096" cy="576064"/>
          </a:xfrm>
          <a:prstGeom prst="roundRect">
            <a:avLst>
              <a:gd name="adj" fmla="val 28241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46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A2</a:t>
            </a: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4367808" y="2948947"/>
            <a:ext cx="3744416" cy="1248139"/>
          </a:xfrm>
          <a:prstGeom prst="roundRect">
            <a:avLst>
              <a:gd name="adj" fmla="val 28241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46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pt-B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Depósito d’água elevado ligado à rede</a:t>
            </a:r>
          </a:p>
          <a:p>
            <a:r>
              <a:rPr lang="pt-B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pública e/ou sistema de captação</a:t>
            </a:r>
          </a:p>
          <a:p>
            <a:r>
              <a:rPr lang="pt-B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mecânica em poço, cisterna ou mina</a:t>
            </a:r>
          </a:p>
          <a:p>
            <a:r>
              <a:rPr lang="pt-B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d’água: caixas d’água, tambores,</a:t>
            </a:r>
          </a:p>
          <a:p>
            <a:r>
              <a:rPr lang="pt-B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depósitos de alvenaria</a:t>
            </a:r>
            <a:endParaRPr lang="pt-BR" sz="15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367808" y="4389107"/>
            <a:ext cx="3840427" cy="1728192"/>
          </a:xfrm>
          <a:prstGeom prst="roundRect">
            <a:avLst>
              <a:gd name="adj" fmla="val 28241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46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Depósitos ao nível do solo para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armazenamento doméstico: tonel,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tambor, barril, tina, depósitos de barro(filtros, moringas, potes), cisternas, caixa d’água, captação de água em poço / cacimba / cisterna.</a:t>
            </a:r>
            <a:endParaRPr lang="pt-BR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8304245" y="2948947"/>
            <a:ext cx="3744416" cy="1248139"/>
          </a:xfrm>
          <a:prstGeom prst="roundRect">
            <a:avLst>
              <a:gd name="adj" fmla="val 28241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46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pt-B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Providenciar cobertura ou</a:t>
            </a:r>
          </a:p>
          <a:p>
            <a:r>
              <a:rPr lang="pt-B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vedação; tratar como última</a:t>
            </a:r>
          </a:p>
          <a:p>
            <a:r>
              <a:rPr lang="pt-B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alternativa</a:t>
            </a:r>
            <a:endParaRPr lang="pt-BR" sz="19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8304245" y="4485117"/>
            <a:ext cx="3744416" cy="1440160"/>
          </a:xfrm>
          <a:prstGeom prst="roundRect">
            <a:avLst>
              <a:gd name="adj" fmla="val 28241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46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Providenciar cobertura ou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vedação; se indispensáveis,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proteger/lavar, caso contrário,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descartar; tratar como última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alternativa</a:t>
            </a:r>
            <a:endParaRPr lang="pt-BR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355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6643" y="-27384"/>
            <a:ext cx="6849731" cy="864096"/>
          </a:xfrm>
        </p:spPr>
        <p:txBody>
          <a:bodyPr>
            <a:normAutofit/>
          </a:bodyPr>
          <a:lstStyle/>
          <a:p>
            <a:pPr algn="l"/>
            <a:r>
              <a:rPr lang="pt-BR" sz="43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pt-BR" sz="43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Classificação de depósitos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43339" y="674888"/>
            <a:ext cx="11809312" cy="86177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Classificação e ações indicadas sobre criadouros </a:t>
            </a:r>
          </a:p>
          <a:p>
            <a:r>
              <a:rPr lang="pt-B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</a:t>
            </a:r>
            <a:r>
              <a:rPr lang="pt-BR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Aedes aegypti</a:t>
            </a:r>
            <a:r>
              <a:rPr lang="pt-B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0" y="644691"/>
            <a:ext cx="89763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4488160" y="1508787"/>
            <a:ext cx="7752523" cy="1509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ágono 10"/>
          <p:cNvSpPr/>
          <p:nvPr/>
        </p:nvSpPr>
        <p:spPr>
          <a:xfrm rot="5400000">
            <a:off x="935427" y="1793652"/>
            <a:ext cx="1680187" cy="1920213"/>
          </a:xfrm>
          <a:prstGeom prst="homePlate">
            <a:avLst>
              <a:gd name="adj" fmla="val 31481"/>
            </a:avLst>
          </a:prstGeom>
          <a:gradFill flip="none" rotWithShape="1">
            <a:gsLst>
              <a:gs pos="0">
                <a:srgbClr val="FFFF00"/>
              </a:gs>
              <a:gs pos="50000">
                <a:srgbClr val="92D050">
                  <a:lumMod val="97000"/>
                </a:srgbClr>
              </a:gs>
              <a:gs pos="100000">
                <a:srgbClr val="156B13"/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21917" tIns="60958" rIns="121917" bIns="60958"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</a:t>
            </a:r>
          </a:p>
        </p:txBody>
      </p:sp>
      <p:sp>
        <p:nvSpPr>
          <p:cNvPr id="13" name="Pentágono 12"/>
          <p:cNvSpPr/>
          <p:nvPr/>
        </p:nvSpPr>
        <p:spPr>
          <a:xfrm rot="5400000">
            <a:off x="5471931" y="1268760"/>
            <a:ext cx="1536171" cy="2784309"/>
          </a:xfrm>
          <a:prstGeom prst="homePlate">
            <a:avLst>
              <a:gd name="adj" fmla="val 31481"/>
            </a:avLst>
          </a:prstGeom>
          <a:gradFill flip="none" rotWithShape="1">
            <a:gsLst>
              <a:gs pos="0">
                <a:srgbClr val="FFFF00"/>
              </a:gs>
              <a:gs pos="50000">
                <a:srgbClr val="92D050">
                  <a:lumMod val="97000"/>
                </a:srgbClr>
              </a:gs>
              <a:gs pos="100000">
                <a:srgbClr val="156B13"/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21917" tIns="60958" rIns="121917" bIns="60958"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Recipientes e Depósitos</a:t>
            </a:r>
          </a:p>
        </p:txBody>
      </p:sp>
      <p:sp>
        <p:nvSpPr>
          <p:cNvPr id="14" name="Pentágono 13"/>
          <p:cNvSpPr/>
          <p:nvPr/>
        </p:nvSpPr>
        <p:spPr>
          <a:xfrm rot="5400000">
            <a:off x="9408368" y="1076739"/>
            <a:ext cx="1536171" cy="3168352"/>
          </a:xfrm>
          <a:prstGeom prst="homePlate">
            <a:avLst>
              <a:gd name="adj" fmla="val 31481"/>
            </a:avLst>
          </a:prstGeom>
          <a:gradFill flip="none" rotWithShape="1">
            <a:gsLst>
              <a:gs pos="0">
                <a:srgbClr val="FFFF00"/>
              </a:gs>
              <a:gs pos="50000">
                <a:srgbClr val="92D050">
                  <a:lumMod val="97000"/>
                </a:srgbClr>
              </a:gs>
              <a:gs pos="100000">
                <a:srgbClr val="156B13"/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21917" tIns="60958" rIns="121917" bIns="60958"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Ação Preconizada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623392" y="3813043"/>
            <a:ext cx="2304256" cy="1344149"/>
          </a:xfrm>
          <a:prstGeom prst="roundRect">
            <a:avLst>
              <a:gd name="adj" fmla="val 28241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46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  <a:p>
            <a:pPr algn="ctr"/>
            <a:r>
              <a:rPr lang="pt-B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Depósitos Móveis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367808" y="3621021"/>
            <a:ext cx="3840427" cy="1728192"/>
          </a:xfrm>
          <a:prstGeom prst="roundRect">
            <a:avLst>
              <a:gd name="adj" fmla="val 28241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46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pt-B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Vasos/frascos com água, prato,</a:t>
            </a:r>
          </a:p>
          <a:p>
            <a:r>
              <a:rPr lang="pt-B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garrafas, pingadeira, recipientes de</a:t>
            </a:r>
          </a:p>
          <a:p>
            <a:r>
              <a:rPr lang="pt-B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degelo em geladeiras, bebedouros em</a:t>
            </a:r>
          </a:p>
          <a:p>
            <a:r>
              <a:rPr lang="pt-B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geral, pequenas fontes ornamentais,</a:t>
            </a:r>
          </a:p>
          <a:p>
            <a:r>
              <a:rPr lang="pt-B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materiais em depósito de construção</a:t>
            </a:r>
          </a:p>
          <a:p>
            <a:r>
              <a:rPr lang="pt-B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(sanitários estocados, etc.), objetos</a:t>
            </a:r>
          </a:p>
          <a:p>
            <a:r>
              <a:rPr lang="pt-B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religiosos/rituais</a:t>
            </a:r>
            <a:endParaRPr lang="pt-BR" sz="15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8304245" y="3717032"/>
            <a:ext cx="3744416" cy="1440160"/>
          </a:xfrm>
          <a:prstGeom prst="roundRect">
            <a:avLst>
              <a:gd name="adj" fmla="val 28241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46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pt-B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Vistorias / lavar com</a:t>
            </a:r>
          </a:p>
          <a:p>
            <a:r>
              <a:rPr lang="pt-B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frequência; proteger, colocar</a:t>
            </a:r>
          </a:p>
          <a:p>
            <a:r>
              <a:rPr lang="pt-B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areia, emborcar; não tratar</a:t>
            </a:r>
            <a:endParaRPr lang="pt-BR" sz="19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212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  <p:bldP spid="13" grpId="0" animBg="1"/>
      <p:bldP spid="14" grpId="0" animBg="1"/>
      <p:bldP spid="16" grpId="0" animBg="1"/>
      <p:bldP spid="21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6643" y="-27384"/>
            <a:ext cx="6849731" cy="864096"/>
          </a:xfrm>
        </p:spPr>
        <p:txBody>
          <a:bodyPr>
            <a:normAutofit/>
          </a:bodyPr>
          <a:lstStyle/>
          <a:p>
            <a:pPr algn="l"/>
            <a:r>
              <a:rPr lang="pt-BR" sz="43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Classificação de depósitos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43339" y="644692"/>
            <a:ext cx="11809312" cy="86177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Classificação e ações indicadas sobre criadouros </a:t>
            </a:r>
          </a:p>
          <a:p>
            <a:r>
              <a:rPr lang="pt-B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</a:t>
            </a:r>
            <a:r>
              <a:rPr lang="pt-BR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Aedes aegypti</a:t>
            </a:r>
            <a:r>
              <a:rPr lang="pt-B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0" y="644691"/>
            <a:ext cx="897632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4488160" y="1508787"/>
            <a:ext cx="7752523" cy="15099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ágono 10"/>
          <p:cNvSpPr/>
          <p:nvPr/>
        </p:nvSpPr>
        <p:spPr>
          <a:xfrm rot="5400000">
            <a:off x="825832" y="1903247"/>
            <a:ext cx="1899377" cy="1920213"/>
          </a:xfrm>
          <a:prstGeom prst="homePlate">
            <a:avLst>
              <a:gd name="adj" fmla="val 31481"/>
            </a:avLst>
          </a:prstGeom>
          <a:gradFill flip="none" rotWithShape="1">
            <a:gsLst>
              <a:gs pos="0">
                <a:srgbClr val="FFFF00"/>
              </a:gs>
              <a:gs pos="50000">
                <a:srgbClr val="92D050">
                  <a:lumMod val="97000"/>
                </a:srgbClr>
              </a:gs>
              <a:gs pos="100000">
                <a:srgbClr val="156B13"/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21917" tIns="60958" rIns="121917" bIns="60958"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</a:t>
            </a:r>
          </a:p>
        </p:txBody>
      </p:sp>
      <p:sp>
        <p:nvSpPr>
          <p:cNvPr id="13" name="Pentágono 12"/>
          <p:cNvSpPr/>
          <p:nvPr/>
        </p:nvSpPr>
        <p:spPr>
          <a:xfrm rot="5400000">
            <a:off x="5471931" y="1268760"/>
            <a:ext cx="1536171" cy="2784309"/>
          </a:xfrm>
          <a:prstGeom prst="homePlate">
            <a:avLst>
              <a:gd name="adj" fmla="val 31481"/>
            </a:avLst>
          </a:prstGeom>
          <a:gradFill flip="none" rotWithShape="1">
            <a:gsLst>
              <a:gs pos="0">
                <a:srgbClr val="FFFF00"/>
              </a:gs>
              <a:gs pos="50000">
                <a:srgbClr val="92D050">
                  <a:lumMod val="97000"/>
                </a:srgbClr>
              </a:gs>
              <a:gs pos="100000">
                <a:srgbClr val="156B13"/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21917" tIns="60958" rIns="121917" bIns="60958"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Recipientes e Depósitos</a:t>
            </a:r>
          </a:p>
        </p:txBody>
      </p:sp>
      <p:sp>
        <p:nvSpPr>
          <p:cNvPr id="14" name="Pentágono 13"/>
          <p:cNvSpPr/>
          <p:nvPr/>
        </p:nvSpPr>
        <p:spPr>
          <a:xfrm rot="5400000">
            <a:off x="9325942" y="1159164"/>
            <a:ext cx="1701023" cy="3168352"/>
          </a:xfrm>
          <a:prstGeom prst="homePlate">
            <a:avLst>
              <a:gd name="adj" fmla="val 31481"/>
            </a:avLst>
          </a:prstGeom>
          <a:gradFill flip="none" rotWithShape="1">
            <a:gsLst>
              <a:gs pos="0">
                <a:srgbClr val="FFFF00"/>
              </a:gs>
              <a:gs pos="50000">
                <a:srgbClr val="92D050">
                  <a:lumMod val="97000"/>
                </a:srgbClr>
              </a:gs>
              <a:gs pos="100000">
                <a:srgbClr val="156B13"/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21917" tIns="60958" rIns="121917" bIns="60958"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Ação Preconizada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623392" y="4101075"/>
            <a:ext cx="2304256" cy="1344149"/>
          </a:xfrm>
          <a:prstGeom prst="roundRect">
            <a:avLst>
              <a:gd name="adj" fmla="val 28241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46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3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  <a:p>
            <a:pPr algn="ctr"/>
            <a:r>
              <a:rPr lang="pt-BR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Depósitos Fixos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367808" y="3621021"/>
            <a:ext cx="3840427" cy="2304256"/>
          </a:xfrm>
          <a:prstGeom prst="roundRect">
            <a:avLst>
              <a:gd name="adj" fmla="val 28241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46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pt-B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Tanques em obras, borracharias e</a:t>
            </a:r>
          </a:p>
          <a:p>
            <a:r>
              <a:rPr lang="pt-B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hortas, calhas, Lages e toldo sem</a:t>
            </a:r>
          </a:p>
          <a:p>
            <a:r>
              <a:rPr lang="pt-B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desníveis, ralos, sanitários em desuso,</a:t>
            </a:r>
          </a:p>
          <a:p>
            <a:r>
              <a:rPr lang="pt-B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piscinas não tratadas, fontes</a:t>
            </a:r>
          </a:p>
          <a:p>
            <a:r>
              <a:rPr lang="pt-B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ornamentais; floreiras/vasos em</a:t>
            </a:r>
          </a:p>
          <a:p>
            <a:r>
              <a:rPr lang="pt-B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cemitérios; cacos de vidro em muros,</a:t>
            </a:r>
          </a:p>
          <a:p>
            <a:r>
              <a:rPr lang="pt-B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outras obras arquitetônicas (caixas de</a:t>
            </a:r>
          </a:p>
          <a:p>
            <a:r>
              <a:rPr lang="pt-B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inspeção/passagens)</a:t>
            </a:r>
            <a:endParaRPr lang="pt-BR" sz="15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8304245" y="3813043"/>
            <a:ext cx="3744416" cy="1824203"/>
          </a:xfrm>
          <a:prstGeom prst="roundRect">
            <a:avLst>
              <a:gd name="adj" fmla="val 28241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46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Consertar calhas/lajes e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toldos, vedar sanitários e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ralos em desuso, lavar com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frequência; proteger;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preencher com areia; tratar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última alternativa</a:t>
            </a:r>
            <a:endParaRPr lang="pt-BR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728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  <p:bldP spid="13" grpId="0" animBg="1"/>
      <p:bldP spid="14" grpId="0" animBg="1"/>
      <p:bldP spid="16" grpId="0" animBg="1"/>
      <p:bldP spid="21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6643" y="-27384"/>
            <a:ext cx="6849731" cy="864096"/>
          </a:xfrm>
        </p:spPr>
        <p:txBody>
          <a:bodyPr>
            <a:normAutofit/>
          </a:bodyPr>
          <a:lstStyle/>
          <a:p>
            <a:pPr algn="l"/>
            <a:r>
              <a:rPr lang="pt-BR" sz="43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Classificação de depósitos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43339" y="548681"/>
            <a:ext cx="11809312" cy="86177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Classificação e ações indicadas sobre criadouros </a:t>
            </a:r>
          </a:p>
          <a:p>
            <a:r>
              <a:rPr lang="pt-B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</a:t>
            </a:r>
            <a:r>
              <a:rPr lang="pt-BR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Aedes aegypti</a:t>
            </a:r>
            <a:r>
              <a:rPr lang="pt-B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0" y="644691"/>
            <a:ext cx="897632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4488160" y="1508787"/>
            <a:ext cx="7752523" cy="15099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ágono 10"/>
          <p:cNvSpPr/>
          <p:nvPr/>
        </p:nvSpPr>
        <p:spPr>
          <a:xfrm rot="5400000">
            <a:off x="503379" y="2033679"/>
            <a:ext cx="1680187" cy="1440160"/>
          </a:xfrm>
          <a:prstGeom prst="homePlate">
            <a:avLst>
              <a:gd name="adj" fmla="val 31481"/>
            </a:avLst>
          </a:prstGeom>
          <a:gradFill flip="none" rotWithShape="1">
            <a:gsLst>
              <a:gs pos="0">
                <a:srgbClr val="FFFF00"/>
              </a:gs>
              <a:gs pos="50000">
                <a:srgbClr val="92D050">
                  <a:lumMod val="97000"/>
                </a:srgbClr>
              </a:gs>
              <a:gs pos="100000">
                <a:srgbClr val="156B13"/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21917" tIns="60958" rIns="121917" bIns="60958"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</a:t>
            </a:r>
          </a:p>
        </p:txBody>
      </p:sp>
      <p:sp>
        <p:nvSpPr>
          <p:cNvPr id="12" name="Pentágono 11"/>
          <p:cNvSpPr/>
          <p:nvPr/>
        </p:nvSpPr>
        <p:spPr>
          <a:xfrm rot="5400000">
            <a:off x="2591611" y="1556792"/>
            <a:ext cx="1248139" cy="1920213"/>
          </a:xfrm>
          <a:prstGeom prst="homePlate">
            <a:avLst>
              <a:gd name="adj" fmla="val 31481"/>
            </a:avLst>
          </a:prstGeom>
          <a:gradFill flip="none" rotWithShape="1">
            <a:gsLst>
              <a:gs pos="0">
                <a:srgbClr val="FFFF00"/>
              </a:gs>
              <a:gs pos="50000">
                <a:srgbClr val="92D050">
                  <a:lumMod val="97000"/>
                </a:srgbClr>
              </a:gs>
              <a:gs pos="100000">
                <a:srgbClr val="156B13"/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21917" tIns="60958" rIns="121917" bIns="60958"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</a:t>
            </a:r>
          </a:p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</a:t>
            </a:r>
          </a:p>
        </p:txBody>
      </p:sp>
      <p:sp>
        <p:nvSpPr>
          <p:cNvPr id="13" name="Pentágono 12"/>
          <p:cNvSpPr/>
          <p:nvPr/>
        </p:nvSpPr>
        <p:spPr>
          <a:xfrm rot="5400000">
            <a:off x="5759963" y="980728"/>
            <a:ext cx="960107" cy="2784309"/>
          </a:xfrm>
          <a:prstGeom prst="homePlate">
            <a:avLst>
              <a:gd name="adj" fmla="val 31481"/>
            </a:avLst>
          </a:prstGeom>
          <a:gradFill flip="none" rotWithShape="1">
            <a:gsLst>
              <a:gs pos="0">
                <a:srgbClr val="FFFF00"/>
              </a:gs>
              <a:gs pos="50000">
                <a:srgbClr val="92D050">
                  <a:lumMod val="97000"/>
                </a:srgbClr>
              </a:gs>
              <a:gs pos="100000">
                <a:srgbClr val="156B13"/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21917" tIns="60958" rIns="121917" bIns="60958" rtlCol="0" anchor="ctr"/>
          <a:lstStyle/>
          <a:p>
            <a:pPr algn="ctr"/>
            <a:r>
              <a:rPr lang="pt-B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Recipientes e Depósitos</a:t>
            </a:r>
          </a:p>
        </p:txBody>
      </p:sp>
      <p:sp>
        <p:nvSpPr>
          <p:cNvPr id="14" name="Pentágono 13"/>
          <p:cNvSpPr/>
          <p:nvPr/>
        </p:nvSpPr>
        <p:spPr>
          <a:xfrm rot="5400000">
            <a:off x="9696400" y="788707"/>
            <a:ext cx="960107" cy="3168352"/>
          </a:xfrm>
          <a:prstGeom prst="homePlate">
            <a:avLst>
              <a:gd name="adj" fmla="val 31481"/>
            </a:avLst>
          </a:prstGeom>
          <a:gradFill flip="none" rotWithShape="1">
            <a:gsLst>
              <a:gs pos="0">
                <a:srgbClr val="FFFF00"/>
              </a:gs>
              <a:gs pos="50000">
                <a:srgbClr val="92D050">
                  <a:lumMod val="97000"/>
                </a:srgbClr>
              </a:gs>
              <a:gs pos="100000">
                <a:srgbClr val="156B13"/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21917" tIns="60958" rIns="121917" bIns="60958"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Ação Preconizada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39349" y="3813043"/>
            <a:ext cx="2304256" cy="1344149"/>
          </a:xfrm>
          <a:prstGeom prst="roundRect">
            <a:avLst>
              <a:gd name="adj" fmla="val 28241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46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2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  <a:p>
            <a:r>
              <a:rPr lang="pt-B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Depósitos possíveis de recuperação / proteção</a:t>
            </a:r>
            <a:endParaRPr lang="pt-BR" sz="15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15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831637" y="3332989"/>
            <a:ext cx="864096" cy="576064"/>
          </a:xfrm>
          <a:prstGeom prst="roundRect">
            <a:avLst>
              <a:gd name="adj" fmla="val 28241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46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D1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831637" y="4965171"/>
            <a:ext cx="864096" cy="576064"/>
          </a:xfrm>
          <a:prstGeom prst="roundRect">
            <a:avLst>
              <a:gd name="adj" fmla="val 28241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46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D2</a:t>
            </a: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4367808" y="2948947"/>
            <a:ext cx="3744416" cy="1248139"/>
          </a:xfrm>
          <a:prstGeom prst="roundRect">
            <a:avLst>
              <a:gd name="adj" fmla="val 28241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46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pt-B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Pneus e outros materiais rodantes</a:t>
            </a:r>
          </a:p>
          <a:p>
            <a:r>
              <a:rPr lang="pt-B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(câmaras de ar, manchões)</a:t>
            </a:r>
            <a:endParaRPr lang="pt-BR" sz="19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367808" y="4389107"/>
            <a:ext cx="3840427" cy="1728192"/>
          </a:xfrm>
          <a:prstGeom prst="roundRect">
            <a:avLst>
              <a:gd name="adj" fmla="val 28241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46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pt-B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Lixo (recipientes plásticos, garrafas, latas); sucatas em pátios e ferro velhos(PE), entulhos  de construção.</a:t>
            </a:r>
            <a:endParaRPr lang="pt-BR" sz="19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8304245" y="2948947"/>
            <a:ext cx="3744416" cy="1248139"/>
          </a:xfrm>
          <a:prstGeom prst="roundRect">
            <a:avLst>
              <a:gd name="adj" fmla="val 28241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46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pt-B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Encaminhar para descarte</a:t>
            </a:r>
          </a:p>
          <a:p>
            <a:r>
              <a:rPr lang="pt-B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adequado; se indispensáveis,</a:t>
            </a:r>
          </a:p>
          <a:p>
            <a:r>
              <a:rPr lang="pt-B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proteger. Tratar como última</a:t>
            </a:r>
          </a:p>
          <a:p>
            <a:r>
              <a:rPr lang="pt-B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alternativa</a:t>
            </a:r>
            <a:endParaRPr lang="pt-BR" sz="19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8304245" y="4389107"/>
            <a:ext cx="3744416" cy="1728192"/>
          </a:xfrm>
          <a:prstGeom prst="roundRect">
            <a:avLst>
              <a:gd name="adj" fmla="val 28241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46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Lixo/entulho: encaminhar para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destino adequado, não tratar;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sucatas em PE e pátios, se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indispensáveis, proteger sob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cobertura, tratamento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químico conforme indicado</a:t>
            </a:r>
            <a:endParaRPr lang="pt-BR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38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6643" y="-27384"/>
            <a:ext cx="6849731" cy="864096"/>
          </a:xfrm>
        </p:spPr>
        <p:txBody>
          <a:bodyPr>
            <a:normAutofit/>
          </a:bodyPr>
          <a:lstStyle/>
          <a:p>
            <a:pPr algn="l"/>
            <a:r>
              <a:rPr lang="pt-BR" sz="43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Classificação de depósitos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43339" y="674888"/>
            <a:ext cx="11809312" cy="86177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Classificação e ações indicadas sobre criadouros </a:t>
            </a:r>
          </a:p>
          <a:p>
            <a:r>
              <a:rPr lang="pt-B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</a:t>
            </a:r>
            <a:r>
              <a:rPr lang="pt-BR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Aedes aegypti</a:t>
            </a:r>
            <a:r>
              <a:rPr lang="pt-B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0" y="644691"/>
            <a:ext cx="897632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4488160" y="1508787"/>
            <a:ext cx="7752523" cy="15099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ágono 10"/>
          <p:cNvSpPr/>
          <p:nvPr/>
        </p:nvSpPr>
        <p:spPr>
          <a:xfrm rot="5400000">
            <a:off x="921842" y="1615218"/>
            <a:ext cx="1323313" cy="1920213"/>
          </a:xfrm>
          <a:prstGeom prst="homePlate">
            <a:avLst>
              <a:gd name="adj" fmla="val 31481"/>
            </a:avLst>
          </a:prstGeom>
          <a:gradFill flip="none" rotWithShape="1">
            <a:gsLst>
              <a:gs pos="0">
                <a:srgbClr val="FFFF00"/>
              </a:gs>
              <a:gs pos="50000">
                <a:srgbClr val="92D050">
                  <a:lumMod val="97000"/>
                </a:srgbClr>
              </a:gs>
              <a:gs pos="100000">
                <a:srgbClr val="156B13"/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21917" tIns="60958" rIns="121917" bIns="60958"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</a:t>
            </a:r>
          </a:p>
        </p:txBody>
      </p:sp>
      <p:sp>
        <p:nvSpPr>
          <p:cNvPr id="13" name="Pentágono 12"/>
          <p:cNvSpPr/>
          <p:nvPr/>
        </p:nvSpPr>
        <p:spPr>
          <a:xfrm rot="5400000">
            <a:off x="5759963" y="980728"/>
            <a:ext cx="960107" cy="2784309"/>
          </a:xfrm>
          <a:prstGeom prst="homePlate">
            <a:avLst>
              <a:gd name="adj" fmla="val 31481"/>
            </a:avLst>
          </a:prstGeom>
          <a:gradFill flip="none" rotWithShape="1">
            <a:gsLst>
              <a:gs pos="0">
                <a:srgbClr val="FFFF00"/>
              </a:gs>
              <a:gs pos="50000">
                <a:srgbClr val="92D050">
                  <a:lumMod val="97000"/>
                </a:srgbClr>
              </a:gs>
              <a:gs pos="100000">
                <a:srgbClr val="156B13"/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21917" tIns="60958" rIns="121917" bIns="60958" rtlCol="0" anchor="ctr"/>
          <a:lstStyle/>
          <a:p>
            <a:pPr algn="ctr"/>
            <a:r>
              <a:rPr lang="pt-BR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Recipientes e Depósitos</a:t>
            </a:r>
          </a:p>
        </p:txBody>
      </p:sp>
      <p:sp>
        <p:nvSpPr>
          <p:cNvPr id="14" name="Pentágono 13"/>
          <p:cNvSpPr/>
          <p:nvPr/>
        </p:nvSpPr>
        <p:spPr>
          <a:xfrm rot="5400000">
            <a:off x="9696400" y="788707"/>
            <a:ext cx="960107" cy="3168352"/>
          </a:xfrm>
          <a:prstGeom prst="homePlate">
            <a:avLst>
              <a:gd name="adj" fmla="val 31481"/>
            </a:avLst>
          </a:prstGeom>
          <a:gradFill flip="none" rotWithShape="1">
            <a:gsLst>
              <a:gs pos="0">
                <a:srgbClr val="FFFF00"/>
              </a:gs>
              <a:gs pos="50000">
                <a:srgbClr val="92D050">
                  <a:lumMod val="97000"/>
                </a:srgbClr>
              </a:gs>
              <a:gs pos="100000">
                <a:srgbClr val="156B13"/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21917" tIns="60958" rIns="121917" bIns="60958"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Ação Preconizada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371" y="3429000"/>
            <a:ext cx="2304256" cy="1344149"/>
          </a:xfrm>
          <a:prstGeom prst="roundRect">
            <a:avLst>
              <a:gd name="adj" fmla="val 28241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46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  <a:p>
            <a:pPr algn="ctr"/>
            <a:r>
              <a:rPr lang="pt-BR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Naturais</a:t>
            </a:r>
          </a:p>
          <a:p>
            <a:pPr algn="ctr"/>
            <a:endParaRPr lang="pt-BR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367808" y="3236979"/>
            <a:ext cx="3840427" cy="1728192"/>
          </a:xfrm>
          <a:prstGeom prst="roundRect">
            <a:avLst>
              <a:gd name="adj" fmla="val 28241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46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pt-B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Axilas de folhas (bromélias, </a:t>
            </a:r>
            <a:r>
              <a:rPr lang="pt-BR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pt-B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</a:t>
            </a:r>
          </a:p>
          <a:p>
            <a:r>
              <a:rPr lang="pt-B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buracos em árvores e em rochas, restos de animais (cascas, carapaças, etc.)</a:t>
            </a:r>
            <a:endParaRPr lang="pt-BR" sz="19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8304245" y="3236979"/>
            <a:ext cx="3744416" cy="1728192"/>
          </a:xfrm>
          <a:prstGeom prst="roundRect">
            <a:avLst>
              <a:gd name="adj" fmla="val 28241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46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pt-B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Instruir para evitar acúmulo de</a:t>
            </a:r>
          </a:p>
          <a:p>
            <a:r>
              <a:rPr lang="pt-B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água em folhas. Tampar</a:t>
            </a:r>
          </a:p>
          <a:p>
            <a:r>
              <a:rPr lang="pt-B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buracos. Encaminhar para</a:t>
            </a:r>
          </a:p>
          <a:p>
            <a:r>
              <a:rPr lang="pt-B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destino adequado. Não tratar</a:t>
            </a:r>
            <a:endParaRPr lang="pt-BR" sz="19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509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  <p:bldP spid="13" grpId="0" animBg="1"/>
      <p:bldP spid="14" grpId="0" animBg="1"/>
      <p:bldP spid="16" grpId="0" animBg="1"/>
      <p:bldP spid="21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-48682" y="68627"/>
            <a:ext cx="6240693" cy="25922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rgbClr val="FFC000"/>
                </a:solidFill>
                <a:latin typeface="Comic Sans MS" pitchFamily="66" charset="0"/>
              </a:rPr>
              <a:t/>
            </a:r>
            <a:br>
              <a:rPr lang="pt-BR" altLang="pt-BR" sz="2400" b="1" dirty="0">
                <a:solidFill>
                  <a:srgbClr val="FFC000"/>
                </a:solidFill>
                <a:latin typeface="Comic Sans MS" pitchFamily="66" charset="0"/>
              </a:rPr>
            </a:br>
            <a:r>
              <a:rPr lang="pt-BR" altLang="pt-BR" sz="2400" b="1" dirty="0">
                <a:solidFill>
                  <a:srgbClr val="FFC000"/>
                </a:solidFill>
                <a:latin typeface="Comic Sans MS" pitchFamily="66" charset="0"/>
              </a:rPr>
              <a:t/>
            </a:r>
            <a:br>
              <a:rPr lang="pt-BR" altLang="pt-BR" sz="2400" b="1" dirty="0">
                <a:solidFill>
                  <a:srgbClr val="FFC000"/>
                </a:solidFill>
                <a:latin typeface="Comic Sans MS" pitchFamily="66" charset="0"/>
              </a:rPr>
            </a:br>
            <a:r>
              <a:rPr lang="pt-BR" altLang="pt-BR" sz="2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Tanque</a:t>
            </a:r>
            <a:r>
              <a:rPr lang="pt-BR" altLang="pt-BR" sz="2400" b="1" dirty="0">
                <a:solidFill>
                  <a:srgbClr val="FFC000"/>
                </a:solidFill>
                <a:latin typeface="Comic Sans MS" pitchFamily="66" charset="0"/>
              </a:rPr>
              <a:t/>
            </a:r>
            <a:br>
              <a:rPr lang="pt-BR" altLang="pt-BR" sz="2400" b="1" dirty="0">
                <a:solidFill>
                  <a:srgbClr val="FFC000"/>
                </a:solidFill>
                <a:latin typeface="Comic Sans MS" pitchFamily="66" charset="0"/>
              </a:rPr>
            </a:br>
            <a:r>
              <a:rPr lang="pt-BR" altLang="pt-BR" sz="2400" b="1" dirty="0">
                <a:solidFill>
                  <a:srgbClr val="FFC000"/>
                </a:solidFill>
                <a:latin typeface="Comic Sans MS" pitchFamily="66" charset="0"/>
              </a:rPr>
              <a:t>É o depósito </a:t>
            </a:r>
            <a:r>
              <a:rPr lang="pt-BR" altLang="pt-BR" sz="3200" b="1" dirty="0">
                <a:solidFill>
                  <a:srgbClr val="FFC000"/>
                </a:solidFill>
                <a:latin typeface="Comic Sans MS" pitchFamily="66" charset="0"/>
              </a:rPr>
              <a:t>geralmente</a:t>
            </a:r>
            <a:r>
              <a:rPr lang="pt-BR" altLang="pt-BR" sz="2400" b="1" dirty="0">
                <a:solidFill>
                  <a:srgbClr val="FFC000"/>
                </a:solidFill>
                <a:latin typeface="Comic Sans MS" pitchFamily="66" charset="0"/>
              </a:rPr>
              <a:t> usado como reservatório de água, colocado ao nível do solo, tendo como exemplos: banheiras, caldeiras velhas e tanques de cimento</a:t>
            </a:r>
            <a:r>
              <a:rPr lang="pt-BR" altLang="pt-BR" sz="3700" b="1" dirty="0">
                <a:solidFill>
                  <a:srgbClr val="FFC000"/>
                </a:solidFill>
                <a:latin typeface="Comic Sans MS" pitchFamily="66" charset="0"/>
              </a:rPr>
              <a:t/>
            </a:r>
            <a:br>
              <a:rPr lang="pt-BR" altLang="pt-BR" sz="3700" b="1" dirty="0">
                <a:solidFill>
                  <a:srgbClr val="FFC000"/>
                </a:solidFill>
                <a:latin typeface="Comic Sans MS" pitchFamily="66" charset="0"/>
              </a:rPr>
            </a:br>
            <a:endParaRPr lang="pt-BR" altLang="pt-BR" sz="3700" b="1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192011" y="4101075"/>
            <a:ext cx="5664629" cy="220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pt-BR" altLang="pt-BR" sz="2700" b="1" dirty="0">
                <a:solidFill>
                  <a:srgbClr val="FFC000"/>
                </a:solidFill>
                <a:latin typeface="Comic Sans MS" pitchFamily="66" charset="0"/>
              </a:rPr>
              <a:t>   </a:t>
            </a:r>
            <a:r>
              <a:rPr lang="pt-BR" altLang="pt-BR" sz="27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Outros</a:t>
            </a:r>
            <a:endParaRPr lang="pt-BR" altLang="pt-BR" sz="2700" b="1" u="sng" dirty="0">
              <a:solidFill>
                <a:srgbClr val="FFFF00"/>
              </a:solidFill>
              <a:latin typeface="Comic Sans MS" pitchFamily="66" charset="0"/>
            </a:endParaRPr>
          </a:p>
          <a:p>
            <a:pPr algn="ctr"/>
            <a:r>
              <a:rPr lang="pt-BR" altLang="pt-BR" sz="2700" b="1" dirty="0">
                <a:solidFill>
                  <a:srgbClr val="FFC000"/>
                </a:solidFill>
                <a:latin typeface="Comic Sans MS" pitchFamily="66" charset="0"/>
              </a:rPr>
              <a:t>Depósitos do tipo variados </a:t>
            </a:r>
            <a:r>
              <a:rPr lang="pt-BR" altLang="pt-BR" sz="2700" b="1" dirty="0" err="1">
                <a:solidFill>
                  <a:srgbClr val="FFC000"/>
                </a:solidFill>
                <a:latin typeface="Comic Sans MS" pitchFamily="66" charset="0"/>
              </a:rPr>
              <a:t>como:Caixas</a:t>
            </a:r>
            <a:r>
              <a:rPr lang="pt-BR" altLang="pt-BR" sz="2700" b="1" dirty="0">
                <a:solidFill>
                  <a:srgbClr val="FFC000"/>
                </a:solidFill>
                <a:latin typeface="Comic Sans MS" pitchFamily="66" charset="0"/>
              </a:rPr>
              <a:t> de </a:t>
            </a:r>
            <a:r>
              <a:rPr lang="pt-BR" altLang="pt-BR" sz="2700" b="1" dirty="0" err="1">
                <a:solidFill>
                  <a:srgbClr val="FFC000"/>
                </a:solidFill>
                <a:latin typeface="Comic Sans MS" pitchFamily="66" charset="0"/>
              </a:rPr>
              <a:t>descarga,aparelhos</a:t>
            </a:r>
            <a:r>
              <a:rPr lang="pt-BR" altLang="pt-BR" sz="2700" b="1" dirty="0">
                <a:solidFill>
                  <a:srgbClr val="FFC000"/>
                </a:solidFill>
                <a:latin typeface="Comic Sans MS" pitchFamily="66" charset="0"/>
              </a:rPr>
              <a:t> sanitários, pilões, </a:t>
            </a:r>
            <a:r>
              <a:rPr lang="pt-BR" altLang="pt-BR" sz="2700" b="1" dirty="0" err="1">
                <a:solidFill>
                  <a:srgbClr val="FFC000"/>
                </a:solidFill>
                <a:latin typeface="Comic Sans MS" pitchFamily="66" charset="0"/>
              </a:rPr>
              <a:t>cuias,,pias</a:t>
            </a:r>
            <a:r>
              <a:rPr lang="pt-BR" altLang="pt-BR" sz="2700" b="1" dirty="0">
                <a:solidFill>
                  <a:srgbClr val="FFC000"/>
                </a:solidFill>
                <a:latin typeface="Comic Sans MS" pitchFamily="66" charset="0"/>
              </a:rPr>
              <a:t> e etc.</a:t>
            </a:r>
            <a:endParaRPr lang="pt-BR" altLang="pt-BR" sz="2400" b="1" dirty="0">
              <a:solidFill>
                <a:srgbClr val="FFC000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768075" y="164637"/>
            <a:ext cx="5280587" cy="14401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altLang="pt-BR" sz="2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Depósitos de barro</a:t>
            </a:r>
            <a:endParaRPr lang="pt-BR" altLang="pt-BR" sz="2100" b="1" u="sng" dirty="0">
              <a:solidFill>
                <a:srgbClr val="FFFF00"/>
              </a:solidFill>
              <a:latin typeface="Comic Sans MS" pitchFamily="66" charset="0"/>
            </a:endParaRPr>
          </a:p>
          <a:p>
            <a:pPr>
              <a:defRPr/>
            </a:pPr>
            <a:r>
              <a:rPr lang="pt-BR" altLang="pt-BR" sz="2400" b="1" dirty="0">
                <a:solidFill>
                  <a:srgbClr val="FFC000"/>
                </a:solidFill>
                <a:latin typeface="Comic Sans MS" pitchFamily="66" charset="0"/>
              </a:rPr>
              <a:t>São os</a:t>
            </a:r>
            <a:r>
              <a:rPr lang="pt-BR" altLang="pt-BR" sz="3200" b="1" dirty="0">
                <a:solidFill>
                  <a:srgbClr val="FFC000"/>
                </a:solidFill>
                <a:latin typeface="Comic Sans MS" pitchFamily="66" charset="0"/>
              </a:rPr>
              <a:t> </a:t>
            </a:r>
            <a:r>
              <a:rPr lang="pt-BR" altLang="pt-BR" sz="2400" b="1" dirty="0">
                <a:solidFill>
                  <a:srgbClr val="FFC000"/>
                </a:solidFill>
                <a:latin typeface="Comic Sans MS" pitchFamily="66" charset="0"/>
              </a:rPr>
              <a:t>potes, moringas, calhas e outros</a:t>
            </a:r>
            <a:r>
              <a:rPr lang="pt-BR" altLang="pt-BR" sz="3200" b="1" dirty="0">
                <a:solidFill>
                  <a:srgbClr val="FFC000"/>
                </a:solidFill>
                <a:latin typeface="Comic Sans MS" pitchFamily="66" charset="0"/>
              </a:rPr>
              <a:t>.</a:t>
            </a:r>
            <a:endParaRPr lang="pt-BR" altLang="pt-BR" sz="4300" b="1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31371" y="5157192"/>
            <a:ext cx="439581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 anchor="ctr" anchorCtr="1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pt-BR" altLang="pt-BR" sz="2400" b="1" u="sng" dirty="0">
                <a:solidFill>
                  <a:srgbClr val="FFFF00"/>
                </a:solidFill>
                <a:latin typeface="Comic Sans MS" pitchFamily="66" charset="0"/>
              </a:rPr>
              <a:t>Depósitos de madeira</a:t>
            </a:r>
            <a:endParaRPr lang="pt-BR" altLang="pt-BR" sz="2400" u="sng" dirty="0">
              <a:solidFill>
                <a:srgbClr val="FFFF00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pt-BR" altLang="pt-BR" sz="2400" dirty="0">
                <a:solidFill>
                  <a:srgbClr val="FFC000"/>
                </a:solidFill>
                <a:latin typeface="Comic Sans MS" pitchFamily="66" charset="0"/>
              </a:rPr>
              <a:t>São os barris, Tonéis e tinas.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002211" y="2660915"/>
            <a:ext cx="6179469" cy="94384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pt-BR" sz="53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Tipos de Depósitos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927648" y="2773184"/>
            <a:ext cx="6179469" cy="94384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pt-BR" sz="53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Tipos de Depósitos</a:t>
            </a:r>
          </a:p>
        </p:txBody>
      </p:sp>
    </p:spTree>
    <p:extLst>
      <p:ext uri="{BB962C8B-B14F-4D97-AF65-F5344CB8AC3E}">
        <p14:creationId xmlns:p14="http://schemas.microsoft.com/office/powerpoint/2010/main" val="336853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6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4" grpId="0"/>
      <p:bldP spid="9221" grpId="0"/>
      <p:bldP spid="11" grpId="0"/>
      <p:bldP spid="14" grpId="0"/>
      <p:bldP spid="2" grpId="0"/>
      <p:bldP spid="16" grpId="0"/>
      <p:bldP spid="1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745" y="4332378"/>
            <a:ext cx="4577255" cy="232381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  <a:softEdge rad="112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3" name="Retângulo 2"/>
          <p:cNvSpPr/>
          <p:nvPr/>
        </p:nvSpPr>
        <p:spPr>
          <a:xfrm>
            <a:off x="1255541" y="266424"/>
            <a:ext cx="9698361" cy="769441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BookAntiqua"/>
              </a:rPr>
              <a:t>Atribuições dos Agentes de Campo</a:t>
            </a:r>
            <a:endParaRPr lang="pt-BR" sz="4400" b="1" cap="none" spc="0" dirty="0">
              <a:ln w="0"/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35566" y="1502214"/>
            <a:ext cx="98976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Na organização das ações, o agente de campo é o responsável direto 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pela execução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de todas as atividades de vigilância e controle do </a:t>
            </a:r>
            <a:r>
              <a:rPr lang="pt-BR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Aedes aegypti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, 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nos municípios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infestados ou não. </a:t>
            </a:r>
            <a:endParaRPr lang="pt-BR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indent="457200" algn="just"/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Ele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tem como função primordial: vigiar para 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detectar focos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, destruir e evitar a formação de criadouros, contribuir para evitar a 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reprodução de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focos e orientar a comunidade com ações educativas.</a:t>
            </a:r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Conector reto 4"/>
          <p:cNvCxnSpPr/>
          <p:nvPr/>
        </p:nvCxnSpPr>
        <p:spPr>
          <a:xfrm flipH="1">
            <a:off x="0" y="1450428"/>
            <a:ext cx="12192000" cy="0"/>
          </a:xfrm>
          <a:prstGeom prst="line">
            <a:avLst/>
          </a:prstGeom>
          <a:ln w="38100">
            <a:solidFill>
              <a:srgbClr val="00B0F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740960" y="0"/>
            <a:ext cx="1" cy="6858000"/>
          </a:xfrm>
          <a:prstGeom prst="line">
            <a:avLst/>
          </a:prstGeom>
          <a:ln w="38100">
            <a:solidFill>
              <a:srgbClr val="00B0F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2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6" name="Rectangle 4"/>
          <p:cNvSpPr>
            <a:spLocks noChangeArrowheads="1"/>
          </p:cNvSpPr>
          <p:nvPr/>
        </p:nvSpPr>
        <p:spPr bwMode="auto">
          <a:xfrm>
            <a:off x="416527" y="260649"/>
            <a:ext cx="2127079" cy="86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17" tIns="60958" rIns="121917" bIns="60958">
            <a:spAutoFit/>
          </a:bodyPr>
          <a:lstStyle/>
          <a:p>
            <a:pPr>
              <a:defRPr/>
            </a:pPr>
            <a:r>
              <a:rPr lang="pt-BR" altLang="pt-BR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Pneus:</a:t>
            </a:r>
          </a:p>
        </p:txBody>
      </p:sp>
      <p:sp>
        <p:nvSpPr>
          <p:cNvPr id="376837" name="Rectangle 5"/>
          <p:cNvSpPr>
            <a:spLocks noChangeArrowheads="1"/>
          </p:cNvSpPr>
          <p:nvPr/>
        </p:nvSpPr>
        <p:spPr bwMode="auto">
          <a:xfrm>
            <a:off x="334433" y="1165773"/>
            <a:ext cx="6722533" cy="504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/>
          <a:p>
            <a:pPr algn="just">
              <a:defRPr/>
            </a:pPr>
            <a:r>
              <a:rPr lang="pt-BR" alt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Grandes responsáveis por </a:t>
            </a:r>
            <a:r>
              <a:rPr lang="pt-BR" altLang="pt-BR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reinfestações</a:t>
            </a:r>
            <a:r>
              <a:rPr lang="pt-BR" alt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à distância de áreas livres do Aedes aegypti. Todos os pneus inservíveis, quando possível, deverão ser removidos para eliminação. Os utilizáveis, depois de inspecionados e secos devem ser mantidos em ambiente protegido da chuva.</a:t>
            </a:r>
          </a:p>
        </p:txBody>
      </p:sp>
      <p:pic>
        <p:nvPicPr>
          <p:cNvPr id="11268" name="Picture 6" descr="imagem 0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52219" y="1292986"/>
            <a:ext cx="4796367" cy="44402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" name="Conector reto 2"/>
          <p:cNvCxnSpPr/>
          <p:nvPr/>
        </p:nvCxnSpPr>
        <p:spPr>
          <a:xfrm>
            <a:off x="480053" y="1052514"/>
            <a:ext cx="11711947" cy="69909"/>
          </a:xfrm>
          <a:prstGeom prst="line">
            <a:avLst/>
          </a:prstGeom>
          <a:ln w="57150">
            <a:solidFill>
              <a:srgbClr val="008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>
              <a:prstClr val="black">
                <a:alpha val="50000"/>
              </a:prstClr>
            </a:inn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93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68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768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6" grpId="0"/>
      <p:bldP spid="3768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19936" y="260649"/>
            <a:ext cx="5954184" cy="8001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altLang="pt-BR" sz="4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Depósitos tratados</a:t>
            </a:r>
            <a:r>
              <a:rPr lang="pt-BR" altLang="pt-BR" sz="45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: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72463" y="932723"/>
            <a:ext cx="7296149" cy="1295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pt-BR" altLang="pt-BR" sz="37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São aqueles onde foi aplicado o inseticida</a:t>
            </a:r>
          </a:p>
          <a:p>
            <a:pPr eaLnBrk="1" hangingPunct="1">
              <a:defRPr/>
            </a:pPr>
            <a:endParaRPr lang="pt-BR" altLang="pt-BR" sz="4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  <a:p>
            <a:pPr eaLnBrk="1" hangingPunct="1">
              <a:defRPr/>
            </a:pPr>
            <a:endParaRPr lang="pt-BR" altLang="pt-BR" sz="4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369669" name="Rectangle 5"/>
          <p:cNvSpPr>
            <a:spLocks noChangeArrowheads="1"/>
          </p:cNvSpPr>
          <p:nvPr/>
        </p:nvSpPr>
        <p:spPr bwMode="auto">
          <a:xfrm>
            <a:off x="470241" y="3472360"/>
            <a:ext cx="6232904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17" tIns="60958" rIns="121917" bIns="60958">
            <a:spAutoFit/>
          </a:bodyPr>
          <a:lstStyle/>
          <a:p>
            <a:pPr>
              <a:defRPr/>
            </a:pPr>
            <a:r>
              <a:rPr lang="pt-BR" altLang="pt-BR" sz="4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Depósitos eliminados:</a:t>
            </a:r>
          </a:p>
        </p:txBody>
      </p:sp>
      <p:sp>
        <p:nvSpPr>
          <p:cNvPr id="369670" name="Rectangle 6"/>
          <p:cNvSpPr>
            <a:spLocks noChangeArrowheads="1"/>
          </p:cNvSpPr>
          <p:nvPr/>
        </p:nvSpPr>
        <p:spPr bwMode="auto">
          <a:xfrm>
            <a:off x="143339" y="4270639"/>
            <a:ext cx="7200900" cy="1261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/>
          <a:p>
            <a:pPr>
              <a:defRPr/>
            </a:pPr>
            <a:r>
              <a:rPr lang="pt-BR" altLang="pt-BR" sz="37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São aqueles que foram destruídos,  inutilizados ou protegidos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243" y="3362653"/>
            <a:ext cx="4497157" cy="3211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97" y="164638"/>
            <a:ext cx="4476676" cy="2837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5245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/>
      <p:bldP spid="369667" grpId="0" build="p"/>
      <p:bldP spid="369669" grpId="0"/>
      <p:bldP spid="36967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83036" y="390769"/>
            <a:ext cx="45288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FFC0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Desenho de </a:t>
            </a:r>
            <a:r>
              <a:rPr lang="pt-BR" sz="3600" b="1" dirty="0" smtClean="0">
                <a:solidFill>
                  <a:srgbClr val="FFC0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Operação:</a:t>
            </a:r>
            <a:endParaRPr lang="pt-BR" sz="3600" b="1" dirty="0">
              <a:solidFill>
                <a:srgbClr val="FFC0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14567" y="1800853"/>
            <a:ext cx="1103615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Municípios sem presença de Aedes </a:t>
            </a:r>
            <a:r>
              <a:rPr lang="pt-BR" sz="32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aegypti</a:t>
            </a:r>
          </a:p>
          <a:p>
            <a:pPr algn="ctr"/>
            <a:endParaRPr lang="pt-B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Pesquisa entomológica nos Pontos Estratégicos;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Pesquisa entomológica em armadilha;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Pesquisa Vetorial Especial;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Buscar parceria com outros setores da área da saúde, obras 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educação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conscientização e participação comunitária na eliminação de</a:t>
            </a:r>
          </a:p>
          <a:p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depósitos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possam servir de criadouros do vetor e promoção do</a:t>
            </a:r>
          </a:p>
          <a:p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saneamento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domiciliar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536028" y="1560782"/>
            <a:ext cx="10988565" cy="478608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71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83036" y="390769"/>
            <a:ext cx="45288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FFC0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Desenho de </a:t>
            </a:r>
            <a:r>
              <a:rPr lang="pt-BR" sz="3600" b="1" dirty="0" smtClean="0">
                <a:solidFill>
                  <a:srgbClr val="FFC0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Operação:</a:t>
            </a:r>
            <a:endParaRPr lang="pt-BR" sz="3600" b="1" dirty="0">
              <a:solidFill>
                <a:srgbClr val="FFC0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797270" y="1899856"/>
            <a:ext cx="933318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Municípios </a:t>
            </a:r>
            <a:r>
              <a:rPr lang="pt-BR" sz="36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presença de Aedes </a:t>
            </a:r>
            <a:r>
              <a:rPr lang="pt-BR" sz="36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aegypti</a:t>
            </a:r>
          </a:p>
          <a:p>
            <a:pPr algn="ctr"/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Pesquisa Entomológica nos Pontos Estratégicos;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Pesquisa entomológica em armadilhas;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Pesquisa Vetorial Especial;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Delimitação de foco (DF);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Levantamento de Índice + Tratamento (LI+T);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536028" y="1560782"/>
            <a:ext cx="10988565" cy="478608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32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653894" y="1292764"/>
            <a:ext cx="10769667" cy="4991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2204492" y="-3778"/>
            <a:ext cx="77830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PQAVS  2022 – Indicador  </a:t>
            </a:r>
            <a:r>
              <a:rPr lang="pt-BR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8 - 2022</a:t>
            </a:r>
            <a:endParaRPr lang="pt-BR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53894" y="411772"/>
            <a:ext cx="11027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Cobertura de pelo menos 4 ciclos ao ano  com o mínimo de 80%</a:t>
            </a:r>
            <a:endParaRPr lang="pt-BR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162372"/>
              </p:ext>
            </p:extLst>
          </p:nvPr>
        </p:nvGraphicFramePr>
        <p:xfrm>
          <a:off x="798496" y="1292768"/>
          <a:ext cx="10621575" cy="4991071"/>
        </p:xfrm>
        <a:graphic>
          <a:graphicData uri="http://schemas.openxmlformats.org/drawingml/2006/table">
            <a:tbl>
              <a:tblPr/>
              <a:tblGrid>
                <a:gridCol w="978794"/>
                <a:gridCol w="824248"/>
                <a:gridCol w="3469710"/>
                <a:gridCol w="960866"/>
                <a:gridCol w="816736"/>
                <a:gridCol w="688621"/>
                <a:gridCol w="752679"/>
                <a:gridCol w="688621"/>
                <a:gridCol w="752679"/>
                <a:gridCol w="688621"/>
              </a:tblGrid>
              <a:tr h="346603"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1º CICLO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2º CICLO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3º CICLO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412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IBGE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Município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Inspeção Ciclo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Nº de imóveis visitados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de Cobertura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Nº de imóveis visitados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de Cobertura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Nº de imóveis visitados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de Cobertura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39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210135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Bacurituba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96,6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88,7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86,0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210240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Cajapió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79,4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101,0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109,9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210250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Cajari</a:t>
                      </a:r>
                      <a:endParaRPr lang="pt-BR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58,2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80,8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69,0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210650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Matinha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58,3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3.965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87,4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78,4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210745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Olinda Nova do Maranhão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91,9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88,3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81,3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210760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Palmeirândia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91,4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80,0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42,2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210830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Penalva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100,0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99,6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4.698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62,6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211050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São Bento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4.633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93,1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50,5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São João Batista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89,6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88,2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93,1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211170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São Vicente de Ferrer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100,1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89,3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91,7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211280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Viana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17.504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88,7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16.158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92,3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14.078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80,4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4226940" y="750048"/>
            <a:ext cx="3233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Regional de Viana</a:t>
            </a:r>
            <a:endParaRPr lang="pt-BR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520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3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67425" y="-56742"/>
            <a:ext cx="12024575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Critérios para aplicação de UBV:</a:t>
            </a:r>
          </a:p>
          <a:p>
            <a:pPr algn="ctr"/>
            <a:endParaRPr lang="pt-BR" sz="3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– índice de infestação alta ou média;</a:t>
            </a:r>
          </a:p>
          <a:p>
            <a:endParaRPr lang="pt-BR" sz="3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– Aumento de notificações de casos suspeitos por  4(quatro) semanas;</a:t>
            </a:r>
          </a:p>
          <a:p>
            <a:endParaRPr lang="pt-BR" sz="3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– Confirmação de caso por laboratório;</a:t>
            </a:r>
          </a:p>
          <a:p>
            <a:r>
              <a:rPr lang="pt-B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– Óbito;</a:t>
            </a:r>
          </a:p>
          <a:p>
            <a:endParaRPr lang="pt-BR" sz="3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– Comprometimento do combate aos focos larvários;</a:t>
            </a:r>
          </a:p>
          <a:p>
            <a:endParaRPr lang="pt-BR" sz="3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– Nível de complexidade dos Municípios.</a:t>
            </a:r>
          </a:p>
          <a:p>
            <a:endParaRPr lang="pt-B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226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536028" y="404949"/>
            <a:ext cx="10988565" cy="604810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122023" y="2246806"/>
            <a:ext cx="56954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fim</a:t>
            </a:r>
            <a:endParaRPr lang="pt-BR" sz="13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6632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034" y="3886707"/>
            <a:ext cx="1961166" cy="11740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828" y="2286000"/>
            <a:ext cx="2226065" cy="13085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455" y="793552"/>
            <a:ext cx="2351029" cy="12696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tângulo 1"/>
          <p:cNvSpPr/>
          <p:nvPr/>
        </p:nvSpPr>
        <p:spPr>
          <a:xfrm>
            <a:off x="59868" y="560197"/>
            <a:ext cx="116332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Realizar inspeção em armadilhas e pontos estratégicos nos municípios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não infestados para descobrimento de focos, pesquisa larvária em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imóveis para levantamento de índice nos municípios infestados ou com a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presença de </a:t>
            </a:r>
            <a:r>
              <a:rPr lang="pt-BR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Aedes aegypti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;</a:t>
            </a:r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ngdings" panose="05000000000000000000" pitchFamily="2" charset="2"/>
              </a:rPr>
              <a:t>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Realizar a eliminação de criadouros tendo como método de primeira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escolha o controle mecânico (remoção, destruição, vedação, etc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.);</a:t>
            </a:r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ngdings" panose="05000000000000000000" pitchFamily="2" charset="2"/>
              </a:rPr>
              <a:t>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Executar o tratamento focal e perifocal como medida complementar ao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controle mecânico, aplicando inseticidas autorizados, conforme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orientação técnica;</a:t>
            </a:r>
          </a:p>
          <a:p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392267" y="-17755"/>
            <a:ext cx="1009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</a:rPr>
              <a:t>Suas atribuições na vigilância e controle dos vetores são:</a:t>
            </a:r>
            <a:endParaRPr lang="pt-B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498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392267" y="-6868"/>
            <a:ext cx="1009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</a:rPr>
              <a:t>Suas atribuições na vigilância e controle dos vetores são:</a:t>
            </a:r>
            <a:endParaRPr lang="pt-B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085" y="793552"/>
            <a:ext cx="2351029" cy="12696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430" y="2286000"/>
            <a:ext cx="2226065" cy="13085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034" y="3886707"/>
            <a:ext cx="1961166" cy="11740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tângulo 7"/>
          <p:cNvSpPr/>
          <p:nvPr/>
        </p:nvSpPr>
        <p:spPr>
          <a:xfrm>
            <a:off x="0" y="558911"/>
            <a:ext cx="10689771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Orientar a população com relação aos meios de evitar a proliferação dos vetores;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ngdings" panose="05000000000000000000" pitchFamily="2" charset="2"/>
              </a:rPr>
              <a:t> </a:t>
            </a: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Utilizar corretamente os equipamentos de proteção individual indicados</a:t>
            </a:r>
          </a:p>
          <a:p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para cada situação;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ngdings" panose="05000000000000000000" pitchFamily="2" charset="2"/>
              </a:rPr>
              <a:t> </a:t>
            </a: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Repassar ao supervisor da área os problemas de maior grau de complexidade, não solucionados;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ngdings" panose="05000000000000000000" pitchFamily="2" charset="2"/>
              </a:rPr>
              <a:t> </a:t>
            </a: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Manter atualizado o cadastro de imóveis e pontos estratégicos da sua área de trabalho;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ngdings" panose="05000000000000000000" pitchFamily="2" charset="2"/>
              </a:rPr>
              <a:t> </a:t>
            </a: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Registrar as informações referentes às atividades executadas nos formulários específicos;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ngdings" panose="05000000000000000000" pitchFamily="2" charset="2"/>
              </a:rPr>
              <a:t> </a:t>
            </a: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Deixar seu itinerário de trabalho junto à coordenação do programa.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É de responsabilidade do agente ao final do dia repassar o boletim de área ao supervisor.</a:t>
            </a:r>
            <a:endParaRPr lang="pt-BR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984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02435" y="66474"/>
            <a:ext cx="61871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Atribuições do Supervisor</a:t>
            </a:r>
          </a:p>
        </p:txBody>
      </p:sp>
      <p:sp>
        <p:nvSpPr>
          <p:cNvPr id="4" name="Retângulo 3"/>
          <p:cNvSpPr/>
          <p:nvPr/>
        </p:nvSpPr>
        <p:spPr>
          <a:xfrm>
            <a:off x="914371" y="2349945"/>
            <a:ext cx="83557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  <a:latin typeface="Arial" panose="020B0604020202020204" pitchFamily="34" charset="0"/>
              </a:rPr>
              <a:t>É o responsável pelo trabalho realizado pelos agentes de campo, sob </a:t>
            </a:r>
            <a:r>
              <a:rPr lang="pt-BR" sz="2400" b="1" dirty="0" smtClean="0">
                <a:solidFill>
                  <a:srgbClr val="FFFF00"/>
                </a:solidFill>
                <a:latin typeface="Arial" panose="020B0604020202020204" pitchFamily="34" charset="0"/>
              </a:rPr>
              <a:t>sua orientação</a:t>
            </a:r>
            <a:r>
              <a:rPr lang="pt-BR" sz="2400" b="1" dirty="0">
                <a:solidFill>
                  <a:srgbClr val="FFFF00"/>
                </a:solidFill>
                <a:latin typeface="Arial" panose="020B0604020202020204" pitchFamily="34" charset="0"/>
              </a:rPr>
              <a:t>. É também o elemento de ligação entre os seus agentes, o </a:t>
            </a:r>
            <a:r>
              <a:rPr lang="pt-BR" sz="2400" b="1" dirty="0" smtClean="0">
                <a:solidFill>
                  <a:srgbClr val="FFFF00"/>
                </a:solidFill>
                <a:latin typeface="Arial" panose="020B0604020202020204" pitchFamily="34" charset="0"/>
              </a:rPr>
              <a:t>supervisor geral </a:t>
            </a:r>
            <a:r>
              <a:rPr lang="pt-BR" sz="2400" b="1" dirty="0">
                <a:solidFill>
                  <a:srgbClr val="FFFF00"/>
                </a:solidFill>
                <a:latin typeface="Arial" panose="020B0604020202020204" pitchFamily="34" charset="0"/>
              </a:rPr>
              <a:t>e </a:t>
            </a:r>
            <a:r>
              <a:rPr lang="pt-BR" sz="2400" b="1" dirty="0" smtClean="0">
                <a:solidFill>
                  <a:srgbClr val="FFFF00"/>
                </a:solidFill>
                <a:latin typeface="Arial" panose="020B0604020202020204" pitchFamily="34" charset="0"/>
              </a:rPr>
              <a:t>a coordenação </a:t>
            </a:r>
            <a:r>
              <a:rPr lang="pt-BR" sz="2400" b="1" dirty="0">
                <a:solidFill>
                  <a:srgbClr val="FFFF00"/>
                </a:solidFill>
                <a:latin typeface="Arial" panose="020B0604020202020204" pitchFamily="34" charset="0"/>
              </a:rPr>
              <a:t>dos trabalhos de campo.</a:t>
            </a:r>
          </a:p>
          <a:p>
            <a:r>
              <a:rPr lang="pt-BR" sz="2400" b="1" dirty="0">
                <a:solidFill>
                  <a:srgbClr val="FFFF00"/>
                </a:solidFill>
                <a:latin typeface="Arial" panose="020B0604020202020204" pitchFamily="34" charset="0"/>
              </a:rPr>
              <a:t>Tem como principais atribuições:</a:t>
            </a:r>
            <a:endParaRPr lang="pt-BR" sz="2400" b="1" dirty="0">
              <a:solidFill>
                <a:srgbClr val="FFFF00"/>
              </a:solidFill>
            </a:endParaRPr>
          </a:p>
        </p:txBody>
      </p:sp>
      <p:cxnSp>
        <p:nvCxnSpPr>
          <p:cNvPr id="5" name="Conector reto 4"/>
          <p:cNvCxnSpPr/>
          <p:nvPr/>
        </p:nvCxnSpPr>
        <p:spPr>
          <a:xfrm flipH="1">
            <a:off x="0" y="1450428"/>
            <a:ext cx="12192000" cy="0"/>
          </a:xfrm>
          <a:prstGeom prst="line">
            <a:avLst/>
          </a:prstGeom>
          <a:ln w="38100">
            <a:solidFill>
              <a:srgbClr val="00B0F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740960" y="0"/>
            <a:ext cx="1" cy="6858000"/>
          </a:xfrm>
          <a:prstGeom prst="line">
            <a:avLst/>
          </a:prstGeom>
          <a:ln w="38100">
            <a:solidFill>
              <a:srgbClr val="00B0F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486" y="5009331"/>
            <a:ext cx="2719173" cy="1482184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reflection blurRad="6350" stA="50000" endA="300" endPos="90000" dir="5400000" sy="-100000" algn="bl" rotWithShape="0"/>
            <a:softEdge rad="112500"/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2" name="Retângulo 1"/>
          <p:cNvSpPr/>
          <p:nvPr/>
        </p:nvSpPr>
        <p:spPr>
          <a:xfrm>
            <a:off x="51030" y="810769"/>
            <a:ext cx="1058223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ngdings" panose="05000000000000000000" pitchFamily="2" charset="2"/>
              </a:rPr>
              <a:t>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Acompanhamento das programações, quanto a sua execução, tendo em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vista não só a produção, mas também a qualidade do trabalho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;</a:t>
            </a:r>
          </a:p>
          <a:p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ngdings" panose="05000000000000000000" pitchFamily="2" charset="2"/>
              </a:rPr>
              <a:t>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Organização e distribuição dos agentes dentro da área de trabalho,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acompanhamento do cumprimento de itinerários, verificação do estado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dos equipamentos, assim como da disponibilidade de insumos</a:t>
            </a:r>
            <a:r>
              <a:rPr lang="pt-B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;</a:t>
            </a:r>
          </a:p>
          <a:p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092091" y="32"/>
            <a:ext cx="40078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dirty="0" smtClean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Atribuições do Supervisor</a:t>
            </a:r>
          </a:p>
        </p:txBody>
      </p:sp>
    </p:spTree>
    <p:extLst>
      <p:ext uri="{BB962C8B-B14F-4D97-AF65-F5344CB8AC3E}">
        <p14:creationId xmlns:p14="http://schemas.microsoft.com/office/powerpoint/2010/main" val="220798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706" y="1023257"/>
            <a:ext cx="2582867" cy="1407886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reflection blurRad="6350" stA="50000" endA="300" endPos="90000" dir="5400000" sy="-100000" algn="bl" rotWithShape="0"/>
            <a:softEdge rad="112500"/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3" name="Retângulo 2"/>
          <p:cNvSpPr/>
          <p:nvPr/>
        </p:nvSpPr>
        <p:spPr>
          <a:xfrm>
            <a:off x="4092091" y="32"/>
            <a:ext cx="40078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dirty="0" smtClean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Atribuições do Supervisor</a:t>
            </a:r>
          </a:p>
        </p:txBody>
      </p:sp>
      <p:sp>
        <p:nvSpPr>
          <p:cNvPr id="5" name="Retângulo 4"/>
          <p:cNvSpPr/>
          <p:nvPr/>
        </p:nvSpPr>
        <p:spPr>
          <a:xfrm>
            <a:off x="87085" y="443523"/>
            <a:ext cx="10091057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Capacitação do pessoal sob sua responsabilidade, de acordo com estas</a:t>
            </a:r>
          </a:p>
          <a:p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instruções, principalmente no que se refere a:</a:t>
            </a:r>
          </a:p>
          <a:p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- </a:t>
            </a: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Técnica de pesquisa larvária em pontos estratégicos, armadilhas e</a:t>
            </a:r>
          </a:p>
          <a:p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imóveis;</a:t>
            </a:r>
          </a:p>
          <a:p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- </a:t>
            </a: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Acompanhamento do preenchimento de boletins e fluxo de</a:t>
            </a:r>
          </a:p>
          <a:p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formulários;</a:t>
            </a:r>
          </a:p>
          <a:p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- </a:t>
            </a: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Tratamento (focal e perifocal);</a:t>
            </a:r>
          </a:p>
          <a:p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- </a:t>
            </a: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Conhecimento, manejo e manutenção dos equipamentos de</a:t>
            </a:r>
          </a:p>
          <a:p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aspersão;</a:t>
            </a:r>
          </a:p>
          <a:p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- </a:t>
            </a: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Noções sobre inseticidas, sua correta manipulação e dosagem;</a:t>
            </a:r>
          </a:p>
          <a:p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- </a:t>
            </a: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Orientação sobre o uso dos equipamentos de proteção individual</a:t>
            </a:r>
          </a:p>
          <a:p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(EPI).</a:t>
            </a:r>
          </a:p>
        </p:txBody>
      </p:sp>
    </p:spTree>
    <p:extLst>
      <p:ext uri="{BB962C8B-B14F-4D97-AF65-F5344CB8AC3E}">
        <p14:creationId xmlns:p14="http://schemas.microsoft.com/office/powerpoint/2010/main" val="63012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657846"/>
            <a:ext cx="932751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Trabalhar </a:t>
            </a: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em parceria com as associações de bairros, escolas, unidades</a:t>
            </a:r>
          </a:p>
          <a:p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de saúde, igrejas, centros comunitários, lideranças sociais, clubes de</a:t>
            </a:r>
          </a:p>
          <a:p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serviços, etc. que estejam localizados em sua área de trabalho;</a:t>
            </a:r>
          </a:p>
          <a:p>
            <a:endParaRPr lang="pt-BR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Avaliação </a:t>
            </a:r>
            <a:r>
              <a:rPr lang="pt-BR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periódica, junto com os agentes, das ações realizadas;</a:t>
            </a:r>
          </a:p>
          <a:p>
            <a:endParaRPr lang="pt-BR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819485" y="19176"/>
            <a:ext cx="45530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smtClean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Atribuições do Supervisor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400" y="2458335"/>
            <a:ext cx="2684902" cy="177651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reflection blurRad="6350" stA="52000" endA="300" endPos="35000" dir="5400000" sy="-100000" algn="bl" rotWithShape="0"/>
            <a:softEdge rad="112500"/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2790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2686</Words>
  <Application>Microsoft Office PowerPoint</Application>
  <PresentationFormat>Widescreen</PresentationFormat>
  <Paragraphs>440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5" baseType="lpstr">
      <vt:lpstr>Aharoni</vt:lpstr>
      <vt:lpstr>Arial</vt:lpstr>
      <vt:lpstr>BookAntiqua</vt:lpstr>
      <vt:lpstr>Calibri</vt:lpstr>
      <vt:lpstr>Calibri Light</vt:lpstr>
      <vt:lpstr>Comic Sans MS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  Classificação de depósitos</vt:lpstr>
      <vt:lpstr>   Classificação de depósitos</vt:lpstr>
      <vt:lpstr>   Classificação de depósitos</vt:lpstr>
      <vt:lpstr>   Classificação de depósitos</vt:lpstr>
      <vt:lpstr>   Classificação de depósitos</vt:lpstr>
      <vt:lpstr>  Tanque É o depósito geralmente usado como reservatório de água, colocado ao nível do solo, tendo como exemplos: banheiras, caldeiras velhas e tanques de cimento </vt:lpstr>
      <vt:lpstr>Apresentação do PowerPoint</vt:lpstr>
      <vt:lpstr>Depósitos tratados: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SESMA</dc:creator>
  <cp:lastModifiedBy>Conta da Microsoft</cp:lastModifiedBy>
  <cp:revision>104</cp:revision>
  <dcterms:created xsi:type="dcterms:W3CDTF">2018-09-13T14:33:18Z</dcterms:created>
  <dcterms:modified xsi:type="dcterms:W3CDTF">2022-06-26T23:23:12Z</dcterms:modified>
</cp:coreProperties>
</file>