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303" r:id="rId4"/>
    <p:sldId id="302" r:id="rId5"/>
    <p:sldId id="275" r:id="rId6"/>
    <p:sldId id="300" r:id="rId7"/>
    <p:sldId id="278" r:id="rId8"/>
    <p:sldId id="312" r:id="rId9"/>
    <p:sldId id="310" r:id="rId10"/>
    <p:sldId id="311" r:id="rId11"/>
    <p:sldId id="309" r:id="rId12"/>
    <p:sldId id="304" r:id="rId13"/>
    <p:sldId id="305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7" r:id="rId27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157" autoAdjust="0"/>
  </p:normalViewPr>
  <p:slideViewPr>
    <p:cSldViewPr>
      <p:cViewPr>
        <p:scale>
          <a:sx n="110" d="100"/>
          <a:sy n="110" d="100"/>
        </p:scale>
        <p:origin x="-708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3969-7ECE-4DFB-B089-89B3E9BB6A79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A3D8E-4B14-47AC-8403-2958C27705A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A3D8E-4B14-47AC-8403-2958C27705A3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79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A3D8E-4B14-47AC-8403-2958C27705A3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692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aseline="0" dirty="0" smtClean="0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BF424-9B5C-4A9A-ACC2-CC5788CF6CA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537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verso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BF424-9B5C-4A9A-ACC2-CC5788CF6CA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06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67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02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42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97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22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6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04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93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47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54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01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4BD18-9626-4CC7-AB78-C7C9EAC578B3}" type="datetimeFigureOut">
              <a:rPr lang="pt-BR" smtClean="0"/>
              <a:pPr/>
              <a:t>17/06/2022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9DA6A-0914-40F6-9D18-7E0D62EAA30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1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83" t="13114" r="20851" b="13525"/>
          <a:stretch/>
        </p:blipFill>
        <p:spPr bwMode="auto">
          <a:xfrm>
            <a:off x="0" y="5152"/>
            <a:ext cx="9144000" cy="516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ângulo 1"/>
          <p:cNvSpPr/>
          <p:nvPr/>
        </p:nvSpPr>
        <p:spPr>
          <a:xfrm>
            <a:off x="0" y="0"/>
            <a:ext cx="9144000" cy="1113588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734739" y="-25331"/>
            <a:ext cx="7674537" cy="1446550"/>
          </a:xfrm>
          <a:prstGeom prst="rect">
            <a:avLst/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Instrutivo de Preenchimento dos</a:t>
            </a:r>
          </a:p>
          <a:p>
            <a:pPr algn="ctr"/>
            <a:r>
              <a:rPr lang="pt-BR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Boletins de Campo do </a:t>
            </a:r>
            <a:r>
              <a:rPr lang="pt-BR" sz="4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sisPNCD</a:t>
            </a:r>
            <a:endParaRPr lang="pt-BR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241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/>
        </p:nvGraphicFramePr>
        <p:xfrm>
          <a:off x="214281" y="-3"/>
          <a:ext cx="8786875" cy="4857768"/>
        </p:xfrm>
        <a:graphic>
          <a:graphicData uri="http://schemas.openxmlformats.org/drawingml/2006/table">
            <a:tbl>
              <a:tblPr/>
              <a:tblGrid>
                <a:gridCol w="8095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446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82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309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398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3335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335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36272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514594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Relatório de Totais de Produção</a:t>
                      </a: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59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Fitros</a:t>
                      </a: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1676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UF:MA</a:t>
                      </a: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Município: PRESIDENTE SARNEY</a:t>
                      </a: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11676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Atividade:  4 - T - Tratamento</a:t>
                      </a: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Ano: 2019</a:t>
                      </a: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1676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2259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PRESIDENTE SARNEY (210927)</a:t>
                      </a: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1676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459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Totais de Imóveis por Categoria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969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Ciclo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Trabalhados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Inspecionados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Recusados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Fechados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Recuperados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Tratamento Focal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Tratamento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perifocal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3809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01/2019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275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86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7023" marR="7023" marT="70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0363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ela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88904"/>
              </p:ext>
            </p:extLst>
          </p:nvPr>
        </p:nvGraphicFramePr>
        <p:xfrm>
          <a:off x="-4" y="-1"/>
          <a:ext cx="10980720" cy="7586077"/>
        </p:xfrm>
        <a:graphic>
          <a:graphicData uri="http://schemas.openxmlformats.org/drawingml/2006/table">
            <a:tbl>
              <a:tblPr/>
              <a:tblGrid>
                <a:gridCol w="915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14465">
                <a:tc gridSpan="1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BR" sz="1400" b="1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BR" sz="1400" b="1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BR" sz="1400" b="1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pt-BR" sz="1400" b="1" i="0" u="none" strike="noStrike" dirty="0" smtClean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AGENTE   ZONEADO – semana 1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765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SEGUNDA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TERÇA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SEXTA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Agentes</a:t>
                      </a:r>
                      <a:r>
                        <a:rPr lang="pt-BR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 semana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Dias trabalhados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1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AGENTE NA SEMANA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1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DIAS TRABALHADOS NA SEMANA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6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PRODUTIVIDADE</a:t>
                      </a:r>
                    </a:p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 Imóveis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Rendimento/homem/dia</a:t>
                      </a:r>
                    </a:p>
                    <a:p>
                      <a:pPr algn="ctr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87636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pt-BR" sz="1100" b="0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465">
                <a:tc gridSpan="11">
                  <a:txBody>
                    <a:bodyPr/>
                    <a:lstStyle/>
                    <a:p>
                      <a:pPr algn="ctr" fontAlgn="b"/>
                      <a:endParaRPr lang="pt-BR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446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122">
                <a:tc gridSpan="2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1108">
                <a:tc gridSpan="2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182309">
                <a:tc gridSpan="2"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pt-BR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385865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029825"/>
              </p:ext>
            </p:extLst>
          </p:nvPr>
        </p:nvGraphicFramePr>
        <p:xfrm>
          <a:off x="-4" y="-1"/>
          <a:ext cx="10980720" cy="5558790"/>
        </p:xfrm>
        <a:graphic>
          <a:graphicData uri="http://schemas.openxmlformats.org/drawingml/2006/table">
            <a:tbl>
              <a:tblPr/>
              <a:tblGrid>
                <a:gridCol w="915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91506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14465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AGENTE   ZONEADO – semana 2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765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SEGUNDA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TERÇA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SEXTA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Agentes</a:t>
                      </a:r>
                      <a:r>
                        <a:rPr lang="pt-BR" sz="1400" b="1" i="0" u="none" strike="noStrike" baseline="0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na semana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Dias trabalhados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31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AGENTE NA SEMANA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5.0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1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DIAS TRABALHADOS NA SEMANA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4768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PRODUTIVIDADE</a:t>
                      </a:r>
                    </a:p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De Imóveis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103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Rendimento/homem/dia</a:t>
                      </a:r>
                    </a:p>
                    <a:p>
                      <a:pPr algn="ctr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20,6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14465">
                <a:tc gridSpan="11"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FF0000"/>
                          </a:solidFill>
                          <a:latin typeface="Calibri"/>
                        </a:rPr>
                        <a:t>SISTEMA  DE  MUTIRÃO – semana 3</a:t>
                      </a:r>
                      <a:endParaRPr lang="pt-BR" sz="14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0472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14465"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SEGUNDA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TERÇA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QUARTA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QUINTA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SEXTA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Agentes </a:t>
                      </a:r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na semana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Dias trabalhados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312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AGENTE NA SEMANA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9,0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6110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DIAS </a:t>
                      </a:r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TRABALHADOS </a:t>
                      </a:r>
                      <a:r>
                        <a:rPr lang="pt-BR" sz="12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Na</a:t>
                      </a:r>
                      <a:r>
                        <a:rPr lang="pt-BR" sz="1200" b="1" i="0" u="none" strike="noStrike" baseline="0" smtClean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SEMANA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182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PRODUTIVIDADE</a:t>
                      </a:r>
                    </a:p>
                    <a:p>
                      <a:pPr algn="ctr" fontAlgn="ctr"/>
                      <a:r>
                        <a:rPr lang="pt-BR" sz="11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De Imóveis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75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158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Rendimento/homem/dia</a:t>
                      </a:r>
                    </a:p>
                    <a:p>
                      <a:pPr algn="ctr" fontAlgn="ctr"/>
                      <a:r>
                        <a:rPr lang="pt-BR" sz="16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17,5</a:t>
                      </a:r>
                    </a:p>
                    <a:p>
                      <a:pPr algn="ctr" fontAlgn="ctr"/>
                      <a:endParaRPr lang="pt-BR" sz="1600" b="1" i="0" u="none" strike="noStrike" dirty="0" smtClean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algn="ctr" fontAlgn="ctr"/>
                      <a:endParaRPr lang="pt-BR" sz="16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endParaRPr lang="pt-BR" sz="48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16640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460456" y="-20538"/>
            <a:ext cx="823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Cálculo da cobertura dos imóveis por ciclo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447999"/>
              </p:ext>
            </p:extLst>
          </p:nvPr>
        </p:nvGraphicFramePr>
        <p:xfrm>
          <a:off x="-4" y="699542"/>
          <a:ext cx="9144008" cy="2376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440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4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084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529330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Informados</a:t>
                      </a:r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-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são todos os imóveis elegíveis no controle de visita domiciliar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032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Visitado</a:t>
                      </a:r>
                      <a:r>
                        <a:rPr lang="pt-BR" sz="1400" b="1" u="none" strike="noStrike" dirty="0" err="1" smtClean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pt-BR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são os </a:t>
                      </a:r>
                      <a:r>
                        <a:rPr lang="pt-BR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imóveis  trabalhados  e os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pendentes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0324"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trabalhados</a:t>
                      </a:r>
                      <a:r>
                        <a:rPr lang="pt-BR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são todos os </a:t>
                      </a:r>
                      <a:r>
                        <a:rPr lang="pt-BR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imóveis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que o agente adentra e realiza atividades no </a:t>
                      </a:r>
                      <a:r>
                        <a:rPr lang="pt-BR" sz="12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peri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e no intra domicílio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0324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16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Pendência</a:t>
                      </a:r>
                      <a:r>
                        <a:rPr lang="pt-BR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são as fechadas e as recusadas que os agentes eventualmente </a:t>
                      </a:r>
                      <a:r>
                        <a:rPr lang="pt-BR" sz="1200" u="none" strike="noStrike">
                          <a:solidFill>
                            <a:srgbClr val="FF0000"/>
                          </a:solidFill>
                          <a:effectLst/>
                        </a:rPr>
                        <a:t>não </a:t>
                      </a:r>
                      <a:r>
                        <a:rPr lang="pt-BR" sz="1200" u="none" strike="noStrike" smtClean="0">
                          <a:solidFill>
                            <a:srgbClr val="FF0000"/>
                          </a:solidFill>
                          <a:effectLst/>
                        </a:rPr>
                        <a:t>conseguem </a:t>
                      </a:r>
                      <a:r>
                        <a:rPr lang="pt-BR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realizar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 ação em eliminação de criadouros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5962">
                <a:tc gridSpan="13">
                  <a:txBody>
                    <a:bodyPr/>
                    <a:lstStyle/>
                    <a:p>
                      <a:pPr algn="l" fontAlgn="b"/>
                      <a:r>
                        <a:rPr lang="pt-BR" sz="14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Recuperados</a:t>
                      </a:r>
                      <a:r>
                        <a:rPr lang="pt-BR" sz="11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pt-B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são todos os imóveis que o agente em sua primeira visita encontrou fechado e posteriormente realizou a recuperação do mesmo em qualquer </a:t>
                      </a:r>
                      <a:r>
                        <a:rPr lang="pt-BR" sz="1200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momento da </a:t>
                      </a:r>
                      <a:r>
                        <a:rPr lang="pt-BR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visita e dentro do ciclo</a:t>
                      </a:r>
                      <a:endParaRPr lang="pt-B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15" marR="5715" marT="5715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tângulo 4"/>
          <p:cNvSpPr/>
          <p:nvPr/>
        </p:nvSpPr>
        <p:spPr>
          <a:xfrm>
            <a:off x="-71470" y="314325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</a:rPr>
              <a:t>INFORMADOS E </a:t>
            </a:r>
            <a:r>
              <a:rPr lang="pt-B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VISITADOS =  TRABALHADOS  + ( PENDÊNCIAS  -  RECUPERADOS)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-71470" y="350044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INF =  TRAB  + ( PEND  -  RECUP)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-71470" y="3786196"/>
            <a:ext cx="914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INF =  1768  + ( 275  -  123)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INF = 1768 + 152</a:t>
            </a:r>
          </a:p>
          <a:p>
            <a:pPr algn="ctr"/>
            <a:r>
              <a:rPr lang="pt-BR" sz="20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INF= 1920</a:t>
            </a:r>
            <a:r>
              <a:rPr lang="pt-BR" sz="2000" b="1" dirty="0" smtClean="0">
                <a:solidFill>
                  <a:srgbClr val="FF0000"/>
                </a:solidFill>
              </a:rPr>
              <a:t> 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3571868" y="4429138"/>
            <a:ext cx="1857388" cy="3571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60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1815667"/>
            <a:ext cx="7772400" cy="1243961"/>
          </a:xfrm>
        </p:spPr>
        <p:txBody>
          <a:bodyPr>
            <a:normAutofit fontScale="90000"/>
          </a:bodyPr>
          <a:lstStyle/>
          <a:p>
            <a:pPr algn="just"/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Instruções sobre o controle de gasto de larvicida, preenchimento correto dos formulários e a inserção das informações no sistema</a:t>
            </a:r>
            <a:endParaRPr lang="pt-B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830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2627785" y="411510"/>
            <a:ext cx="2448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/>
              <a:t>FORMULÁRIO – FAD </a:t>
            </a:r>
            <a:r>
              <a:rPr lang="pt-BR" sz="1400" dirty="0" smtClean="0"/>
              <a:t>1 DIÁRIO</a:t>
            </a:r>
            <a:endParaRPr lang="pt-BR" sz="1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03498"/>
            <a:ext cx="8748464" cy="46985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tângulo 5"/>
          <p:cNvSpPr/>
          <p:nvPr/>
        </p:nvSpPr>
        <p:spPr>
          <a:xfrm>
            <a:off x="611560" y="642343"/>
            <a:ext cx="1800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200" dirty="0">
                <a:solidFill>
                  <a:prstClr val="black"/>
                </a:solidFill>
              </a:rPr>
              <a:t>FORMULÁRIO – FAD 1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6804248" y="1059582"/>
            <a:ext cx="1656184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6228184" y="642343"/>
            <a:ext cx="2232248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pt-BR" dirty="0" smtClean="0"/>
              <a:t>Cargas ( ?)</a:t>
            </a:r>
          </a:p>
          <a:p>
            <a:r>
              <a:rPr lang="pt-BR" dirty="0" smtClean="0"/>
              <a:t>Resultado  (gramas)</a:t>
            </a:r>
            <a:endParaRPr lang="pt-BR" dirty="0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876256" y="1127091"/>
            <a:ext cx="1584176" cy="1660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2483768" y="526926"/>
            <a:ext cx="12241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900" dirty="0"/>
              <a:t>Atividade </a:t>
            </a:r>
            <a:r>
              <a:rPr lang="pt-BR" sz="900" dirty="0" smtClean="0"/>
              <a:t>– (3  P E )  Ponto Estratégico</a:t>
            </a:r>
            <a:endParaRPr lang="pt-BR" sz="900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2483768" y="526926"/>
            <a:ext cx="1224136" cy="357791"/>
          </a:xfrm>
          <a:prstGeom prst="round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</a:rPr>
              <a:t>Atividade – 3 (PE )</a:t>
            </a:r>
            <a:endParaRPr lang="pt-BR" sz="1600" dirty="0">
              <a:solidFill>
                <a:schemeClr val="tx1"/>
              </a:solidFill>
            </a:endParaRPr>
          </a:p>
        </p:txBody>
      </p:sp>
      <p:cxnSp>
        <p:nvCxnSpPr>
          <p:cNvPr id="27" name="Conector de seta reta 26"/>
          <p:cNvCxnSpPr>
            <a:stCxn id="25" idx="2"/>
          </p:cNvCxnSpPr>
          <p:nvPr/>
        </p:nvCxnSpPr>
        <p:spPr>
          <a:xfrm>
            <a:off x="3095836" y="884716"/>
            <a:ext cx="612068" cy="136299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4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49492"/>
            <a:ext cx="1872208" cy="27003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sz="1400" dirty="0" smtClean="0"/>
              <a:t>FAD – 1 (Resumo Diário)</a:t>
            </a:r>
            <a:endParaRPr lang="pt-BR" sz="14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573529"/>
            <a:ext cx="8229600" cy="4021094"/>
          </a:xfrm>
        </p:spPr>
        <p:txBody>
          <a:bodyPr>
            <a:normAutofit/>
          </a:bodyPr>
          <a:lstStyle/>
          <a:p>
            <a:endParaRPr lang="pt-BR" sz="1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828675"/>
            <a:ext cx="784860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7308304" y="4029912"/>
            <a:ext cx="864096" cy="3077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400" dirty="0"/>
              <a:t>verso</a:t>
            </a:r>
          </a:p>
        </p:txBody>
      </p:sp>
    </p:spTree>
    <p:extLst>
      <p:ext uri="{BB962C8B-B14F-4D97-AF65-F5344CB8AC3E}">
        <p14:creationId xmlns:p14="http://schemas.microsoft.com/office/powerpoint/2010/main" val="713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5580112" y="4083918"/>
            <a:ext cx="2664296" cy="9515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retangular 5"/>
          <p:cNvSpPr/>
          <p:nvPr/>
        </p:nvSpPr>
        <p:spPr>
          <a:xfrm>
            <a:off x="323528" y="2409732"/>
            <a:ext cx="3600400" cy="1242138"/>
          </a:xfrm>
          <a:prstGeom prst="wedgeRectCallout">
            <a:avLst>
              <a:gd name="adj1" fmla="val 111408"/>
              <a:gd name="adj2" fmla="val 143413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Aqui está demostrado que o valor digitado está como carga unitária e não como gramas(sachês de 100g)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0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16088"/>
            <a:ext cx="8568952" cy="4617898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27584" y="3867894"/>
            <a:ext cx="7848872" cy="10801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 retangular 5"/>
          <p:cNvSpPr/>
          <p:nvPr/>
        </p:nvSpPr>
        <p:spPr>
          <a:xfrm>
            <a:off x="971600" y="1869672"/>
            <a:ext cx="5040560" cy="972108"/>
          </a:xfrm>
          <a:prstGeom prst="wedgeRectCallout">
            <a:avLst>
              <a:gd name="adj1" fmla="val 63522"/>
              <a:gd name="adj2" fmla="val 215942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smtClean="0">
                <a:solidFill>
                  <a:srgbClr val="FF0000"/>
                </a:solidFill>
              </a:rPr>
              <a:t>Este campo está preenchido da forma correta, e este valor será lançado no sistema, que será demonstrado no próximo slide:</a:t>
            </a:r>
          </a:p>
          <a:p>
            <a:pPr algn="ctr"/>
            <a:r>
              <a:rPr lang="pt-BR" b="1" dirty="0" smtClean="0">
                <a:solidFill>
                  <a:srgbClr val="FF0000"/>
                </a:solidFill>
              </a:rPr>
              <a:t>(400g – 4 sachês)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Elipse 1"/>
          <p:cNvSpPr/>
          <p:nvPr/>
        </p:nvSpPr>
        <p:spPr>
          <a:xfrm>
            <a:off x="5868144" y="3867894"/>
            <a:ext cx="2520280" cy="96609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3933"/>
            <a:ext cx="9144000" cy="3035634"/>
          </a:xfrm>
          <a:prstGeom prst="rect">
            <a:avLst/>
          </a:prstGeom>
        </p:spPr>
      </p:pic>
      <p:sp>
        <p:nvSpPr>
          <p:cNvPr id="5" name="Texto explicativo retangular com cantos arredondados 4"/>
          <p:cNvSpPr/>
          <p:nvPr/>
        </p:nvSpPr>
        <p:spPr>
          <a:xfrm>
            <a:off x="467544" y="4079231"/>
            <a:ext cx="5436604" cy="918102"/>
          </a:xfrm>
          <a:prstGeom prst="wedgeRoundRectCallout">
            <a:avLst>
              <a:gd name="adj1" fmla="val 79551"/>
              <a:gd name="adj2" fmla="val -113440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Este campo demonstra a quantidade de fludora que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Foi gasto em (kg), o município informou no ato da digitação o corresponde em gramas,( sendo o sachês c/100 g)</a:t>
            </a:r>
          </a:p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Exemplo: (4 sachês) = 400,00g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6" name="Elipse 5"/>
          <p:cNvSpPr/>
          <p:nvPr/>
        </p:nvSpPr>
        <p:spPr>
          <a:xfrm>
            <a:off x="6300192" y="2571750"/>
            <a:ext cx="2664296" cy="12421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-36512" y="1474788"/>
            <a:ext cx="914400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pt-BR" sz="28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 </a:t>
            </a:r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NACIONAL DE CONTROLE DA DENGUE - PNCD </a:t>
            </a:r>
            <a:endParaRPr lang="pt-BR" sz="28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DIÁRIO DO SERVIÇO ANTIVETORIAL </a:t>
            </a:r>
            <a:r>
              <a:rPr lang="pt-BR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FRENTE</a:t>
            </a:r>
          </a:p>
        </p:txBody>
      </p:sp>
    </p:spTree>
    <p:extLst>
      <p:ext uri="{BB962C8B-B14F-4D97-AF65-F5344CB8AC3E}">
        <p14:creationId xmlns:p14="http://schemas.microsoft.com/office/powerpoint/2010/main" val="172641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573528"/>
            <a:ext cx="9180512" cy="383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403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481" y="681540"/>
            <a:ext cx="9173481" cy="387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34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4" y="573529"/>
            <a:ext cx="9122296" cy="3996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295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73528"/>
            <a:ext cx="9217023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74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527" y="627534"/>
            <a:ext cx="9161528" cy="3865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255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14406"/>
              </p:ext>
            </p:extLst>
          </p:nvPr>
        </p:nvGraphicFramePr>
        <p:xfrm>
          <a:off x="-5" y="897571"/>
          <a:ext cx="9144004" cy="3537804"/>
        </p:xfrm>
        <a:graphic>
          <a:graphicData uri="http://schemas.openxmlformats.org/drawingml/2006/table">
            <a:tbl>
              <a:tblPr/>
              <a:tblGrid>
                <a:gridCol w="866495"/>
                <a:gridCol w="450860"/>
                <a:gridCol w="1164721"/>
                <a:gridCol w="507218"/>
                <a:gridCol w="450860"/>
                <a:gridCol w="450860"/>
                <a:gridCol w="443816"/>
                <a:gridCol w="450860"/>
                <a:gridCol w="507218"/>
                <a:gridCol w="450860"/>
                <a:gridCol w="450860"/>
                <a:gridCol w="328753"/>
                <a:gridCol w="366323"/>
                <a:gridCol w="450860"/>
                <a:gridCol w="450860"/>
                <a:gridCol w="450860"/>
                <a:gridCol w="450860"/>
                <a:gridCol w="450860"/>
              </a:tblGrid>
              <a:tr h="238235">
                <a:tc gridSpan="8">
                  <a:txBody>
                    <a:bodyPr/>
                    <a:lstStyle/>
                    <a:p>
                      <a:pPr algn="l" fontAlgn="b"/>
                      <a:r>
                        <a:rPr lang="pt-BR" sz="700" b="1" i="1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Controle de recebimento/saldo de </a:t>
                      </a:r>
                      <a:r>
                        <a:rPr lang="pt-BR" sz="7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Larvicida</a:t>
                      </a:r>
                      <a:r>
                        <a:rPr lang="pt-BR" sz="700" b="1" i="1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pt-BR" sz="700" b="1" i="1" u="none" strike="noStrike" dirty="0" err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Espinosade</a:t>
                      </a:r>
                      <a:r>
                        <a:rPr lang="pt-BR" sz="700" b="1" i="1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) - Exercício ; 2021/2022</a:t>
                      </a: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1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500" b="0" i="0" u="none" strike="noStrike">
                        <a:effectLst/>
                        <a:latin typeface="Arial"/>
                      </a:endParaRPr>
                    </a:p>
                  </a:txBody>
                  <a:tcPr marL="6343" marR="6343" marT="47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786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 dirty="0">
                          <a:effectLst/>
                          <a:latin typeface="Calibri"/>
                        </a:rPr>
                        <a:t>MARANHÃO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SETEMBRO A DEZEMBRO DE 2021</a:t>
                      </a:r>
                    </a:p>
                  </a:txBody>
                  <a:tcPr marL="6343" marR="6343" marT="475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JANEIRO DE 2022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FEVEREIRO DE 2022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169786"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Pastilha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Quant.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Quant.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Gasto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Saldo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Pastilha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Quant.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Quant.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Gasto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Saldo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Pastilha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Quant.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Quant.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Gasto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Saldo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199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URS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IBGE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MUNICIPIO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BD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Recebida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kg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kg2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kg3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Recebida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kg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kg2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kg3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Recebida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g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kg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kg2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5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kg3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210060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Amarante do Maranhão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2,527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11,474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11,474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11,474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210235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Buritirana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10.000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14000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14,000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0,700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16,800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0,542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16,258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4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210255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Campestre do Maranhão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1.400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1,960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0,455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5,005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1,689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3,316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210280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Carolina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1,213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2,287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Arial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5,787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5,787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210375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Davinópolis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2,245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1,255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1,255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1,255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210405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Estreito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3,498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effectLst/>
                          <a:latin typeface="Calibri"/>
                        </a:rPr>
                        <a:t>900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1260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1,260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0,001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4,757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0,001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4,756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10497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210455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Governador Edison Lobão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1,400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2,100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1.400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1,960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0,649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3,411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0,529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2,882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210530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12,779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8,221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22.000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effectLst/>
                          <a:latin typeface="Calibri"/>
                        </a:rPr>
                        <a:t>30800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30,800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6,057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32,964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9,544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23,420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210550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João Lisboa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13,226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0,774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15.250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21350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effectLst/>
                          <a:latin typeface="Calibri"/>
                        </a:rPr>
                        <a:t>21,350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4,076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18,048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5,761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12,287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210598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Lajeado Novo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2,388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1,112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950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1330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1,330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0,466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1,976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0,839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1,137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210700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Montes Altos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2,068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1,432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1.650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2310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2,310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0,858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2,884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1,536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1,348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210900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Porto Franco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0,315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3,185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950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1330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1,330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0,120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4,395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0,298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4,097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210955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Ribamar Fiquene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600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840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0,840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4,340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4,340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211105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São João do Paraíso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0,193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3,307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450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630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0,630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0,068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3,869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0,071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3,798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211176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Senador La Rocque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1,488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2,012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1.400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1960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1,960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0,869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3,103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0,432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2,671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9786"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Imperatriz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211180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Sítio Novo</a:t>
                      </a:r>
                    </a:p>
                  </a:txBody>
                  <a:tcPr marL="6343" marR="6343" marT="475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3,500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1.100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1540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1,540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0,397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4,643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0,000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effectLst/>
                          <a:latin typeface="Calibri"/>
                        </a:rPr>
                        <a:t>4,643</a:t>
                      </a:r>
                    </a:p>
                  </a:txBody>
                  <a:tcPr marL="6343" marR="6343" marT="47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611560" y="381457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Planilha de Controle de Entrada e Saída de </a:t>
            </a:r>
            <a:r>
              <a:rPr lang="pt-BR" sz="2000" b="1" dirty="0" err="1" smtClean="0">
                <a:solidFill>
                  <a:srgbClr val="FF0000"/>
                </a:solidFill>
              </a:rPr>
              <a:t>Larvicida</a:t>
            </a:r>
            <a:r>
              <a:rPr lang="pt-BR" sz="2000" b="1" dirty="0" smtClean="0">
                <a:solidFill>
                  <a:srgbClr val="FF0000"/>
                </a:solidFill>
              </a:rPr>
              <a:t>(</a:t>
            </a:r>
            <a:r>
              <a:rPr lang="pt-BR" sz="2000" b="1" dirty="0" err="1" smtClean="0">
                <a:solidFill>
                  <a:srgbClr val="FF0000"/>
                </a:solidFill>
              </a:rPr>
              <a:t>Natular</a:t>
            </a:r>
            <a:r>
              <a:rPr lang="pt-BR" sz="2000" b="1" dirty="0" smtClean="0">
                <a:solidFill>
                  <a:srgbClr val="FF0000"/>
                </a:solidFill>
              </a:rPr>
              <a:t>-DT)</a:t>
            </a:r>
            <a:endParaRPr lang="pt-BR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3534995" y="1851670"/>
            <a:ext cx="16850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uhaus 93" panose="04030905020B02020C02" pitchFamily="82" charset="0"/>
              </a:rPr>
              <a:t>FIM</a:t>
            </a:r>
            <a:endParaRPr lang="pt-BR" sz="7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4414" r="23682" b="52723"/>
          <a:stretch/>
        </p:blipFill>
        <p:spPr bwMode="auto">
          <a:xfrm>
            <a:off x="0" y="1002412"/>
            <a:ext cx="9144000" cy="178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264142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1403649" y="71420"/>
            <a:ext cx="6768752" cy="1440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100" b="1">
                <a:solidFill>
                  <a:sysClr val="windowText" lastClr="000000"/>
                </a:solidFill>
              </a:rPr>
              <a:t>PESQUISA </a:t>
            </a:r>
            <a:r>
              <a:rPr lang="pt-BR" sz="1100" b="1" baseline="0">
                <a:solidFill>
                  <a:sysClr val="windowText" lastClr="000000"/>
                </a:solidFill>
              </a:rPr>
              <a:t> ENTOMOLÓGICA  /  TRATAMENTO</a:t>
            </a:r>
            <a:endParaRPr lang="pt-BR" sz="1100" b="1">
              <a:solidFill>
                <a:sysClr val="windowText" lastClr="000000"/>
              </a:solidFill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9103"/>
              </p:ext>
            </p:extLst>
          </p:nvPr>
        </p:nvGraphicFramePr>
        <p:xfrm>
          <a:off x="9" y="258804"/>
          <a:ext cx="9143991" cy="4884696"/>
        </p:xfrm>
        <a:graphic>
          <a:graphicData uri="http://schemas.openxmlformats.org/drawingml/2006/table">
            <a:tbl>
              <a:tblPr/>
              <a:tblGrid>
                <a:gridCol w="299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56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2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4767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963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084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3084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495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79443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0841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15888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15701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17944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16261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173833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179440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16261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355143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168226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01870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1869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71030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13086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201870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355143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  <a:gridCol w="336452">
                  <a:extLst>
                    <a:ext uri="{9D8B030D-6E8A-4147-A177-3AD203B41FA5}">
                      <a16:colId xmlns:a16="http://schemas.microsoft.com/office/drawing/2014/main" xmlns="" val="20025"/>
                    </a:ext>
                  </a:extLst>
                </a:gridCol>
                <a:gridCol w="269162">
                  <a:extLst>
                    <a:ext uri="{9D8B030D-6E8A-4147-A177-3AD203B41FA5}">
                      <a16:colId xmlns:a16="http://schemas.microsoft.com/office/drawing/2014/main" xmlns="" val="20026"/>
                    </a:ext>
                  </a:extLst>
                </a:gridCol>
                <a:gridCol w="355143">
                  <a:extLst>
                    <a:ext uri="{9D8B030D-6E8A-4147-A177-3AD203B41FA5}">
                      <a16:colId xmlns:a16="http://schemas.microsoft.com/office/drawing/2014/main" xmlns="" val="20027"/>
                    </a:ext>
                  </a:extLst>
                </a:gridCol>
                <a:gridCol w="280376">
                  <a:extLst>
                    <a:ext uri="{9D8B030D-6E8A-4147-A177-3AD203B41FA5}">
                      <a16:colId xmlns:a16="http://schemas.microsoft.com/office/drawing/2014/main" xmlns="" val="20028"/>
                    </a:ext>
                  </a:extLst>
                </a:gridCol>
                <a:gridCol w="299067">
                  <a:extLst>
                    <a:ext uri="{9D8B030D-6E8A-4147-A177-3AD203B41FA5}">
                      <a16:colId xmlns:a16="http://schemas.microsoft.com/office/drawing/2014/main" xmlns="" val="20029"/>
                    </a:ext>
                  </a:extLst>
                </a:gridCol>
                <a:gridCol w="429910">
                  <a:extLst>
                    <a:ext uri="{9D8B030D-6E8A-4147-A177-3AD203B41FA5}">
                      <a16:colId xmlns:a16="http://schemas.microsoft.com/office/drawing/2014/main" xmlns="" val="20030"/>
                    </a:ext>
                  </a:extLst>
                </a:gridCol>
                <a:gridCol w="347666">
                  <a:extLst>
                    <a:ext uri="{9D8B030D-6E8A-4147-A177-3AD203B41FA5}">
                      <a16:colId xmlns:a16="http://schemas.microsoft.com/office/drawing/2014/main" xmlns="" val="20031"/>
                    </a:ext>
                  </a:extLst>
                </a:gridCol>
              </a:tblGrid>
              <a:tr h="2726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do Quart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Sequência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Lado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Nome do Logradouro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sequência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Complemento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do imóvel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Hora de entrada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Visita   ( N- normal R-recuperada)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Pendência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3" gridSpan="7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  de  Depósitos  Inspeconados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Imóveis Inspec ( LI )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Coleta de amostras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Tratamento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10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da amostra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 De tubitos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Depósitos eliminados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Imóveis tratados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Focal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Perifocal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73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7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inicial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Final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Larvicida (1)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Larvicida (2)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Adulticida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93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4210" marR="4210" marT="42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 (Gramas)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 Dep. Trat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 (Gramas)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 Dep. Trat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Quant. </a:t>
                      </a:r>
                      <a:r>
                        <a:rPr lang="pt-B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Grama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Antonio Dino 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08:15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Antonio Dino 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08:35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0,9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Antonio Dino 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08:45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</a:t>
                      </a:r>
                      <a:r>
                        <a:rPr lang="pt-BR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da Paz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08:50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</a:t>
                      </a:r>
                      <a:r>
                        <a:rPr lang="pt-BR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da Paz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09:10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Anto</a:t>
                      </a:r>
                      <a:r>
                        <a:rPr lang="pt-BR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nio 2º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09:15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4233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Anto</a:t>
                      </a:r>
                      <a:r>
                        <a:rPr lang="pt-BR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nio 2º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b"/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09:30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Pedro 2º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09:45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São José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10:00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São José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10:15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da Vala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10:35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0,7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da 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Vila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10:45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</a:t>
                      </a:r>
                      <a:r>
                        <a:rPr lang="pt-BR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Velha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10:50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</a:t>
                      </a:r>
                      <a:r>
                        <a:rPr lang="pt-BR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da Paz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14:00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Antonio</a:t>
                      </a:r>
                      <a:r>
                        <a:rPr lang="pt-BR" sz="10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2º</a:t>
                      </a:r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14:15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Nova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14:30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5,6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Nova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14:50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NAT</a:t>
                      </a:r>
                      <a:endParaRPr lang="pt-BR" sz="1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1,0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7683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Rua Nova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15:00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35576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0" marR="4210" marT="421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76838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23,0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10" marR="4210" marT="421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4142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1491630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REGISTRO DIÁRIO </a:t>
            </a:r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SERVIÇO ANTIVETORIAL </a:t>
            </a:r>
          </a:p>
          <a:p>
            <a:pPr algn="ctr"/>
            <a:r>
              <a:rPr lang="pt-BR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VERSO - </a:t>
            </a:r>
            <a:endParaRPr lang="pt-BR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14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86135"/>
              </p:ext>
            </p:extLst>
          </p:nvPr>
        </p:nvGraphicFramePr>
        <p:xfrm>
          <a:off x="1" y="11"/>
          <a:ext cx="9143998" cy="6486203"/>
        </p:xfrm>
        <a:graphic>
          <a:graphicData uri="http://schemas.openxmlformats.org/drawingml/2006/table">
            <a:tbl>
              <a:tblPr/>
              <a:tblGrid>
                <a:gridCol w="7705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53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969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953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04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568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4247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7424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31433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42809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5043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67218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56855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4675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72438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443073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76118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63275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32748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199063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308224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76118">
                  <a:extLst>
                    <a:ext uri="{9D8B030D-6E8A-4147-A177-3AD203B41FA5}">
                      <a16:colId xmlns:a16="http://schemas.microsoft.com/office/drawing/2014/main" xmlns="" val="20022"/>
                    </a:ext>
                  </a:extLst>
                </a:gridCol>
                <a:gridCol w="406686">
                  <a:extLst>
                    <a:ext uri="{9D8B030D-6E8A-4147-A177-3AD203B41FA5}">
                      <a16:colId xmlns:a16="http://schemas.microsoft.com/office/drawing/2014/main" xmlns="" val="20023"/>
                    </a:ext>
                  </a:extLst>
                </a:gridCol>
                <a:gridCol w="282538">
                  <a:extLst>
                    <a:ext uri="{9D8B030D-6E8A-4147-A177-3AD203B41FA5}">
                      <a16:colId xmlns:a16="http://schemas.microsoft.com/office/drawing/2014/main" xmlns="" val="20024"/>
                    </a:ext>
                  </a:extLst>
                </a:gridCol>
              </a:tblGrid>
              <a:tr h="134917">
                <a:tc gridSpan="25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RESUMO DO TRABALHO DE CAMPO</a:t>
                      </a: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9295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2701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imóveis trabalhsdo por tipo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imóveis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tubitos/Amostras coletadas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Pendência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depósitos inspecionados por tipo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0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Residência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Comércio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Trat. focal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Trat. Perifocal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Inspecionados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Recuperados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Recusas</a:t>
                      </a:r>
                    </a:p>
                  </a:txBody>
                  <a:tcPr marL="3716" marR="3716" marT="37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Fechadas</a:t>
                      </a:r>
                    </a:p>
                  </a:txBody>
                  <a:tcPr marL="3716" marR="3716" marT="371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9003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970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 - Terreno baldio</a:t>
                      </a: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 -Ponto estratégico</a:t>
                      </a: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34917"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sequência dos quarteirões trabalhados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47566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34917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Depósitos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Adulticida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3491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Eliminados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Tratados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Quantidade (carga)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349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Larvicida (1)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Larvicida (2)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048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(Gramas)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Qtde. dep. Trat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Qtde.(Gramas)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Qtde.dep.trat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sequência dos quarteirões concluídos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13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PY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23,0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pt-BR" sz="1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1/1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1/2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2/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34917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34917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29295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29295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134917">
                <a:tc gridSpan="25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RESUMO DO LABORATÓRIO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129295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34917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sequência dos quarteirões COM Aedes Aegypti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sequência dos quarteirões com Aedes Albopictus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349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349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13491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349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34917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183567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depósitos com espécimes por tipo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N° de imóveis com espécimes por tipo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Nº de exemplares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309184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A2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Larvas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Pupas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Exima de pupa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Adulto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  <a:tr h="13491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 Aedes Aegypti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 Aedes Aegypti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7"/>
                  </a:ext>
                </a:extLst>
              </a:tr>
              <a:tr h="1349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8"/>
                  </a:ext>
                </a:extLst>
              </a:tr>
              <a:tr h="134917"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 Aedes Albopictus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 Aedes Albopictus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9"/>
                  </a:ext>
                </a:extLst>
              </a:tr>
              <a:tr h="13491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0"/>
                  </a:ext>
                </a:extLst>
              </a:tr>
              <a:tr h="134917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4"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Outros</a:t>
                      </a:r>
                    </a:p>
                  </a:txBody>
                  <a:tcPr marL="3716" marR="3716" marT="371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31"/>
                  </a:ext>
                </a:extLst>
              </a:tr>
              <a:tr h="134917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716" marR="3716" marT="371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1418520"/>
      </p:ext>
    </p:extLst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-36512" y="2139702"/>
            <a:ext cx="9297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RESUMO SEMANAL DO SERVIÇO ANTIVETORIAL</a:t>
            </a:r>
            <a:endParaRPr lang="pt-BR" sz="36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0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2" name="Tabela 21"/>
          <p:cNvGraphicFramePr>
            <a:graphicFrameLocks noGrp="1"/>
          </p:cNvGraphicFramePr>
          <p:nvPr/>
        </p:nvGraphicFramePr>
        <p:xfrm>
          <a:off x="0" y="-55651"/>
          <a:ext cx="9143999" cy="5248116"/>
        </p:xfrm>
        <a:graphic>
          <a:graphicData uri="http://schemas.openxmlformats.org/drawingml/2006/table">
            <a:tbl>
              <a:tblPr/>
              <a:tblGrid>
                <a:gridCol w="4515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054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766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32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7870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8580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566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597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9564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8580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8580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8580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8580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261220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PROGRAMA NACIONAL DE CONTROLE DA DENGUE - PNCD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Cotrole de Digitaçãp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1220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                     RESUMO SEMANAL ANTIVETORIAL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2378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2378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2378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Município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Código e nome da localidade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Zona (microárea)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600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pt-BR" sz="105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         </a:t>
                      </a:r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52378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5237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Categ. Da localid.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Cicli/ano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início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Data finald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Concluído?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Sem.Epidm.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52378"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1.Sede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S-Sim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endParaRPr lang="pt-BR" sz="1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52378">
                <a:tc gridSpan="3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2.Outros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N-Não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152378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152378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Atividade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5237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1 - LI - Levantamento de índice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2-LI+T - Levantamento de índice+Tratamento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3-PE-Ponto Estratégico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15237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4-T - Tatamento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5-DF-Delimitação de Foco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6-PVE-Pesquisa Vetorial Especial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152378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174147">
                <a:tc gridSpan="1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RESUMO DE TRABALHO DE CAMPO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1523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 quart. Concl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imóveis trabalhados por tipo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imóveis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Amostras coletadas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Pendência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0475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Pendência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Comércio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Outros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Trat. Focal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Trat. </a:t>
                      </a:r>
                      <a:r>
                        <a:rPr lang="pt-BR" sz="105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Perifocal</a:t>
                      </a:r>
                      <a:endParaRPr lang="pt-BR" sz="105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Inspecionados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Recusa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Fehados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Recuperados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452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159087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TB - Terreno baldio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PE - Ponto Estratégico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152378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Nº de depósitos inspecionados por tipo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5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Depósitos Eliminados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  <a:tr h="195915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1"/>
                  </a:ext>
                </a:extLst>
              </a:tr>
              <a:tr h="225373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2"/>
                  </a:ext>
                </a:extLst>
              </a:tr>
              <a:tr h="152378"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3"/>
                  </a:ext>
                </a:extLst>
              </a:tr>
              <a:tr h="152378">
                <a:tc gridSpan="8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Depósitos Tratados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Adulticida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 de agentes na semana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de </a:t>
                      </a:r>
                      <a:r>
                        <a:rPr lang="pt-BR" sz="105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Dias.na </a:t>
                      </a:r>
                      <a:r>
                        <a:rPr lang="pt-BR" sz="105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semana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24"/>
                  </a:ext>
                </a:extLst>
              </a:tr>
              <a:tr h="30475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Qtde.(Gramas)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Qd. Dep. Trat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Qtde.(Gramas)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Qd. Dep. Trat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Tipo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5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Qtde.    (carga)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E9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25"/>
                  </a:ext>
                </a:extLst>
              </a:tr>
              <a:tr h="245258"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5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5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6"/>
                  </a:ext>
                </a:extLst>
              </a:tr>
            </a:tbl>
          </a:graphicData>
        </a:graphic>
      </p:graphicFrame>
      <p:pic>
        <p:nvPicPr>
          <p:cNvPr id="24" name="Imagem 23" descr="log su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102749" cy="78579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6858016" y="119704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smtClean="0">
                <a:solidFill>
                  <a:srgbClr val="FF0000"/>
                </a:solidFill>
              </a:rPr>
              <a:t>0002/19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642910" y="85723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Presidente Sarney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4670238" y="928676"/>
            <a:ext cx="21877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069 - Presidente Sarney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7843538" y="926599"/>
            <a:ext cx="1008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 smtClean="0">
                <a:solidFill>
                  <a:srgbClr val="FF0000"/>
                </a:solidFill>
              </a:rPr>
              <a:t>1  -</a:t>
            </a:r>
            <a:r>
              <a:rPr lang="pt-BR" sz="1400" b="1" dirty="0" err="1" smtClean="0">
                <a:solidFill>
                  <a:srgbClr val="FF0000"/>
                </a:solidFill>
              </a:rPr>
              <a:t>Antonio</a:t>
            </a:r>
            <a:endParaRPr lang="pt-BR" sz="1400" b="1" dirty="0">
              <a:solidFill>
                <a:srgbClr val="FF0000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28596" y="142874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Cidade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2000232" y="1428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3071802" y="1518816"/>
            <a:ext cx="990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01 / 2019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14810" y="150018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08/01/2019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5500694" y="150018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13/01/2019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858016" y="142874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N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8001024" y="1416600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02  / 2019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42844" y="21518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4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406" y="32234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810325" y="3214692"/>
            <a:ext cx="85138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65         17       18           -           1 0            110          42         -                 ´-            -           -          18        10      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786710" y="3643320"/>
            <a:ext cx="857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                                         90</a:t>
            </a:r>
            <a:endParaRPr lang="pt-BR" sz="2000" b="1" dirty="0">
              <a:solidFill>
                <a:srgbClr val="FF0000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8728" y="4857766"/>
            <a:ext cx="1917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>
                <a:solidFill>
                  <a:srgbClr val="FF0000"/>
                </a:solidFill>
              </a:rPr>
              <a:t>PY     53,7           23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 rot="10800000" flipV="1">
            <a:off x="8056738" y="4876401"/>
            <a:ext cx="444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FF0000"/>
                </a:solidFill>
              </a:rPr>
              <a:t>9,0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715404" y="481484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2065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19" grpId="0"/>
      <p:bldP spid="3" grpId="0"/>
      <p:bldP spid="4" grpId="0"/>
      <p:bldP spid="21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/>
        </p:nvGraphicFramePr>
        <p:xfrm>
          <a:off x="-6" y="1"/>
          <a:ext cx="9144005" cy="4714891"/>
        </p:xfrm>
        <a:graphic>
          <a:graphicData uri="http://schemas.openxmlformats.org/drawingml/2006/table">
            <a:tbl>
              <a:tblPr/>
              <a:tblGrid>
                <a:gridCol w="6831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73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154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557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7575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757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094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5761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64171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64171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576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12616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266303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54418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512341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</a:tblGrid>
              <a:tr h="487074"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Relatório de Indicadores Entomológicos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7074"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Fitros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6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9661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UF:MA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Município: PRESIDENTE SARNEY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Cód. Município: 210927                Localidade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9661">
                <a:tc gridSpan="3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Atividade:  4 - T - Tratamento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Ano: 2019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Ciclo:   01/2019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89661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9143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    PRESIDENTE SARNEY (210927)</a:t>
                      </a: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89661"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2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89661">
                <a:tc gridSpan="15"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Indicadores Entomológicos por Ciclo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896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Ciclo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Cobertura de visita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Aedes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Aegypti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Aedes</a:t>
                      </a:r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pt-BR" sz="12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Albopictus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IP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Rendimento imóveis/homem/dia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603973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Imóveis existentes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imóveis programados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IIP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IB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Recipientes Predominantes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IIP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IB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Recipientes Predominantes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IR %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89661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01/2019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3,15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15,39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5,78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17,4</a:t>
                      </a:r>
                    </a:p>
                  </a:txBody>
                  <a:tcPr marL="6170" marR="6170" marT="61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03633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1770</Words>
  <Application>Microsoft Office PowerPoint</Application>
  <PresentationFormat>Apresentação na tela (16:9)</PresentationFormat>
  <Paragraphs>1543</Paragraphs>
  <Slides>26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Instruções sobre o controle de gasto de larvicida, preenchimento correto dos formulários e a inserção das informações no sistema</vt:lpstr>
      <vt:lpstr>Apresentação do PowerPoint</vt:lpstr>
      <vt:lpstr>FAD – 1 (Resumo Diário)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CESAR</dc:creator>
  <cp:lastModifiedBy>Usuario</cp:lastModifiedBy>
  <cp:revision>146</cp:revision>
  <dcterms:created xsi:type="dcterms:W3CDTF">2018-09-05T00:17:18Z</dcterms:created>
  <dcterms:modified xsi:type="dcterms:W3CDTF">2022-06-17T14:53:05Z</dcterms:modified>
</cp:coreProperties>
</file>