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300" r:id="rId2"/>
    <p:sldId id="301" r:id="rId3"/>
    <p:sldId id="302" r:id="rId4"/>
    <p:sldId id="303" r:id="rId5"/>
    <p:sldId id="304" r:id="rId6"/>
    <p:sldId id="305" r:id="rId7"/>
    <p:sldId id="306" r:id="rId8"/>
    <p:sldId id="307" r:id="rId9"/>
    <p:sldId id="345" r:id="rId10"/>
    <p:sldId id="308" r:id="rId11"/>
    <p:sldId id="309" r:id="rId12"/>
    <p:sldId id="311" r:id="rId13"/>
    <p:sldId id="312" r:id="rId14"/>
    <p:sldId id="313" r:id="rId15"/>
    <p:sldId id="314" r:id="rId16"/>
    <p:sldId id="353" r:id="rId17"/>
    <p:sldId id="352"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32" r:id="rId32"/>
    <p:sldId id="333" r:id="rId33"/>
    <p:sldId id="356" r:id="rId34"/>
    <p:sldId id="357" r:id="rId35"/>
    <p:sldId id="358" r:id="rId36"/>
    <p:sldId id="359" r:id="rId37"/>
    <p:sldId id="360" r:id="rId38"/>
    <p:sldId id="361" r:id="rId39"/>
    <p:sldId id="362" r:id="rId40"/>
    <p:sldId id="364" r:id="rId41"/>
    <p:sldId id="365" r:id="rId42"/>
    <p:sldId id="366" r:id="rId43"/>
    <p:sldId id="370" r:id="rId44"/>
    <p:sldId id="281" r:id="rId45"/>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00CC00"/>
    <a:srgbClr val="A2E8DC"/>
    <a:srgbClr val="AEFC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71" autoAdjust="0"/>
  </p:normalViewPr>
  <p:slideViewPr>
    <p:cSldViewPr>
      <p:cViewPr varScale="1">
        <p:scale>
          <a:sx n="93" d="100"/>
          <a:sy n="93" d="100"/>
        </p:scale>
        <p:origin x="714"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7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A3D824-2C88-4880-A8BD-22BDA6C83D35}" type="datetimeFigureOut">
              <a:rPr lang="pt-BR" smtClean="0"/>
              <a:pPr/>
              <a:t>26/06/2022</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E91F49-3B1E-4B51-ABC4-E81C3D0B75F4}" type="slidenum">
              <a:rPr lang="pt-BR" smtClean="0"/>
              <a:pPr/>
              <a:t>‹nº›</a:t>
            </a:fld>
            <a:endParaRPr lang="pt-BR"/>
          </a:p>
        </p:txBody>
      </p:sp>
    </p:spTree>
    <p:extLst>
      <p:ext uri="{BB962C8B-B14F-4D97-AF65-F5344CB8AC3E}">
        <p14:creationId xmlns:p14="http://schemas.microsoft.com/office/powerpoint/2010/main" val="2675962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51435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3E1B36BD-7397-48D0-A592-D7FEE666646D}" type="datetimeFigureOut">
              <a:rPr lang="pt-BR" smtClean="0"/>
              <a:pPr/>
              <a:t>26/06/2022</a:t>
            </a:fld>
            <a:endParaRPr lang="pt-B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pt-B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BBFC5CC-9E03-417B-9762-923C15FBCDFD}" type="slidenum">
              <a:rPr lang="pt-BR" smtClean="0"/>
              <a:pPr/>
              <a:t>‹nº›</a:t>
            </a:fld>
            <a:endParaRPr lang="pt-BR"/>
          </a:p>
        </p:txBody>
      </p:sp>
      <p:grpSp>
        <p:nvGrpSpPr>
          <p:cNvPr id="8" name="Group 7"/>
          <p:cNvGrpSpPr/>
          <p:nvPr/>
        </p:nvGrpSpPr>
        <p:grpSpPr>
          <a:xfrm>
            <a:off x="1194101" y="2165647"/>
            <a:ext cx="6779110" cy="923330"/>
            <a:chOff x="1172584" y="1381459"/>
            <a:chExt cx="6779110" cy="1231106"/>
          </a:xfrm>
          <a:effectLst>
            <a:outerShdw blurRad="38100" dist="12700" dir="16200000" rotWithShape="0">
              <a:prstClr val="black">
                <a:alpha val="30000"/>
              </a:prstClr>
            </a:outerShdw>
          </a:effectLst>
        </p:grpSpPr>
        <p:sp>
          <p:nvSpPr>
            <p:cNvPr id="9" name="TextBox 8"/>
            <p:cNvSpPr txBox="1"/>
            <p:nvPr/>
          </p:nvSpPr>
          <p:spPr>
            <a:xfrm>
              <a:off x="4147073" y="1381459"/>
              <a:ext cx="877163" cy="1231106"/>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040803"/>
            <a:ext cx="6777318" cy="1298987"/>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pt-BR"/>
              <a:t>Clique para editar o título mestre</a:t>
            </a:r>
            <a:endParaRPr lang="en-US" dirty="0"/>
          </a:p>
        </p:txBody>
      </p:sp>
      <p:sp>
        <p:nvSpPr>
          <p:cNvPr id="3" name="Subtitle 2"/>
          <p:cNvSpPr>
            <a:spLocks noGrp="1"/>
          </p:cNvSpPr>
          <p:nvPr>
            <p:ph type="subTitle" idx="1"/>
          </p:nvPr>
        </p:nvSpPr>
        <p:spPr>
          <a:xfrm>
            <a:off x="1371600" y="2825897"/>
            <a:ext cx="6400800" cy="131445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nchor="ct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3E1B36BD-7397-48D0-A592-D7FEE666646D}" type="datetimeFigureOut">
              <a:rPr lang="pt-BR" smtClean="0"/>
              <a:pPr/>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BFC5CC-9E03-417B-9762-923C15FBCDFD}" type="slidenum">
              <a:rPr lang="pt-BR" smtClean="0"/>
              <a:pPr/>
              <a:t>‹nº›</a:t>
            </a:fld>
            <a:endParaRPr lang="pt-BR"/>
          </a:p>
        </p:txBody>
      </p:sp>
      <p:grpSp>
        <p:nvGrpSpPr>
          <p:cNvPr id="11" name="Group 10"/>
          <p:cNvGrpSpPr/>
          <p:nvPr/>
        </p:nvGrpSpPr>
        <p:grpSpPr>
          <a:xfrm>
            <a:off x="1172584" y="1044163"/>
            <a:ext cx="6779110" cy="923330"/>
            <a:chOff x="1172584" y="1381459"/>
            <a:chExt cx="6779110" cy="1231106"/>
          </a:xfrm>
        </p:grpSpPr>
        <p:sp>
          <p:nvSpPr>
            <p:cNvPr id="15" name="TextBox 14"/>
            <p:cNvSpPr txBox="1"/>
            <p:nvPr/>
          </p:nvSpPr>
          <p:spPr>
            <a:xfrm>
              <a:off x="4147073" y="1381459"/>
              <a:ext cx="877163" cy="1231106"/>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1" y="419549"/>
            <a:ext cx="1678193" cy="417507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8489" y="637391"/>
            <a:ext cx="5507917" cy="3767866"/>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3E1B36BD-7397-48D0-A592-D7FEE666646D}" type="datetimeFigureOut">
              <a:rPr lang="pt-BR" smtClean="0"/>
              <a:pPr/>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BFC5CC-9E03-417B-9762-923C15FBCDFD}" type="slidenum">
              <a:rPr lang="pt-BR" smtClean="0"/>
              <a:pPr/>
              <a:t>‹nº›</a:t>
            </a:fld>
            <a:endParaRPr lang="pt-BR"/>
          </a:p>
        </p:txBody>
      </p:sp>
      <p:grpSp>
        <p:nvGrpSpPr>
          <p:cNvPr id="11" name="Group 10"/>
          <p:cNvGrpSpPr/>
          <p:nvPr/>
        </p:nvGrpSpPr>
        <p:grpSpPr>
          <a:xfrm rot="5400000">
            <a:off x="4594069" y="2045201"/>
            <a:ext cx="4110116" cy="923330"/>
            <a:chOff x="1815339" y="1381459"/>
            <a:chExt cx="5480154" cy="923330"/>
          </a:xfrm>
        </p:grpSpPr>
        <p:sp>
          <p:nvSpPr>
            <p:cNvPr id="12" name="TextBox 11"/>
            <p:cNvSpPr txBox="1"/>
            <p:nvPr/>
          </p:nvSpPr>
          <p:spPr>
            <a:xfrm>
              <a:off x="4000879" y="1381459"/>
              <a:ext cx="1169551"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3E1B36BD-7397-48D0-A592-D7FEE666646D}" type="datetimeFigureOut">
              <a:rPr lang="pt-BR" smtClean="0"/>
              <a:pPr/>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BFC5CC-9E03-417B-9762-923C15FBCDFD}" type="slidenum">
              <a:rPr lang="pt-BR" smtClean="0"/>
              <a:pPr/>
              <a:t>‹nº›</a:t>
            </a:fld>
            <a:endParaRPr lang="pt-BR"/>
          </a:p>
        </p:txBody>
      </p:sp>
      <p:sp>
        <p:nvSpPr>
          <p:cNvPr id="11" name="Title 10"/>
          <p:cNvSpPr>
            <a:spLocks noGrp="1"/>
          </p:cNvSpPr>
          <p:nvPr>
            <p:ph type="title"/>
          </p:nvPr>
        </p:nvSpPr>
        <p:spPr/>
        <p:txBody>
          <a:bodyPr/>
          <a:lstStyle/>
          <a:p>
            <a:r>
              <a:rPr lang="pt-BR"/>
              <a:t>Clique para editar o título mestre</a:t>
            </a:r>
            <a:endParaRPr lang="en-US"/>
          </a:p>
        </p:txBody>
      </p:sp>
      <p:grpSp>
        <p:nvGrpSpPr>
          <p:cNvPr id="12" name="Group 11"/>
          <p:cNvGrpSpPr/>
          <p:nvPr/>
        </p:nvGrpSpPr>
        <p:grpSpPr>
          <a:xfrm>
            <a:off x="1172584" y="1044163"/>
            <a:ext cx="6779110" cy="923330"/>
            <a:chOff x="1172584" y="1381459"/>
            <a:chExt cx="6779110" cy="1231106"/>
          </a:xfrm>
        </p:grpSpPr>
        <p:sp>
          <p:nvSpPr>
            <p:cNvPr id="13" name="TextBox 12"/>
            <p:cNvSpPr txBox="1"/>
            <p:nvPr/>
          </p:nvSpPr>
          <p:spPr>
            <a:xfrm>
              <a:off x="4147073" y="1381459"/>
              <a:ext cx="877163" cy="1231106"/>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5143500"/>
          </a:xfrm>
          <a:prstGeom prst="rect">
            <a:avLst/>
          </a:prstGeom>
        </p:spPr>
      </p:pic>
      <p:grpSp>
        <p:nvGrpSpPr>
          <p:cNvPr id="7" name="Group 7"/>
          <p:cNvGrpSpPr/>
          <p:nvPr/>
        </p:nvGrpSpPr>
        <p:grpSpPr>
          <a:xfrm>
            <a:off x="1172584" y="2165684"/>
            <a:ext cx="6779110" cy="923330"/>
            <a:chOff x="1172584" y="1381459"/>
            <a:chExt cx="6779110" cy="1231106"/>
          </a:xfrm>
        </p:grpSpPr>
        <p:sp>
          <p:nvSpPr>
            <p:cNvPr id="9" name="TextBox 8"/>
            <p:cNvSpPr txBox="1"/>
            <p:nvPr/>
          </p:nvSpPr>
          <p:spPr>
            <a:xfrm>
              <a:off x="4147073" y="1381459"/>
              <a:ext cx="877163" cy="1231106"/>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1" y="903643"/>
            <a:ext cx="7754713" cy="1433037"/>
          </a:xfrm>
        </p:spPr>
        <p:txBody>
          <a:bodyPr anchor="b"/>
          <a:lstStyle>
            <a:lvl1pPr algn="ctr">
              <a:defRPr sz="5400" b="0" cap="none"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699249" y="2825488"/>
            <a:ext cx="7734747" cy="1125140"/>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3E1B36BD-7397-48D0-A592-D7FEE666646D}" type="datetimeFigureOut">
              <a:rPr lang="pt-BR" smtClean="0"/>
              <a:pPr/>
              <a:t>26/06/2022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BBFC5CC-9E03-417B-9762-923C15FBCDFD}" type="slidenum">
              <a:rPr lang="pt-BR" smtClean="0"/>
              <a:pPr/>
              <a:t>‹nº›</a:t>
            </a:fld>
            <a:endParaRPr lang="pt-B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1B36BD-7397-48D0-A592-D7FEE666646D}" type="datetimeFigureOut">
              <a:rPr lang="pt-BR" smtClean="0"/>
              <a:pPr/>
              <a:t>26/06/2022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BBFC5CC-9E03-417B-9762-923C15FBCDFD}" type="slidenum">
              <a:rPr lang="pt-BR" smtClean="0"/>
              <a:pPr/>
              <a:t>‹nº›</a:t>
            </a:fld>
            <a:endParaRPr lang="pt-BR"/>
          </a:p>
        </p:txBody>
      </p:sp>
      <p:sp>
        <p:nvSpPr>
          <p:cNvPr id="12" name="Title 1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grpSp>
        <p:nvGrpSpPr>
          <p:cNvPr id="13" name="Group 12"/>
          <p:cNvGrpSpPr/>
          <p:nvPr/>
        </p:nvGrpSpPr>
        <p:grpSpPr>
          <a:xfrm>
            <a:off x="1172584" y="1044163"/>
            <a:ext cx="6779110" cy="923330"/>
            <a:chOff x="1172584" y="1381459"/>
            <a:chExt cx="6779110" cy="1231106"/>
          </a:xfrm>
        </p:grpSpPr>
        <p:sp>
          <p:nvSpPr>
            <p:cNvPr id="14" name="TextBox 13"/>
            <p:cNvSpPr txBox="1"/>
            <p:nvPr/>
          </p:nvSpPr>
          <p:spPr>
            <a:xfrm>
              <a:off x="4147073" y="1381459"/>
              <a:ext cx="877163" cy="1231106"/>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1680210"/>
            <a:ext cx="3803904" cy="290779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0" name="Content Placeholder 9"/>
          <p:cNvSpPr>
            <a:spLocks noGrp="1"/>
          </p:cNvSpPr>
          <p:nvPr>
            <p:ph sz="quarter" idx="14"/>
          </p:nvPr>
        </p:nvSpPr>
        <p:spPr>
          <a:xfrm>
            <a:off x="4645151" y="1680210"/>
            <a:ext cx="3803904" cy="290779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1051560" y="1680210"/>
            <a:ext cx="3442446" cy="493776"/>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688488" y="2210696"/>
            <a:ext cx="3803904" cy="23797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02306" y="1680210"/>
            <a:ext cx="3447288" cy="493776"/>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4645026" y="2208276"/>
            <a:ext cx="3799728" cy="23797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E1B36BD-7397-48D0-A592-D7FEE666646D}" type="datetimeFigureOut">
              <a:rPr lang="pt-BR" smtClean="0"/>
              <a:pPr/>
              <a:t>26/06/2022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BBFC5CC-9E03-417B-9762-923C15FBCDFD}" type="slidenum">
              <a:rPr lang="pt-BR" smtClean="0"/>
              <a:pPr/>
              <a:t>‹nº›</a:t>
            </a:fld>
            <a:endParaRPr lang="pt-BR"/>
          </a:p>
        </p:txBody>
      </p:sp>
      <p:grpSp>
        <p:nvGrpSpPr>
          <p:cNvPr id="14" name="Group 13"/>
          <p:cNvGrpSpPr/>
          <p:nvPr/>
        </p:nvGrpSpPr>
        <p:grpSpPr>
          <a:xfrm>
            <a:off x="1172584" y="1044163"/>
            <a:ext cx="6779110" cy="923330"/>
            <a:chOff x="1172584" y="1381459"/>
            <a:chExt cx="6779110" cy="1231106"/>
          </a:xfrm>
        </p:grpSpPr>
        <p:sp>
          <p:nvSpPr>
            <p:cNvPr id="16" name="TextBox 15"/>
            <p:cNvSpPr txBox="1"/>
            <p:nvPr/>
          </p:nvSpPr>
          <p:spPr>
            <a:xfrm>
              <a:off x="4147073" y="1381459"/>
              <a:ext cx="877163" cy="1231106"/>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E1B36BD-7397-48D0-A592-D7FEE666646D}" type="datetimeFigureOut">
              <a:rPr lang="pt-BR" smtClean="0"/>
              <a:pPr/>
              <a:t>26/06/2022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BBFC5CC-9E03-417B-9762-923C15FBCDFD}" type="slidenum">
              <a:rPr lang="pt-BR" smtClean="0"/>
              <a:pPr/>
              <a:t>‹nº›</a:t>
            </a:fld>
            <a:endParaRPr lang="pt-BR"/>
          </a:p>
        </p:txBody>
      </p:sp>
      <p:grpSp>
        <p:nvGrpSpPr>
          <p:cNvPr id="10" name="Group 9"/>
          <p:cNvGrpSpPr/>
          <p:nvPr/>
        </p:nvGrpSpPr>
        <p:grpSpPr>
          <a:xfrm>
            <a:off x="1172584" y="1044163"/>
            <a:ext cx="6779110" cy="923330"/>
            <a:chOff x="1172584" y="1381459"/>
            <a:chExt cx="6779110" cy="1231106"/>
          </a:xfrm>
        </p:grpSpPr>
        <p:sp>
          <p:nvSpPr>
            <p:cNvPr id="14" name="TextBox 13"/>
            <p:cNvSpPr txBox="1"/>
            <p:nvPr/>
          </p:nvSpPr>
          <p:spPr>
            <a:xfrm>
              <a:off x="4147073" y="1381459"/>
              <a:ext cx="877163" cy="1231106"/>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B36BD-7397-48D0-A592-D7FEE666646D}" type="datetimeFigureOut">
              <a:rPr lang="pt-BR" smtClean="0"/>
              <a:pPr/>
              <a:t>26/06/2022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BBFC5CC-9E03-417B-9762-923C15FBCDFD}" type="slidenum">
              <a:rPr lang="pt-BR" smtClean="0"/>
              <a:pPr/>
              <a:t>‹nº›</a:t>
            </a:fld>
            <a:endParaRPr lang="pt-B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034580" y="1258647"/>
            <a:ext cx="3422483" cy="1415191"/>
          </a:xfrm>
        </p:spPr>
        <p:txBody>
          <a:bodyPr anchor="b"/>
          <a:lstStyle>
            <a:lvl1pPr algn="l">
              <a:defRPr sz="2800" b="0"/>
            </a:lvl1pPr>
          </a:lstStyle>
          <a:p>
            <a:r>
              <a:rPr lang="pt-BR"/>
              <a:t>Clique para editar o título mestre</a:t>
            </a:r>
            <a:endParaRPr lang="en-US"/>
          </a:p>
        </p:txBody>
      </p:sp>
      <p:sp>
        <p:nvSpPr>
          <p:cNvPr id="3" name="Content Placeholder 2"/>
          <p:cNvSpPr>
            <a:spLocks noGrp="1"/>
          </p:cNvSpPr>
          <p:nvPr>
            <p:ph idx="1"/>
          </p:nvPr>
        </p:nvSpPr>
        <p:spPr>
          <a:xfrm>
            <a:off x="692002" y="419549"/>
            <a:ext cx="4116667" cy="4175074"/>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5034580" y="2702859"/>
            <a:ext cx="3411725" cy="1887967"/>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3E1B36BD-7397-48D0-A592-D7FEE666646D}" type="datetimeFigureOut">
              <a:rPr lang="pt-BR" smtClean="0"/>
              <a:pPr/>
              <a:t>26/06/2022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BBFC5CC-9E03-417B-9762-923C15FBCDFD}" type="slidenum">
              <a:rPr lang="pt-BR" smtClean="0"/>
              <a:pPr/>
              <a:t>‹nº›</a:t>
            </a:fld>
            <a:endParaRPr lang="pt-B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732" y="3501614"/>
            <a:ext cx="7767021" cy="483547"/>
          </a:xfrm>
        </p:spPr>
        <p:txBody>
          <a:bodyPr anchor="b"/>
          <a:lstStyle>
            <a:lvl1pPr algn="ctr">
              <a:defRPr sz="2800" b="0"/>
            </a:lvl1pPr>
          </a:lstStyle>
          <a:p>
            <a:r>
              <a:rPr lang="pt-BR"/>
              <a:t>Clique para editar o título mestre</a:t>
            </a:r>
            <a:endParaRPr lang="en-US"/>
          </a:p>
        </p:txBody>
      </p:sp>
      <p:sp>
        <p:nvSpPr>
          <p:cNvPr id="3" name="Picture Placeholder 2"/>
          <p:cNvSpPr>
            <a:spLocks noGrp="1"/>
          </p:cNvSpPr>
          <p:nvPr>
            <p:ph type="pic" idx="1"/>
          </p:nvPr>
        </p:nvSpPr>
        <p:spPr>
          <a:xfrm rot="240000">
            <a:off x="2183792" y="500224"/>
            <a:ext cx="4772156" cy="2698512"/>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8489" y="3993229"/>
            <a:ext cx="7756264" cy="603647"/>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3E1B36BD-7397-48D0-A592-D7FEE666646D}" type="datetimeFigureOut">
              <a:rPr lang="pt-BR" smtClean="0"/>
              <a:pPr/>
              <a:t>26/06/2022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BBFC5CC-9E03-417B-9762-923C15FBCDFD}" type="slidenum">
              <a:rPr lang="pt-BR" smtClean="0"/>
              <a:pPr/>
              <a:t>‹nº›</a:t>
            </a:fld>
            <a:endParaRPr lang="pt-B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1" y="427617"/>
            <a:ext cx="7756263" cy="790688"/>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699248" y="1686261"/>
            <a:ext cx="7745505" cy="2908361"/>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360378" y="4621082"/>
            <a:ext cx="2133600" cy="273844"/>
          </a:xfrm>
          <a:prstGeom prst="rect">
            <a:avLst/>
          </a:prstGeom>
        </p:spPr>
        <p:txBody>
          <a:bodyPr vert="horz" lIns="91440" tIns="45720" rIns="91440" bIns="45720" rtlCol="0" anchor="ctr"/>
          <a:lstStyle>
            <a:lvl1pPr algn="l">
              <a:defRPr sz="1200">
                <a:solidFill>
                  <a:schemeClr val="tx2"/>
                </a:solidFill>
              </a:defRPr>
            </a:lvl1pPr>
          </a:lstStyle>
          <a:p>
            <a:fld id="{3E1B36BD-7397-48D0-A592-D7FEE666646D}" type="datetimeFigureOut">
              <a:rPr lang="pt-BR" smtClean="0"/>
              <a:pPr/>
              <a:t>26/06/2022</a:t>
            </a:fld>
            <a:endParaRPr lang="pt-BR"/>
          </a:p>
        </p:txBody>
      </p:sp>
      <p:sp>
        <p:nvSpPr>
          <p:cNvPr id="5" name="Footer Placeholder 4"/>
          <p:cNvSpPr>
            <a:spLocks noGrp="1"/>
          </p:cNvSpPr>
          <p:nvPr>
            <p:ph type="ftr" sz="quarter" idx="3"/>
          </p:nvPr>
        </p:nvSpPr>
        <p:spPr>
          <a:xfrm>
            <a:off x="3124200" y="4621082"/>
            <a:ext cx="2895600" cy="273844"/>
          </a:xfrm>
          <a:prstGeom prst="rect">
            <a:avLst/>
          </a:prstGeom>
        </p:spPr>
        <p:txBody>
          <a:bodyPr vert="horz" lIns="91440" tIns="45720" rIns="91440" bIns="45720" rtlCol="0" anchor="ctr"/>
          <a:lstStyle>
            <a:lvl1pPr algn="ctr">
              <a:defRPr sz="1200">
                <a:solidFill>
                  <a:schemeClr val="tx2"/>
                </a:solidFill>
              </a:defRPr>
            </a:lvl1pPr>
          </a:lstStyle>
          <a:p>
            <a:endParaRPr lang="pt-BR"/>
          </a:p>
        </p:txBody>
      </p:sp>
      <p:sp>
        <p:nvSpPr>
          <p:cNvPr id="6" name="Slide Number Placeholder 5"/>
          <p:cNvSpPr>
            <a:spLocks noGrp="1"/>
          </p:cNvSpPr>
          <p:nvPr>
            <p:ph type="sldNum" sz="quarter" idx="4"/>
          </p:nvPr>
        </p:nvSpPr>
        <p:spPr>
          <a:xfrm>
            <a:off x="6639264" y="4621082"/>
            <a:ext cx="2133600" cy="273844"/>
          </a:xfrm>
          <a:prstGeom prst="rect">
            <a:avLst/>
          </a:prstGeom>
        </p:spPr>
        <p:txBody>
          <a:bodyPr vert="horz" lIns="91440" tIns="45720" rIns="91440" bIns="45720" rtlCol="0" anchor="ctr"/>
          <a:lstStyle>
            <a:lvl1pPr algn="r">
              <a:defRPr sz="1200">
                <a:solidFill>
                  <a:schemeClr val="tx2"/>
                </a:solidFill>
              </a:defRPr>
            </a:lvl1pPr>
          </a:lstStyle>
          <a:p>
            <a:fld id="{EBBFC5CC-9E03-417B-9762-923C15FBCDFD}" type="slidenum">
              <a:rPr lang="pt-BR" smtClean="0"/>
              <a:pPr/>
              <a:t>‹nº›</a:t>
            </a:fld>
            <a:endParaRPr lang="pt-B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0.jpe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p:cNvPicPr>
            <a:picLocks noChangeAspect="1"/>
          </p:cNvPicPr>
          <p:nvPr/>
        </p:nvPicPr>
        <p:blipFill rotWithShape="1">
          <a:blip r:embed="rId2" cstate="print">
            <a:extLst>
              <a:ext uri="{28A0092B-C50C-407E-A947-70E740481C1C}">
                <a14:useLocalDpi xmlns:a14="http://schemas.microsoft.com/office/drawing/2010/main" val="0"/>
              </a:ext>
            </a:extLst>
          </a:blip>
          <a:srcRect l="15680" t="13704" b="13704"/>
          <a:stretch/>
        </p:blipFill>
        <p:spPr>
          <a:xfrm>
            <a:off x="-36512" y="1"/>
            <a:ext cx="9180512" cy="4623106"/>
          </a:xfrm>
          <a:prstGeom prst="rect">
            <a:avLst/>
          </a:prstGeom>
        </p:spPr>
      </p:pic>
      <p:sp>
        <p:nvSpPr>
          <p:cNvPr id="6" name="Rectangle 5"/>
          <p:cNvSpPr>
            <a:spLocks noChangeArrowheads="1"/>
          </p:cNvSpPr>
          <p:nvPr/>
        </p:nvSpPr>
        <p:spPr bwMode="auto">
          <a:xfrm>
            <a:off x="-36512" y="-20538"/>
            <a:ext cx="91440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spcBef>
                <a:spcPct val="20000"/>
              </a:spcBef>
            </a:pPr>
            <a:endParaRPr lang="pt-BR" sz="2400" b="1" dirty="0">
              <a:solidFill>
                <a:srgbClr val="002060"/>
              </a:solidFill>
              <a:effectLst>
                <a:outerShdw blurRad="38100" dist="38100" dir="2700000" algn="tl">
                  <a:srgbClr val="000000">
                    <a:alpha val="43137"/>
                  </a:srgbClr>
                </a:outerShdw>
              </a:effectLst>
            </a:endParaRPr>
          </a:p>
          <a:p>
            <a:pPr algn="ctr" eaLnBrk="1" hangingPunct="1">
              <a:spcBef>
                <a:spcPct val="20000"/>
              </a:spcBef>
            </a:pPr>
            <a:r>
              <a:rPr lang="pt-BR" sz="2400" b="1" dirty="0">
                <a:solidFill>
                  <a:srgbClr val="002060"/>
                </a:solidFill>
                <a:effectLst>
                  <a:outerShdw blurRad="38100" dist="38100" dir="2700000" algn="tl">
                    <a:srgbClr val="000000">
                      <a:alpha val="43137"/>
                    </a:srgbClr>
                  </a:outerShdw>
                </a:effectLst>
                <a:latin typeface="Aharoni" pitchFamily="2" charset="-79"/>
                <a:cs typeface="Aharoni" pitchFamily="2" charset="-79"/>
              </a:rPr>
              <a:t>Levantamento Rápido de Índice para </a:t>
            </a:r>
            <a:r>
              <a:rPr lang="pt-BR" sz="2400" b="1" i="1" dirty="0">
                <a:solidFill>
                  <a:srgbClr val="002060"/>
                </a:solidFill>
                <a:effectLst>
                  <a:outerShdw blurRad="38100" dist="38100" dir="2700000" algn="tl">
                    <a:srgbClr val="000000">
                      <a:alpha val="43137"/>
                    </a:srgbClr>
                  </a:outerShdw>
                </a:effectLst>
                <a:latin typeface="Aharoni" pitchFamily="2" charset="-79"/>
                <a:cs typeface="Aharoni" pitchFamily="2" charset="-79"/>
              </a:rPr>
              <a:t>Aedes Aegypti </a:t>
            </a:r>
            <a:r>
              <a:rPr lang="pt-BR" sz="2400" b="1" dirty="0">
                <a:solidFill>
                  <a:srgbClr val="002060"/>
                </a:solidFill>
                <a:effectLst>
                  <a:outerShdw blurRad="38100" dist="38100" dir="2700000" algn="tl">
                    <a:srgbClr val="000000">
                      <a:alpha val="43137"/>
                    </a:srgbClr>
                  </a:outerShdw>
                </a:effectLst>
              </a:rPr>
              <a:t>– </a:t>
            </a:r>
            <a:r>
              <a:rPr lang="pt-BR" sz="2400" b="1" dirty="0" err="1">
                <a:solidFill>
                  <a:srgbClr val="002060"/>
                </a:solidFill>
                <a:effectLst>
                  <a:outerShdw blurRad="38100" dist="38100" dir="2700000" algn="tl">
                    <a:srgbClr val="000000">
                      <a:alpha val="43137"/>
                    </a:srgbClr>
                  </a:outerShdw>
                </a:effectLst>
                <a:latin typeface="Aharoni" pitchFamily="2" charset="-79"/>
                <a:cs typeface="Aharoni" pitchFamily="2" charset="-79"/>
              </a:rPr>
              <a:t>LIR</a:t>
            </a:r>
            <a:r>
              <a:rPr lang="pt-BR" sz="2400" b="1" i="1" dirty="0" err="1">
                <a:solidFill>
                  <a:srgbClr val="002060"/>
                </a:solidFill>
                <a:effectLst>
                  <a:outerShdw blurRad="38100" dist="38100" dir="2700000" algn="tl">
                    <a:srgbClr val="000000">
                      <a:alpha val="43137"/>
                    </a:srgbClr>
                  </a:outerShdw>
                </a:effectLst>
                <a:latin typeface="Aharoni" pitchFamily="2" charset="-79"/>
                <a:cs typeface="Aharoni" pitchFamily="2" charset="-79"/>
              </a:rPr>
              <a:t>Aa</a:t>
            </a:r>
            <a:r>
              <a:rPr lang="pt-BR" sz="2400" b="1" i="1" dirty="0">
                <a:solidFill>
                  <a:srgbClr val="002060"/>
                </a:solidFill>
                <a:effectLst>
                  <a:outerShdw blurRad="38100" dist="38100" dir="2700000" algn="tl">
                    <a:srgbClr val="000000">
                      <a:alpha val="43137"/>
                    </a:srgbClr>
                  </a:outerShdw>
                </a:effectLst>
                <a:latin typeface="Aharoni" pitchFamily="2" charset="-79"/>
                <a:cs typeface="Aharoni" pitchFamily="2" charset="-79"/>
              </a:rPr>
              <a:t> </a:t>
            </a:r>
          </a:p>
          <a:p>
            <a:pPr algn="ctr" eaLnBrk="1" hangingPunct="1">
              <a:spcBef>
                <a:spcPct val="20000"/>
              </a:spcBef>
            </a:pPr>
            <a:r>
              <a:rPr lang="pt-BR" sz="2400" b="1" i="1" dirty="0">
                <a:solidFill>
                  <a:srgbClr val="002060"/>
                </a:solidFill>
                <a:effectLst>
                  <a:outerShdw blurRad="38100" dist="38100" dir="2700000" algn="tl">
                    <a:srgbClr val="000000">
                      <a:alpha val="43137"/>
                    </a:srgbClr>
                  </a:outerShdw>
                </a:effectLst>
                <a:latin typeface="Aharoni" pitchFamily="2" charset="-79"/>
                <a:cs typeface="Aharoni" pitchFamily="2" charset="-79"/>
              </a:rPr>
              <a:t>                       e Levantamento de Índice Amostral - LIA</a:t>
            </a:r>
          </a:p>
          <a:p>
            <a:pPr algn="ctr"/>
            <a:endParaRPr lang="pt-BR" sz="2400" dirty="0">
              <a:solidFill>
                <a:srgbClr val="002060"/>
              </a:solidFill>
              <a:effectLst>
                <a:outerShdw blurRad="38100" dist="38100" dir="2700000" algn="tl">
                  <a:srgbClr val="000000">
                    <a:alpha val="43137"/>
                  </a:srgbClr>
                </a:outerShdw>
              </a:effectLst>
            </a:endParaRPr>
          </a:p>
          <a:p>
            <a:pPr algn="ctr"/>
            <a:endParaRPr lang="pt-BR" sz="2400" dirty="0">
              <a:solidFill>
                <a:srgbClr val="002060"/>
              </a:solidFill>
              <a:effectLst>
                <a:outerShdw blurRad="38100" dist="38100" dir="2700000" algn="tl">
                  <a:srgbClr val="000000">
                    <a:alpha val="43137"/>
                  </a:srgbClr>
                </a:outerShdw>
              </a:effectLst>
            </a:endParaRPr>
          </a:p>
        </p:txBody>
      </p:sp>
      <p:sp>
        <p:nvSpPr>
          <p:cNvPr id="7" name="CaixaDeTexto 6"/>
          <p:cNvSpPr txBox="1"/>
          <p:nvPr/>
        </p:nvSpPr>
        <p:spPr>
          <a:xfrm>
            <a:off x="179512" y="4579263"/>
            <a:ext cx="2908360" cy="584775"/>
          </a:xfrm>
          <a:prstGeom prst="rect">
            <a:avLst/>
          </a:prstGeom>
          <a:noFill/>
        </p:spPr>
        <p:txBody>
          <a:bodyPr wrap="none" rtlCol="0">
            <a:spAutoFit/>
          </a:bodyPr>
          <a:lstStyle/>
          <a:p>
            <a:r>
              <a:rPr lang="pt-BR" sz="3200" dirty="0">
                <a:solidFill>
                  <a:srgbClr val="002060"/>
                </a:solidFill>
                <a:effectLst>
                  <a:outerShdw blurRad="38100" dist="38100" dir="2700000" algn="tl">
                    <a:srgbClr val="000000">
                      <a:alpha val="43137"/>
                    </a:srgbClr>
                  </a:outerShdw>
                </a:effectLst>
                <a:latin typeface="Arial Black" pitchFamily="34" charset="0"/>
                <a:cs typeface="Aharoni" pitchFamily="2" charset="-79"/>
              </a:rPr>
              <a:t>Introdução -</a:t>
            </a:r>
          </a:p>
        </p:txBody>
      </p:sp>
      <p:sp>
        <p:nvSpPr>
          <p:cNvPr id="8" name="CaixaDeTexto 7"/>
          <p:cNvSpPr txBox="1"/>
          <p:nvPr/>
        </p:nvSpPr>
        <p:spPr>
          <a:xfrm>
            <a:off x="3034554" y="4625338"/>
            <a:ext cx="3538148" cy="584775"/>
          </a:xfrm>
          <a:prstGeom prst="rect">
            <a:avLst/>
          </a:prstGeom>
          <a:noFill/>
        </p:spPr>
        <p:txBody>
          <a:bodyPr wrap="none" rtlCol="0">
            <a:spAutoFit/>
          </a:bodyPr>
          <a:lstStyle/>
          <a:p>
            <a:r>
              <a:rPr lang="pt-BR" sz="3200" dirty="0">
                <a:solidFill>
                  <a:srgbClr val="002060"/>
                </a:solidFill>
                <a:effectLst>
                  <a:outerShdw blurRad="38100" dist="38100" dir="2700000" algn="tl">
                    <a:srgbClr val="000000">
                      <a:alpha val="43137"/>
                    </a:srgbClr>
                  </a:outerShdw>
                </a:effectLst>
                <a:latin typeface="Arial Black" pitchFamily="34" charset="0"/>
                <a:cs typeface="Aharoni" pitchFamily="2" charset="-79"/>
              </a:rPr>
              <a:t>Planejamento -</a:t>
            </a:r>
          </a:p>
        </p:txBody>
      </p:sp>
      <p:sp>
        <p:nvSpPr>
          <p:cNvPr id="9" name="CaixaDeTexto 8"/>
          <p:cNvSpPr txBox="1"/>
          <p:nvPr/>
        </p:nvSpPr>
        <p:spPr>
          <a:xfrm>
            <a:off x="6435206" y="4587974"/>
            <a:ext cx="2529282" cy="584775"/>
          </a:xfrm>
          <a:prstGeom prst="rect">
            <a:avLst/>
          </a:prstGeom>
          <a:noFill/>
        </p:spPr>
        <p:txBody>
          <a:bodyPr wrap="none" rtlCol="0">
            <a:spAutoFit/>
          </a:bodyPr>
          <a:lstStyle/>
          <a:p>
            <a:r>
              <a:rPr lang="pt-BR" sz="3200" dirty="0">
                <a:solidFill>
                  <a:srgbClr val="002060"/>
                </a:solidFill>
                <a:effectLst>
                  <a:outerShdw blurRad="38100" dist="38100" dir="2700000" algn="tl">
                    <a:srgbClr val="000000">
                      <a:alpha val="43137"/>
                    </a:srgbClr>
                  </a:outerShdw>
                </a:effectLst>
                <a:latin typeface="Arial Black" pitchFamily="34" charset="0"/>
                <a:cs typeface="Aharoni" pitchFamily="2" charset="-79"/>
              </a:rPr>
              <a:t> Execução</a:t>
            </a:r>
          </a:p>
        </p:txBody>
      </p:sp>
    </p:spTree>
    <p:extLst>
      <p:ext uri="{BB962C8B-B14F-4D97-AF65-F5344CB8AC3E}">
        <p14:creationId xmlns:p14="http://schemas.microsoft.com/office/powerpoint/2010/main" val="222129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750" fill="hold"/>
                                        <p:tgtEl>
                                          <p:spTgt spid="7"/>
                                        </p:tgtEl>
                                        <p:attrNameLst>
                                          <p:attrName>ppt_x</p:attrName>
                                        </p:attrNameLst>
                                      </p:cBhvr>
                                      <p:tavLst>
                                        <p:tav tm="0">
                                          <p:val>
                                            <p:strVal val="0-#ppt_w/2"/>
                                          </p:val>
                                        </p:tav>
                                        <p:tav tm="100000">
                                          <p:val>
                                            <p:strVal val="#ppt_x"/>
                                          </p:val>
                                        </p:tav>
                                      </p:tavLst>
                                    </p:anim>
                                    <p:anim calcmode="lin" valueType="num">
                                      <p:cBhvr additive="base">
                                        <p:cTn id="17" dur="75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1"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750" fill="hold"/>
                                        <p:tgtEl>
                                          <p:spTgt spid="8"/>
                                        </p:tgtEl>
                                        <p:attrNameLst>
                                          <p:attrName>ppt_x</p:attrName>
                                        </p:attrNameLst>
                                      </p:cBhvr>
                                      <p:tavLst>
                                        <p:tav tm="0">
                                          <p:val>
                                            <p:strVal val="#ppt_x"/>
                                          </p:val>
                                        </p:tav>
                                        <p:tav tm="100000">
                                          <p:val>
                                            <p:strVal val="#ppt_x"/>
                                          </p:val>
                                        </p:tav>
                                      </p:tavLst>
                                    </p:anim>
                                    <p:anim calcmode="lin" valueType="num">
                                      <p:cBhvr additive="base">
                                        <p:cTn id="22" dur="750" fill="hold"/>
                                        <p:tgtEl>
                                          <p:spTgt spid="8"/>
                                        </p:tgtEl>
                                        <p:attrNameLst>
                                          <p:attrName>ppt_y</p:attrName>
                                        </p:attrNameLst>
                                      </p:cBhvr>
                                      <p:tavLst>
                                        <p:tav tm="0">
                                          <p:val>
                                            <p:strVal val="0-#ppt_h/2"/>
                                          </p:val>
                                        </p:tav>
                                        <p:tav tm="100000">
                                          <p:val>
                                            <p:strVal val="#ppt_y"/>
                                          </p:val>
                                        </p:tav>
                                      </p:tavLst>
                                    </p:anim>
                                  </p:childTnLst>
                                </p:cTn>
                              </p:par>
                            </p:childTnLst>
                          </p:cTn>
                        </p:par>
                        <p:par>
                          <p:cTn id="23" fill="hold">
                            <p:stCondLst>
                              <p:cond delay="2750"/>
                            </p:stCondLst>
                            <p:childTnLst>
                              <p:par>
                                <p:cTn id="24" presetID="2" presetClass="entr" presetSubtype="2"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750" fill="hold"/>
                                        <p:tgtEl>
                                          <p:spTgt spid="9"/>
                                        </p:tgtEl>
                                        <p:attrNameLst>
                                          <p:attrName>ppt_x</p:attrName>
                                        </p:attrNameLst>
                                      </p:cBhvr>
                                      <p:tavLst>
                                        <p:tav tm="0">
                                          <p:val>
                                            <p:strVal val="1+#ppt_w/2"/>
                                          </p:val>
                                        </p:tav>
                                        <p:tav tm="100000">
                                          <p:val>
                                            <p:strVal val="#ppt_x"/>
                                          </p:val>
                                        </p:tav>
                                      </p:tavLst>
                                    </p:anim>
                                    <p:anim calcmode="lin" valueType="num">
                                      <p:cBhvr additive="base">
                                        <p:cTn id="27"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771800" y="195486"/>
            <a:ext cx="583264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pt-BR" sz="2400" b="1" dirty="0">
                <a:solidFill>
                  <a:srgbClr val="7030A0"/>
                </a:solidFill>
                <a:effectLst>
                  <a:outerShdw blurRad="38100" dist="38100" dir="2700000" algn="tl">
                    <a:srgbClr val="000000">
                      <a:alpha val="43137"/>
                    </a:srgbClr>
                  </a:outerShdw>
                </a:effectLst>
              </a:rPr>
              <a:t> Pré-requisitos para o </a:t>
            </a:r>
            <a:br>
              <a:rPr lang="pt-BR" sz="2400" b="1" dirty="0">
                <a:solidFill>
                  <a:srgbClr val="7030A0"/>
                </a:solidFill>
                <a:effectLst>
                  <a:outerShdw blurRad="38100" dist="38100" dir="2700000" algn="tl">
                    <a:srgbClr val="000000">
                      <a:alpha val="43137"/>
                    </a:srgbClr>
                  </a:outerShdw>
                </a:effectLst>
              </a:rPr>
            </a:br>
            <a:r>
              <a:rPr lang="pt-BR" sz="2400" b="1" dirty="0">
                <a:solidFill>
                  <a:srgbClr val="7030A0"/>
                </a:solidFill>
                <a:effectLst>
                  <a:outerShdw blurRad="38100" dist="38100" dir="2700000" algn="tl">
                    <a:srgbClr val="000000">
                      <a:alpha val="43137"/>
                    </a:srgbClr>
                  </a:outerShdw>
                </a:effectLst>
              </a:rPr>
              <a:t>Planejamento do </a:t>
            </a:r>
            <a:r>
              <a:rPr lang="pt-BR" sz="2400" b="1" dirty="0" err="1">
                <a:solidFill>
                  <a:srgbClr val="7030A0"/>
                </a:solidFill>
                <a:effectLst>
                  <a:outerShdw blurRad="38100" dist="38100" dir="2700000" algn="tl">
                    <a:srgbClr val="000000">
                      <a:alpha val="43137"/>
                    </a:srgbClr>
                  </a:outerShdw>
                </a:effectLst>
              </a:rPr>
              <a:t>LIR</a:t>
            </a:r>
            <a:r>
              <a:rPr lang="pt-BR" sz="2400" b="1" i="1" dirty="0" err="1">
                <a:solidFill>
                  <a:srgbClr val="7030A0"/>
                </a:solidFill>
                <a:effectLst>
                  <a:outerShdw blurRad="38100" dist="38100" dir="2700000" algn="tl">
                    <a:srgbClr val="000000">
                      <a:alpha val="43137"/>
                    </a:srgbClr>
                  </a:outerShdw>
                </a:effectLst>
              </a:rPr>
              <a:t>Aa</a:t>
            </a:r>
            <a:endParaRPr lang="pt-BR" sz="2400" b="1" i="1" dirty="0">
              <a:solidFill>
                <a:srgbClr val="7030A0"/>
              </a:solidFill>
              <a:effectLst>
                <a:outerShdw blurRad="38100" dist="38100" dir="2700000" algn="tl">
                  <a:srgbClr val="000000">
                    <a:alpha val="43137"/>
                  </a:srgbClr>
                </a:outerShdw>
              </a:effectLst>
            </a:endParaRPr>
          </a:p>
          <a:p>
            <a:pPr algn="r" eaLnBrk="1" hangingPunct="1"/>
            <a:r>
              <a:rPr lang="pt-BR" sz="2400" b="1" i="1" dirty="0">
                <a:solidFill>
                  <a:srgbClr val="7030A0"/>
                </a:solidFill>
                <a:effectLst>
                  <a:outerShdw blurRad="38100" dist="38100" dir="2700000" algn="tl">
                    <a:srgbClr val="000000">
                      <a:alpha val="43137"/>
                    </a:srgbClr>
                  </a:outerShdw>
                </a:effectLst>
              </a:rPr>
              <a:t>  - Dificuldades decorrentes-  </a:t>
            </a:r>
          </a:p>
        </p:txBody>
      </p:sp>
      <p:sp>
        <p:nvSpPr>
          <p:cNvPr id="3" name="Rectangle 5"/>
          <p:cNvSpPr>
            <a:spLocks noChangeArrowheads="1"/>
          </p:cNvSpPr>
          <p:nvPr/>
        </p:nvSpPr>
        <p:spPr bwMode="auto">
          <a:xfrm>
            <a:off x="684213" y="1563638"/>
            <a:ext cx="7772400"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pPr>
            <a:r>
              <a:rPr lang="pt-BR" sz="1800" b="1" dirty="0">
                <a:solidFill>
                  <a:srgbClr val="FF0000"/>
                </a:solidFill>
                <a:effectLst>
                  <a:outerShdw blurRad="38100" dist="38100" dir="2700000" algn="tl">
                    <a:srgbClr val="000000">
                      <a:alpha val="43137"/>
                    </a:srgbClr>
                  </a:outerShdw>
                </a:effectLst>
              </a:rPr>
              <a:t>2. mapeamento dos recursos humanos de forma quantitativa e qualitativa; </a:t>
            </a:r>
          </a:p>
          <a:p>
            <a:pPr marL="742950" lvl="1" indent="-285750" algn="just">
              <a:spcBef>
                <a:spcPct val="20000"/>
              </a:spcBef>
              <a:buFontTx/>
              <a:buChar char="•"/>
            </a:pPr>
            <a:r>
              <a:rPr lang="pt-BR" sz="1800" b="1" dirty="0">
                <a:solidFill>
                  <a:srgbClr val="FF0000"/>
                </a:solidFill>
                <a:effectLst>
                  <a:outerShdw blurRad="38100" dist="38100" dir="2700000" algn="tl">
                    <a:srgbClr val="000000">
                      <a:alpha val="43137"/>
                    </a:srgbClr>
                  </a:outerShdw>
                </a:effectLst>
              </a:rPr>
              <a:t>seleção de servidores com perfil para a execução das atividade, </a:t>
            </a:r>
            <a:r>
              <a:rPr lang="pt-BR" sz="1800" b="1" dirty="0" err="1">
                <a:solidFill>
                  <a:srgbClr val="FF0000"/>
                </a:solidFill>
                <a:effectLst>
                  <a:outerShdw blurRad="38100" dist="38100" dir="2700000" algn="tl">
                    <a:srgbClr val="000000">
                      <a:alpha val="43137"/>
                    </a:srgbClr>
                  </a:outerShdw>
                </a:effectLst>
              </a:rPr>
              <a:t>ex</a:t>
            </a:r>
            <a:r>
              <a:rPr lang="pt-BR" sz="1800" b="1" dirty="0">
                <a:solidFill>
                  <a:srgbClr val="FF0000"/>
                </a:solidFill>
                <a:effectLst>
                  <a:outerShdw blurRad="38100" dist="38100" dir="2700000" algn="tl">
                    <a:srgbClr val="000000">
                      <a:alpha val="43137"/>
                    </a:srgbClr>
                  </a:outerShdw>
                </a:effectLst>
              </a:rPr>
              <a:t>: </a:t>
            </a:r>
            <a:r>
              <a:rPr lang="pt-BR" sz="1800" b="1" u="sng" dirty="0">
                <a:solidFill>
                  <a:srgbClr val="FF0000"/>
                </a:solidFill>
                <a:effectLst>
                  <a:outerShdw blurRad="38100" dist="38100" dir="2700000" algn="tl">
                    <a:srgbClr val="000000">
                      <a:alpha val="43137"/>
                    </a:srgbClr>
                  </a:outerShdw>
                </a:effectLst>
              </a:rPr>
              <a:t>escolher agentes responsáveis para compor a equipe</a:t>
            </a:r>
            <a:r>
              <a:rPr lang="pt-BR" sz="1800" b="1" dirty="0">
                <a:solidFill>
                  <a:srgbClr val="FF0000"/>
                </a:solidFill>
                <a:effectLst>
                  <a:outerShdw blurRad="38100" dist="38100" dir="2700000" algn="tl">
                    <a:srgbClr val="000000">
                      <a:alpha val="43137"/>
                    </a:srgbClr>
                  </a:outerShdw>
                </a:effectLst>
              </a:rPr>
              <a:t> (durante a operação: sobra de agentes – inspeção em apenas cerca de 4 a 5% dos imóveis);</a:t>
            </a:r>
          </a:p>
          <a:p>
            <a:pPr marL="742950" lvl="1" indent="-285750" algn="just">
              <a:spcBef>
                <a:spcPct val="20000"/>
              </a:spcBef>
              <a:buFontTx/>
              <a:buChar char="–"/>
            </a:pPr>
            <a:endParaRPr lang="pt-BR" sz="1800" b="1" dirty="0">
              <a:solidFill>
                <a:srgbClr val="FF0000"/>
              </a:solidFill>
              <a:effectLst>
                <a:outerShdw blurRad="38100" dist="38100" dir="2700000" algn="tl">
                  <a:srgbClr val="000000">
                    <a:alpha val="43137"/>
                  </a:srgbClr>
                </a:outerShdw>
              </a:effectLst>
            </a:endParaRPr>
          </a:p>
          <a:p>
            <a:pPr marL="742950" lvl="1" indent="-285750" algn="just">
              <a:spcBef>
                <a:spcPct val="20000"/>
              </a:spcBef>
              <a:buFontTx/>
              <a:buChar char="•"/>
            </a:pPr>
            <a:r>
              <a:rPr lang="pt-BR" sz="1800" b="1" dirty="0">
                <a:solidFill>
                  <a:srgbClr val="FF0000"/>
                </a:solidFill>
                <a:effectLst>
                  <a:outerShdw blurRad="38100" dist="38100" dir="2700000" algn="tl">
                    <a:srgbClr val="000000">
                      <a:alpha val="43137"/>
                    </a:srgbClr>
                  </a:outerShdw>
                </a:effectLst>
              </a:rPr>
              <a:t>falta de RH para as ações: agentes, supervisores, laboratoristas, motoristas;</a:t>
            </a:r>
          </a:p>
          <a:p>
            <a:pPr marL="742950" lvl="1" indent="-285750" algn="just">
              <a:spcBef>
                <a:spcPct val="20000"/>
              </a:spcBef>
              <a:buFontTx/>
              <a:buChar char="•"/>
            </a:pPr>
            <a:endParaRPr lang="pt-BR" sz="1800" b="1" dirty="0">
              <a:solidFill>
                <a:srgbClr val="FF0000"/>
              </a:solidFill>
              <a:effectLst>
                <a:outerShdw blurRad="38100" dist="38100" dir="2700000" algn="tl">
                  <a:srgbClr val="000000">
                    <a:alpha val="43137"/>
                  </a:srgbClr>
                </a:outerShdw>
              </a:effectLst>
            </a:endParaRPr>
          </a:p>
          <a:p>
            <a:pPr marL="342900" indent="-342900">
              <a:spcBef>
                <a:spcPct val="20000"/>
              </a:spcBef>
            </a:pPr>
            <a:r>
              <a:rPr lang="pt-BR" sz="1800" b="1" dirty="0">
                <a:solidFill>
                  <a:srgbClr val="FF0000"/>
                </a:solidFill>
                <a:effectLst>
                  <a:outerShdw blurRad="38100" dist="38100" dir="2700000" algn="tl">
                    <a:srgbClr val="000000">
                      <a:alpha val="43137"/>
                    </a:srgbClr>
                  </a:outerShdw>
                </a:effectLst>
              </a:rPr>
              <a:t>3. conhecer e dominar as técnicas e objetivos do LIR</a:t>
            </a:r>
            <a:r>
              <a:rPr lang="pt-BR" sz="1800" b="1" i="1" dirty="0">
                <a:solidFill>
                  <a:srgbClr val="FF0000"/>
                </a:solidFill>
                <a:effectLst>
                  <a:outerShdw blurRad="38100" dist="38100" dir="2700000" algn="tl">
                    <a:srgbClr val="000000">
                      <a:alpha val="43137"/>
                    </a:srgbClr>
                  </a:outerShdw>
                </a:effectLst>
              </a:rPr>
              <a:t>Aa/LIA</a:t>
            </a:r>
            <a:r>
              <a:rPr lang="pt-BR" sz="1800" b="1" dirty="0">
                <a:solidFill>
                  <a:srgbClr val="FF0000"/>
                </a:solidFill>
                <a:effectLst>
                  <a:outerShdw blurRad="38100" dist="38100" dir="2700000" algn="tl">
                    <a:srgbClr val="000000">
                      <a:alpha val="43137"/>
                    </a:srgbClr>
                  </a:outerShdw>
                </a:effectLst>
              </a:rPr>
              <a:t>.</a:t>
            </a:r>
          </a:p>
          <a:p>
            <a:pPr marL="742950" lvl="1" indent="-285750" algn="just">
              <a:spcBef>
                <a:spcPct val="20000"/>
              </a:spcBef>
            </a:pPr>
            <a:endParaRPr lang="pt-BR" sz="1800" b="1" dirty="0">
              <a:solidFill>
                <a:srgbClr val="FF0000"/>
              </a:solidFill>
              <a:effectLst>
                <a:outerShdw blurRad="38100" dist="38100" dir="2700000" algn="tl">
                  <a:srgbClr val="000000">
                    <a:alpha val="43137"/>
                  </a:srgbClr>
                </a:outerShdw>
              </a:effectLst>
            </a:endParaRPr>
          </a:p>
        </p:txBody>
      </p:sp>
      <p:cxnSp>
        <p:nvCxnSpPr>
          <p:cNvPr id="4" name="Conector reto 3"/>
          <p:cNvCxnSpPr/>
          <p:nvPr/>
        </p:nvCxnSpPr>
        <p:spPr>
          <a:xfrm>
            <a:off x="0" y="1419622"/>
            <a:ext cx="8604448"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Conector reto 4"/>
          <p:cNvCxnSpPr/>
          <p:nvPr/>
        </p:nvCxnSpPr>
        <p:spPr>
          <a:xfrm flipV="1">
            <a:off x="611560" y="20537"/>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85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841750" y="51470"/>
            <a:ext cx="474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pt-BR" sz="2400" b="1" dirty="0">
                <a:solidFill>
                  <a:srgbClr val="7030A0"/>
                </a:solidFill>
                <a:effectLst>
                  <a:outerShdw blurRad="38100" dist="38100" dir="2700000" algn="tl">
                    <a:srgbClr val="000000">
                      <a:alpha val="43137"/>
                    </a:srgbClr>
                  </a:outerShdw>
                </a:effectLst>
              </a:rPr>
              <a:t> Pré-requisitos para o </a:t>
            </a:r>
            <a:br>
              <a:rPr lang="pt-BR" sz="2400" b="1" dirty="0">
                <a:solidFill>
                  <a:srgbClr val="7030A0"/>
                </a:solidFill>
                <a:effectLst>
                  <a:outerShdw blurRad="38100" dist="38100" dir="2700000" algn="tl">
                    <a:srgbClr val="000000">
                      <a:alpha val="43137"/>
                    </a:srgbClr>
                  </a:outerShdw>
                </a:effectLst>
              </a:rPr>
            </a:br>
            <a:r>
              <a:rPr lang="pt-BR" sz="2400" b="1" dirty="0">
                <a:solidFill>
                  <a:srgbClr val="7030A0"/>
                </a:solidFill>
                <a:effectLst>
                  <a:outerShdw blurRad="38100" dist="38100" dir="2700000" algn="tl">
                    <a:srgbClr val="000000">
                      <a:alpha val="43137"/>
                    </a:srgbClr>
                  </a:outerShdw>
                </a:effectLst>
              </a:rPr>
              <a:t>Planejamento do </a:t>
            </a:r>
            <a:r>
              <a:rPr lang="pt-BR" sz="2400" b="1" dirty="0" err="1">
                <a:solidFill>
                  <a:srgbClr val="7030A0"/>
                </a:solidFill>
                <a:effectLst>
                  <a:outerShdw blurRad="38100" dist="38100" dir="2700000" algn="tl">
                    <a:srgbClr val="000000">
                      <a:alpha val="43137"/>
                    </a:srgbClr>
                  </a:outerShdw>
                </a:effectLst>
              </a:rPr>
              <a:t>LIR</a:t>
            </a:r>
            <a:r>
              <a:rPr lang="pt-BR" sz="2400" b="1" i="1" dirty="0" err="1">
                <a:solidFill>
                  <a:srgbClr val="7030A0"/>
                </a:solidFill>
                <a:effectLst>
                  <a:outerShdw blurRad="38100" dist="38100" dir="2700000" algn="tl">
                    <a:srgbClr val="000000">
                      <a:alpha val="43137"/>
                    </a:srgbClr>
                  </a:outerShdw>
                </a:effectLst>
              </a:rPr>
              <a:t>Aa</a:t>
            </a:r>
            <a:r>
              <a:rPr lang="pt-BR" sz="2400" b="1" i="1" dirty="0">
                <a:solidFill>
                  <a:srgbClr val="7030A0"/>
                </a:solidFill>
                <a:effectLst>
                  <a:outerShdw blurRad="38100" dist="38100" dir="2700000" algn="tl">
                    <a:srgbClr val="000000">
                      <a:alpha val="43137"/>
                    </a:srgbClr>
                  </a:outerShdw>
                </a:effectLst>
              </a:rPr>
              <a:t>   </a:t>
            </a:r>
          </a:p>
          <a:p>
            <a:pPr algn="r" eaLnBrk="1" hangingPunct="1"/>
            <a:r>
              <a:rPr lang="pt-BR" sz="2400" b="1" i="1" dirty="0">
                <a:solidFill>
                  <a:srgbClr val="7030A0"/>
                </a:solidFill>
                <a:effectLst>
                  <a:outerShdw blurRad="38100" dist="38100" dir="2700000" algn="tl">
                    <a:srgbClr val="000000">
                      <a:alpha val="43137"/>
                    </a:srgbClr>
                  </a:outerShdw>
                </a:effectLst>
              </a:rPr>
              <a:t>- Dificuldades decorrentes -   </a:t>
            </a:r>
          </a:p>
        </p:txBody>
      </p:sp>
      <p:sp>
        <p:nvSpPr>
          <p:cNvPr id="3" name="Rectangle 5"/>
          <p:cNvSpPr>
            <a:spLocks noChangeArrowheads="1"/>
          </p:cNvSpPr>
          <p:nvPr/>
        </p:nvSpPr>
        <p:spPr bwMode="auto">
          <a:xfrm>
            <a:off x="832048" y="915566"/>
            <a:ext cx="7772400" cy="115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90000"/>
              </a:lnSpc>
              <a:spcBef>
                <a:spcPct val="20000"/>
              </a:spcBef>
              <a:buFontTx/>
              <a:buChar char="•"/>
            </a:pPr>
            <a:endParaRPr lang="pt-BR" sz="1800" b="1" dirty="0">
              <a:solidFill>
                <a:srgbClr val="FF0000"/>
              </a:solidFill>
              <a:effectLst>
                <a:outerShdw blurRad="38100" dist="38100" dir="2700000" algn="tl">
                  <a:srgbClr val="000000">
                    <a:alpha val="43137"/>
                  </a:srgbClr>
                </a:outerShdw>
              </a:effectLst>
            </a:endParaRPr>
          </a:p>
          <a:p>
            <a:pPr marL="457200" indent="-457200" algn="just">
              <a:lnSpc>
                <a:spcPct val="90000"/>
              </a:lnSpc>
              <a:spcBef>
                <a:spcPct val="20000"/>
              </a:spcBef>
            </a:pPr>
            <a:r>
              <a:rPr lang="pt-BR" sz="1800" b="1" dirty="0">
                <a:solidFill>
                  <a:srgbClr val="FF0000"/>
                </a:solidFill>
                <a:effectLst>
                  <a:outerShdw blurRad="38100" dist="38100" dir="2700000" algn="tl">
                    <a:srgbClr val="000000">
                      <a:alpha val="43137"/>
                    </a:srgbClr>
                  </a:outerShdw>
                </a:effectLst>
              </a:rPr>
              <a:t>4. Mapeamento dos recursos disponíveis: material de campo, escadas, laboratório, veículos e equipamentos de informática.</a:t>
            </a:r>
          </a:p>
          <a:p>
            <a:pPr marL="457200" indent="-457200">
              <a:lnSpc>
                <a:spcPct val="90000"/>
              </a:lnSpc>
              <a:spcBef>
                <a:spcPct val="20000"/>
              </a:spcBef>
            </a:pPr>
            <a:endParaRPr lang="pt-BR" sz="1800" b="1" dirty="0">
              <a:solidFill>
                <a:srgbClr val="FF0000"/>
              </a:solidFill>
              <a:effectLst>
                <a:outerShdw blurRad="38100" dist="38100" dir="2700000" algn="tl">
                  <a:srgbClr val="000000">
                    <a:alpha val="43137"/>
                  </a:srgbClr>
                </a:outerShdw>
              </a:effectLst>
            </a:endParaRPr>
          </a:p>
        </p:txBody>
      </p:sp>
      <p:cxnSp>
        <p:nvCxnSpPr>
          <p:cNvPr id="4" name="Conector reto 3"/>
          <p:cNvCxnSpPr/>
          <p:nvPr/>
        </p:nvCxnSpPr>
        <p:spPr>
          <a:xfrm>
            <a:off x="0" y="1203598"/>
            <a:ext cx="8604448"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Conector reto 4"/>
          <p:cNvCxnSpPr/>
          <p:nvPr/>
        </p:nvCxnSpPr>
        <p:spPr>
          <a:xfrm flipV="1">
            <a:off x="611560" y="20537"/>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5" y="1853986"/>
            <a:ext cx="1985529" cy="150813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9358" y="1851670"/>
            <a:ext cx="1366778" cy="15019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0136" y="1851670"/>
            <a:ext cx="1838327" cy="15019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3688" y="3363838"/>
            <a:ext cx="1564150" cy="16072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43240" y="3363838"/>
            <a:ext cx="1476986" cy="16072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07292" y="3363838"/>
            <a:ext cx="1433883" cy="16072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528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53" presetClass="entr" presetSubtype="16"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1943" y="3195690"/>
            <a:ext cx="2670870" cy="1767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6091" y="3195690"/>
            <a:ext cx="2672421" cy="17503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1943" y="987574"/>
            <a:ext cx="2661564" cy="18533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96091" y="1020381"/>
            <a:ext cx="2602625" cy="18394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5580112" y="2984053"/>
            <a:ext cx="798574" cy="307777"/>
          </a:xfrm>
          <a:prstGeom prst="rect">
            <a:avLst/>
          </a:prstGeom>
          <a:noFill/>
          <a:ln w="38100" cmpd="dbl">
            <a:gradFill>
              <a:gsLst>
                <a:gs pos="0">
                  <a:srgbClr val="03D4A8"/>
                </a:gs>
                <a:gs pos="25000">
                  <a:srgbClr val="21D6E0"/>
                </a:gs>
                <a:gs pos="75000">
                  <a:srgbClr val="0087E6"/>
                </a:gs>
                <a:gs pos="100000">
                  <a:srgbClr val="005CBF"/>
                </a:gs>
              </a:gsLst>
              <a:lin ang="5400000" scaled="0"/>
            </a:gradFill>
            <a:miter lim="800000"/>
            <a:headEnd/>
            <a:tailEnd/>
          </a:ln>
          <a:effectLst>
            <a:innerShdw blurRad="63500" dist="50800" dir="18900000">
              <a:prstClr val="black">
                <a:alpha val="50000"/>
              </a:prstClr>
            </a:innerShdw>
          </a:effectLst>
        </p:spPr>
        <p:txBody>
          <a:bodyPr wrap="squar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ctr" eaLnBrk="1" hangingPunct="1"/>
            <a:r>
              <a:rPr lang="pt-BR" sz="1400" b="1" dirty="0">
                <a:solidFill>
                  <a:srgbClr val="FF0000"/>
                </a:solidFill>
                <a:latin typeface="Aharoni" pitchFamily="2" charset="-79"/>
                <a:cs typeface="Aharoni" pitchFamily="2" charset="-79"/>
              </a:rPr>
              <a:t>4 - Agir</a:t>
            </a:r>
          </a:p>
        </p:txBody>
      </p:sp>
      <p:sp>
        <p:nvSpPr>
          <p:cNvPr id="7" name="Text Box 11"/>
          <p:cNvSpPr txBox="1">
            <a:spLocks noChangeArrowheads="1"/>
          </p:cNvSpPr>
          <p:nvPr/>
        </p:nvSpPr>
        <p:spPr bwMode="auto">
          <a:xfrm>
            <a:off x="2227966" y="2912045"/>
            <a:ext cx="1263914" cy="307777"/>
          </a:xfrm>
          <a:prstGeom prst="rect">
            <a:avLst/>
          </a:prstGeom>
          <a:noFill/>
          <a:ln w="38100" cmpd="dbl">
            <a:gradFill>
              <a:gsLst>
                <a:gs pos="0">
                  <a:srgbClr val="03D4A8"/>
                </a:gs>
                <a:gs pos="25000">
                  <a:srgbClr val="21D6E0"/>
                </a:gs>
                <a:gs pos="75000">
                  <a:srgbClr val="0087E6"/>
                </a:gs>
                <a:gs pos="100000">
                  <a:srgbClr val="005CBF"/>
                </a:gs>
              </a:gsLst>
              <a:lin ang="5400000" scaled="0"/>
            </a:gradFill>
            <a:miter lim="800000"/>
            <a:headEnd/>
            <a:tailEnd/>
          </a:ln>
          <a:effectLst>
            <a:innerShdw blurRad="63500" dist="50800" dir="18900000">
              <a:prstClr val="black">
                <a:alpha val="50000"/>
              </a:prstClr>
            </a:innerShdw>
          </a:effectLst>
        </p:spPr>
        <p:txBody>
          <a:bodyPr wrap="squar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ctr" eaLnBrk="1" hangingPunct="1"/>
            <a:r>
              <a:rPr lang="pt-BR" sz="1400" b="1" dirty="0">
                <a:solidFill>
                  <a:srgbClr val="FF0000"/>
                </a:solidFill>
                <a:latin typeface="Aharoni" pitchFamily="2" charset="-79"/>
                <a:cs typeface="Aharoni" pitchFamily="2" charset="-79"/>
              </a:rPr>
              <a:t>3 - Executar</a:t>
            </a:r>
          </a:p>
        </p:txBody>
      </p:sp>
      <p:sp>
        <p:nvSpPr>
          <p:cNvPr id="8" name="Text Box 12"/>
          <p:cNvSpPr txBox="1">
            <a:spLocks noChangeArrowheads="1"/>
          </p:cNvSpPr>
          <p:nvPr/>
        </p:nvSpPr>
        <p:spPr bwMode="auto">
          <a:xfrm>
            <a:off x="5436096" y="751805"/>
            <a:ext cx="1090408" cy="307777"/>
          </a:xfrm>
          <a:prstGeom prst="rect">
            <a:avLst/>
          </a:prstGeom>
          <a:noFill/>
          <a:ln w="38100" cmpd="dbl">
            <a:gradFill>
              <a:gsLst>
                <a:gs pos="0">
                  <a:srgbClr val="03D4A8"/>
                </a:gs>
                <a:gs pos="25000">
                  <a:srgbClr val="21D6E0"/>
                </a:gs>
                <a:gs pos="75000">
                  <a:srgbClr val="0087E6"/>
                </a:gs>
                <a:gs pos="100000">
                  <a:srgbClr val="005CBF"/>
                </a:gs>
              </a:gsLst>
              <a:lin ang="5400000" scaled="0"/>
            </a:gradFill>
            <a:miter lim="800000"/>
            <a:headEnd/>
            <a:tailEnd/>
          </a:ln>
          <a:effectLst>
            <a:innerShdw blurRad="63500" dist="50800" dir="18900000">
              <a:prstClr val="black">
                <a:alpha val="50000"/>
              </a:prstClr>
            </a:innerShdw>
          </a:effectLst>
        </p:spPr>
        <p:txBody>
          <a:bodyPr wrap="squar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ctr" eaLnBrk="1" hangingPunct="1"/>
            <a:r>
              <a:rPr lang="pt-BR" sz="1400" b="1" dirty="0">
                <a:solidFill>
                  <a:srgbClr val="FF0000"/>
                </a:solidFill>
                <a:latin typeface="Aharoni" pitchFamily="2" charset="-79"/>
                <a:cs typeface="Aharoni" pitchFamily="2" charset="-79"/>
              </a:rPr>
              <a:t>2 - treinar</a:t>
            </a:r>
          </a:p>
        </p:txBody>
      </p:sp>
      <p:sp>
        <p:nvSpPr>
          <p:cNvPr id="9" name="Text Box 9"/>
          <p:cNvSpPr txBox="1">
            <a:spLocks noChangeArrowheads="1"/>
          </p:cNvSpPr>
          <p:nvPr/>
        </p:nvSpPr>
        <p:spPr bwMode="auto">
          <a:xfrm>
            <a:off x="2293165" y="751805"/>
            <a:ext cx="1198715" cy="307777"/>
          </a:xfrm>
          <a:prstGeom prst="rect">
            <a:avLst/>
          </a:prstGeom>
          <a:noFill/>
          <a:ln w="38100" cmpd="dbl">
            <a:gradFill>
              <a:gsLst>
                <a:gs pos="0">
                  <a:srgbClr val="03D4A8"/>
                </a:gs>
                <a:gs pos="25000">
                  <a:srgbClr val="21D6E0"/>
                </a:gs>
                <a:gs pos="75000">
                  <a:srgbClr val="0087E6"/>
                </a:gs>
                <a:gs pos="100000">
                  <a:srgbClr val="005CBF"/>
                </a:gs>
              </a:gsLst>
              <a:lin ang="5400000" scaled="0"/>
            </a:gradFill>
            <a:miter lim="800000"/>
            <a:headEnd/>
            <a:tailEnd/>
          </a:ln>
          <a:effectLst>
            <a:innerShdw blurRad="63500" dist="50800" dir="18900000">
              <a:prstClr val="black">
                <a:alpha val="50000"/>
              </a:prstClr>
            </a:innerShdw>
          </a:effectLst>
        </p:spPr>
        <p:txBody>
          <a:bodyPr wrap="squar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ctr" eaLnBrk="1" hangingPunct="1"/>
            <a:r>
              <a:rPr lang="pt-BR" sz="1400" b="1" dirty="0">
                <a:solidFill>
                  <a:srgbClr val="FF0000"/>
                </a:solidFill>
                <a:latin typeface="Aharoni" pitchFamily="2" charset="-79"/>
                <a:cs typeface="Aharoni" pitchFamily="2" charset="-79"/>
              </a:rPr>
              <a:t>1 - Planejar</a:t>
            </a:r>
          </a:p>
        </p:txBody>
      </p:sp>
      <p:sp>
        <p:nvSpPr>
          <p:cNvPr id="10" name="Retângulo 9"/>
          <p:cNvSpPr/>
          <p:nvPr/>
        </p:nvSpPr>
        <p:spPr>
          <a:xfrm>
            <a:off x="611560" y="-20538"/>
            <a:ext cx="7848872" cy="634020"/>
          </a:xfrm>
          <a:prstGeom prst="rect">
            <a:avLst/>
          </a:prstGeom>
        </p:spPr>
        <p:txBody>
          <a:bodyPr wrap="square">
            <a:spAutoFit/>
          </a:bodyPr>
          <a:lstStyle/>
          <a:p>
            <a:pPr algn="ctr">
              <a:spcBef>
                <a:spcPct val="20000"/>
              </a:spcBef>
            </a:pPr>
            <a:r>
              <a:rPr lang="pt-BR" sz="1600" b="1" dirty="0">
                <a:solidFill>
                  <a:srgbClr val="7030A0"/>
                </a:solidFill>
                <a:effectLst>
                  <a:outerShdw blurRad="38100" dist="38100" dir="2700000" algn="tl">
                    <a:srgbClr val="000000">
                      <a:alpha val="43137"/>
                    </a:srgbClr>
                  </a:outerShdw>
                </a:effectLst>
              </a:rPr>
              <a:t>LIRAa/LIA:</a:t>
            </a:r>
          </a:p>
          <a:p>
            <a:pPr algn="ctr">
              <a:spcBef>
                <a:spcPct val="20000"/>
              </a:spcBef>
            </a:pPr>
            <a:r>
              <a:rPr lang="pt-BR" sz="1600" b="1" dirty="0">
                <a:solidFill>
                  <a:srgbClr val="7030A0"/>
                </a:solidFill>
                <a:effectLst>
                  <a:outerShdw blurRad="38100" dist="38100" dir="2700000" algn="tl">
                    <a:srgbClr val="000000">
                      <a:alpha val="43137"/>
                    </a:srgbClr>
                  </a:outerShdw>
                </a:effectLst>
              </a:rPr>
              <a:t>Depende de sustentabilidade política e planejamento</a:t>
            </a:r>
            <a:endParaRPr lang="en-US" sz="1600"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63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ppt_w</p:attrName>
                                        </p:attrNameLst>
                                      </p:cBhvr>
                                      <p:tavLst>
                                        <p:tav tm="0" fmla="#ppt_w*sin(2.5*pi*$)">
                                          <p:val>
                                            <p:fltVal val="0"/>
                                          </p:val>
                                        </p:tav>
                                        <p:tav tm="100000">
                                          <p:val>
                                            <p:fltVal val="1"/>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anim calcmode="lin" valueType="num">
                                      <p:cBhvr>
                                        <p:cTn id="18" dur="2000" fill="hold"/>
                                        <p:tgtEl>
                                          <p:spTgt spid="7"/>
                                        </p:tgtEl>
                                        <p:attrNameLst>
                                          <p:attrName>ppt_w</p:attrName>
                                        </p:attrNameLst>
                                      </p:cBhvr>
                                      <p:tavLst>
                                        <p:tav tm="0" fmla="#ppt_w*sin(2.5*pi*$)">
                                          <p:val>
                                            <p:fltVal val="0"/>
                                          </p:val>
                                        </p:tav>
                                        <p:tav tm="100000">
                                          <p:val>
                                            <p:fltVal val="1"/>
                                          </p:val>
                                        </p:tav>
                                      </p:tavLst>
                                    </p:anim>
                                    <p:anim calcmode="lin" valueType="num">
                                      <p:cBhvr>
                                        <p:cTn id="19" dur="2000" fill="hold"/>
                                        <p:tgtEl>
                                          <p:spTgt spid="7"/>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anim calcmode="lin" valueType="num">
                                      <p:cBhvr>
                                        <p:cTn id="23" dur="2000" fill="hold"/>
                                        <p:tgtEl>
                                          <p:spTgt spid="8"/>
                                        </p:tgtEl>
                                        <p:attrNameLst>
                                          <p:attrName>ppt_w</p:attrName>
                                        </p:attrNameLst>
                                      </p:cBhvr>
                                      <p:tavLst>
                                        <p:tav tm="0" fmla="#ppt_w*sin(2.5*pi*$)">
                                          <p:val>
                                            <p:fltVal val="0"/>
                                          </p:val>
                                        </p:tav>
                                        <p:tav tm="100000">
                                          <p:val>
                                            <p:fltVal val="1"/>
                                          </p:val>
                                        </p:tav>
                                      </p:tavLst>
                                    </p:anim>
                                    <p:anim calcmode="lin" valueType="num">
                                      <p:cBhvr>
                                        <p:cTn id="24" dur="2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anim calcmode="lin" valueType="num">
                                      <p:cBhvr>
                                        <p:cTn id="28" dur="2000" fill="hold"/>
                                        <p:tgtEl>
                                          <p:spTgt spid="6"/>
                                        </p:tgtEl>
                                        <p:attrNameLst>
                                          <p:attrName>ppt_w</p:attrName>
                                        </p:attrNameLst>
                                      </p:cBhvr>
                                      <p:tavLst>
                                        <p:tav tm="0" fmla="#ppt_w*sin(2.5*pi*$)">
                                          <p:val>
                                            <p:fltVal val="0"/>
                                          </p:val>
                                        </p:tav>
                                        <p:tav tm="100000">
                                          <p:val>
                                            <p:fltVal val="1"/>
                                          </p:val>
                                        </p:tav>
                                      </p:tavLst>
                                    </p:anim>
                                    <p:anim calcmode="lin" valueType="num">
                                      <p:cBhvr>
                                        <p:cTn id="29" dur="2000" fill="hold"/>
                                        <p:tgtEl>
                                          <p:spTgt spid="6"/>
                                        </p:tgtEl>
                                        <p:attrNameLst>
                                          <p:attrName>ppt_h</p:attrName>
                                        </p:attrNameLst>
                                      </p:cBhvr>
                                      <p:tavLst>
                                        <p:tav tm="0">
                                          <p:val>
                                            <p:strVal val="#ppt_h"/>
                                          </p:val>
                                        </p:tav>
                                        <p:tav tm="100000">
                                          <p:val>
                                            <p:strVal val="#ppt_h"/>
                                          </p:val>
                                        </p:tav>
                                      </p:tavLst>
                                    </p:anim>
                                  </p:childTnLst>
                                </p:cTn>
                              </p:par>
                              <p:par>
                                <p:cTn id="30" presetID="53" presetClass="entr" presetSubtype="16"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par>
                                <p:cTn id="40" presetID="53" presetClass="entr" presetSubtype="16"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par>
                                <p:cTn id="45" presetID="53" presetClass="entr" presetSubtype="16"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fltVal val="0"/>
                                          </p:val>
                                        </p:tav>
                                        <p:tav tm="100000">
                                          <p:val>
                                            <p:strVal val="#ppt_w"/>
                                          </p:val>
                                        </p:tav>
                                      </p:tavLst>
                                    </p:anim>
                                    <p:anim calcmode="lin" valueType="num">
                                      <p:cBhvr>
                                        <p:cTn id="48" dur="500" fill="hold"/>
                                        <p:tgtEl>
                                          <p:spTgt spid="2"/>
                                        </p:tgtEl>
                                        <p:attrNameLst>
                                          <p:attrName>ppt_h</p:attrName>
                                        </p:attrNameLst>
                                      </p:cBhvr>
                                      <p:tavLst>
                                        <p:tav tm="0">
                                          <p:val>
                                            <p:fltVal val="0"/>
                                          </p:val>
                                        </p:tav>
                                        <p:tav tm="100000">
                                          <p:val>
                                            <p:strVal val="#ppt_h"/>
                                          </p:val>
                                        </p:tav>
                                      </p:tavLst>
                                    </p:anim>
                                    <p:animEffect transition="in" filter="fade">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132138" y="-32172"/>
            <a:ext cx="5326062"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pt-BR" sz="2800" b="1" dirty="0">
                <a:solidFill>
                  <a:srgbClr val="7030A0"/>
                </a:solidFill>
                <a:effectLst>
                  <a:outerShdw blurRad="38100" dist="38100" dir="2700000" algn="tl">
                    <a:srgbClr val="000000">
                      <a:alpha val="43137"/>
                    </a:srgbClr>
                  </a:outerShdw>
                </a:effectLst>
              </a:rPr>
              <a:t>O planejamento do LIR</a:t>
            </a:r>
            <a:r>
              <a:rPr lang="pt-BR" sz="2800" b="1" i="1" dirty="0">
                <a:solidFill>
                  <a:srgbClr val="7030A0"/>
                </a:solidFill>
                <a:effectLst>
                  <a:outerShdw blurRad="38100" dist="38100" dir="2700000" algn="tl">
                    <a:srgbClr val="000000">
                      <a:alpha val="43137"/>
                    </a:srgbClr>
                  </a:outerShdw>
                </a:effectLst>
              </a:rPr>
              <a:t>Aa/LIA</a:t>
            </a:r>
          </a:p>
        </p:txBody>
      </p:sp>
      <p:sp>
        <p:nvSpPr>
          <p:cNvPr id="3" name="Rectangle 5"/>
          <p:cNvSpPr>
            <a:spLocks noChangeArrowheads="1"/>
          </p:cNvSpPr>
          <p:nvPr/>
        </p:nvSpPr>
        <p:spPr bwMode="auto">
          <a:xfrm>
            <a:off x="684213" y="1286992"/>
            <a:ext cx="7772400" cy="385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0000"/>
              </a:lnSpc>
              <a:spcBef>
                <a:spcPct val="20000"/>
              </a:spcBef>
              <a:buFontTx/>
              <a:buChar char="•"/>
            </a:pPr>
            <a:r>
              <a:rPr lang="pt-BR" sz="1800" b="1" dirty="0">
                <a:solidFill>
                  <a:srgbClr val="FF0000"/>
                </a:solidFill>
                <a:effectLst>
                  <a:outerShdw blurRad="38100" dist="38100" dir="2700000" algn="tl">
                    <a:srgbClr val="000000">
                      <a:alpha val="43137"/>
                    </a:srgbClr>
                  </a:outerShdw>
                </a:effectLst>
              </a:rPr>
              <a:t>Identificação e seleção da equipe do LIR</a:t>
            </a:r>
            <a:r>
              <a:rPr lang="pt-BR" sz="1800" b="1" i="1" dirty="0">
                <a:solidFill>
                  <a:srgbClr val="FF0000"/>
                </a:solidFill>
                <a:effectLst>
                  <a:outerShdw blurRad="38100" dist="38100" dir="2700000" algn="tl">
                    <a:srgbClr val="000000">
                      <a:alpha val="43137"/>
                    </a:srgbClr>
                  </a:outerShdw>
                </a:effectLst>
              </a:rPr>
              <a:t>Aa/LIA</a:t>
            </a:r>
            <a:r>
              <a:rPr lang="pt-BR" sz="1800" b="1" dirty="0">
                <a:solidFill>
                  <a:srgbClr val="FF0000"/>
                </a:solidFill>
                <a:effectLst>
                  <a:outerShdw blurRad="38100" dist="38100" dir="2700000" algn="tl">
                    <a:srgbClr val="000000">
                      <a:alpha val="43137"/>
                    </a:srgbClr>
                  </a:outerShdw>
                </a:effectLst>
              </a:rPr>
              <a:t> - Coordenador, Supervisores e Agentes;</a:t>
            </a:r>
          </a:p>
          <a:p>
            <a:pPr marL="342900" indent="-342900" algn="just">
              <a:lnSpc>
                <a:spcPct val="80000"/>
              </a:lnSpc>
              <a:spcBef>
                <a:spcPct val="20000"/>
              </a:spcBef>
            </a:pPr>
            <a:endParaRPr lang="pt-BR" sz="1800" b="1" dirty="0">
              <a:solidFill>
                <a:srgbClr val="FF0000"/>
              </a:solidFill>
              <a:effectLst>
                <a:outerShdw blurRad="38100" dist="38100" dir="2700000" algn="tl">
                  <a:srgbClr val="000000">
                    <a:alpha val="43137"/>
                  </a:srgbClr>
                </a:outerShdw>
              </a:effectLst>
            </a:endParaRPr>
          </a:p>
          <a:p>
            <a:pPr marL="342900" indent="-342900" algn="just">
              <a:lnSpc>
                <a:spcPct val="80000"/>
              </a:lnSpc>
              <a:spcBef>
                <a:spcPct val="20000"/>
              </a:spcBef>
              <a:buFontTx/>
              <a:buChar char="•"/>
            </a:pPr>
            <a:r>
              <a:rPr lang="pt-BR" sz="1800" b="1" dirty="0">
                <a:solidFill>
                  <a:srgbClr val="FF0000"/>
                </a:solidFill>
                <a:effectLst>
                  <a:outerShdw blurRad="38100" dist="38100" dir="2700000" algn="tl">
                    <a:srgbClr val="000000">
                      <a:alpha val="43137"/>
                    </a:srgbClr>
                  </a:outerShdw>
                </a:effectLst>
              </a:rPr>
              <a:t>Levantamento das necessidades - material de campo, laboratório, veículos e equipamentos de informática, recursos humanos para o LIR</a:t>
            </a:r>
            <a:r>
              <a:rPr lang="pt-BR" sz="1800" b="1" i="1" dirty="0">
                <a:solidFill>
                  <a:srgbClr val="FF0000"/>
                </a:solidFill>
                <a:effectLst>
                  <a:outerShdw blurRad="38100" dist="38100" dir="2700000" algn="tl">
                    <a:srgbClr val="000000">
                      <a:alpha val="43137"/>
                    </a:srgbClr>
                  </a:outerShdw>
                </a:effectLst>
              </a:rPr>
              <a:t>Aa/LIA</a:t>
            </a:r>
            <a:r>
              <a:rPr lang="pt-BR" sz="1800" b="1" dirty="0">
                <a:solidFill>
                  <a:srgbClr val="FF0000"/>
                </a:solidFill>
                <a:effectLst>
                  <a:outerShdw blurRad="38100" dist="38100" dir="2700000" algn="tl">
                    <a:srgbClr val="000000">
                      <a:alpha val="43137"/>
                    </a:srgbClr>
                  </a:outerShdw>
                </a:effectLst>
              </a:rPr>
              <a:t>;</a:t>
            </a:r>
          </a:p>
          <a:p>
            <a:pPr marL="342900" indent="-342900" algn="just">
              <a:lnSpc>
                <a:spcPct val="80000"/>
              </a:lnSpc>
              <a:spcBef>
                <a:spcPct val="20000"/>
              </a:spcBef>
            </a:pPr>
            <a:endParaRPr lang="pt-BR" sz="1800" b="1" dirty="0">
              <a:solidFill>
                <a:srgbClr val="FF0000"/>
              </a:solidFill>
              <a:effectLst>
                <a:outerShdw blurRad="38100" dist="38100" dir="2700000" algn="tl">
                  <a:srgbClr val="000000">
                    <a:alpha val="43137"/>
                  </a:srgbClr>
                </a:outerShdw>
              </a:effectLst>
            </a:endParaRPr>
          </a:p>
          <a:p>
            <a:pPr marL="342900" indent="-342900" algn="just">
              <a:lnSpc>
                <a:spcPct val="80000"/>
              </a:lnSpc>
              <a:spcBef>
                <a:spcPct val="20000"/>
              </a:spcBef>
              <a:buFontTx/>
              <a:buChar char="•"/>
            </a:pPr>
            <a:r>
              <a:rPr lang="pt-BR" sz="1800" b="1" dirty="0">
                <a:solidFill>
                  <a:srgbClr val="FF0000"/>
                </a:solidFill>
                <a:effectLst>
                  <a:outerShdw blurRad="38100" dist="38100" dir="2700000" algn="tl">
                    <a:srgbClr val="000000">
                      <a:alpha val="43137"/>
                    </a:srgbClr>
                  </a:outerShdw>
                </a:effectLst>
              </a:rPr>
              <a:t>Capacitação da(s) equipe(s) - apresentação das estratégias e objetivos do LIR</a:t>
            </a:r>
            <a:r>
              <a:rPr lang="pt-BR" sz="1800" b="1" i="1" dirty="0">
                <a:solidFill>
                  <a:srgbClr val="FF0000"/>
                </a:solidFill>
                <a:effectLst>
                  <a:outerShdw blurRad="38100" dist="38100" dir="2700000" algn="tl">
                    <a:srgbClr val="000000">
                      <a:alpha val="43137"/>
                    </a:srgbClr>
                  </a:outerShdw>
                </a:effectLst>
              </a:rPr>
              <a:t>Aa/LIA</a:t>
            </a:r>
            <a:r>
              <a:rPr lang="pt-BR" sz="1800" b="1" dirty="0">
                <a:solidFill>
                  <a:srgbClr val="FF0000"/>
                </a:solidFill>
                <a:effectLst>
                  <a:outerShdw blurRad="38100" dist="38100" dir="2700000" algn="tl">
                    <a:srgbClr val="000000">
                      <a:alpha val="43137"/>
                    </a:srgbClr>
                  </a:outerShdw>
                </a:effectLst>
              </a:rPr>
              <a:t>;</a:t>
            </a:r>
          </a:p>
          <a:p>
            <a:pPr marL="342900" indent="-342900" algn="just">
              <a:lnSpc>
                <a:spcPct val="80000"/>
              </a:lnSpc>
              <a:spcBef>
                <a:spcPct val="20000"/>
              </a:spcBef>
            </a:pPr>
            <a:endParaRPr lang="pt-BR" sz="1800" b="1" dirty="0">
              <a:solidFill>
                <a:srgbClr val="FF0000"/>
              </a:solidFill>
              <a:effectLst>
                <a:outerShdw blurRad="38100" dist="38100" dir="2700000" algn="tl">
                  <a:srgbClr val="000000">
                    <a:alpha val="43137"/>
                  </a:srgbClr>
                </a:outerShdw>
              </a:effectLst>
            </a:endParaRPr>
          </a:p>
          <a:p>
            <a:pPr marL="342900" indent="-342900" algn="just">
              <a:lnSpc>
                <a:spcPct val="80000"/>
              </a:lnSpc>
              <a:spcBef>
                <a:spcPct val="20000"/>
              </a:spcBef>
              <a:buFontTx/>
              <a:buChar char="•"/>
            </a:pPr>
            <a:r>
              <a:rPr lang="pt-BR" sz="1800" b="1" dirty="0">
                <a:solidFill>
                  <a:srgbClr val="FF0000"/>
                </a:solidFill>
                <a:effectLst>
                  <a:outerShdw blurRad="38100" dist="38100" dir="2700000" algn="tl">
                    <a:srgbClr val="000000">
                      <a:alpha val="43137"/>
                    </a:srgbClr>
                  </a:outerShdw>
                </a:effectLst>
              </a:rPr>
              <a:t>Antecede em pelo menos quinze dias a realização do levantamento;</a:t>
            </a:r>
          </a:p>
          <a:p>
            <a:pPr marL="342900" indent="-342900" algn="just">
              <a:lnSpc>
                <a:spcPct val="80000"/>
              </a:lnSpc>
              <a:spcBef>
                <a:spcPct val="20000"/>
              </a:spcBef>
              <a:buFontTx/>
              <a:buChar char="•"/>
            </a:pPr>
            <a:endParaRPr lang="pt-BR" b="1" dirty="0">
              <a:solidFill>
                <a:srgbClr val="FF0000"/>
              </a:solidFill>
              <a:effectLst>
                <a:outerShdw blurRad="38100" dist="38100" dir="2700000" algn="tl">
                  <a:srgbClr val="000000">
                    <a:alpha val="43137"/>
                  </a:srgbClr>
                </a:outerShdw>
              </a:effectLst>
            </a:endParaRPr>
          </a:p>
          <a:p>
            <a:pPr marL="342900" indent="-342900" algn="just">
              <a:lnSpc>
                <a:spcPct val="80000"/>
              </a:lnSpc>
              <a:spcBef>
                <a:spcPct val="20000"/>
              </a:spcBef>
              <a:buFontTx/>
              <a:buChar char="•"/>
            </a:pPr>
            <a:r>
              <a:rPr lang="pt-BR" sz="1800" b="1" dirty="0">
                <a:solidFill>
                  <a:srgbClr val="FF0000"/>
                </a:solidFill>
                <a:effectLst>
                  <a:outerShdw blurRad="38100" dist="38100" dir="2700000" algn="tl">
                    <a:srgbClr val="000000">
                      <a:alpha val="43137"/>
                    </a:srgbClr>
                  </a:outerShdw>
                </a:effectLst>
              </a:rPr>
              <a:t>Os agentes que não foram selecionados para o LIRA/LIA, continuarão no trabalho de rotina.</a:t>
            </a:r>
          </a:p>
          <a:p>
            <a:pPr marL="342900" indent="-342900" algn="just">
              <a:lnSpc>
                <a:spcPct val="80000"/>
              </a:lnSpc>
              <a:spcBef>
                <a:spcPct val="20000"/>
              </a:spcBef>
            </a:pPr>
            <a:endParaRPr lang="pt-BR" sz="1800" b="1" dirty="0">
              <a:solidFill>
                <a:srgbClr val="FF0000"/>
              </a:solidFill>
              <a:effectLst>
                <a:outerShdw blurRad="38100" dist="38100" dir="2700000" algn="tl">
                  <a:srgbClr val="000000">
                    <a:alpha val="43137"/>
                  </a:srgbClr>
                </a:outerShdw>
              </a:effectLst>
            </a:endParaRPr>
          </a:p>
        </p:txBody>
      </p:sp>
      <p:cxnSp>
        <p:nvCxnSpPr>
          <p:cNvPr id="4" name="Conector reto 3"/>
          <p:cNvCxnSpPr/>
          <p:nvPr/>
        </p:nvCxnSpPr>
        <p:spPr>
          <a:xfrm>
            <a:off x="0" y="730475"/>
            <a:ext cx="8604448"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Conector reto 4"/>
          <p:cNvCxnSpPr/>
          <p:nvPr/>
        </p:nvCxnSpPr>
        <p:spPr>
          <a:xfrm flipV="1">
            <a:off x="611560"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42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211638" y="184746"/>
            <a:ext cx="4246562"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pt-BR" sz="2400" b="1" dirty="0">
                <a:solidFill>
                  <a:srgbClr val="7030A0"/>
                </a:solidFill>
                <a:effectLst>
                  <a:outerShdw blurRad="38100" dist="38100" dir="2700000" algn="tl">
                    <a:srgbClr val="000000">
                      <a:alpha val="43137"/>
                    </a:srgbClr>
                  </a:outerShdw>
                </a:effectLst>
              </a:rPr>
              <a:t>Delimitação dos estratos do LIR</a:t>
            </a:r>
            <a:r>
              <a:rPr lang="pt-BR" sz="2400" b="1" i="1" dirty="0">
                <a:solidFill>
                  <a:srgbClr val="7030A0"/>
                </a:solidFill>
                <a:effectLst>
                  <a:outerShdw blurRad="38100" dist="38100" dir="2700000" algn="tl">
                    <a:srgbClr val="000000">
                      <a:alpha val="43137"/>
                    </a:srgbClr>
                  </a:outerShdw>
                </a:effectLst>
              </a:rPr>
              <a:t>Aa/LIA</a:t>
            </a:r>
          </a:p>
        </p:txBody>
      </p:sp>
      <p:sp>
        <p:nvSpPr>
          <p:cNvPr id="3" name="Text Box 5"/>
          <p:cNvSpPr>
            <a:spLocks noChangeArrowheads="1"/>
          </p:cNvSpPr>
          <p:nvPr/>
        </p:nvSpPr>
        <p:spPr bwMode="auto">
          <a:xfrm>
            <a:off x="684213" y="97723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0000"/>
              </a:lnSpc>
              <a:spcBef>
                <a:spcPct val="20000"/>
              </a:spcBef>
            </a:pPr>
            <a:r>
              <a:rPr lang="pt-BR" sz="1800" b="1" dirty="0">
                <a:solidFill>
                  <a:srgbClr val="FF0000"/>
                </a:solidFill>
                <a:effectLst>
                  <a:outerShdw blurRad="38100" dist="38100" dir="2700000" algn="tl">
                    <a:srgbClr val="000000">
                      <a:alpha val="43137"/>
                    </a:srgbClr>
                  </a:outerShdw>
                </a:effectLst>
              </a:rPr>
              <a:t> </a:t>
            </a:r>
            <a:r>
              <a:rPr lang="pt-BR" sz="2000" b="1" u="sng" dirty="0">
                <a:solidFill>
                  <a:srgbClr val="FF0000"/>
                </a:solidFill>
                <a:effectLst>
                  <a:outerShdw blurRad="38100" dist="38100" dir="2700000" algn="tl">
                    <a:srgbClr val="000000">
                      <a:alpha val="43137"/>
                    </a:srgbClr>
                  </a:outerShdw>
                </a:effectLst>
              </a:rPr>
              <a:t>Requisitos:</a:t>
            </a:r>
          </a:p>
          <a:p>
            <a:pPr marL="342900" indent="-342900" algn="just">
              <a:lnSpc>
                <a:spcPct val="80000"/>
              </a:lnSpc>
              <a:spcBef>
                <a:spcPct val="20000"/>
              </a:spcBef>
              <a:buFontTx/>
              <a:buChar char="•"/>
            </a:pPr>
            <a:endParaRPr lang="pt-BR" sz="1800" b="1" dirty="0">
              <a:solidFill>
                <a:srgbClr val="FF0000"/>
              </a:solidFill>
              <a:effectLst>
                <a:outerShdw blurRad="38100" dist="38100" dir="2700000" algn="tl">
                  <a:srgbClr val="000000">
                    <a:alpha val="43137"/>
                  </a:srgbClr>
                </a:outerShdw>
              </a:effectLst>
            </a:endParaRPr>
          </a:p>
          <a:p>
            <a:pPr marL="342900" indent="-342900" algn="just">
              <a:lnSpc>
                <a:spcPct val="80000"/>
              </a:lnSpc>
              <a:spcBef>
                <a:spcPct val="20000"/>
              </a:spcBef>
              <a:buFontTx/>
              <a:buChar char="•"/>
            </a:pPr>
            <a:r>
              <a:rPr lang="pt-BR" sz="1800" b="1" dirty="0">
                <a:solidFill>
                  <a:srgbClr val="FF0000"/>
                </a:solidFill>
                <a:effectLst>
                  <a:outerShdw blurRad="38100" dist="38100" dir="2700000" algn="tl">
                    <a:srgbClr val="000000">
                      <a:alpha val="43137"/>
                    </a:srgbClr>
                  </a:outerShdw>
                </a:effectLst>
              </a:rPr>
              <a:t> Informações sobre delimitação dos bairros (quarteirões);</a:t>
            </a:r>
          </a:p>
          <a:p>
            <a:pPr marL="342900" indent="-342900" algn="just">
              <a:lnSpc>
                <a:spcPct val="80000"/>
              </a:lnSpc>
              <a:spcBef>
                <a:spcPct val="20000"/>
              </a:spcBef>
              <a:buFontTx/>
              <a:buChar char="•"/>
            </a:pPr>
            <a:endParaRPr lang="pt-BR" sz="1800" b="1" dirty="0">
              <a:solidFill>
                <a:srgbClr val="FF0000"/>
              </a:solidFill>
              <a:effectLst>
                <a:outerShdw blurRad="38100" dist="38100" dir="2700000" algn="tl">
                  <a:srgbClr val="000000">
                    <a:alpha val="43137"/>
                  </a:srgbClr>
                </a:outerShdw>
              </a:effectLst>
            </a:endParaRPr>
          </a:p>
          <a:p>
            <a:pPr marL="342900" indent="-342900" algn="just">
              <a:lnSpc>
                <a:spcPct val="80000"/>
              </a:lnSpc>
              <a:spcBef>
                <a:spcPct val="20000"/>
              </a:spcBef>
              <a:buFontTx/>
              <a:buChar char="•"/>
            </a:pPr>
            <a:r>
              <a:rPr lang="pt-BR" sz="1800" b="1" dirty="0">
                <a:solidFill>
                  <a:srgbClr val="FF0000"/>
                </a:solidFill>
                <a:effectLst>
                  <a:outerShdw blurRad="38100" dist="38100" dir="2700000" algn="tl">
                    <a:srgbClr val="000000">
                      <a:alpha val="43137"/>
                    </a:srgbClr>
                  </a:outerShdw>
                </a:effectLst>
              </a:rPr>
              <a:t> Mapas mostrando rede viária e fluvial;</a:t>
            </a:r>
          </a:p>
          <a:p>
            <a:pPr marL="342900" indent="-342900" algn="just">
              <a:lnSpc>
                <a:spcPct val="80000"/>
              </a:lnSpc>
              <a:spcBef>
                <a:spcPct val="20000"/>
              </a:spcBef>
            </a:pPr>
            <a:r>
              <a:rPr lang="pt-BR" sz="1800" b="1" dirty="0">
                <a:solidFill>
                  <a:srgbClr val="FF0000"/>
                </a:solidFill>
                <a:effectLst>
                  <a:outerShdw blurRad="38100" dist="38100" dir="2700000" algn="tl">
                    <a:srgbClr val="000000">
                      <a:alpha val="43137"/>
                    </a:srgbClr>
                  </a:outerShdw>
                </a:effectLst>
              </a:rPr>
              <a:t> </a:t>
            </a:r>
          </a:p>
          <a:p>
            <a:pPr marL="342900" indent="-342900" algn="just">
              <a:lnSpc>
                <a:spcPct val="80000"/>
              </a:lnSpc>
              <a:spcBef>
                <a:spcPct val="20000"/>
              </a:spcBef>
              <a:buFontTx/>
              <a:buChar char="•"/>
            </a:pPr>
            <a:r>
              <a:rPr lang="pt-BR" sz="1800" b="1" dirty="0">
                <a:solidFill>
                  <a:srgbClr val="FF0000"/>
                </a:solidFill>
                <a:effectLst>
                  <a:outerShdw blurRad="38100" dist="38100" dir="2700000" algn="tl">
                    <a:srgbClr val="000000">
                      <a:alpha val="43137"/>
                    </a:srgbClr>
                  </a:outerShdw>
                </a:effectLst>
              </a:rPr>
              <a:t>Dados sobre condições socioeconômicas de cada bairro</a:t>
            </a:r>
          </a:p>
          <a:p>
            <a:pPr marL="342900" indent="-342900" algn="just">
              <a:lnSpc>
                <a:spcPct val="80000"/>
              </a:lnSpc>
              <a:spcBef>
                <a:spcPct val="20000"/>
              </a:spcBef>
              <a:buFontTx/>
              <a:buChar char="•"/>
            </a:pPr>
            <a:endParaRPr lang="pt-BR" sz="1800" b="1" dirty="0">
              <a:solidFill>
                <a:srgbClr val="FF0000"/>
              </a:solidFill>
              <a:effectLst>
                <a:outerShdw blurRad="38100" dist="38100" dir="2700000" algn="tl">
                  <a:srgbClr val="000000">
                    <a:alpha val="43137"/>
                  </a:srgbClr>
                </a:outerShdw>
              </a:effectLst>
            </a:endParaRPr>
          </a:p>
          <a:p>
            <a:pPr marL="342900" indent="-342900" algn="just">
              <a:lnSpc>
                <a:spcPct val="80000"/>
              </a:lnSpc>
              <a:spcBef>
                <a:spcPct val="20000"/>
              </a:spcBef>
              <a:buFontTx/>
              <a:buChar char="•"/>
            </a:pPr>
            <a:r>
              <a:rPr lang="pt-BR" sz="1800" b="1" dirty="0">
                <a:solidFill>
                  <a:srgbClr val="FF0000"/>
                </a:solidFill>
                <a:effectLst>
                  <a:outerShdw blurRad="38100" dist="38100" dir="2700000" algn="tl">
                    <a:srgbClr val="000000">
                      <a:alpha val="43137"/>
                    </a:srgbClr>
                  </a:outerShdw>
                </a:effectLst>
              </a:rPr>
              <a:t> Rodovias, vias férreas e rios: são fatores que podem determinar a divisão dos estratos</a:t>
            </a:r>
          </a:p>
          <a:p>
            <a:pPr marL="342900" indent="-342900" algn="just">
              <a:lnSpc>
                <a:spcPct val="80000"/>
              </a:lnSpc>
              <a:spcBef>
                <a:spcPct val="20000"/>
              </a:spcBef>
              <a:buFontTx/>
              <a:buChar char="•"/>
            </a:pPr>
            <a:endParaRPr lang="pt-BR" sz="1800" b="1" dirty="0">
              <a:solidFill>
                <a:srgbClr val="FF0000"/>
              </a:solidFill>
              <a:effectLst>
                <a:outerShdw blurRad="38100" dist="38100" dir="2700000" algn="tl">
                  <a:srgbClr val="000000">
                    <a:alpha val="43137"/>
                  </a:srgbClr>
                </a:outerShdw>
              </a:effectLst>
            </a:endParaRPr>
          </a:p>
          <a:p>
            <a:pPr marL="342900" indent="-342900" algn="just">
              <a:lnSpc>
                <a:spcPct val="80000"/>
              </a:lnSpc>
              <a:spcBef>
                <a:spcPct val="20000"/>
              </a:spcBef>
              <a:buFontTx/>
              <a:buChar char="•"/>
            </a:pPr>
            <a:r>
              <a:rPr lang="pt-BR" sz="1800" b="1" dirty="0">
                <a:solidFill>
                  <a:srgbClr val="FF0000"/>
                </a:solidFill>
                <a:effectLst>
                  <a:outerShdw blurRad="38100" dist="38100" dir="2700000" algn="tl">
                    <a:srgbClr val="000000">
                      <a:alpha val="43137"/>
                    </a:srgbClr>
                  </a:outerShdw>
                </a:effectLst>
              </a:rPr>
              <a:t>Buscar conformar estratos considerando divisores e localidades com níveis socioeconômicos semelhantes</a:t>
            </a:r>
          </a:p>
          <a:p>
            <a:pPr marL="342900" indent="-342900" algn="just">
              <a:lnSpc>
                <a:spcPct val="80000"/>
              </a:lnSpc>
              <a:spcBef>
                <a:spcPct val="20000"/>
              </a:spcBef>
              <a:buFontTx/>
              <a:buChar char="•"/>
            </a:pPr>
            <a:endParaRPr lang="pt-BR" sz="1800" b="1" dirty="0">
              <a:solidFill>
                <a:srgbClr val="FF0000"/>
              </a:solidFill>
              <a:effectLst>
                <a:outerShdw blurRad="38100" dist="38100" dir="2700000" algn="tl">
                  <a:srgbClr val="000000">
                    <a:alpha val="43137"/>
                  </a:srgbClr>
                </a:outerShdw>
              </a:effectLst>
            </a:endParaRPr>
          </a:p>
          <a:p>
            <a:pPr marL="342900" indent="-342900" algn="just">
              <a:lnSpc>
                <a:spcPct val="80000"/>
              </a:lnSpc>
              <a:spcBef>
                <a:spcPct val="20000"/>
              </a:spcBef>
              <a:buFontTx/>
              <a:buChar char="•"/>
            </a:pPr>
            <a:r>
              <a:rPr lang="pt-BR" sz="1800" b="1" dirty="0">
                <a:solidFill>
                  <a:srgbClr val="FF0000"/>
                </a:solidFill>
                <a:effectLst>
                  <a:outerShdw blurRad="38100" dist="38100" dir="2700000" algn="tl">
                    <a:srgbClr val="000000">
                      <a:alpha val="43137"/>
                    </a:srgbClr>
                  </a:outerShdw>
                </a:effectLst>
              </a:rPr>
              <a:t>Estratos: áreas </a:t>
            </a:r>
            <a:r>
              <a:rPr lang="pt-BR" sz="1800" b="1" u="sng" dirty="0">
                <a:solidFill>
                  <a:srgbClr val="FF0000"/>
                </a:solidFill>
                <a:effectLst>
                  <a:outerShdw blurRad="38100" dist="38100" dir="2700000" algn="tl">
                    <a:srgbClr val="000000">
                      <a:alpha val="43137"/>
                    </a:srgbClr>
                  </a:outerShdw>
                </a:effectLst>
              </a:rPr>
              <a:t>contínuas e contíguas</a:t>
            </a:r>
          </a:p>
        </p:txBody>
      </p:sp>
      <p:cxnSp>
        <p:nvCxnSpPr>
          <p:cNvPr id="4" name="Conector reto 3"/>
          <p:cNvCxnSpPr/>
          <p:nvPr/>
        </p:nvCxnSpPr>
        <p:spPr>
          <a:xfrm>
            <a:off x="0" y="915566"/>
            <a:ext cx="8604448"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Conector reto 4"/>
          <p:cNvCxnSpPr/>
          <p:nvPr/>
        </p:nvCxnSpPr>
        <p:spPr>
          <a:xfrm flipV="1">
            <a:off x="611560" y="20536"/>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69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4211638" y="267494"/>
            <a:ext cx="4246562"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pt-BR" sz="2400" b="1" dirty="0">
                <a:solidFill>
                  <a:srgbClr val="7030A0"/>
                </a:solidFill>
                <a:effectLst>
                  <a:outerShdw blurRad="38100" dist="38100" dir="2700000" algn="tl">
                    <a:srgbClr val="000000">
                      <a:alpha val="43137"/>
                    </a:srgbClr>
                  </a:outerShdw>
                </a:effectLst>
              </a:rPr>
              <a:t>Delimitação dos estratos do LIR</a:t>
            </a:r>
            <a:r>
              <a:rPr lang="pt-BR" sz="2400" b="1" i="1" dirty="0">
                <a:solidFill>
                  <a:srgbClr val="7030A0"/>
                </a:solidFill>
                <a:effectLst>
                  <a:outerShdw blurRad="38100" dist="38100" dir="2700000" algn="tl">
                    <a:srgbClr val="000000">
                      <a:alpha val="43137"/>
                    </a:srgbClr>
                  </a:outerShdw>
                </a:effectLst>
              </a:rPr>
              <a:t>Aa</a:t>
            </a:r>
          </a:p>
        </p:txBody>
      </p:sp>
      <p:sp>
        <p:nvSpPr>
          <p:cNvPr id="4" name="Retângulo de cantos arredondados 3"/>
          <p:cNvSpPr/>
          <p:nvPr/>
        </p:nvSpPr>
        <p:spPr>
          <a:xfrm>
            <a:off x="2627784" y="1378022"/>
            <a:ext cx="3672408" cy="864096"/>
          </a:xfrm>
          <a:prstGeom prst="roundRect">
            <a:avLst/>
          </a:prstGeom>
          <a:gradFill>
            <a:gsLst>
              <a:gs pos="3000">
                <a:srgbClr val="FFF200"/>
              </a:gs>
              <a:gs pos="64000">
                <a:srgbClr val="FF7A00"/>
              </a:gs>
              <a:gs pos="100000">
                <a:srgbClr val="FF0300"/>
              </a:gs>
            </a:gsLst>
            <a:lin ang="5400000" scaled="0"/>
          </a:gradFill>
          <a:ln>
            <a:noFill/>
          </a:ln>
          <a:effectLst>
            <a:innerShdw blurRad="63500" dist="50800" dir="189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effectLst>
                  <a:outerShdw blurRad="38100" dist="38100" dir="2700000" algn="tl">
                    <a:srgbClr val="000000">
                      <a:alpha val="43137"/>
                    </a:srgbClr>
                  </a:outerShdw>
                </a:effectLst>
              </a:rPr>
              <a:t>A amostragem será de 50% dos imóveis</a:t>
            </a:r>
          </a:p>
        </p:txBody>
      </p:sp>
      <p:sp>
        <p:nvSpPr>
          <p:cNvPr id="8" name="Retângulo de cantos arredondados 7"/>
          <p:cNvSpPr/>
          <p:nvPr/>
        </p:nvSpPr>
        <p:spPr>
          <a:xfrm>
            <a:off x="6084168" y="2859782"/>
            <a:ext cx="1870931" cy="864096"/>
          </a:xfrm>
          <a:prstGeom prst="roundRect">
            <a:avLst/>
          </a:prstGeom>
          <a:gradFill>
            <a:gsLst>
              <a:gs pos="31000">
                <a:srgbClr val="FF0300"/>
              </a:gs>
              <a:gs pos="100000">
                <a:srgbClr val="4D080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effectLst>
                  <a:outerShdw blurRad="38100" dist="38100" dir="2700000" algn="tl">
                    <a:srgbClr val="000000">
                      <a:alpha val="43137"/>
                    </a:srgbClr>
                  </a:outerShdw>
                </a:effectLst>
              </a:rPr>
              <a:t>&lt; 8.099</a:t>
            </a:r>
          </a:p>
        </p:txBody>
      </p:sp>
      <p:sp>
        <p:nvSpPr>
          <p:cNvPr id="9" name="Retângulo de cantos arredondados 8"/>
          <p:cNvSpPr/>
          <p:nvPr/>
        </p:nvSpPr>
        <p:spPr>
          <a:xfrm>
            <a:off x="1043608" y="2877709"/>
            <a:ext cx="1870931" cy="864096"/>
          </a:xfrm>
          <a:prstGeom prst="roundRect">
            <a:avLst/>
          </a:prstGeom>
          <a:gradFill>
            <a:gsLst>
              <a:gs pos="31000">
                <a:srgbClr val="FF0300"/>
              </a:gs>
              <a:gs pos="100000">
                <a:srgbClr val="4D080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effectLst>
                  <a:outerShdw blurRad="38100" dist="38100" dir="2700000" algn="tl">
                    <a:srgbClr val="000000">
                      <a:alpha val="43137"/>
                    </a:srgbClr>
                  </a:outerShdw>
                </a:effectLst>
              </a:rPr>
              <a:t>2.000</a:t>
            </a:r>
          </a:p>
        </p:txBody>
      </p:sp>
      <p:cxnSp>
        <p:nvCxnSpPr>
          <p:cNvPr id="11" name="Conector de seta reta 10"/>
          <p:cNvCxnSpPr/>
          <p:nvPr/>
        </p:nvCxnSpPr>
        <p:spPr>
          <a:xfrm flipH="1">
            <a:off x="2914539" y="3291830"/>
            <a:ext cx="663835" cy="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a:off x="5449305" y="3291830"/>
            <a:ext cx="634863" cy="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3238949" y="2986591"/>
            <a:ext cx="2762296" cy="646331"/>
          </a:xfrm>
          <a:prstGeom prst="rect">
            <a:avLst/>
          </a:prstGeom>
          <a:noFill/>
        </p:spPr>
        <p:txBody>
          <a:bodyPr wrap="none" rtlCol="0">
            <a:spAutoFit/>
          </a:bodyPr>
          <a:lstStyle/>
          <a:p>
            <a:pPr algn="ctr"/>
            <a:r>
              <a:rPr lang="pt-BR" b="1" dirty="0">
                <a:solidFill>
                  <a:srgbClr val="FF0000"/>
                </a:solidFill>
                <a:effectLst>
                  <a:outerShdw blurRad="38100" dist="38100" dir="2700000" algn="tl">
                    <a:srgbClr val="000000">
                      <a:alpha val="43137"/>
                    </a:srgbClr>
                  </a:outerShdw>
                </a:effectLst>
              </a:rPr>
              <a:t>50%</a:t>
            </a:r>
          </a:p>
          <a:p>
            <a:pPr algn="ctr"/>
            <a:r>
              <a:rPr lang="pt-BR" b="1" dirty="0">
                <a:solidFill>
                  <a:srgbClr val="FF0000"/>
                </a:solidFill>
                <a:effectLst>
                  <a:outerShdw blurRad="38100" dist="38100" dir="2700000" algn="tl">
                    <a:srgbClr val="000000">
                      <a:alpha val="43137"/>
                    </a:srgbClr>
                  </a:outerShdw>
                </a:effectLst>
              </a:rPr>
              <a:t>Dos imóveis amostrados</a:t>
            </a:r>
          </a:p>
        </p:txBody>
      </p:sp>
      <p:grpSp>
        <p:nvGrpSpPr>
          <p:cNvPr id="3" name="Grupo 2"/>
          <p:cNvGrpSpPr/>
          <p:nvPr/>
        </p:nvGrpSpPr>
        <p:grpSpPr>
          <a:xfrm>
            <a:off x="3563571" y="3953779"/>
            <a:ext cx="1800834" cy="643249"/>
            <a:chOff x="3563571" y="3953779"/>
            <a:chExt cx="1800834" cy="643249"/>
          </a:xfrm>
        </p:grpSpPr>
        <p:grpSp>
          <p:nvGrpSpPr>
            <p:cNvPr id="13" name="Grupo 12"/>
            <p:cNvGrpSpPr/>
            <p:nvPr/>
          </p:nvGrpSpPr>
          <p:grpSpPr>
            <a:xfrm>
              <a:off x="3563571" y="3953779"/>
              <a:ext cx="360357" cy="643249"/>
              <a:chOff x="3419872" y="3939902"/>
              <a:chExt cx="791766" cy="1203598"/>
            </a:xfrm>
            <a:solidFill>
              <a:srgbClr val="0070C0"/>
            </a:solidFill>
          </p:grpSpPr>
          <p:sp>
            <p:nvSpPr>
              <p:cNvPr id="27" name="Retângulo 26"/>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28" name="Triângulo isósceles 27"/>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14" name="Grupo 13"/>
            <p:cNvGrpSpPr/>
            <p:nvPr/>
          </p:nvGrpSpPr>
          <p:grpSpPr>
            <a:xfrm>
              <a:off x="3923611" y="3953779"/>
              <a:ext cx="360357" cy="643249"/>
              <a:chOff x="3419872" y="3939902"/>
              <a:chExt cx="791766" cy="1203598"/>
            </a:xfrm>
            <a:noFill/>
          </p:grpSpPr>
          <p:sp>
            <p:nvSpPr>
              <p:cNvPr id="25" name="Retângulo 24"/>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26" name="Triângulo isósceles 25"/>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15" name="Grupo 14"/>
            <p:cNvGrpSpPr/>
            <p:nvPr/>
          </p:nvGrpSpPr>
          <p:grpSpPr>
            <a:xfrm>
              <a:off x="4644008" y="3953779"/>
              <a:ext cx="360357" cy="643249"/>
              <a:chOff x="3419872" y="3939902"/>
              <a:chExt cx="791766" cy="1203598"/>
            </a:xfrm>
            <a:noFill/>
          </p:grpSpPr>
          <p:sp>
            <p:nvSpPr>
              <p:cNvPr id="23" name="Retângulo 22"/>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24" name="Triângulo isósceles 23"/>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16" name="Grupo 15"/>
            <p:cNvGrpSpPr/>
            <p:nvPr/>
          </p:nvGrpSpPr>
          <p:grpSpPr>
            <a:xfrm>
              <a:off x="4283968" y="3953779"/>
              <a:ext cx="360357" cy="643249"/>
              <a:chOff x="3419872" y="3939902"/>
              <a:chExt cx="791766" cy="1203598"/>
            </a:xfrm>
            <a:solidFill>
              <a:srgbClr val="0070C0"/>
            </a:solidFill>
          </p:grpSpPr>
          <p:sp>
            <p:nvSpPr>
              <p:cNvPr id="21" name="Retângulo 20"/>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22" name="Triângulo isósceles 21"/>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17" name="Grupo 16"/>
            <p:cNvGrpSpPr/>
            <p:nvPr/>
          </p:nvGrpSpPr>
          <p:grpSpPr>
            <a:xfrm>
              <a:off x="5004048" y="3953779"/>
              <a:ext cx="360357" cy="643249"/>
              <a:chOff x="3419872" y="3939902"/>
              <a:chExt cx="791766" cy="1203598"/>
            </a:xfrm>
            <a:solidFill>
              <a:srgbClr val="0070C0"/>
            </a:solidFill>
          </p:grpSpPr>
          <p:sp>
            <p:nvSpPr>
              <p:cNvPr id="19" name="Retângulo 18"/>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20" name="Triângulo isósceles 19"/>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spTree>
    <p:extLst>
      <p:ext uri="{BB962C8B-B14F-4D97-AF65-F5344CB8AC3E}">
        <p14:creationId xmlns:p14="http://schemas.microsoft.com/office/powerpoint/2010/main" val="101621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2"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750"/>
                                        <p:tgtEl>
                                          <p:spTgt spid="18"/>
                                        </p:tgtEl>
                                      </p:cBhvr>
                                    </p:animEffect>
                                    <p:anim calcmode="lin" valueType="num">
                                      <p:cBhvr>
                                        <p:cTn id="29" dur="750" fill="hold"/>
                                        <p:tgtEl>
                                          <p:spTgt spid="18"/>
                                        </p:tgtEl>
                                        <p:attrNameLst>
                                          <p:attrName>ppt_x</p:attrName>
                                        </p:attrNameLst>
                                      </p:cBhvr>
                                      <p:tavLst>
                                        <p:tav tm="0">
                                          <p:val>
                                            <p:strVal val="#ppt_x"/>
                                          </p:val>
                                        </p:tav>
                                        <p:tav tm="100000">
                                          <p:val>
                                            <p:strVal val="#ppt_x"/>
                                          </p:val>
                                        </p:tav>
                                      </p:tavLst>
                                    </p:anim>
                                    <p:anim calcmode="lin" valueType="num">
                                      <p:cBhvr>
                                        <p:cTn id="30" dur="750" fill="hold"/>
                                        <p:tgtEl>
                                          <p:spTgt spid="18"/>
                                        </p:tgtEl>
                                        <p:attrNameLst>
                                          <p:attrName>ppt_y</p:attrName>
                                        </p:attrNameLst>
                                      </p:cBhvr>
                                      <p:tavLst>
                                        <p:tav tm="0">
                                          <p:val>
                                            <p:strVal val="#ppt_y+.1"/>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8" grpId="0" animBg="1"/>
      <p:bldP spid="9"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4211638" y="267494"/>
            <a:ext cx="4246562"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pt-BR" sz="2400" b="1" dirty="0">
                <a:solidFill>
                  <a:srgbClr val="7030A0"/>
                </a:solidFill>
                <a:effectLst>
                  <a:outerShdw blurRad="38100" dist="38100" dir="2700000" algn="tl">
                    <a:srgbClr val="000000">
                      <a:alpha val="43137"/>
                    </a:srgbClr>
                  </a:outerShdw>
                </a:effectLst>
              </a:rPr>
              <a:t>Delimitação dos estratos do LIR</a:t>
            </a:r>
            <a:r>
              <a:rPr lang="pt-BR" sz="2400" b="1" i="1" dirty="0">
                <a:solidFill>
                  <a:srgbClr val="7030A0"/>
                </a:solidFill>
                <a:effectLst>
                  <a:outerShdw blurRad="38100" dist="38100" dir="2700000" algn="tl">
                    <a:srgbClr val="000000">
                      <a:alpha val="43137"/>
                    </a:srgbClr>
                  </a:outerShdw>
                </a:effectLst>
              </a:rPr>
              <a:t>Aa</a:t>
            </a:r>
          </a:p>
        </p:txBody>
      </p:sp>
      <p:sp>
        <p:nvSpPr>
          <p:cNvPr id="4" name="Retângulo de cantos arredondados 3"/>
          <p:cNvSpPr/>
          <p:nvPr/>
        </p:nvSpPr>
        <p:spPr>
          <a:xfrm>
            <a:off x="2627784" y="1378022"/>
            <a:ext cx="3672408" cy="864096"/>
          </a:xfrm>
          <a:prstGeom prst="roundRect">
            <a:avLst/>
          </a:prstGeom>
          <a:gradFill>
            <a:gsLst>
              <a:gs pos="3000">
                <a:srgbClr val="FFF200"/>
              </a:gs>
              <a:gs pos="64000">
                <a:srgbClr val="FF7A00"/>
              </a:gs>
              <a:gs pos="100000">
                <a:srgbClr val="FF0300"/>
              </a:gs>
            </a:gsLst>
            <a:lin ang="5400000" scaled="0"/>
          </a:gradFill>
          <a:ln>
            <a:noFill/>
          </a:ln>
          <a:effectLst>
            <a:innerShdw blurRad="63500" dist="50800" dir="189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effectLst>
                  <a:outerShdw blurRad="38100" dist="38100" dir="2700000" algn="tl">
                    <a:srgbClr val="000000">
                      <a:alpha val="43137"/>
                    </a:srgbClr>
                  </a:outerShdw>
                </a:effectLst>
              </a:rPr>
              <a:t>Número de Imóveis Por</a:t>
            </a:r>
          </a:p>
          <a:p>
            <a:pPr algn="ctr"/>
            <a:r>
              <a:rPr lang="pt-BR" sz="2400" b="1" dirty="0">
                <a:effectLst>
                  <a:outerShdw blurRad="38100" dist="38100" dir="2700000" algn="tl">
                    <a:srgbClr val="000000">
                      <a:alpha val="43137"/>
                    </a:srgbClr>
                  </a:outerShdw>
                </a:effectLst>
              </a:rPr>
              <a:t>Estrato</a:t>
            </a:r>
          </a:p>
        </p:txBody>
      </p:sp>
      <p:sp>
        <p:nvSpPr>
          <p:cNvPr id="5" name="Retângulo de cantos arredondados 4"/>
          <p:cNvSpPr/>
          <p:nvPr/>
        </p:nvSpPr>
        <p:spPr>
          <a:xfrm>
            <a:off x="3578374" y="2859782"/>
            <a:ext cx="1870931" cy="864096"/>
          </a:xfrm>
          <a:prstGeom prst="roundRect">
            <a:avLst/>
          </a:prstGeom>
          <a:gradFill>
            <a:gsLst>
              <a:gs pos="1000">
                <a:srgbClr val="00CC00"/>
              </a:gs>
              <a:gs pos="59000">
                <a:srgbClr val="008000"/>
              </a:gs>
              <a:gs pos="100000">
                <a:srgbClr val="FFFF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effectLst>
                  <a:outerShdw blurRad="38100" dist="38100" dir="2700000" algn="tl">
                    <a:srgbClr val="000000">
                      <a:alpha val="43137"/>
                    </a:srgbClr>
                  </a:outerShdw>
                </a:effectLst>
              </a:rPr>
              <a:t>9.000</a:t>
            </a:r>
          </a:p>
        </p:txBody>
      </p:sp>
      <p:sp>
        <p:nvSpPr>
          <p:cNvPr id="8" name="Retângulo de cantos arredondados 7"/>
          <p:cNvSpPr/>
          <p:nvPr/>
        </p:nvSpPr>
        <p:spPr>
          <a:xfrm>
            <a:off x="6084168" y="2859782"/>
            <a:ext cx="1870931" cy="864096"/>
          </a:xfrm>
          <a:prstGeom prst="roundRect">
            <a:avLst/>
          </a:prstGeom>
          <a:gradFill>
            <a:gsLst>
              <a:gs pos="31000">
                <a:srgbClr val="FF0300"/>
              </a:gs>
              <a:gs pos="100000">
                <a:srgbClr val="4D080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effectLst>
                  <a:outerShdw blurRad="38100" dist="38100" dir="2700000" algn="tl">
                    <a:srgbClr val="000000">
                      <a:alpha val="43137"/>
                    </a:srgbClr>
                  </a:outerShdw>
                </a:effectLst>
              </a:rPr>
              <a:t>12.000</a:t>
            </a:r>
          </a:p>
        </p:txBody>
      </p:sp>
      <p:sp>
        <p:nvSpPr>
          <p:cNvPr id="9" name="Retângulo de cantos arredondados 8"/>
          <p:cNvSpPr/>
          <p:nvPr/>
        </p:nvSpPr>
        <p:spPr>
          <a:xfrm>
            <a:off x="1043608" y="2877709"/>
            <a:ext cx="1870931" cy="864096"/>
          </a:xfrm>
          <a:prstGeom prst="roundRect">
            <a:avLst/>
          </a:prstGeom>
          <a:gradFill>
            <a:gsLst>
              <a:gs pos="31000">
                <a:srgbClr val="FF0300"/>
              </a:gs>
              <a:gs pos="100000">
                <a:srgbClr val="4D080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effectLst>
                  <a:outerShdw blurRad="38100" dist="38100" dir="2700000" algn="tl">
                    <a:srgbClr val="000000">
                      <a:alpha val="43137"/>
                    </a:srgbClr>
                  </a:outerShdw>
                </a:effectLst>
              </a:rPr>
              <a:t>8.100</a:t>
            </a:r>
          </a:p>
        </p:txBody>
      </p:sp>
      <p:cxnSp>
        <p:nvCxnSpPr>
          <p:cNvPr id="11" name="Conector de seta reta 10"/>
          <p:cNvCxnSpPr/>
          <p:nvPr/>
        </p:nvCxnSpPr>
        <p:spPr>
          <a:xfrm flipH="1">
            <a:off x="2914539" y="3291830"/>
            <a:ext cx="663835" cy="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a:off x="5449305" y="3291830"/>
            <a:ext cx="634863" cy="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2970566" y="2195525"/>
            <a:ext cx="2762296" cy="646331"/>
          </a:xfrm>
          <a:prstGeom prst="rect">
            <a:avLst/>
          </a:prstGeom>
          <a:noFill/>
        </p:spPr>
        <p:txBody>
          <a:bodyPr wrap="none" rtlCol="0">
            <a:spAutoFit/>
          </a:bodyPr>
          <a:lstStyle/>
          <a:p>
            <a:pPr algn="ctr"/>
            <a:r>
              <a:rPr lang="pt-BR" b="1" dirty="0">
                <a:solidFill>
                  <a:srgbClr val="FF0000"/>
                </a:solidFill>
                <a:effectLst>
                  <a:outerShdw blurRad="38100" dist="38100" dir="2700000" algn="tl">
                    <a:srgbClr val="000000">
                      <a:alpha val="43137"/>
                    </a:srgbClr>
                  </a:outerShdw>
                </a:effectLst>
              </a:rPr>
              <a:t>20%</a:t>
            </a:r>
          </a:p>
          <a:p>
            <a:pPr algn="ctr"/>
            <a:r>
              <a:rPr lang="pt-BR" b="1" dirty="0">
                <a:solidFill>
                  <a:srgbClr val="FF0000"/>
                </a:solidFill>
                <a:effectLst>
                  <a:outerShdw blurRad="38100" dist="38100" dir="2700000" algn="tl">
                    <a:srgbClr val="000000">
                      <a:alpha val="43137"/>
                    </a:srgbClr>
                  </a:outerShdw>
                </a:effectLst>
              </a:rPr>
              <a:t>Dos imóveis amostrados</a:t>
            </a:r>
          </a:p>
        </p:txBody>
      </p:sp>
      <p:grpSp>
        <p:nvGrpSpPr>
          <p:cNvPr id="14" name="Grupo 13"/>
          <p:cNvGrpSpPr/>
          <p:nvPr/>
        </p:nvGrpSpPr>
        <p:grpSpPr>
          <a:xfrm>
            <a:off x="1475022" y="3939902"/>
            <a:ext cx="360357" cy="643249"/>
            <a:chOff x="3419872" y="3939902"/>
            <a:chExt cx="791766" cy="1203598"/>
          </a:xfrm>
          <a:solidFill>
            <a:srgbClr val="0070C0"/>
          </a:solidFill>
        </p:grpSpPr>
        <p:sp>
          <p:nvSpPr>
            <p:cNvPr id="28" name="Retângulo 27"/>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29" name="Triângulo isósceles 28"/>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15" name="Grupo 14"/>
          <p:cNvGrpSpPr/>
          <p:nvPr/>
        </p:nvGrpSpPr>
        <p:grpSpPr>
          <a:xfrm>
            <a:off x="1835062" y="3939902"/>
            <a:ext cx="360357" cy="643249"/>
            <a:chOff x="3419872" y="3939902"/>
            <a:chExt cx="791766" cy="1203598"/>
          </a:xfrm>
          <a:noFill/>
        </p:grpSpPr>
        <p:sp>
          <p:nvSpPr>
            <p:cNvPr id="26" name="Retângulo 25"/>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27" name="Triângulo isósceles 26"/>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16" name="Grupo 15"/>
          <p:cNvGrpSpPr/>
          <p:nvPr/>
        </p:nvGrpSpPr>
        <p:grpSpPr>
          <a:xfrm>
            <a:off x="2555459" y="3939902"/>
            <a:ext cx="360357" cy="643249"/>
            <a:chOff x="3419872" y="3939902"/>
            <a:chExt cx="791766" cy="1203598"/>
          </a:xfrm>
          <a:noFill/>
        </p:grpSpPr>
        <p:sp>
          <p:nvSpPr>
            <p:cNvPr id="24" name="Retângulo 23"/>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25" name="Triângulo isósceles 24"/>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17" name="Grupo 16"/>
          <p:cNvGrpSpPr/>
          <p:nvPr/>
        </p:nvGrpSpPr>
        <p:grpSpPr>
          <a:xfrm>
            <a:off x="2195419" y="3939902"/>
            <a:ext cx="360357" cy="643249"/>
            <a:chOff x="3419872" y="3939902"/>
            <a:chExt cx="791766" cy="1203598"/>
          </a:xfrm>
          <a:noFill/>
        </p:grpSpPr>
        <p:sp>
          <p:nvSpPr>
            <p:cNvPr id="22" name="Retângulo 21"/>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23" name="Triângulo isósceles 22"/>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19" name="Grupo 18"/>
          <p:cNvGrpSpPr/>
          <p:nvPr/>
        </p:nvGrpSpPr>
        <p:grpSpPr>
          <a:xfrm>
            <a:off x="2915499" y="3939902"/>
            <a:ext cx="360357" cy="643249"/>
            <a:chOff x="3419872" y="3939902"/>
            <a:chExt cx="791766" cy="1203598"/>
          </a:xfrm>
          <a:noFill/>
        </p:grpSpPr>
        <p:sp>
          <p:nvSpPr>
            <p:cNvPr id="20" name="Retângulo 19"/>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21" name="Triângulo isósceles 20"/>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31" name="Grupo 30"/>
          <p:cNvGrpSpPr/>
          <p:nvPr/>
        </p:nvGrpSpPr>
        <p:grpSpPr>
          <a:xfrm>
            <a:off x="5796136" y="3944725"/>
            <a:ext cx="360357" cy="643249"/>
            <a:chOff x="3419872" y="3939902"/>
            <a:chExt cx="791766" cy="1203598"/>
          </a:xfrm>
          <a:noFill/>
        </p:grpSpPr>
        <p:sp>
          <p:nvSpPr>
            <p:cNvPr id="47" name="Retângulo 46"/>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48" name="Triângulo isósceles 47"/>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32" name="Grupo 31"/>
          <p:cNvGrpSpPr/>
          <p:nvPr/>
        </p:nvGrpSpPr>
        <p:grpSpPr>
          <a:xfrm>
            <a:off x="6156176" y="3944725"/>
            <a:ext cx="360357" cy="643249"/>
            <a:chOff x="3419872" y="3939902"/>
            <a:chExt cx="791766" cy="1203598"/>
          </a:xfrm>
          <a:noFill/>
        </p:grpSpPr>
        <p:sp>
          <p:nvSpPr>
            <p:cNvPr id="45" name="Retângulo 44"/>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46" name="Triângulo isósceles 45"/>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33" name="Grupo 32"/>
          <p:cNvGrpSpPr/>
          <p:nvPr/>
        </p:nvGrpSpPr>
        <p:grpSpPr>
          <a:xfrm>
            <a:off x="6876573" y="3944725"/>
            <a:ext cx="360357" cy="643249"/>
            <a:chOff x="3419872" y="3939902"/>
            <a:chExt cx="791766" cy="1203598"/>
          </a:xfrm>
          <a:solidFill>
            <a:srgbClr val="0070C0"/>
          </a:solidFill>
        </p:grpSpPr>
        <p:sp>
          <p:nvSpPr>
            <p:cNvPr id="43" name="Retângulo 42"/>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44" name="Triângulo isósceles 43"/>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34" name="Grupo 33"/>
          <p:cNvGrpSpPr/>
          <p:nvPr/>
        </p:nvGrpSpPr>
        <p:grpSpPr>
          <a:xfrm>
            <a:off x="6516533" y="3944725"/>
            <a:ext cx="360357" cy="643249"/>
            <a:chOff x="3419872" y="3939902"/>
            <a:chExt cx="791766" cy="1203598"/>
          </a:xfrm>
          <a:noFill/>
        </p:grpSpPr>
        <p:sp>
          <p:nvSpPr>
            <p:cNvPr id="41" name="Retângulo 40"/>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42" name="Triângulo isósceles 41"/>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50" name="Grupo 49"/>
          <p:cNvGrpSpPr/>
          <p:nvPr/>
        </p:nvGrpSpPr>
        <p:grpSpPr>
          <a:xfrm>
            <a:off x="3275856" y="3939902"/>
            <a:ext cx="360357" cy="643249"/>
            <a:chOff x="3419872" y="3939902"/>
            <a:chExt cx="791766" cy="1203598"/>
          </a:xfrm>
          <a:solidFill>
            <a:srgbClr val="0070C0"/>
          </a:solidFill>
        </p:grpSpPr>
        <p:sp>
          <p:nvSpPr>
            <p:cNvPr id="69" name="Retângulo 68"/>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70" name="Triângulo isósceles 69"/>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51" name="Grupo 50"/>
          <p:cNvGrpSpPr/>
          <p:nvPr/>
        </p:nvGrpSpPr>
        <p:grpSpPr>
          <a:xfrm>
            <a:off x="3635896" y="3939902"/>
            <a:ext cx="360357" cy="643249"/>
            <a:chOff x="3419872" y="3939902"/>
            <a:chExt cx="791766" cy="1203598"/>
          </a:xfrm>
          <a:noFill/>
        </p:grpSpPr>
        <p:sp>
          <p:nvSpPr>
            <p:cNvPr id="67" name="Retângulo 66"/>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68" name="Triângulo isósceles 67"/>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52" name="Grupo 51"/>
          <p:cNvGrpSpPr/>
          <p:nvPr/>
        </p:nvGrpSpPr>
        <p:grpSpPr>
          <a:xfrm>
            <a:off x="4356293" y="3939902"/>
            <a:ext cx="360357" cy="643249"/>
            <a:chOff x="3419872" y="3939902"/>
            <a:chExt cx="791766" cy="1203598"/>
          </a:xfrm>
          <a:noFill/>
        </p:grpSpPr>
        <p:sp>
          <p:nvSpPr>
            <p:cNvPr id="65" name="Retângulo 64"/>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66" name="Triângulo isósceles 65"/>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53" name="Grupo 52"/>
          <p:cNvGrpSpPr/>
          <p:nvPr/>
        </p:nvGrpSpPr>
        <p:grpSpPr>
          <a:xfrm>
            <a:off x="3996253" y="3939902"/>
            <a:ext cx="360357" cy="643249"/>
            <a:chOff x="3419872" y="3939902"/>
            <a:chExt cx="791766" cy="1203598"/>
          </a:xfrm>
          <a:noFill/>
        </p:grpSpPr>
        <p:sp>
          <p:nvSpPr>
            <p:cNvPr id="63" name="Retângulo 62"/>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64" name="Triângulo isósceles 63"/>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54" name="Grupo 53"/>
          <p:cNvGrpSpPr/>
          <p:nvPr/>
        </p:nvGrpSpPr>
        <p:grpSpPr>
          <a:xfrm>
            <a:off x="4716333" y="3939902"/>
            <a:ext cx="360357" cy="643249"/>
            <a:chOff x="3419872" y="3939902"/>
            <a:chExt cx="791766" cy="1203598"/>
          </a:xfrm>
          <a:noFill/>
        </p:grpSpPr>
        <p:sp>
          <p:nvSpPr>
            <p:cNvPr id="61" name="Retângulo 60"/>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62" name="Triângulo isósceles 61"/>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55" name="Grupo 54"/>
          <p:cNvGrpSpPr/>
          <p:nvPr/>
        </p:nvGrpSpPr>
        <p:grpSpPr>
          <a:xfrm>
            <a:off x="5076690" y="3939902"/>
            <a:ext cx="360357" cy="643249"/>
            <a:chOff x="3419872" y="3939902"/>
            <a:chExt cx="791766" cy="1203598"/>
          </a:xfrm>
          <a:solidFill>
            <a:srgbClr val="0070C0"/>
          </a:solidFill>
        </p:grpSpPr>
        <p:sp>
          <p:nvSpPr>
            <p:cNvPr id="59" name="Retângulo 58"/>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60" name="Triângulo isósceles 59"/>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56" name="Grupo 55"/>
          <p:cNvGrpSpPr/>
          <p:nvPr/>
        </p:nvGrpSpPr>
        <p:grpSpPr>
          <a:xfrm>
            <a:off x="5436413" y="3939902"/>
            <a:ext cx="360357" cy="643249"/>
            <a:chOff x="3419872" y="3939902"/>
            <a:chExt cx="791766" cy="1203598"/>
          </a:xfrm>
          <a:noFill/>
        </p:grpSpPr>
        <p:sp>
          <p:nvSpPr>
            <p:cNvPr id="57" name="Retângulo 56"/>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58" name="Triângulo isósceles 57"/>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spTree>
    <p:extLst>
      <p:ext uri="{BB962C8B-B14F-4D97-AF65-F5344CB8AC3E}">
        <p14:creationId xmlns:p14="http://schemas.microsoft.com/office/powerpoint/2010/main" val="1721832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2"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4"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750"/>
                                        <p:tgtEl>
                                          <p:spTgt spid="18"/>
                                        </p:tgtEl>
                                      </p:cBhvr>
                                    </p:animEffect>
                                    <p:anim calcmode="lin" valueType="num">
                                      <p:cBhvr>
                                        <p:cTn id="34" dur="750" fill="hold"/>
                                        <p:tgtEl>
                                          <p:spTgt spid="18"/>
                                        </p:tgtEl>
                                        <p:attrNameLst>
                                          <p:attrName>ppt_x</p:attrName>
                                        </p:attrNameLst>
                                      </p:cBhvr>
                                      <p:tavLst>
                                        <p:tav tm="0">
                                          <p:val>
                                            <p:strVal val="#ppt_x"/>
                                          </p:val>
                                        </p:tav>
                                        <p:tav tm="100000">
                                          <p:val>
                                            <p:strVal val="#ppt_x"/>
                                          </p:val>
                                        </p:tav>
                                      </p:tavLst>
                                    </p:anim>
                                    <p:anim calcmode="lin" valueType="num">
                                      <p:cBhvr>
                                        <p:cTn id="35" dur="750" fill="hold"/>
                                        <p:tgtEl>
                                          <p:spTgt spid="18"/>
                                        </p:tgtEl>
                                        <p:attrNameLst>
                                          <p:attrName>ppt_y</p:attrName>
                                        </p:attrNameLst>
                                      </p:cBhvr>
                                      <p:tavLst>
                                        <p:tav tm="0">
                                          <p:val>
                                            <p:strVal val="#ppt_y+.1"/>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0-#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8" grpId="0" animBg="1"/>
      <p:bldP spid="9"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4211638" y="267494"/>
            <a:ext cx="4246562"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pt-BR" sz="2400" b="1" dirty="0">
                <a:solidFill>
                  <a:srgbClr val="7030A0"/>
                </a:solidFill>
                <a:effectLst>
                  <a:outerShdw blurRad="38100" dist="38100" dir="2700000" algn="tl">
                    <a:srgbClr val="000000">
                      <a:alpha val="43137"/>
                    </a:srgbClr>
                  </a:outerShdw>
                </a:effectLst>
              </a:rPr>
              <a:t>Delimitação das amostras do </a:t>
            </a:r>
            <a:r>
              <a:rPr lang="pt-BR" sz="2400" b="1" i="1" dirty="0">
                <a:solidFill>
                  <a:srgbClr val="7030A0"/>
                </a:solidFill>
                <a:effectLst>
                  <a:outerShdw blurRad="38100" dist="38100" dir="2700000" algn="tl">
                    <a:srgbClr val="000000">
                      <a:alpha val="43137"/>
                    </a:srgbClr>
                  </a:outerShdw>
                </a:effectLst>
              </a:rPr>
              <a:t>LIA</a:t>
            </a:r>
          </a:p>
        </p:txBody>
      </p:sp>
      <p:sp>
        <p:nvSpPr>
          <p:cNvPr id="4" name="Retângulo de cantos arredondados 3"/>
          <p:cNvSpPr/>
          <p:nvPr/>
        </p:nvSpPr>
        <p:spPr>
          <a:xfrm>
            <a:off x="2627784" y="1378022"/>
            <a:ext cx="3672408" cy="864096"/>
          </a:xfrm>
          <a:prstGeom prst="roundRect">
            <a:avLst/>
          </a:prstGeom>
          <a:gradFill>
            <a:gsLst>
              <a:gs pos="3000">
                <a:srgbClr val="FFF200"/>
              </a:gs>
              <a:gs pos="64000">
                <a:srgbClr val="FF7A00"/>
              </a:gs>
              <a:gs pos="100000">
                <a:srgbClr val="FF0300"/>
              </a:gs>
            </a:gsLst>
            <a:lin ang="5400000" scaled="0"/>
          </a:gradFill>
          <a:ln>
            <a:noFill/>
          </a:ln>
          <a:effectLst>
            <a:innerShdw blurRad="63500" dist="50800" dir="189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effectLst>
                  <a:outerShdw blurRad="38100" dist="38100" dir="2700000" algn="tl">
                    <a:srgbClr val="000000">
                      <a:alpha val="43137"/>
                    </a:srgbClr>
                  </a:outerShdw>
                </a:effectLst>
              </a:rPr>
              <a:t>Número de Imóveis Por</a:t>
            </a:r>
          </a:p>
          <a:p>
            <a:pPr algn="ctr"/>
            <a:r>
              <a:rPr lang="pt-BR" sz="2400" b="1" dirty="0">
                <a:effectLst>
                  <a:outerShdw blurRad="38100" dist="38100" dir="2700000" algn="tl">
                    <a:srgbClr val="000000">
                      <a:alpha val="43137"/>
                    </a:srgbClr>
                  </a:outerShdw>
                </a:effectLst>
              </a:rPr>
              <a:t>amostragem</a:t>
            </a:r>
          </a:p>
        </p:txBody>
      </p:sp>
      <p:sp>
        <p:nvSpPr>
          <p:cNvPr id="5" name="Retângulo de cantos arredondados 4"/>
          <p:cNvSpPr/>
          <p:nvPr/>
        </p:nvSpPr>
        <p:spPr>
          <a:xfrm>
            <a:off x="3578374" y="2859782"/>
            <a:ext cx="1870931" cy="864096"/>
          </a:xfrm>
          <a:prstGeom prst="roundRect">
            <a:avLst/>
          </a:prstGeom>
          <a:gradFill>
            <a:gsLst>
              <a:gs pos="1000">
                <a:srgbClr val="00CC00"/>
              </a:gs>
              <a:gs pos="59000">
                <a:srgbClr val="008000"/>
              </a:gs>
              <a:gs pos="100000">
                <a:srgbClr val="FFFF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effectLst>
                  <a:outerShdw blurRad="38100" dist="38100" dir="2700000" algn="tl">
                    <a:srgbClr val="000000">
                      <a:alpha val="43137"/>
                    </a:srgbClr>
                  </a:outerShdw>
                </a:effectLst>
              </a:rPr>
              <a:t>401 a 1500</a:t>
            </a:r>
          </a:p>
          <a:p>
            <a:pPr algn="ctr"/>
            <a:r>
              <a:rPr lang="pt-BR" sz="2800" b="1" dirty="0">
                <a:effectLst>
                  <a:outerShdw blurRad="38100" dist="38100" dir="2700000" algn="tl">
                    <a:srgbClr val="000000">
                      <a:alpha val="43137"/>
                    </a:srgbClr>
                  </a:outerShdw>
                </a:effectLst>
              </a:rPr>
              <a:t>33%</a:t>
            </a:r>
          </a:p>
        </p:txBody>
      </p:sp>
      <p:sp>
        <p:nvSpPr>
          <p:cNvPr id="8" name="Retângulo de cantos arredondados 7"/>
          <p:cNvSpPr/>
          <p:nvPr/>
        </p:nvSpPr>
        <p:spPr>
          <a:xfrm>
            <a:off x="6084168" y="2859782"/>
            <a:ext cx="2374032" cy="864096"/>
          </a:xfrm>
          <a:prstGeom prst="roundRect">
            <a:avLst/>
          </a:prstGeom>
          <a:gradFill>
            <a:gsLst>
              <a:gs pos="31000">
                <a:srgbClr val="FF0300"/>
              </a:gs>
              <a:gs pos="100000">
                <a:srgbClr val="4D080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effectLst>
                  <a:outerShdw blurRad="38100" dist="38100" dir="2700000" algn="tl">
                    <a:srgbClr val="000000">
                      <a:alpha val="43137"/>
                    </a:srgbClr>
                  </a:outerShdw>
                </a:effectLst>
              </a:rPr>
              <a:t>1501 a 1999</a:t>
            </a:r>
          </a:p>
          <a:p>
            <a:pPr algn="ctr"/>
            <a:r>
              <a:rPr lang="pt-BR" sz="2800" b="1" dirty="0">
                <a:effectLst>
                  <a:outerShdw blurRad="38100" dist="38100" dir="2700000" algn="tl">
                    <a:srgbClr val="000000">
                      <a:alpha val="43137"/>
                    </a:srgbClr>
                  </a:outerShdw>
                </a:effectLst>
              </a:rPr>
              <a:t>20%</a:t>
            </a:r>
          </a:p>
        </p:txBody>
      </p:sp>
      <p:sp>
        <p:nvSpPr>
          <p:cNvPr id="9" name="Retângulo de cantos arredondados 8"/>
          <p:cNvSpPr/>
          <p:nvPr/>
        </p:nvSpPr>
        <p:spPr>
          <a:xfrm>
            <a:off x="1043608" y="2877709"/>
            <a:ext cx="1870931" cy="864096"/>
          </a:xfrm>
          <a:prstGeom prst="roundRect">
            <a:avLst/>
          </a:prstGeom>
          <a:gradFill>
            <a:gsLst>
              <a:gs pos="31000">
                <a:srgbClr val="FF0300"/>
              </a:gs>
              <a:gs pos="100000">
                <a:srgbClr val="4D080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effectLst>
                  <a:outerShdw blurRad="38100" dist="38100" dir="2700000" algn="tl">
                    <a:srgbClr val="000000">
                      <a:alpha val="43137"/>
                    </a:srgbClr>
                  </a:outerShdw>
                </a:effectLst>
              </a:rPr>
              <a:t>1 a 400</a:t>
            </a:r>
          </a:p>
          <a:p>
            <a:pPr algn="ctr"/>
            <a:r>
              <a:rPr lang="pt-BR" sz="2800" b="1" dirty="0">
                <a:effectLst>
                  <a:outerShdw blurRad="38100" dist="38100" dir="2700000" algn="tl">
                    <a:srgbClr val="000000">
                      <a:alpha val="43137"/>
                    </a:srgbClr>
                  </a:outerShdw>
                </a:effectLst>
              </a:rPr>
              <a:t>100%</a:t>
            </a:r>
          </a:p>
        </p:txBody>
      </p:sp>
      <p:cxnSp>
        <p:nvCxnSpPr>
          <p:cNvPr id="11" name="Conector de seta reta 10"/>
          <p:cNvCxnSpPr/>
          <p:nvPr/>
        </p:nvCxnSpPr>
        <p:spPr>
          <a:xfrm flipH="1">
            <a:off x="2914539" y="3291830"/>
            <a:ext cx="663835" cy="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p:nvPr/>
        </p:nvCxnSpPr>
        <p:spPr>
          <a:xfrm>
            <a:off x="5449305" y="3291830"/>
            <a:ext cx="634863" cy="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80" name="Grupo 79"/>
          <p:cNvGrpSpPr/>
          <p:nvPr/>
        </p:nvGrpSpPr>
        <p:grpSpPr>
          <a:xfrm>
            <a:off x="971600" y="3939902"/>
            <a:ext cx="1800834" cy="643249"/>
            <a:chOff x="971600" y="3939902"/>
            <a:chExt cx="1800834" cy="643249"/>
          </a:xfrm>
        </p:grpSpPr>
        <p:grpSp>
          <p:nvGrpSpPr>
            <p:cNvPr id="28" name="Grupo 27"/>
            <p:cNvGrpSpPr/>
            <p:nvPr/>
          </p:nvGrpSpPr>
          <p:grpSpPr>
            <a:xfrm>
              <a:off x="971600" y="3939902"/>
              <a:ext cx="360357" cy="643249"/>
              <a:chOff x="3419872" y="3939902"/>
              <a:chExt cx="791766" cy="1203598"/>
            </a:xfrm>
            <a:solidFill>
              <a:srgbClr val="0070C0"/>
            </a:solidFill>
          </p:grpSpPr>
          <p:sp>
            <p:nvSpPr>
              <p:cNvPr id="26" name="Retângulo 25"/>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27" name="Triângulo isósceles 26"/>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29" name="Grupo 28"/>
            <p:cNvGrpSpPr/>
            <p:nvPr/>
          </p:nvGrpSpPr>
          <p:grpSpPr>
            <a:xfrm>
              <a:off x="1331640" y="3939902"/>
              <a:ext cx="360357" cy="643249"/>
              <a:chOff x="3419872" y="3939902"/>
              <a:chExt cx="791766" cy="1203598"/>
            </a:xfrm>
            <a:solidFill>
              <a:srgbClr val="0070C0"/>
            </a:solidFill>
          </p:grpSpPr>
          <p:sp>
            <p:nvSpPr>
              <p:cNvPr id="30" name="Retângulo 29"/>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31" name="Triângulo isósceles 30"/>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32" name="Grupo 31"/>
            <p:cNvGrpSpPr/>
            <p:nvPr/>
          </p:nvGrpSpPr>
          <p:grpSpPr>
            <a:xfrm>
              <a:off x="2052037" y="3939902"/>
              <a:ext cx="360357" cy="643249"/>
              <a:chOff x="3419872" y="3939902"/>
              <a:chExt cx="791766" cy="1203598"/>
            </a:xfrm>
            <a:solidFill>
              <a:srgbClr val="0070C0"/>
            </a:solidFill>
          </p:grpSpPr>
          <p:sp>
            <p:nvSpPr>
              <p:cNvPr id="33" name="Retângulo 32"/>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34" name="Triângulo isósceles 33"/>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35" name="Grupo 34"/>
            <p:cNvGrpSpPr/>
            <p:nvPr/>
          </p:nvGrpSpPr>
          <p:grpSpPr>
            <a:xfrm>
              <a:off x="1691997" y="3939902"/>
              <a:ext cx="360357" cy="643249"/>
              <a:chOff x="3419872" y="3939902"/>
              <a:chExt cx="791766" cy="1203598"/>
            </a:xfrm>
            <a:solidFill>
              <a:srgbClr val="0070C0"/>
            </a:solidFill>
          </p:grpSpPr>
          <p:sp>
            <p:nvSpPr>
              <p:cNvPr id="36" name="Retângulo 35"/>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37" name="Triângulo isósceles 36"/>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38" name="Grupo 37"/>
            <p:cNvGrpSpPr/>
            <p:nvPr/>
          </p:nvGrpSpPr>
          <p:grpSpPr>
            <a:xfrm>
              <a:off x="2412077" y="3939902"/>
              <a:ext cx="360357" cy="643249"/>
              <a:chOff x="3419872" y="3939902"/>
              <a:chExt cx="791766" cy="1203598"/>
            </a:xfrm>
            <a:solidFill>
              <a:srgbClr val="0070C0"/>
            </a:solidFill>
          </p:grpSpPr>
          <p:sp>
            <p:nvSpPr>
              <p:cNvPr id="39" name="Retângulo 38"/>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40" name="Triângulo isósceles 39"/>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grpSp>
        <p:nvGrpSpPr>
          <p:cNvPr id="82" name="Grupo 81"/>
          <p:cNvGrpSpPr/>
          <p:nvPr/>
        </p:nvGrpSpPr>
        <p:grpSpPr>
          <a:xfrm>
            <a:off x="6227550" y="3867894"/>
            <a:ext cx="2160874" cy="643249"/>
            <a:chOff x="6227550" y="3867894"/>
            <a:chExt cx="2160874" cy="643249"/>
          </a:xfrm>
        </p:grpSpPr>
        <p:grpSp>
          <p:nvGrpSpPr>
            <p:cNvPr id="56" name="Grupo 55"/>
            <p:cNvGrpSpPr/>
            <p:nvPr/>
          </p:nvGrpSpPr>
          <p:grpSpPr>
            <a:xfrm>
              <a:off x="6227550" y="3867894"/>
              <a:ext cx="360357" cy="643249"/>
              <a:chOff x="3419872" y="3939902"/>
              <a:chExt cx="791766" cy="1203598"/>
            </a:xfrm>
            <a:solidFill>
              <a:srgbClr val="0070C0"/>
            </a:solidFill>
          </p:grpSpPr>
          <p:sp>
            <p:nvSpPr>
              <p:cNvPr id="57" name="Retângulo 56"/>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58" name="Triângulo isósceles 57"/>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59" name="Grupo 58"/>
            <p:cNvGrpSpPr/>
            <p:nvPr/>
          </p:nvGrpSpPr>
          <p:grpSpPr>
            <a:xfrm>
              <a:off x="6587590" y="3867894"/>
              <a:ext cx="360357" cy="643249"/>
              <a:chOff x="3419872" y="3939902"/>
              <a:chExt cx="791766" cy="1203598"/>
            </a:xfrm>
            <a:noFill/>
          </p:grpSpPr>
          <p:sp>
            <p:nvSpPr>
              <p:cNvPr id="60" name="Retângulo 59"/>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61" name="Triângulo isósceles 60"/>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62" name="Grupo 61"/>
            <p:cNvGrpSpPr/>
            <p:nvPr/>
          </p:nvGrpSpPr>
          <p:grpSpPr>
            <a:xfrm>
              <a:off x="7307987" y="3867894"/>
              <a:ext cx="360357" cy="643249"/>
              <a:chOff x="3419872" y="3939902"/>
              <a:chExt cx="791766" cy="1203598"/>
            </a:xfrm>
            <a:noFill/>
          </p:grpSpPr>
          <p:sp>
            <p:nvSpPr>
              <p:cNvPr id="63" name="Retângulo 62"/>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64" name="Triângulo isósceles 63"/>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65" name="Grupo 64"/>
            <p:cNvGrpSpPr/>
            <p:nvPr/>
          </p:nvGrpSpPr>
          <p:grpSpPr>
            <a:xfrm>
              <a:off x="6947947" y="3867894"/>
              <a:ext cx="360357" cy="643249"/>
              <a:chOff x="3419872" y="3939902"/>
              <a:chExt cx="791766" cy="1203598"/>
            </a:xfrm>
            <a:noFill/>
          </p:grpSpPr>
          <p:sp>
            <p:nvSpPr>
              <p:cNvPr id="66" name="Retângulo 65"/>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67" name="Triângulo isósceles 66"/>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68" name="Grupo 67"/>
            <p:cNvGrpSpPr/>
            <p:nvPr/>
          </p:nvGrpSpPr>
          <p:grpSpPr>
            <a:xfrm>
              <a:off x="7668027" y="3867894"/>
              <a:ext cx="360357" cy="643249"/>
              <a:chOff x="3419872" y="3939902"/>
              <a:chExt cx="791766" cy="1203598"/>
            </a:xfrm>
            <a:noFill/>
          </p:grpSpPr>
          <p:sp>
            <p:nvSpPr>
              <p:cNvPr id="69" name="Retângulo 68"/>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70" name="Triângulo isósceles 69"/>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74" name="Grupo 73"/>
            <p:cNvGrpSpPr/>
            <p:nvPr/>
          </p:nvGrpSpPr>
          <p:grpSpPr>
            <a:xfrm>
              <a:off x="8028067" y="3867894"/>
              <a:ext cx="360357" cy="643249"/>
              <a:chOff x="3419872" y="3939902"/>
              <a:chExt cx="791766" cy="1203598"/>
            </a:xfrm>
            <a:solidFill>
              <a:srgbClr val="0070C0"/>
            </a:solidFill>
          </p:grpSpPr>
          <p:sp>
            <p:nvSpPr>
              <p:cNvPr id="75" name="Retângulo 74"/>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76" name="Triângulo isósceles 75"/>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grpSp>
        <p:nvGrpSpPr>
          <p:cNvPr id="81" name="Grupo 80"/>
          <p:cNvGrpSpPr/>
          <p:nvPr/>
        </p:nvGrpSpPr>
        <p:grpSpPr>
          <a:xfrm>
            <a:off x="3275856" y="3939902"/>
            <a:ext cx="2520914" cy="643249"/>
            <a:chOff x="3275856" y="3939902"/>
            <a:chExt cx="2520914" cy="643249"/>
          </a:xfrm>
        </p:grpSpPr>
        <p:grpSp>
          <p:nvGrpSpPr>
            <p:cNvPr id="41" name="Grupo 40"/>
            <p:cNvGrpSpPr/>
            <p:nvPr/>
          </p:nvGrpSpPr>
          <p:grpSpPr>
            <a:xfrm>
              <a:off x="3275856" y="3939902"/>
              <a:ext cx="360357" cy="643249"/>
              <a:chOff x="3419872" y="3939902"/>
              <a:chExt cx="791766" cy="1203598"/>
            </a:xfrm>
            <a:solidFill>
              <a:srgbClr val="0070C0"/>
            </a:solidFill>
          </p:grpSpPr>
          <p:sp>
            <p:nvSpPr>
              <p:cNvPr id="42" name="Retângulo 41"/>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43" name="Triângulo isósceles 42"/>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44" name="Grupo 43"/>
            <p:cNvGrpSpPr/>
            <p:nvPr/>
          </p:nvGrpSpPr>
          <p:grpSpPr>
            <a:xfrm>
              <a:off x="3635896" y="3939902"/>
              <a:ext cx="360357" cy="643249"/>
              <a:chOff x="3419872" y="3939902"/>
              <a:chExt cx="791766" cy="1203598"/>
            </a:xfrm>
            <a:noFill/>
          </p:grpSpPr>
          <p:sp>
            <p:nvSpPr>
              <p:cNvPr id="45" name="Retângulo 44"/>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46" name="Triângulo isósceles 45"/>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47" name="Grupo 46"/>
            <p:cNvGrpSpPr/>
            <p:nvPr/>
          </p:nvGrpSpPr>
          <p:grpSpPr>
            <a:xfrm>
              <a:off x="4356293" y="3939902"/>
              <a:ext cx="360357" cy="643249"/>
              <a:chOff x="3419872" y="3939902"/>
              <a:chExt cx="791766" cy="1203598"/>
            </a:xfrm>
            <a:solidFill>
              <a:srgbClr val="0070C0"/>
            </a:solidFill>
          </p:grpSpPr>
          <p:sp>
            <p:nvSpPr>
              <p:cNvPr id="48" name="Retângulo 47"/>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49" name="Triângulo isósceles 48"/>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50" name="Grupo 49"/>
            <p:cNvGrpSpPr/>
            <p:nvPr/>
          </p:nvGrpSpPr>
          <p:grpSpPr>
            <a:xfrm>
              <a:off x="3996253" y="3939902"/>
              <a:ext cx="360357" cy="643249"/>
              <a:chOff x="3419872" y="3939902"/>
              <a:chExt cx="791766" cy="1203598"/>
            </a:xfrm>
            <a:noFill/>
          </p:grpSpPr>
          <p:sp>
            <p:nvSpPr>
              <p:cNvPr id="51" name="Retângulo 50"/>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52" name="Triângulo isósceles 51"/>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53" name="Grupo 52"/>
            <p:cNvGrpSpPr/>
            <p:nvPr/>
          </p:nvGrpSpPr>
          <p:grpSpPr>
            <a:xfrm>
              <a:off x="4716333" y="3939902"/>
              <a:ext cx="360357" cy="643249"/>
              <a:chOff x="3419872" y="3939902"/>
              <a:chExt cx="791766" cy="1203598"/>
            </a:xfrm>
            <a:noFill/>
          </p:grpSpPr>
          <p:sp>
            <p:nvSpPr>
              <p:cNvPr id="54" name="Retângulo 53"/>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55" name="Triângulo isósceles 54"/>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71" name="Grupo 70"/>
            <p:cNvGrpSpPr/>
            <p:nvPr/>
          </p:nvGrpSpPr>
          <p:grpSpPr>
            <a:xfrm>
              <a:off x="5076690" y="3939902"/>
              <a:ext cx="360357" cy="643249"/>
              <a:chOff x="3419872" y="3939902"/>
              <a:chExt cx="791766" cy="1203598"/>
            </a:xfrm>
            <a:noFill/>
          </p:grpSpPr>
          <p:sp>
            <p:nvSpPr>
              <p:cNvPr id="72" name="Retângulo 71"/>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73" name="Triângulo isósceles 72"/>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nvGrpSpPr>
            <p:cNvPr id="77" name="Grupo 76"/>
            <p:cNvGrpSpPr/>
            <p:nvPr/>
          </p:nvGrpSpPr>
          <p:grpSpPr>
            <a:xfrm>
              <a:off x="5436413" y="3939902"/>
              <a:ext cx="360357" cy="643249"/>
              <a:chOff x="3419872" y="3939902"/>
              <a:chExt cx="791766" cy="1203598"/>
            </a:xfrm>
            <a:solidFill>
              <a:srgbClr val="0070C0"/>
            </a:solidFill>
          </p:grpSpPr>
          <p:sp>
            <p:nvSpPr>
              <p:cNvPr id="78" name="Retângulo 77"/>
              <p:cNvSpPr/>
              <p:nvPr/>
            </p:nvSpPr>
            <p:spPr>
              <a:xfrm>
                <a:off x="3419872" y="4515966"/>
                <a:ext cx="791766" cy="62753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sp>
            <p:nvSpPr>
              <p:cNvPr id="79" name="Triângulo isósceles 78"/>
              <p:cNvSpPr/>
              <p:nvPr/>
            </p:nvSpPr>
            <p:spPr>
              <a:xfrm>
                <a:off x="3419872" y="3939902"/>
                <a:ext cx="791766" cy="576064"/>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rgbClr val="FF0000"/>
                  </a:solidFill>
                </a:endParaRPr>
              </a:p>
            </p:txBody>
          </p:sp>
        </p:grpSp>
      </p:grpSp>
    </p:spTree>
    <p:extLst>
      <p:ext uri="{BB962C8B-B14F-4D97-AF65-F5344CB8AC3E}">
        <p14:creationId xmlns:p14="http://schemas.microsoft.com/office/powerpoint/2010/main" val="153420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2"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4"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0328"/>
            <a:ext cx="9144000" cy="4896544"/>
          </a:xfrm>
          <a:prstGeom prst="rect">
            <a:avLst/>
          </a:prstGeom>
        </p:spPr>
      </p:pic>
      <p:sp>
        <p:nvSpPr>
          <p:cNvPr id="2" name="Rectangle 4"/>
          <p:cNvSpPr>
            <a:spLocks noChangeArrowheads="1"/>
          </p:cNvSpPr>
          <p:nvPr/>
        </p:nvSpPr>
        <p:spPr bwMode="auto">
          <a:xfrm>
            <a:off x="4933826" y="38100"/>
            <a:ext cx="4030662" cy="66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pt-BR" sz="2400" b="1" dirty="0">
                <a:solidFill>
                  <a:srgbClr val="7030A0"/>
                </a:solidFill>
                <a:effectLst>
                  <a:outerShdw blurRad="38100" dist="38100" dir="2700000" algn="tl">
                    <a:srgbClr val="000000">
                      <a:alpha val="43137"/>
                    </a:srgbClr>
                  </a:outerShdw>
                </a:effectLst>
              </a:rPr>
              <a:t>Delimitação dos estratos do LIR</a:t>
            </a:r>
            <a:r>
              <a:rPr lang="pt-BR" sz="2400" b="1" i="1" dirty="0">
                <a:solidFill>
                  <a:srgbClr val="7030A0"/>
                </a:solidFill>
                <a:effectLst>
                  <a:outerShdw blurRad="38100" dist="38100" dir="2700000" algn="tl">
                    <a:srgbClr val="000000">
                      <a:alpha val="43137"/>
                    </a:srgbClr>
                  </a:outerShdw>
                </a:effectLst>
              </a:rPr>
              <a:t>Aa</a:t>
            </a:r>
          </a:p>
        </p:txBody>
      </p:sp>
      <p:sp>
        <p:nvSpPr>
          <p:cNvPr id="5" name="Text Box 6"/>
          <p:cNvSpPr txBox="1">
            <a:spLocks noChangeArrowheads="1"/>
          </p:cNvSpPr>
          <p:nvPr/>
        </p:nvSpPr>
        <p:spPr bwMode="auto">
          <a:xfrm>
            <a:off x="6804249" y="1875408"/>
            <a:ext cx="2160240" cy="830997"/>
          </a:xfrm>
          <a:prstGeom prst="rect">
            <a:avLst/>
          </a:prstGeom>
          <a:noFill/>
          <a:ln w="38100" cmpd="dbl">
            <a:noFill/>
            <a:miter lim="800000"/>
            <a:headEnd/>
            <a:tailEnd/>
          </a:ln>
        </p:spPr>
        <p:txBody>
          <a:bodyPr wrap="squar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eaLnBrk="1" hangingPunct="1"/>
            <a:r>
              <a:rPr lang="pt-BR" sz="1600" b="1" dirty="0">
                <a:solidFill>
                  <a:srgbClr val="FF0000"/>
                </a:solidFill>
                <a:effectLst>
                  <a:outerShdw blurRad="38100" dist="38100" dir="2700000" algn="tl">
                    <a:srgbClr val="000000">
                      <a:alpha val="43137"/>
                    </a:srgbClr>
                  </a:outerShdw>
                </a:effectLst>
              </a:rPr>
              <a:t>Área urbana do município formado</a:t>
            </a:r>
          </a:p>
          <a:p>
            <a:pPr eaLnBrk="1" hangingPunct="1"/>
            <a:r>
              <a:rPr lang="pt-BR" sz="1600" b="1" dirty="0">
                <a:solidFill>
                  <a:srgbClr val="FF0000"/>
                </a:solidFill>
                <a:effectLst>
                  <a:outerShdw blurRad="38100" dist="38100" dir="2700000" algn="tl">
                    <a:srgbClr val="000000">
                      <a:alpha val="43137"/>
                    </a:srgbClr>
                  </a:outerShdw>
                </a:effectLst>
              </a:rPr>
              <a:t>por 16 bairros</a:t>
            </a:r>
          </a:p>
        </p:txBody>
      </p:sp>
      <p:cxnSp>
        <p:nvCxnSpPr>
          <p:cNvPr id="10" name="Conector reto 9"/>
          <p:cNvCxnSpPr/>
          <p:nvPr/>
        </p:nvCxnSpPr>
        <p:spPr>
          <a:xfrm>
            <a:off x="7021165" y="3579862"/>
            <a:ext cx="172729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6876256" y="3651870"/>
            <a:ext cx="1928733" cy="369332"/>
          </a:xfrm>
          <a:prstGeom prst="rect">
            <a:avLst/>
          </a:prstGeom>
          <a:noFill/>
        </p:spPr>
        <p:txBody>
          <a:bodyPr wrap="none" rtlCol="0">
            <a:spAutoFit/>
          </a:bodyPr>
          <a:lstStyle/>
          <a:p>
            <a:r>
              <a:rPr lang="pt-BR" b="1" dirty="0">
                <a:solidFill>
                  <a:srgbClr val="002060"/>
                </a:solidFill>
                <a:effectLst>
                  <a:outerShdw blurRad="38100" dist="38100" dir="2700000" algn="tl">
                    <a:srgbClr val="000000">
                      <a:alpha val="43137"/>
                    </a:srgbClr>
                  </a:outerShdw>
                </a:effectLst>
              </a:rPr>
              <a:t>Linha de Bairros</a:t>
            </a:r>
          </a:p>
        </p:txBody>
      </p:sp>
    </p:spTree>
    <p:extLst>
      <p:ext uri="{BB962C8B-B14F-4D97-AF65-F5344CB8AC3E}">
        <p14:creationId xmlns:p14="http://schemas.microsoft.com/office/powerpoint/2010/main" val="373465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544" y="323577"/>
            <a:ext cx="9144000" cy="4609345"/>
          </a:xfrm>
          <a:prstGeom prst="rect">
            <a:avLst/>
          </a:prstGeom>
        </p:spPr>
      </p:pic>
      <p:sp>
        <p:nvSpPr>
          <p:cNvPr id="2" name="Rectangle 4"/>
          <p:cNvSpPr>
            <a:spLocks noChangeArrowheads="1"/>
          </p:cNvSpPr>
          <p:nvPr/>
        </p:nvSpPr>
        <p:spPr bwMode="auto">
          <a:xfrm>
            <a:off x="4933826" y="38100"/>
            <a:ext cx="4030662" cy="66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pt-BR" sz="2400" b="1" dirty="0">
                <a:solidFill>
                  <a:srgbClr val="7030A0"/>
                </a:solidFill>
                <a:effectLst>
                  <a:outerShdw blurRad="38100" dist="38100" dir="2700000" algn="tl">
                    <a:srgbClr val="000000">
                      <a:alpha val="43137"/>
                    </a:srgbClr>
                  </a:outerShdw>
                </a:effectLst>
              </a:rPr>
              <a:t>Delimitação dos estratos do LIR</a:t>
            </a:r>
            <a:r>
              <a:rPr lang="pt-BR" sz="2400" b="1" i="1" dirty="0">
                <a:solidFill>
                  <a:srgbClr val="7030A0"/>
                </a:solidFill>
                <a:effectLst>
                  <a:outerShdw blurRad="38100" dist="38100" dir="2700000" algn="tl">
                    <a:srgbClr val="000000">
                      <a:alpha val="43137"/>
                    </a:srgbClr>
                  </a:outerShdw>
                </a:effectLst>
              </a:rPr>
              <a:t>Aa</a:t>
            </a:r>
          </a:p>
        </p:txBody>
      </p:sp>
      <p:cxnSp>
        <p:nvCxnSpPr>
          <p:cNvPr id="10" name="Conector reto 9"/>
          <p:cNvCxnSpPr/>
          <p:nvPr/>
        </p:nvCxnSpPr>
        <p:spPr>
          <a:xfrm>
            <a:off x="7021165" y="3003798"/>
            <a:ext cx="172729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6876256" y="3003798"/>
            <a:ext cx="1928733" cy="369332"/>
          </a:xfrm>
          <a:prstGeom prst="rect">
            <a:avLst/>
          </a:prstGeom>
          <a:noFill/>
        </p:spPr>
        <p:txBody>
          <a:bodyPr wrap="none" rtlCol="0">
            <a:spAutoFit/>
          </a:bodyPr>
          <a:lstStyle/>
          <a:p>
            <a:r>
              <a:rPr lang="pt-BR" b="1" dirty="0">
                <a:solidFill>
                  <a:srgbClr val="002060"/>
                </a:solidFill>
                <a:effectLst>
                  <a:outerShdw blurRad="38100" dist="38100" dir="2700000" algn="tl">
                    <a:srgbClr val="000000">
                      <a:alpha val="43137"/>
                    </a:srgbClr>
                  </a:outerShdw>
                </a:effectLst>
              </a:rPr>
              <a:t>Linha de Bairros</a:t>
            </a:r>
          </a:p>
        </p:txBody>
      </p:sp>
      <p:sp>
        <p:nvSpPr>
          <p:cNvPr id="9" name="Text Box 6"/>
          <p:cNvSpPr txBox="1">
            <a:spLocks noChangeArrowheads="1"/>
          </p:cNvSpPr>
          <p:nvPr/>
        </p:nvSpPr>
        <p:spPr bwMode="auto">
          <a:xfrm>
            <a:off x="6300192" y="1275606"/>
            <a:ext cx="2698750" cy="830997"/>
          </a:xfrm>
          <a:prstGeom prst="rect">
            <a:avLst/>
          </a:prstGeom>
          <a:noFill/>
          <a:ln w="38100" cmpd="dbl">
            <a:solidFill>
              <a:srgbClr val="FF0000"/>
            </a:solidFill>
            <a:miter lim="800000"/>
            <a:headEnd/>
            <a:tailEnd/>
          </a:ln>
        </p:spPr>
        <p:txBody>
          <a:bodyPr wrap="squar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eaLnBrk="1" hangingPunct="1"/>
            <a:r>
              <a:rPr lang="pt-BR" sz="1600" b="1" dirty="0">
                <a:solidFill>
                  <a:srgbClr val="FF0000"/>
                </a:solidFill>
                <a:effectLst>
                  <a:outerShdw blurRad="38100" dist="38100" dir="2700000" algn="tl">
                    <a:srgbClr val="000000">
                      <a:alpha val="43137"/>
                    </a:srgbClr>
                  </a:outerShdw>
                </a:effectLst>
              </a:rPr>
              <a:t>Duas grandes avenidas</a:t>
            </a:r>
          </a:p>
          <a:p>
            <a:pPr eaLnBrk="1" hangingPunct="1"/>
            <a:r>
              <a:rPr lang="pt-BR" sz="1600" b="1" dirty="0">
                <a:solidFill>
                  <a:srgbClr val="FF0000"/>
                </a:solidFill>
                <a:effectLst>
                  <a:outerShdw blurRad="38100" dist="38100" dir="2700000" algn="tl">
                    <a:srgbClr val="000000">
                      <a:alpha val="43137"/>
                    </a:srgbClr>
                  </a:outerShdw>
                </a:effectLst>
              </a:rPr>
              <a:t>e um rio cortam a sede do município</a:t>
            </a:r>
          </a:p>
        </p:txBody>
      </p:sp>
      <p:cxnSp>
        <p:nvCxnSpPr>
          <p:cNvPr id="12" name="Conector reto 11"/>
          <p:cNvCxnSpPr/>
          <p:nvPr/>
        </p:nvCxnSpPr>
        <p:spPr>
          <a:xfrm>
            <a:off x="7020272" y="3579862"/>
            <a:ext cx="17272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7020272" y="4083918"/>
            <a:ext cx="1727299" cy="0"/>
          </a:xfrm>
          <a:prstGeom prst="line">
            <a:avLst/>
          </a:prstGeom>
          <a:ln w="28575">
            <a:solidFill>
              <a:srgbClr val="008000"/>
            </a:solidFill>
          </a:ln>
        </p:spPr>
        <p:style>
          <a:lnRef idx="1">
            <a:schemeClr val="accent1"/>
          </a:lnRef>
          <a:fillRef idx="0">
            <a:schemeClr val="accent1"/>
          </a:fillRef>
          <a:effectRef idx="0">
            <a:schemeClr val="accent1"/>
          </a:effectRef>
          <a:fontRef idx="minor">
            <a:schemeClr val="tx1"/>
          </a:fontRef>
        </p:style>
      </p:cxnSp>
      <p:sp>
        <p:nvSpPr>
          <p:cNvPr id="14" name="CaixaDeTexto 13"/>
          <p:cNvSpPr txBox="1"/>
          <p:nvPr/>
        </p:nvSpPr>
        <p:spPr>
          <a:xfrm>
            <a:off x="6792098" y="3570570"/>
            <a:ext cx="2172390" cy="369332"/>
          </a:xfrm>
          <a:prstGeom prst="rect">
            <a:avLst/>
          </a:prstGeom>
          <a:noFill/>
        </p:spPr>
        <p:txBody>
          <a:bodyPr wrap="none" rtlCol="0">
            <a:spAutoFit/>
          </a:bodyPr>
          <a:lstStyle/>
          <a:p>
            <a:r>
              <a:rPr lang="pt-BR" b="1" dirty="0">
                <a:solidFill>
                  <a:srgbClr val="002060"/>
                </a:solidFill>
                <a:effectLst>
                  <a:outerShdw blurRad="38100" dist="38100" dir="2700000" algn="tl">
                    <a:srgbClr val="000000">
                      <a:alpha val="43137"/>
                    </a:srgbClr>
                  </a:outerShdw>
                </a:effectLst>
              </a:rPr>
              <a:t>Linha de Avenidas</a:t>
            </a:r>
          </a:p>
        </p:txBody>
      </p:sp>
      <p:sp>
        <p:nvSpPr>
          <p:cNvPr id="15" name="CaixaDeTexto 14"/>
          <p:cNvSpPr txBox="1"/>
          <p:nvPr/>
        </p:nvSpPr>
        <p:spPr>
          <a:xfrm>
            <a:off x="7029851" y="4074626"/>
            <a:ext cx="1646605" cy="369332"/>
          </a:xfrm>
          <a:prstGeom prst="rect">
            <a:avLst/>
          </a:prstGeom>
          <a:noFill/>
        </p:spPr>
        <p:txBody>
          <a:bodyPr wrap="none" rtlCol="0">
            <a:spAutoFit/>
          </a:bodyPr>
          <a:lstStyle/>
          <a:p>
            <a:r>
              <a:rPr lang="pt-BR" b="1" dirty="0">
                <a:solidFill>
                  <a:srgbClr val="002060"/>
                </a:solidFill>
                <a:effectLst>
                  <a:outerShdw blurRad="38100" dist="38100" dir="2700000" algn="tl">
                    <a:srgbClr val="000000">
                      <a:alpha val="43137"/>
                    </a:srgbClr>
                  </a:outerShdw>
                </a:effectLst>
              </a:rPr>
              <a:t>Linha de Rios</a:t>
            </a:r>
          </a:p>
        </p:txBody>
      </p:sp>
    </p:spTree>
    <p:extLst>
      <p:ext uri="{BB962C8B-B14F-4D97-AF65-F5344CB8AC3E}">
        <p14:creationId xmlns:p14="http://schemas.microsoft.com/office/powerpoint/2010/main" val="310090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53" presetClass="entr" presetSubtype="16"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Effect transition="in" filter="fade">
                                      <p:cBhvr>
                                        <p:cTn id="44" dur="500"/>
                                        <p:tgtEl>
                                          <p:spTgt spid="3"/>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9" grpId="0" animBg="1"/>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684213" y="1628775"/>
            <a:ext cx="7772400" cy="288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pPr>
            <a:r>
              <a:rPr lang="pt-BR" sz="1800" b="1" dirty="0">
                <a:solidFill>
                  <a:schemeClr val="accent2"/>
                </a:solidFill>
                <a:effectLst>
                  <a:outerShdw blurRad="38100" dist="38100" dir="2700000" algn="tl">
                    <a:srgbClr val="000000">
                      <a:alpha val="43137"/>
                    </a:srgbClr>
                  </a:outerShdw>
                </a:effectLst>
              </a:rPr>
              <a:t>	</a:t>
            </a:r>
            <a:r>
              <a:rPr lang="pt-BR" sz="2000" b="1" dirty="0">
                <a:solidFill>
                  <a:srgbClr val="FF0000"/>
                </a:solidFill>
                <a:effectLst>
                  <a:outerShdw blurRad="38100" dist="38100" dir="2700000" algn="tl">
                    <a:srgbClr val="000000">
                      <a:alpha val="43137"/>
                    </a:srgbClr>
                  </a:outerShdw>
                </a:effectLst>
              </a:rPr>
              <a:t>Desenvolvido em 2002 para atender à necessidade dos gestores e profissionais que operacionalizam o programa de controle da dengue de dispor de informações entomológicas em um ponto no tempo (antes do início do verão) antecedendo o período de maior transmissão, com vistas ao fortalecimento das ações de combate vetorial nas áreas de maior risco.</a:t>
            </a:r>
          </a:p>
          <a:p>
            <a:pPr marL="342900" indent="-342900" algn="just">
              <a:spcBef>
                <a:spcPct val="20000"/>
              </a:spcBef>
            </a:pPr>
            <a:r>
              <a:rPr lang="pt-BR" sz="2000" b="1" dirty="0">
                <a:solidFill>
                  <a:srgbClr val="FF0000"/>
                </a:solidFill>
                <a:effectLst>
                  <a:outerShdw blurRad="38100" dist="38100" dir="2700000" algn="tl">
                    <a:srgbClr val="000000">
                      <a:alpha val="43137"/>
                    </a:srgbClr>
                  </a:outerShdw>
                </a:effectLst>
              </a:rPr>
              <a:t>	Trata-se, fundamentalmente, de um método de amostragem do tipo conglomerados em dois estágios (quarteirões/imóveis).</a:t>
            </a:r>
            <a:endParaRPr lang="pt-BR" sz="2000" b="1" dirty="0">
              <a:solidFill>
                <a:srgbClr val="FF0000"/>
              </a:solidFill>
              <a:effectLst>
                <a:outerShdw blurRad="38100" dist="38100" dir="2700000" algn="tl">
                  <a:srgbClr val="000000">
                    <a:alpha val="43137"/>
                  </a:srgbClr>
                </a:outerShdw>
              </a:effectLst>
              <a:latin typeface="Tahoma" pitchFamily="34" charset="0"/>
            </a:endParaRPr>
          </a:p>
        </p:txBody>
      </p:sp>
      <p:sp>
        <p:nvSpPr>
          <p:cNvPr id="3" name="Text Box 6"/>
          <p:cNvSpPr txBox="1">
            <a:spLocks noChangeArrowheads="1"/>
          </p:cNvSpPr>
          <p:nvPr/>
        </p:nvSpPr>
        <p:spPr bwMode="auto">
          <a:xfrm>
            <a:off x="5436095" y="765175"/>
            <a:ext cx="302051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eaLnBrk="1" hangingPunct="1"/>
            <a:r>
              <a:rPr lang="pt-BR" sz="2800" b="1" dirty="0">
                <a:solidFill>
                  <a:srgbClr val="7030A0"/>
                </a:solidFill>
                <a:effectLst>
                  <a:outerShdw blurRad="38100" dist="38100" dir="2700000" algn="tl">
                    <a:srgbClr val="000000">
                      <a:alpha val="43137"/>
                    </a:srgbClr>
                  </a:outerShdw>
                </a:effectLst>
              </a:rPr>
              <a:t>Marco Histórico</a:t>
            </a:r>
            <a:endParaRPr lang="pt-PT" sz="2800" b="1" dirty="0">
              <a:solidFill>
                <a:srgbClr val="7030A0"/>
              </a:solidFill>
              <a:effectLst>
                <a:outerShdw blurRad="38100" dist="38100" dir="2700000" algn="tl">
                  <a:srgbClr val="000000">
                    <a:alpha val="43137"/>
                  </a:srgbClr>
                </a:outerShdw>
              </a:effectLst>
            </a:endParaRPr>
          </a:p>
        </p:txBody>
      </p:sp>
      <p:cxnSp>
        <p:nvCxnSpPr>
          <p:cNvPr id="5" name="Conector reto 4"/>
          <p:cNvCxnSpPr/>
          <p:nvPr/>
        </p:nvCxnSpPr>
        <p:spPr>
          <a:xfrm>
            <a:off x="0" y="1281113"/>
            <a:ext cx="8456612"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 name="Conector reto 5"/>
          <p:cNvCxnSpPr/>
          <p:nvPr/>
        </p:nvCxnSpPr>
        <p:spPr>
          <a:xfrm flipV="1">
            <a:off x="971600" y="0"/>
            <a:ext cx="0" cy="5143501"/>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07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8100"/>
            <a:ext cx="9144000" cy="5105399"/>
          </a:xfrm>
          <a:prstGeom prst="rect">
            <a:avLst/>
          </a:prstGeom>
        </p:spPr>
      </p:pic>
      <p:sp>
        <p:nvSpPr>
          <p:cNvPr id="2" name="Rectangle 4"/>
          <p:cNvSpPr>
            <a:spLocks noChangeArrowheads="1"/>
          </p:cNvSpPr>
          <p:nvPr/>
        </p:nvSpPr>
        <p:spPr bwMode="auto">
          <a:xfrm>
            <a:off x="4933826" y="38100"/>
            <a:ext cx="4030662" cy="66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pt-BR" sz="2400" b="1" dirty="0">
                <a:solidFill>
                  <a:srgbClr val="7030A0"/>
                </a:solidFill>
                <a:effectLst>
                  <a:outerShdw blurRad="38100" dist="38100" dir="2700000" algn="tl">
                    <a:srgbClr val="000000">
                      <a:alpha val="43137"/>
                    </a:srgbClr>
                  </a:outerShdw>
                </a:effectLst>
              </a:rPr>
              <a:t>Delimitação dos estratos do LIR</a:t>
            </a:r>
            <a:r>
              <a:rPr lang="pt-BR" sz="2400" b="1" i="1" dirty="0">
                <a:solidFill>
                  <a:srgbClr val="7030A0"/>
                </a:solidFill>
                <a:effectLst>
                  <a:outerShdw blurRad="38100" dist="38100" dir="2700000" algn="tl">
                    <a:srgbClr val="000000">
                      <a:alpha val="43137"/>
                    </a:srgbClr>
                  </a:outerShdw>
                </a:effectLst>
              </a:rPr>
              <a:t>Aa</a:t>
            </a:r>
          </a:p>
        </p:txBody>
      </p:sp>
      <p:cxnSp>
        <p:nvCxnSpPr>
          <p:cNvPr id="10" name="Conector reto 9"/>
          <p:cNvCxnSpPr/>
          <p:nvPr/>
        </p:nvCxnSpPr>
        <p:spPr>
          <a:xfrm>
            <a:off x="7021165" y="3003798"/>
            <a:ext cx="172729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6876256" y="3003798"/>
            <a:ext cx="1928733" cy="369332"/>
          </a:xfrm>
          <a:prstGeom prst="rect">
            <a:avLst/>
          </a:prstGeom>
          <a:noFill/>
        </p:spPr>
        <p:txBody>
          <a:bodyPr wrap="none" rtlCol="0">
            <a:spAutoFit/>
          </a:bodyPr>
          <a:lstStyle/>
          <a:p>
            <a:r>
              <a:rPr lang="pt-BR" b="1" dirty="0">
                <a:solidFill>
                  <a:srgbClr val="002060"/>
                </a:solidFill>
                <a:effectLst>
                  <a:outerShdw blurRad="38100" dist="38100" dir="2700000" algn="tl">
                    <a:srgbClr val="000000">
                      <a:alpha val="43137"/>
                    </a:srgbClr>
                  </a:outerShdw>
                </a:effectLst>
              </a:rPr>
              <a:t>Linha de Bairros</a:t>
            </a:r>
          </a:p>
        </p:txBody>
      </p:sp>
      <p:cxnSp>
        <p:nvCxnSpPr>
          <p:cNvPr id="12" name="Conector reto 11"/>
          <p:cNvCxnSpPr/>
          <p:nvPr/>
        </p:nvCxnSpPr>
        <p:spPr>
          <a:xfrm>
            <a:off x="7020272" y="3579862"/>
            <a:ext cx="17272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7020272" y="4083918"/>
            <a:ext cx="1727299" cy="0"/>
          </a:xfrm>
          <a:prstGeom prst="line">
            <a:avLst/>
          </a:prstGeom>
          <a:ln w="28575">
            <a:solidFill>
              <a:srgbClr val="008000"/>
            </a:solidFill>
          </a:ln>
        </p:spPr>
        <p:style>
          <a:lnRef idx="1">
            <a:schemeClr val="accent1"/>
          </a:lnRef>
          <a:fillRef idx="0">
            <a:schemeClr val="accent1"/>
          </a:fillRef>
          <a:effectRef idx="0">
            <a:schemeClr val="accent1"/>
          </a:effectRef>
          <a:fontRef idx="minor">
            <a:schemeClr val="tx1"/>
          </a:fontRef>
        </p:style>
      </p:cxnSp>
      <p:sp>
        <p:nvSpPr>
          <p:cNvPr id="14" name="CaixaDeTexto 13"/>
          <p:cNvSpPr txBox="1"/>
          <p:nvPr/>
        </p:nvSpPr>
        <p:spPr>
          <a:xfrm>
            <a:off x="6792098" y="3570570"/>
            <a:ext cx="2172390" cy="369332"/>
          </a:xfrm>
          <a:prstGeom prst="rect">
            <a:avLst/>
          </a:prstGeom>
          <a:noFill/>
        </p:spPr>
        <p:txBody>
          <a:bodyPr wrap="none" rtlCol="0">
            <a:spAutoFit/>
          </a:bodyPr>
          <a:lstStyle/>
          <a:p>
            <a:r>
              <a:rPr lang="pt-BR" b="1" dirty="0">
                <a:solidFill>
                  <a:srgbClr val="002060"/>
                </a:solidFill>
                <a:effectLst>
                  <a:outerShdw blurRad="38100" dist="38100" dir="2700000" algn="tl">
                    <a:srgbClr val="000000">
                      <a:alpha val="43137"/>
                    </a:srgbClr>
                  </a:outerShdw>
                </a:effectLst>
              </a:rPr>
              <a:t>Linha de Avenidas</a:t>
            </a:r>
          </a:p>
        </p:txBody>
      </p:sp>
      <p:sp>
        <p:nvSpPr>
          <p:cNvPr id="15" name="CaixaDeTexto 14"/>
          <p:cNvSpPr txBox="1"/>
          <p:nvPr/>
        </p:nvSpPr>
        <p:spPr>
          <a:xfrm>
            <a:off x="7029851" y="4074626"/>
            <a:ext cx="1646605" cy="369332"/>
          </a:xfrm>
          <a:prstGeom prst="rect">
            <a:avLst/>
          </a:prstGeom>
          <a:noFill/>
        </p:spPr>
        <p:txBody>
          <a:bodyPr wrap="none" rtlCol="0">
            <a:spAutoFit/>
          </a:bodyPr>
          <a:lstStyle/>
          <a:p>
            <a:r>
              <a:rPr lang="pt-BR" b="1" dirty="0">
                <a:solidFill>
                  <a:srgbClr val="002060"/>
                </a:solidFill>
                <a:effectLst>
                  <a:outerShdw blurRad="38100" dist="38100" dir="2700000" algn="tl">
                    <a:srgbClr val="000000">
                      <a:alpha val="43137"/>
                    </a:srgbClr>
                  </a:outerShdw>
                </a:effectLst>
              </a:rPr>
              <a:t>Linha de Rios</a:t>
            </a:r>
          </a:p>
        </p:txBody>
      </p:sp>
      <p:sp>
        <p:nvSpPr>
          <p:cNvPr id="16" name="Text Box 6"/>
          <p:cNvSpPr txBox="1">
            <a:spLocks noChangeArrowheads="1"/>
          </p:cNvSpPr>
          <p:nvPr/>
        </p:nvSpPr>
        <p:spPr bwMode="auto">
          <a:xfrm>
            <a:off x="6156201" y="771550"/>
            <a:ext cx="2808287" cy="830997"/>
          </a:xfrm>
          <a:prstGeom prst="rect">
            <a:avLst/>
          </a:prstGeom>
          <a:noFill/>
          <a:ln w="38100" cmpd="dbl">
            <a:solidFill>
              <a:srgbClr val="FF0000"/>
            </a:solidFill>
            <a:miter lim="800000"/>
            <a:headEnd/>
            <a:tailEnd/>
          </a:ln>
        </p:spPr>
        <p:txBody>
          <a:bodyPr wrap="squar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eaLnBrk="1" hangingPunct="1"/>
            <a:r>
              <a:rPr lang="pt-BR" sz="1200" b="1" dirty="0">
                <a:solidFill>
                  <a:srgbClr val="FF0000"/>
                </a:solidFill>
                <a:effectLst>
                  <a:outerShdw blurRad="38100" dist="38100" dir="2700000" algn="tl">
                    <a:srgbClr val="000000">
                      <a:alpha val="43137"/>
                    </a:srgbClr>
                  </a:outerShdw>
                </a:effectLst>
              </a:rPr>
              <a:t>Estratos – conformados</a:t>
            </a:r>
          </a:p>
          <a:p>
            <a:pPr eaLnBrk="1" hangingPunct="1"/>
            <a:r>
              <a:rPr lang="pt-BR" sz="1200" b="1" dirty="0">
                <a:solidFill>
                  <a:srgbClr val="FF0000"/>
                </a:solidFill>
                <a:effectLst>
                  <a:outerShdw blurRad="38100" dist="38100" dir="2700000" algn="tl">
                    <a:srgbClr val="000000">
                      <a:alpha val="43137"/>
                    </a:srgbClr>
                  </a:outerShdw>
                </a:effectLst>
              </a:rPr>
              <a:t>por bairros inteiros ou por partes</a:t>
            </a:r>
          </a:p>
          <a:p>
            <a:pPr eaLnBrk="1" hangingPunct="1"/>
            <a:r>
              <a:rPr lang="pt-BR" sz="1200" b="1" dirty="0">
                <a:solidFill>
                  <a:srgbClr val="FF0000"/>
                </a:solidFill>
                <a:effectLst>
                  <a:outerShdw blurRad="38100" dist="38100" dir="2700000" algn="tl">
                    <a:srgbClr val="000000">
                      <a:alpha val="43137"/>
                    </a:srgbClr>
                  </a:outerShdw>
                </a:effectLst>
              </a:rPr>
              <a:t>(Um bairro pode ser um estrato)</a:t>
            </a:r>
          </a:p>
          <a:p>
            <a:pPr eaLnBrk="1" hangingPunct="1"/>
            <a:r>
              <a:rPr lang="pt-BR" sz="1200" b="1" dirty="0">
                <a:solidFill>
                  <a:srgbClr val="FF0000"/>
                </a:solidFill>
                <a:effectLst>
                  <a:outerShdw blurRad="38100" dist="38100" dir="2700000" algn="tl">
                    <a:srgbClr val="000000">
                      <a:alpha val="43137"/>
                    </a:srgbClr>
                  </a:outerShdw>
                </a:effectLst>
              </a:rPr>
              <a:t>Áreas contínuas e contíguas</a:t>
            </a:r>
          </a:p>
        </p:txBody>
      </p:sp>
      <p:sp>
        <p:nvSpPr>
          <p:cNvPr id="17" name="Text Box 7"/>
          <p:cNvSpPr txBox="1">
            <a:spLocks noChangeArrowheads="1"/>
          </p:cNvSpPr>
          <p:nvPr/>
        </p:nvSpPr>
        <p:spPr bwMode="auto">
          <a:xfrm>
            <a:off x="6156201" y="1635646"/>
            <a:ext cx="2808287" cy="523220"/>
          </a:xfrm>
          <a:prstGeom prst="rect">
            <a:avLst/>
          </a:prstGeom>
          <a:noFill/>
          <a:ln w="38100" cmpd="dbl">
            <a:solidFill>
              <a:srgbClr val="FF0000"/>
            </a:solidFill>
            <a:miter lim="800000"/>
            <a:headEnd/>
            <a:tailEnd/>
          </a:ln>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eaLnBrk="1" hangingPunct="1"/>
            <a:r>
              <a:rPr lang="pt-BR" sz="1400" b="1" dirty="0">
                <a:solidFill>
                  <a:srgbClr val="FF0000"/>
                </a:solidFill>
                <a:effectLst>
                  <a:outerShdw blurRad="38100" dist="38100" dir="2700000" algn="tl">
                    <a:srgbClr val="000000">
                      <a:alpha val="43137"/>
                    </a:srgbClr>
                  </a:outerShdw>
                </a:effectLst>
              </a:rPr>
              <a:t>Rio e avenidas determinaram</a:t>
            </a:r>
          </a:p>
          <a:p>
            <a:pPr eaLnBrk="1" hangingPunct="1"/>
            <a:r>
              <a:rPr lang="pt-BR" sz="1400" b="1" dirty="0">
                <a:solidFill>
                  <a:srgbClr val="FF0000"/>
                </a:solidFill>
                <a:effectLst>
                  <a:outerShdw blurRad="38100" dist="38100" dir="2700000" algn="tl">
                    <a:srgbClr val="000000">
                      <a:alpha val="43137"/>
                    </a:srgbClr>
                  </a:outerShdw>
                </a:effectLst>
              </a:rPr>
              <a:t>as divisões dos estratos</a:t>
            </a:r>
          </a:p>
        </p:txBody>
      </p:sp>
      <p:cxnSp>
        <p:nvCxnSpPr>
          <p:cNvPr id="18" name="Conector reto 17"/>
          <p:cNvCxnSpPr/>
          <p:nvPr/>
        </p:nvCxnSpPr>
        <p:spPr>
          <a:xfrm>
            <a:off x="5580112" y="3723878"/>
            <a:ext cx="648097" cy="9292"/>
          </a:xfrm>
          <a:prstGeom prst="line">
            <a:avLst/>
          </a:prstGeom>
          <a:ln w="2857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5580087" y="3867894"/>
            <a:ext cx="648097" cy="92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a:off x="5580112" y="4011910"/>
            <a:ext cx="648097" cy="9292"/>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sp>
        <p:nvSpPr>
          <p:cNvPr id="21" name="CaixaDeTexto 20"/>
          <p:cNvSpPr txBox="1"/>
          <p:nvPr/>
        </p:nvSpPr>
        <p:spPr>
          <a:xfrm>
            <a:off x="5364088" y="4011910"/>
            <a:ext cx="1018227" cy="369332"/>
          </a:xfrm>
          <a:prstGeom prst="rect">
            <a:avLst/>
          </a:prstGeom>
          <a:noFill/>
        </p:spPr>
        <p:txBody>
          <a:bodyPr wrap="none" rtlCol="0">
            <a:spAutoFit/>
          </a:bodyPr>
          <a:lstStyle/>
          <a:p>
            <a:r>
              <a:rPr lang="pt-BR" b="1" u="sng" dirty="0">
                <a:solidFill>
                  <a:srgbClr val="002060"/>
                </a:solidFill>
              </a:rPr>
              <a:t>Estratos</a:t>
            </a:r>
          </a:p>
        </p:txBody>
      </p:sp>
    </p:spTree>
    <p:extLst>
      <p:ext uri="{BB962C8B-B14F-4D97-AF65-F5344CB8AC3E}">
        <p14:creationId xmlns:p14="http://schemas.microsoft.com/office/powerpoint/2010/main" val="338612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53" presetClass="entr" presetSubtype="16"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par>
                                <p:cTn id="45" presetID="47"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42" presetClass="entr" presetSubtype="0"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1000"/>
                                        <p:tgtEl>
                                          <p:spTgt spid="21"/>
                                        </p:tgtEl>
                                      </p:cBhvr>
                                    </p:animEffect>
                                    <p:anim calcmode="lin" valueType="num">
                                      <p:cBhvr>
                                        <p:cTn id="74" dur="1000" fill="hold"/>
                                        <p:tgtEl>
                                          <p:spTgt spid="21"/>
                                        </p:tgtEl>
                                        <p:attrNameLst>
                                          <p:attrName>ppt_x</p:attrName>
                                        </p:attrNameLst>
                                      </p:cBhvr>
                                      <p:tavLst>
                                        <p:tav tm="0">
                                          <p:val>
                                            <p:strVal val="#ppt_x"/>
                                          </p:val>
                                        </p:tav>
                                        <p:tav tm="100000">
                                          <p:val>
                                            <p:strVal val="#ppt_x"/>
                                          </p:val>
                                        </p:tav>
                                      </p:tavLst>
                                    </p:anim>
                                    <p:anim calcmode="lin" valueType="num">
                                      <p:cBhvr>
                                        <p:cTn id="7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4" grpId="0"/>
      <p:bldP spid="15" grpId="0"/>
      <p:bldP spid="16" grpId="0" animBg="1"/>
      <p:bldP spid="17" grpId="0" animBg="1"/>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95" y="1"/>
            <a:ext cx="9189901" cy="5092030"/>
          </a:xfrm>
          <a:prstGeom prst="rect">
            <a:avLst/>
          </a:prstGeom>
        </p:spPr>
      </p:pic>
    </p:spTree>
    <p:extLst>
      <p:ext uri="{BB962C8B-B14F-4D97-AF65-F5344CB8AC3E}">
        <p14:creationId xmlns:p14="http://schemas.microsoft.com/office/powerpoint/2010/main" val="184570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5144"/>
            <a:ext cx="9144000" cy="5192926"/>
          </a:xfrm>
          <a:prstGeom prst="rect">
            <a:avLst/>
          </a:prstGeom>
        </p:spPr>
      </p:pic>
    </p:spTree>
    <p:extLst>
      <p:ext uri="{BB962C8B-B14F-4D97-AF65-F5344CB8AC3E}">
        <p14:creationId xmlns:p14="http://schemas.microsoft.com/office/powerpoint/2010/main" val="362248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602" y="-100471"/>
            <a:ext cx="8628192" cy="5143500"/>
          </a:xfrm>
          <a:prstGeom prst="rect">
            <a:avLst/>
          </a:prstGeom>
        </p:spPr>
      </p:pic>
      <p:cxnSp>
        <p:nvCxnSpPr>
          <p:cNvPr id="5" name="Conector reto 4"/>
          <p:cNvCxnSpPr/>
          <p:nvPr/>
        </p:nvCxnSpPr>
        <p:spPr>
          <a:xfrm>
            <a:off x="7715739" y="3363838"/>
            <a:ext cx="563296"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cxnSp>
        <p:nvCxnSpPr>
          <p:cNvPr id="6" name="Conector reto 5"/>
          <p:cNvCxnSpPr/>
          <p:nvPr/>
        </p:nvCxnSpPr>
        <p:spPr>
          <a:xfrm>
            <a:off x="7753120" y="3795886"/>
            <a:ext cx="5632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a:off x="7753120" y="4155926"/>
            <a:ext cx="56329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p:nvCxnSpPr>
        <p:spPr>
          <a:xfrm>
            <a:off x="7753120" y="4515966"/>
            <a:ext cx="5632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7236296" y="3344093"/>
            <a:ext cx="1689886" cy="307777"/>
          </a:xfrm>
          <a:prstGeom prst="rect">
            <a:avLst/>
          </a:prstGeom>
          <a:noFill/>
        </p:spPr>
        <p:txBody>
          <a:bodyPr wrap="none" rtlCol="0">
            <a:spAutoFit/>
          </a:bodyPr>
          <a:lstStyle/>
          <a:p>
            <a:r>
              <a:rPr lang="pt-BR" sz="1400" b="1" dirty="0">
                <a:solidFill>
                  <a:srgbClr val="002060"/>
                </a:solidFill>
                <a:effectLst>
                  <a:outerShdw blurRad="38100" dist="38100" dir="2700000" algn="tl">
                    <a:srgbClr val="000000">
                      <a:alpha val="43137"/>
                    </a:srgbClr>
                  </a:outerShdw>
                </a:effectLst>
              </a:rPr>
              <a:t>Divisa dos Bairros</a:t>
            </a:r>
          </a:p>
        </p:txBody>
      </p:sp>
      <p:sp>
        <p:nvSpPr>
          <p:cNvPr id="10" name="CaixaDeTexto 9"/>
          <p:cNvSpPr txBox="1"/>
          <p:nvPr/>
        </p:nvSpPr>
        <p:spPr>
          <a:xfrm>
            <a:off x="7571921" y="3776141"/>
            <a:ext cx="960519" cy="307777"/>
          </a:xfrm>
          <a:prstGeom prst="rect">
            <a:avLst/>
          </a:prstGeom>
          <a:noFill/>
        </p:spPr>
        <p:txBody>
          <a:bodyPr wrap="none" rtlCol="0">
            <a:spAutoFit/>
          </a:bodyPr>
          <a:lstStyle/>
          <a:p>
            <a:r>
              <a:rPr lang="pt-BR" sz="1400" b="1" dirty="0">
                <a:solidFill>
                  <a:srgbClr val="002060"/>
                </a:solidFill>
                <a:effectLst>
                  <a:outerShdw blurRad="38100" dist="38100" dir="2700000" algn="tl">
                    <a:srgbClr val="000000">
                      <a:alpha val="43137"/>
                    </a:srgbClr>
                  </a:outerShdw>
                </a:effectLst>
              </a:rPr>
              <a:t>Avenidas</a:t>
            </a:r>
          </a:p>
        </p:txBody>
      </p:sp>
      <p:sp>
        <p:nvSpPr>
          <p:cNvPr id="11" name="CaixaDeTexto 10"/>
          <p:cNvSpPr txBox="1"/>
          <p:nvPr/>
        </p:nvSpPr>
        <p:spPr>
          <a:xfrm>
            <a:off x="7568841" y="4136181"/>
            <a:ext cx="891591" cy="307777"/>
          </a:xfrm>
          <a:prstGeom prst="rect">
            <a:avLst/>
          </a:prstGeom>
          <a:noFill/>
        </p:spPr>
        <p:txBody>
          <a:bodyPr wrap="none" rtlCol="0">
            <a:spAutoFit/>
          </a:bodyPr>
          <a:lstStyle/>
          <a:p>
            <a:r>
              <a:rPr lang="pt-BR" sz="1400" b="1" dirty="0">
                <a:solidFill>
                  <a:srgbClr val="002060"/>
                </a:solidFill>
                <a:effectLst>
                  <a:outerShdw blurRad="38100" dist="38100" dir="2700000" algn="tl">
                    <a:srgbClr val="000000">
                      <a:alpha val="43137"/>
                    </a:srgbClr>
                  </a:outerShdw>
                </a:effectLst>
              </a:rPr>
              <a:t>Ribeirão</a:t>
            </a:r>
          </a:p>
        </p:txBody>
      </p:sp>
      <p:sp>
        <p:nvSpPr>
          <p:cNvPr id="12" name="CaixaDeTexto 11"/>
          <p:cNvSpPr txBox="1"/>
          <p:nvPr/>
        </p:nvSpPr>
        <p:spPr>
          <a:xfrm>
            <a:off x="7164288" y="4496221"/>
            <a:ext cx="1620957" cy="307777"/>
          </a:xfrm>
          <a:prstGeom prst="rect">
            <a:avLst/>
          </a:prstGeom>
          <a:noFill/>
        </p:spPr>
        <p:txBody>
          <a:bodyPr wrap="none" rtlCol="0">
            <a:spAutoFit/>
          </a:bodyPr>
          <a:lstStyle/>
          <a:p>
            <a:r>
              <a:rPr lang="pt-BR" sz="1400" b="1" dirty="0">
                <a:solidFill>
                  <a:srgbClr val="002060"/>
                </a:solidFill>
                <a:effectLst>
                  <a:outerShdw blurRad="38100" dist="38100" dir="2700000" algn="tl">
                    <a:srgbClr val="000000">
                      <a:alpha val="43137"/>
                    </a:srgbClr>
                  </a:outerShdw>
                </a:effectLst>
              </a:rPr>
              <a:t>Limite Municipal</a:t>
            </a:r>
          </a:p>
        </p:txBody>
      </p:sp>
      <p:sp>
        <p:nvSpPr>
          <p:cNvPr id="13" name="CaixaDeTexto 12"/>
          <p:cNvSpPr txBox="1"/>
          <p:nvPr/>
        </p:nvSpPr>
        <p:spPr>
          <a:xfrm>
            <a:off x="35496" y="269235"/>
            <a:ext cx="1736373" cy="646331"/>
          </a:xfrm>
          <a:prstGeom prst="rect">
            <a:avLst/>
          </a:prstGeom>
          <a:noFill/>
        </p:spPr>
        <p:txBody>
          <a:bodyPr wrap="none" rtlCol="0">
            <a:spAutoFit/>
          </a:bodyPr>
          <a:lstStyle/>
          <a:p>
            <a:r>
              <a:rPr lang="pt-BR" b="1" dirty="0">
                <a:solidFill>
                  <a:srgbClr val="002060"/>
                </a:solidFill>
                <a:effectLst>
                  <a:outerShdw blurRad="38100" dist="38100" dir="2700000" algn="tl">
                    <a:srgbClr val="000000">
                      <a:alpha val="43137"/>
                    </a:srgbClr>
                  </a:outerShdw>
                </a:effectLst>
              </a:rPr>
              <a:t>Município:</a:t>
            </a:r>
          </a:p>
          <a:p>
            <a:r>
              <a:rPr lang="pt-BR" b="1" dirty="0" err="1">
                <a:solidFill>
                  <a:srgbClr val="002060"/>
                </a:solidFill>
                <a:effectLst>
                  <a:outerShdw blurRad="38100" dist="38100" dir="2700000" algn="tl">
                    <a:srgbClr val="000000">
                      <a:alpha val="43137"/>
                    </a:srgbClr>
                  </a:outerShdw>
                </a:effectLst>
              </a:rPr>
              <a:t>Hipotetilândia</a:t>
            </a:r>
            <a:endParaRPr lang="pt-BR" b="1" dirty="0">
              <a:solidFill>
                <a:srgbClr val="002060"/>
              </a:solidFill>
              <a:effectLst>
                <a:outerShdw blurRad="38100" dist="38100" dir="2700000" algn="tl">
                  <a:srgbClr val="000000">
                    <a:alpha val="43137"/>
                  </a:srgbClr>
                </a:outerShdw>
              </a:effectLst>
            </a:endParaRPr>
          </a:p>
        </p:txBody>
      </p:sp>
      <p:sp>
        <p:nvSpPr>
          <p:cNvPr id="14" name="CaixaDeTexto 13"/>
          <p:cNvSpPr txBox="1"/>
          <p:nvPr/>
        </p:nvSpPr>
        <p:spPr>
          <a:xfrm>
            <a:off x="3585783" y="-20538"/>
            <a:ext cx="1922321" cy="369332"/>
          </a:xfrm>
          <a:prstGeom prst="rect">
            <a:avLst/>
          </a:prstGeom>
          <a:noFill/>
        </p:spPr>
        <p:txBody>
          <a:bodyPr wrap="none" rtlCol="0">
            <a:spAutoFit/>
          </a:bodyPr>
          <a:lstStyle/>
          <a:p>
            <a:r>
              <a:rPr lang="pt-BR" b="1" u="sng" dirty="0">
                <a:solidFill>
                  <a:srgbClr val="002060"/>
                </a:solidFill>
              </a:rPr>
              <a:t>Exercício Prático</a:t>
            </a:r>
          </a:p>
        </p:txBody>
      </p:sp>
      <p:sp>
        <p:nvSpPr>
          <p:cNvPr id="15" name="CaixaDeTexto 14"/>
          <p:cNvSpPr txBox="1"/>
          <p:nvPr/>
        </p:nvSpPr>
        <p:spPr>
          <a:xfrm>
            <a:off x="5796136" y="51470"/>
            <a:ext cx="3419872" cy="1477328"/>
          </a:xfrm>
          <a:prstGeom prst="rect">
            <a:avLst/>
          </a:prstGeom>
          <a:noFill/>
        </p:spPr>
        <p:txBody>
          <a:bodyPr wrap="square" rtlCol="0">
            <a:spAutoFit/>
          </a:bodyPr>
          <a:lstStyle/>
          <a:p>
            <a:r>
              <a:rPr lang="pt-BR" sz="1000" b="1" dirty="0">
                <a:solidFill>
                  <a:srgbClr val="FF0000"/>
                </a:solidFill>
                <a:effectLst>
                  <a:outerShdw blurRad="38100" dist="38100" dir="2700000" algn="tl">
                    <a:srgbClr val="000000">
                      <a:alpha val="43137"/>
                    </a:srgbClr>
                  </a:outerShdw>
                </a:effectLst>
              </a:rPr>
              <a:t>Considerações:</a:t>
            </a:r>
          </a:p>
          <a:p>
            <a:r>
              <a:rPr lang="pt-BR" sz="1000" b="1" dirty="0">
                <a:solidFill>
                  <a:srgbClr val="FF0000"/>
                </a:solidFill>
                <a:effectLst>
                  <a:outerShdw blurRad="38100" dist="38100" dir="2700000" algn="tl">
                    <a:srgbClr val="000000">
                      <a:alpha val="43137"/>
                    </a:srgbClr>
                  </a:outerShdw>
                </a:effectLst>
              </a:rPr>
              <a:t>1 – Faça a distribuição de quarteirões e imóveis em cada bairro</a:t>
            </a:r>
          </a:p>
          <a:p>
            <a:r>
              <a:rPr lang="pt-BR" sz="1000" b="1" dirty="0">
                <a:solidFill>
                  <a:srgbClr val="FF0000"/>
                </a:solidFill>
                <a:effectLst>
                  <a:outerShdw blurRad="38100" dist="38100" dir="2700000" algn="tl">
                    <a:srgbClr val="000000">
                      <a:alpha val="43137"/>
                    </a:srgbClr>
                  </a:outerShdw>
                </a:effectLst>
              </a:rPr>
              <a:t>2 = Estratifique considerando situações sócio ambientais diferentes</a:t>
            </a:r>
          </a:p>
          <a:p>
            <a:r>
              <a:rPr lang="pt-BR" sz="1000" b="1" dirty="0">
                <a:solidFill>
                  <a:srgbClr val="FF0000"/>
                </a:solidFill>
                <a:effectLst>
                  <a:outerShdw blurRad="38100" dist="38100" dir="2700000" algn="tl">
                    <a:srgbClr val="000000">
                      <a:alpha val="43137"/>
                    </a:srgbClr>
                  </a:outerShdw>
                </a:effectLst>
              </a:rPr>
              <a:t>3 – Alimente o programa com situações hipotéticas e importância dos criadouros</a:t>
            </a:r>
          </a:p>
          <a:p>
            <a:r>
              <a:rPr lang="pt-BR" sz="1000" b="1" dirty="0">
                <a:solidFill>
                  <a:srgbClr val="FF0000"/>
                </a:solidFill>
                <a:effectLst>
                  <a:outerShdw blurRad="38100" dist="38100" dir="2700000" algn="tl">
                    <a:srgbClr val="000000">
                      <a:alpha val="43137"/>
                    </a:srgbClr>
                  </a:outerShdw>
                </a:effectLst>
              </a:rPr>
              <a:t>(Caixas d’ água, pneus, lixo)</a:t>
            </a:r>
          </a:p>
          <a:p>
            <a:r>
              <a:rPr lang="pt-BR" sz="1000" b="1" dirty="0">
                <a:solidFill>
                  <a:srgbClr val="FF0000"/>
                </a:solidFill>
                <a:effectLst>
                  <a:outerShdw blurRad="38100" dist="38100" dir="2700000" algn="tl">
                    <a:srgbClr val="000000">
                      <a:alpha val="43137"/>
                    </a:srgbClr>
                  </a:outerShdw>
                </a:effectLst>
              </a:rPr>
              <a:t>4 – Indique ações específicas para cada estrato</a:t>
            </a:r>
          </a:p>
        </p:txBody>
      </p:sp>
      <p:sp>
        <p:nvSpPr>
          <p:cNvPr id="16" name="CaixaDeTexto 15"/>
          <p:cNvSpPr txBox="1"/>
          <p:nvPr/>
        </p:nvSpPr>
        <p:spPr>
          <a:xfrm>
            <a:off x="561038" y="1491630"/>
            <a:ext cx="338554" cy="276999"/>
          </a:xfrm>
          <a:prstGeom prst="rect">
            <a:avLst/>
          </a:prstGeom>
          <a:noFill/>
        </p:spPr>
        <p:txBody>
          <a:bodyPr wrap="none" rtlCol="0">
            <a:spAutoFit/>
          </a:bodyPr>
          <a:lstStyle/>
          <a:p>
            <a:r>
              <a:rPr lang="pt-BR" sz="1200" b="1" dirty="0">
                <a:solidFill>
                  <a:srgbClr val="002060"/>
                </a:solidFill>
                <a:effectLst>
                  <a:outerShdw blurRad="38100" dist="38100" dir="2700000" algn="tl">
                    <a:srgbClr val="000000">
                      <a:alpha val="43137"/>
                    </a:srgbClr>
                  </a:outerShdw>
                </a:effectLst>
              </a:rPr>
              <a:t>45</a:t>
            </a:r>
          </a:p>
        </p:txBody>
      </p:sp>
      <p:sp>
        <p:nvSpPr>
          <p:cNvPr id="17" name="CaixaDeTexto 16"/>
          <p:cNvSpPr txBox="1"/>
          <p:nvPr/>
        </p:nvSpPr>
        <p:spPr>
          <a:xfrm>
            <a:off x="539552" y="1718687"/>
            <a:ext cx="492443" cy="276999"/>
          </a:xfrm>
          <a:prstGeom prst="rect">
            <a:avLst/>
          </a:prstGeom>
          <a:noFill/>
        </p:spPr>
        <p:txBody>
          <a:bodyPr wrap="none" rtlCol="0">
            <a:spAutoFit/>
          </a:bodyPr>
          <a:lstStyle/>
          <a:p>
            <a:r>
              <a:rPr lang="pt-BR" sz="1200" b="1" dirty="0">
                <a:solidFill>
                  <a:srgbClr val="002060"/>
                </a:solidFill>
                <a:effectLst>
                  <a:outerShdw blurRad="38100" dist="38100" dir="2700000" algn="tl">
                    <a:srgbClr val="000000">
                      <a:alpha val="43137"/>
                    </a:srgbClr>
                  </a:outerShdw>
                </a:effectLst>
              </a:rPr>
              <a:t>1350</a:t>
            </a:r>
          </a:p>
        </p:txBody>
      </p:sp>
      <p:sp>
        <p:nvSpPr>
          <p:cNvPr id="18" name="CaixaDeTexto 17"/>
          <p:cNvSpPr txBox="1"/>
          <p:nvPr/>
        </p:nvSpPr>
        <p:spPr>
          <a:xfrm>
            <a:off x="1433315" y="2283718"/>
            <a:ext cx="338554" cy="276999"/>
          </a:xfrm>
          <a:prstGeom prst="rect">
            <a:avLst/>
          </a:prstGeom>
          <a:noFill/>
        </p:spPr>
        <p:txBody>
          <a:bodyPr wrap="none" rtlCol="0">
            <a:spAutoFit/>
          </a:bodyPr>
          <a:lstStyle/>
          <a:p>
            <a:r>
              <a:rPr lang="pt-BR" sz="1200" b="1" dirty="0">
                <a:solidFill>
                  <a:srgbClr val="002060"/>
                </a:solidFill>
                <a:effectLst>
                  <a:outerShdw blurRad="38100" dist="38100" dir="2700000" algn="tl">
                    <a:srgbClr val="000000">
                      <a:alpha val="43137"/>
                    </a:srgbClr>
                  </a:outerShdw>
                </a:effectLst>
              </a:rPr>
              <a:t>53</a:t>
            </a:r>
          </a:p>
        </p:txBody>
      </p:sp>
      <p:sp>
        <p:nvSpPr>
          <p:cNvPr id="19" name="CaixaDeTexto 18"/>
          <p:cNvSpPr txBox="1"/>
          <p:nvPr/>
        </p:nvSpPr>
        <p:spPr>
          <a:xfrm>
            <a:off x="1403648" y="2510775"/>
            <a:ext cx="415498" cy="276999"/>
          </a:xfrm>
          <a:prstGeom prst="rect">
            <a:avLst/>
          </a:prstGeom>
          <a:noFill/>
        </p:spPr>
        <p:txBody>
          <a:bodyPr wrap="none" rtlCol="0">
            <a:spAutoFit/>
          </a:bodyPr>
          <a:lstStyle/>
          <a:p>
            <a:r>
              <a:rPr lang="pt-BR" sz="1200" b="1" dirty="0">
                <a:solidFill>
                  <a:srgbClr val="002060"/>
                </a:solidFill>
                <a:effectLst>
                  <a:outerShdw blurRad="38100" dist="38100" dir="2700000" algn="tl">
                    <a:srgbClr val="000000">
                      <a:alpha val="43137"/>
                    </a:srgbClr>
                  </a:outerShdw>
                </a:effectLst>
              </a:rPr>
              <a:t>986</a:t>
            </a:r>
          </a:p>
        </p:txBody>
      </p:sp>
    </p:spTree>
    <p:extLst>
      <p:ext uri="{BB962C8B-B14F-4D97-AF65-F5344CB8AC3E}">
        <p14:creationId xmlns:p14="http://schemas.microsoft.com/office/powerpoint/2010/main" val="113344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Effect transition="in" filter="fade">
                                      <p:cBhvr>
                                        <p:cTn id="14" dur="1000"/>
                                        <p:tgtEl>
                                          <p:spTgt spid="3"/>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1000"/>
                                        <p:tgtEl>
                                          <p:spTgt spid="12"/>
                                        </p:tgtEl>
                                      </p:cBhvr>
                                    </p:animEffect>
                                    <p:anim calcmode="lin" valueType="num">
                                      <p:cBhvr>
                                        <p:cTn id="59" dur="1000" fill="hold"/>
                                        <p:tgtEl>
                                          <p:spTgt spid="12"/>
                                        </p:tgtEl>
                                        <p:attrNameLst>
                                          <p:attrName>ppt_x</p:attrName>
                                        </p:attrNameLst>
                                      </p:cBhvr>
                                      <p:tavLst>
                                        <p:tav tm="0">
                                          <p:val>
                                            <p:strVal val="#ppt_x"/>
                                          </p:val>
                                        </p:tav>
                                        <p:tav tm="100000">
                                          <p:val>
                                            <p:strVal val="#ppt_x"/>
                                          </p:val>
                                        </p:tav>
                                      </p:tavLst>
                                    </p:anim>
                                    <p:anim calcmode="lin" valueType="num">
                                      <p:cBhvr>
                                        <p:cTn id="60" dur="1000" fill="hold"/>
                                        <p:tgtEl>
                                          <p:spTgt spid="12"/>
                                        </p:tgtEl>
                                        <p:attrNameLst>
                                          <p:attrName>ppt_y</p:attrName>
                                        </p:attrNameLst>
                                      </p:cBhvr>
                                      <p:tavLst>
                                        <p:tav tm="0">
                                          <p:val>
                                            <p:strVal val="#ppt_y+.1"/>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1+#ppt_w/2"/>
                                          </p:val>
                                        </p:tav>
                                        <p:tav tm="100000">
                                          <p:val>
                                            <p:strVal val="#ppt_x"/>
                                          </p:val>
                                        </p:tav>
                                      </p:tavLst>
                                    </p:anim>
                                    <p:anim calcmode="lin" valueType="num">
                                      <p:cBhvr additive="base">
                                        <p:cTn id="6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1000"/>
                                        <p:tgtEl>
                                          <p:spTgt spid="17"/>
                                        </p:tgtEl>
                                      </p:cBhvr>
                                    </p:animEffect>
                                    <p:anim calcmode="lin" valueType="num">
                                      <p:cBhvr>
                                        <p:cTn id="77" dur="1000" fill="hold"/>
                                        <p:tgtEl>
                                          <p:spTgt spid="17"/>
                                        </p:tgtEl>
                                        <p:attrNameLst>
                                          <p:attrName>ppt_x</p:attrName>
                                        </p:attrNameLst>
                                      </p:cBhvr>
                                      <p:tavLst>
                                        <p:tav tm="0">
                                          <p:val>
                                            <p:strVal val="#ppt_x"/>
                                          </p:val>
                                        </p:tav>
                                        <p:tav tm="100000">
                                          <p:val>
                                            <p:strVal val="#ppt_x"/>
                                          </p:val>
                                        </p:tav>
                                      </p:tavLst>
                                    </p:anim>
                                    <p:anim calcmode="lin" valueType="num">
                                      <p:cBhvr>
                                        <p:cTn id="7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1000"/>
                                        <p:tgtEl>
                                          <p:spTgt spid="18"/>
                                        </p:tgtEl>
                                      </p:cBhvr>
                                    </p:animEffect>
                                    <p:anim calcmode="lin" valueType="num">
                                      <p:cBhvr>
                                        <p:cTn id="84" dur="1000" fill="hold"/>
                                        <p:tgtEl>
                                          <p:spTgt spid="18"/>
                                        </p:tgtEl>
                                        <p:attrNameLst>
                                          <p:attrName>ppt_x</p:attrName>
                                        </p:attrNameLst>
                                      </p:cBhvr>
                                      <p:tavLst>
                                        <p:tav tm="0">
                                          <p:val>
                                            <p:strVal val="#ppt_x"/>
                                          </p:val>
                                        </p:tav>
                                        <p:tav tm="100000">
                                          <p:val>
                                            <p:strVal val="#ppt_x"/>
                                          </p:val>
                                        </p:tav>
                                      </p:tavLst>
                                    </p:anim>
                                    <p:anim calcmode="lin" valueType="num">
                                      <p:cBhvr>
                                        <p:cTn id="8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1000"/>
                                        <p:tgtEl>
                                          <p:spTgt spid="19"/>
                                        </p:tgtEl>
                                      </p:cBhvr>
                                    </p:animEffect>
                                    <p:anim calcmode="lin" valueType="num">
                                      <p:cBhvr>
                                        <p:cTn id="91" dur="1000" fill="hold"/>
                                        <p:tgtEl>
                                          <p:spTgt spid="19"/>
                                        </p:tgtEl>
                                        <p:attrNameLst>
                                          <p:attrName>ppt_x</p:attrName>
                                        </p:attrNameLst>
                                      </p:cBhvr>
                                      <p:tavLst>
                                        <p:tav tm="0">
                                          <p:val>
                                            <p:strVal val="#ppt_x"/>
                                          </p:val>
                                        </p:tav>
                                        <p:tav tm="100000">
                                          <p:val>
                                            <p:strVal val="#ppt_x"/>
                                          </p:val>
                                        </p:tav>
                                      </p:tavLst>
                                    </p:anim>
                                    <p:anim calcmode="lin" valueType="num">
                                      <p:cBhvr>
                                        <p:cTn id="9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p:cNvSpPr>
            <a:spLocks noChangeArrowheads="1"/>
          </p:cNvSpPr>
          <p:nvPr/>
        </p:nvSpPr>
        <p:spPr bwMode="auto">
          <a:xfrm>
            <a:off x="4357688" y="-92546"/>
            <a:ext cx="42465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pt-BR" sz="2400" b="1" dirty="0">
                <a:solidFill>
                  <a:srgbClr val="7030A0"/>
                </a:solidFill>
                <a:effectLst>
                  <a:outerShdw blurRad="38100" dist="38100" dir="2700000" algn="tl">
                    <a:srgbClr val="000000">
                      <a:alpha val="43137"/>
                    </a:srgbClr>
                  </a:outerShdw>
                </a:effectLst>
              </a:rPr>
              <a:t>Índices Entomológicos do </a:t>
            </a:r>
            <a:r>
              <a:rPr lang="pt-BR" sz="2400" b="1" dirty="0" err="1">
                <a:solidFill>
                  <a:srgbClr val="7030A0"/>
                </a:solidFill>
                <a:effectLst>
                  <a:outerShdw blurRad="38100" dist="38100" dir="2700000" algn="tl">
                    <a:srgbClr val="000000">
                      <a:alpha val="43137"/>
                    </a:srgbClr>
                  </a:outerShdw>
                </a:effectLst>
              </a:rPr>
              <a:t>LIRAa</a:t>
            </a:r>
            <a:endParaRPr lang="pt-BR" sz="2400" b="1" dirty="0">
              <a:solidFill>
                <a:srgbClr val="7030A0"/>
              </a:solidFill>
              <a:effectLst>
                <a:outerShdw blurRad="38100" dist="38100" dir="2700000" algn="tl">
                  <a:srgbClr val="000000">
                    <a:alpha val="43137"/>
                  </a:srgbClr>
                </a:outerShdw>
              </a:effectLst>
            </a:endParaRPr>
          </a:p>
        </p:txBody>
      </p:sp>
      <p:sp>
        <p:nvSpPr>
          <p:cNvPr id="21" name="Rectangle 5"/>
          <p:cNvSpPr>
            <a:spLocks noChangeArrowheads="1"/>
          </p:cNvSpPr>
          <p:nvPr/>
        </p:nvSpPr>
        <p:spPr bwMode="auto">
          <a:xfrm>
            <a:off x="976064" y="120359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pPr>
            <a:r>
              <a:rPr lang="pt-BR" sz="1600" b="1" dirty="0">
                <a:solidFill>
                  <a:srgbClr val="FF0000"/>
                </a:solidFill>
                <a:effectLst>
                  <a:outerShdw blurRad="38100" dist="38100" dir="2700000" algn="tl">
                    <a:srgbClr val="000000">
                      <a:alpha val="43137"/>
                    </a:srgbClr>
                  </a:outerShdw>
                </a:effectLst>
              </a:rPr>
              <a:t>1. </a:t>
            </a:r>
            <a:r>
              <a:rPr lang="pt-BR" sz="1600" b="1" u="sng" dirty="0">
                <a:solidFill>
                  <a:srgbClr val="FF0000"/>
                </a:solidFill>
                <a:effectLst>
                  <a:outerShdw blurRad="38100" dist="38100" dir="2700000" algn="tl">
                    <a:srgbClr val="000000">
                      <a:alpha val="43137"/>
                    </a:srgbClr>
                  </a:outerShdw>
                </a:effectLst>
              </a:rPr>
              <a:t>Índice Predial</a:t>
            </a:r>
          </a:p>
          <a:p>
            <a:pPr marL="342900" indent="-342900">
              <a:lnSpc>
                <a:spcPct val="80000"/>
              </a:lnSpc>
              <a:spcBef>
                <a:spcPct val="20000"/>
              </a:spcBef>
            </a:pPr>
            <a:r>
              <a:rPr lang="pt-BR" sz="1600" b="1" dirty="0">
                <a:solidFill>
                  <a:srgbClr val="FF0000"/>
                </a:solidFill>
                <a:effectLst>
                  <a:outerShdw blurRad="38100" dist="38100" dir="2700000" algn="tl">
                    <a:srgbClr val="000000">
                      <a:alpha val="43137"/>
                    </a:srgbClr>
                  </a:outerShdw>
                </a:effectLst>
              </a:rPr>
              <a:t> </a:t>
            </a:r>
          </a:p>
          <a:p>
            <a:pPr marL="342900" indent="-342900">
              <a:lnSpc>
                <a:spcPct val="80000"/>
              </a:lnSpc>
              <a:spcBef>
                <a:spcPct val="20000"/>
              </a:spcBef>
            </a:pPr>
            <a:r>
              <a:rPr lang="pt-BR" sz="1600" b="1" dirty="0">
                <a:solidFill>
                  <a:srgbClr val="FF0000"/>
                </a:solidFill>
                <a:effectLst>
                  <a:outerShdw blurRad="38100" dist="38100" dir="2700000" algn="tl">
                    <a:srgbClr val="000000">
                      <a:alpha val="43137"/>
                    </a:srgbClr>
                  </a:outerShdw>
                </a:effectLst>
              </a:rPr>
              <a:t>	IP =  </a:t>
            </a:r>
            <a:r>
              <a:rPr lang="pt-BR" sz="1600" b="1" u="sng" dirty="0">
                <a:solidFill>
                  <a:srgbClr val="FF0000"/>
                </a:solidFill>
                <a:effectLst>
                  <a:outerShdw blurRad="38100" dist="38100" dir="2700000" algn="tl">
                    <a:srgbClr val="000000">
                      <a:alpha val="43137"/>
                    </a:srgbClr>
                  </a:outerShdw>
                </a:effectLst>
              </a:rPr>
              <a:t>imóveis positivos </a:t>
            </a:r>
            <a:r>
              <a:rPr lang="pt-BR" sz="1600" b="1" dirty="0">
                <a:solidFill>
                  <a:srgbClr val="FF0000"/>
                </a:solidFill>
                <a:effectLst>
                  <a:outerShdw blurRad="38100" dist="38100" dir="2700000" algn="tl">
                    <a:srgbClr val="000000">
                      <a:alpha val="43137"/>
                    </a:srgbClr>
                  </a:outerShdw>
                </a:effectLst>
              </a:rPr>
              <a:t>   x  100</a:t>
            </a:r>
          </a:p>
          <a:p>
            <a:pPr marL="342900" indent="-342900">
              <a:lnSpc>
                <a:spcPct val="80000"/>
              </a:lnSpc>
              <a:spcBef>
                <a:spcPct val="20000"/>
              </a:spcBef>
            </a:pPr>
            <a:r>
              <a:rPr lang="pt-BR" sz="1600" b="1" dirty="0">
                <a:solidFill>
                  <a:srgbClr val="FF0000"/>
                </a:solidFill>
                <a:effectLst>
                  <a:outerShdw blurRad="38100" dist="38100" dir="2700000" algn="tl">
                    <a:srgbClr val="000000">
                      <a:alpha val="43137"/>
                    </a:srgbClr>
                  </a:outerShdw>
                </a:effectLst>
              </a:rPr>
              <a:t>		imóveis pesquisados</a:t>
            </a:r>
          </a:p>
          <a:p>
            <a:pPr marL="342900" indent="-342900">
              <a:lnSpc>
                <a:spcPct val="80000"/>
              </a:lnSpc>
              <a:spcBef>
                <a:spcPct val="20000"/>
              </a:spcBef>
            </a:pPr>
            <a:endParaRPr lang="pt-BR" sz="1600" b="1" dirty="0">
              <a:solidFill>
                <a:srgbClr val="FF0000"/>
              </a:solidFill>
              <a:effectLst>
                <a:outerShdw blurRad="38100" dist="38100" dir="2700000" algn="tl">
                  <a:srgbClr val="000000">
                    <a:alpha val="43137"/>
                  </a:srgbClr>
                </a:outerShdw>
              </a:effectLst>
            </a:endParaRPr>
          </a:p>
          <a:p>
            <a:pPr marL="342900" indent="-342900">
              <a:lnSpc>
                <a:spcPct val="80000"/>
              </a:lnSpc>
              <a:spcBef>
                <a:spcPct val="20000"/>
              </a:spcBef>
            </a:pPr>
            <a:r>
              <a:rPr lang="pt-BR" sz="1600" b="1" dirty="0">
                <a:solidFill>
                  <a:srgbClr val="FF0000"/>
                </a:solidFill>
                <a:effectLst>
                  <a:outerShdw blurRad="38100" dist="38100" dir="2700000" algn="tl">
                    <a:srgbClr val="000000">
                      <a:alpha val="43137"/>
                    </a:srgbClr>
                  </a:outerShdw>
                </a:effectLst>
              </a:rPr>
              <a:t>2. </a:t>
            </a:r>
            <a:r>
              <a:rPr lang="pt-BR" sz="1600" b="1" u="sng" dirty="0">
                <a:solidFill>
                  <a:srgbClr val="FF0000"/>
                </a:solidFill>
                <a:effectLst>
                  <a:outerShdw blurRad="38100" dist="38100" dir="2700000" algn="tl">
                    <a:srgbClr val="000000">
                      <a:alpha val="43137"/>
                    </a:srgbClr>
                  </a:outerShdw>
                </a:effectLst>
              </a:rPr>
              <a:t>Índice de </a:t>
            </a:r>
            <a:r>
              <a:rPr lang="pt-BR" sz="1600" b="1" u="sng" dirty="0" err="1">
                <a:solidFill>
                  <a:srgbClr val="FF0000"/>
                </a:solidFill>
                <a:effectLst>
                  <a:outerShdw blurRad="38100" dist="38100" dir="2700000" algn="tl">
                    <a:srgbClr val="000000">
                      <a:alpha val="43137"/>
                    </a:srgbClr>
                  </a:outerShdw>
                </a:effectLst>
              </a:rPr>
              <a:t>Breteau</a:t>
            </a:r>
            <a:endParaRPr lang="pt-BR" sz="1600" b="1" u="sng" dirty="0">
              <a:solidFill>
                <a:srgbClr val="FF0000"/>
              </a:solidFill>
              <a:effectLst>
                <a:outerShdw blurRad="38100" dist="38100" dir="2700000" algn="tl">
                  <a:srgbClr val="000000">
                    <a:alpha val="43137"/>
                  </a:srgbClr>
                </a:outerShdw>
              </a:effectLst>
            </a:endParaRPr>
          </a:p>
          <a:p>
            <a:pPr marL="342900" indent="-342900">
              <a:lnSpc>
                <a:spcPct val="80000"/>
              </a:lnSpc>
              <a:spcBef>
                <a:spcPct val="20000"/>
              </a:spcBef>
            </a:pPr>
            <a:endParaRPr lang="pt-BR" sz="1600" b="1" dirty="0">
              <a:solidFill>
                <a:srgbClr val="FF0000"/>
              </a:solidFill>
              <a:effectLst>
                <a:outerShdw blurRad="38100" dist="38100" dir="2700000" algn="tl">
                  <a:srgbClr val="000000">
                    <a:alpha val="43137"/>
                  </a:srgbClr>
                </a:outerShdw>
              </a:effectLst>
            </a:endParaRPr>
          </a:p>
          <a:p>
            <a:pPr marL="342900" indent="-342900">
              <a:lnSpc>
                <a:spcPct val="80000"/>
              </a:lnSpc>
              <a:spcBef>
                <a:spcPct val="20000"/>
              </a:spcBef>
            </a:pPr>
            <a:r>
              <a:rPr lang="pt-BR" sz="1600" b="1" dirty="0">
                <a:solidFill>
                  <a:srgbClr val="FF0000"/>
                </a:solidFill>
                <a:effectLst>
                  <a:outerShdw blurRad="38100" dist="38100" dir="2700000" algn="tl">
                    <a:srgbClr val="000000">
                      <a:alpha val="43137"/>
                    </a:srgbClr>
                  </a:outerShdw>
                </a:effectLst>
              </a:rPr>
              <a:t>	IB = </a:t>
            </a:r>
            <a:r>
              <a:rPr lang="pt-BR" sz="1600" b="1" u="sng" dirty="0">
                <a:solidFill>
                  <a:srgbClr val="FF0000"/>
                </a:solidFill>
                <a:effectLst>
                  <a:outerShdw blurRad="38100" dist="38100" dir="2700000" algn="tl">
                    <a:srgbClr val="000000">
                      <a:alpha val="43137"/>
                    </a:srgbClr>
                  </a:outerShdw>
                </a:effectLst>
              </a:rPr>
              <a:t>recipientes positivos  </a:t>
            </a:r>
            <a:r>
              <a:rPr lang="pt-BR" sz="1600" b="1" dirty="0">
                <a:solidFill>
                  <a:srgbClr val="FF0000"/>
                </a:solidFill>
                <a:effectLst>
                  <a:outerShdw blurRad="38100" dist="38100" dir="2700000" algn="tl">
                    <a:srgbClr val="000000">
                      <a:alpha val="43137"/>
                    </a:srgbClr>
                  </a:outerShdw>
                </a:effectLst>
              </a:rPr>
              <a:t>   x 100</a:t>
            </a:r>
          </a:p>
          <a:p>
            <a:pPr marL="342900" indent="-342900">
              <a:lnSpc>
                <a:spcPct val="80000"/>
              </a:lnSpc>
              <a:spcBef>
                <a:spcPct val="20000"/>
              </a:spcBef>
            </a:pPr>
            <a:r>
              <a:rPr lang="pt-BR" sz="1600" b="1" dirty="0">
                <a:solidFill>
                  <a:srgbClr val="FF0000"/>
                </a:solidFill>
                <a:effectLst>
                  <a:outerShdw blurRad="38100" dist="38100" dir="2700000" algn="tl">
                    <a:srgbClr val="000000">
                      <a:alpha val="43137"/>
                    </a:srgbClr>
                  </a:outerShdw>
                </a:effectLst>
              </a:rPr>
              <a:t>	           imóveis pesquisados </a:t>
            </a:r>
          </a:p>
          <a:p>
            <a:pPr marL="342900" indent="-342900">
              <a:lnSpc>
                <a:spcPct val="80000"/>
              </a:lnSpc>
              <a:spcBef>
                <a:spcPct val="20000"/>
              </a:spcBef>
            </a:pPr>
            <a:endParaRPr lang="pt-BR" sz="1600" b="1" dirty="0">
              <a:solidFill>
                <a:srgbClr val="FF0000"/>
              </a:solidFill>
              <a:effectLst>
                <a:outerShdw blurRad="38100" dist="38100" dir="2700000" algn="tl">
                  <a:srgbClr val="000000">
                    <a:alpha val="43137"/>
                  </a:srgbClr>
                </a:outerShdw>
              </a:effectLst>
            </a:endParaRPr>
          </a:p>
          <a:p>
            <a:pPr marL="342900" indent="-342900">
              <a:lnSpc>
                <a:spcPct val="80000"/>
              </a:lnSpc>
              <a:spcBef>
                <a:spcPct val="20000"/>
              </a:spcBef>
            </a:pPr>
            <a:r>
              <a:rPr lang="pt-BR" sz="1600" b="1" dirty="0">
                <a:solidFill>
                  <a:srgbClr val="FF0000"/>
                </a:solidFill>
                <a:effectLst>
                  <a:outerShdw blurRad="38100" dist="38100" dir="2700000" algn="tl">
                    <a:srgbClr val="000000">
                      <a:alpha val="43137"/>
                    </a:srgbClr>
                  </a:outerShdw>
                </a:effectLst>
              </a:rPr>
              <a:t>3. </a:t>
            </a:r>
            <a:r>
              <a:rPr lang="pt-BR" sz="1600" b="1" u="sng" dirty="0">
                <a:solidFill>
                  <a:srgbClr val="FF0000"/>
                </a:solidFill>
                <a:effectLst>
                  <a:outerShdw blurRad="38100" dist="38100" dir="2700000" algn="tl">
                    <a:srgbClr val="000000">
                      <a:alpha val="43137"/>
                    </a:srgbClr>
                  </a:outerShdw>
                </a:effectLst>
              </a:rPr>
              <a:t>Índice de Tipo de Recipiente        </a:t>
            </a:r>
          </a:p>
          <a:p>
            <a:pPr marL="342900" indent="-342900">
              <a:lnSpc>
                <a:spcPct val="80000"/>
              </a:lnSpc>
              <a:spcBef>
                <a:spcPct val="20000"/>
              </a:spcBef>
            </a:pPr>
            <a:endParaRPr lang="pt-BR" sz="1600" b="1" dirty="0">
              <a:solidFill>
                <a:srgbClr val="FF0000"/>
              </a:solidFill>
              <a:effectLst>
                <a:outerShdw blurRad="38100" dist="38100" dir="2700000" algn="tl">
                  <a:srgbClr val="000000">
                    <a:alpha val="43137"/>
                  </a:srgbClr>
                </a:outerShdw>
              </a:effectLst>
            </a:endParaRPr>
          </a:p>
          <a:p>
            <a:pPr marL="342900" indent="-342900">
              <a:lnSpc>
                <a:spcPct val="80000"/>
              </a:lnSpc>
              <a:spcBef>
                <a:spcPct val="20000"/>
              </a:spcBef>
            </a:pPr>
            <a:r>
              <a:rPr lang="pt-BR" sz="1600" b="1" dirty="0">
                <a:solidFill>
                  <a:srgbClr val="FF0000"/>
                </a:solidFill>
                <a:effectLst>
                  <a:outerShdw blurRad="38100" dist="38100" dir="2700000" algn="tl">
                    <a:srgbClr val="000000">
                      <a:alpha val="43137"/>
                    </a:srgbClr>
                  </a:outerShdw>
                </a:effectLst>
              </a:rPr>
              <a:t>	ITR = </a:t>
            </a:r>
            <a:r>
              <a:rPr lang="pt-BR" sz="1600" b="1" u="sng" dirty="0">
                <a:solidFill>
                  <a:srgbClr val="FF0000"/>
                </a:solidFill>
                <a:effectLst>
                  <a:outerShdw blurRad="38100" dist="38100" dir="2700000" algn="tl">
                    <a:srgbClr val="000000">
                      <a:alpha val="43137"/>
                    </a:srgbClr>
                  </a:outerShdw>
                </a:effectLst>
              </a:rPr>
              <a:t>recipientes XXX positivos</a:t>
            </a:r>
            <a:r>
              <a:rPr lang="pt-BR" sz="1600" b="1" dirty="0">
                <a:solidFill>
                  <a:srgbClr val="FF0000"/>
                </a:solidFill>
                <a:effectLst>
                  <a:outerShdw blurRad="38100" dist="38100" dir="2700000" algn="tl">
                    <a:srgbClr val="000000">
                      <a:alpha val="43137"/>
                    </a:srgbClr>
                  </a:outerShdw>
                </a:effectLst>
              </a:rPr>
              <a:t>   x 100</a:t>
            </a:r>
          </a:p>
          <a:p>
            <a:pPr marL="342900" indent="-342900">
              <a:lnSpc>
                <a:spcPct val="80000"/>
              </a:lnSpc>
              <a:spcBef>
                <a:spcPct val="20000"/>
              </a:spcBef>
            </a:pPr>
            <a:r>
              <a:rPr lang="pt-BR" sz="1600" b="1" dirty="0">
                <a:solidFill>
                  <a:srgbClr val="FF0000"/>
                </a:solidFill>
                <a:effectLst>
                  <a:outerShdw blurRad="38100" dist="38100" dir="2700000" algn="tl">
                    <a:srgbClr val="000000">
                      <a:alpha val="43137"/>
                    </a:srgbClr>
                  </a:outerShdw>
                </a:effectLst>
              </a:rPr>
              <a:t>                   recipientes positivos</a:t>
            </a:r>
            <a:endParaRPr lang="pt-BR" sz="1600" b="1" u="sng" dirty="0">
              <a:solidFill>
                <a:srgbClr val="FF0000"/>
              </a:solidFill>
              <a:effectLst>
                <a:outerShdw blurRad="38100" dist="38100" dir="2700000" algn="tl">
                  <a:srgbClr val="000000">
                    <a:alpha val="43137"/>
                  </a:srgbClr>
                </a:outerShdw>
              </a:effectLst>
            </a:endParaRPr>
          </a:p>
          <a:p>
            <a:pPr marL="342900" indent="-342900">
              <a:lnSpc>
                <a:spcPct val="80000"/>
              </a:lnSpc>
              <a:spcBef>
                <a:spcPct val="20000"/>
              </a:spcBef>
            </a:pPr>
            <a:r>
              <a:rPr lang="pt-BR" sz="1600" b="1" dirty="0">
                <a:solidFill>
                  <a:srgbClr val="FF0000"/>
                </a:solidFill>
                <a:effectLst>
                  <a:outerShdw blurRad="38100" dist="38100" dir="2700000" algn="tl">
                    <a:srgbClr val="000000">
                      <a:alpha val="43137"/>
                    </a:srgbClr>
                  </a:outerShdw>
                </a:effectLst>
              </a:rPr>
              <a:t>	</a:t>
            </a:r>
          </a:p>
        </p:txBody>
      </p:sp>
      <p:cxnSp>
        <p:nvCxnSpPr>
          <p:cNvPr id="22" name="Conector reto 21"/>
          <p:cNvCxnSpPr/>
          <p:nvPr/>
        </p:nvCxnSpPr>
        <p:spPr>
          <a:xfrm>
            <a:off x="0" y="915566"/>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3" name="Conector reto 22"/>
          <p:cNvCxnSpPr/>
          <p:nvPr/>
        </p:nvCxnSpPr>
        <p:spPr>
          <a:xfrm flipV="1">
            <a:off x="611560"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00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0-#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Conector reto 21"/>
          <p:cNvCxnSpPr/>
          <p:nvPr/>
        </p:nvCxnSpPr>
        <p:spPr>
          <a:xfrm>
            <a:off x="0" y="915566"/>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3" name="Conector reto 22"/>
          <p:cNvCxnSpPr/>
          <p:nvPr/>
        </p:nvCxnSpPr>
        <p:spPr>
          <a:xfrm flipV="1">
            <a:off x="611560"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Rectangle 4"/>
          <p:cNvSpPr>
            <a:spLocks noChangeArrowheads="1"/>
          </p:cNvSpPr>
          <p:nvPr/>
        </p:nvSpPr>
        <p:spPr bwMode="auto">
          <a:xfrm>
            <a:off x="611188" y="1347614"/>
            <a:ext cx="831056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eaLnBrk="1" hangingPunct="1">
              <a:lnSpc>
                <a:spcPct val="130000"/>
              </a:lnSpc>
              <a:spcBef>
                <a:spcPct val="20000"/>
              </a:spcBef>
              <a:buFontTx/>
              <a:buChar char="•"/>
            </a:pPr>
            <a:r>
              <a:rPr lang="pt-BR" sz="1800" b="1" dirty="0">
                <a:solidFill>
                  <a:srgbClr val="FF0000"/>
                </a:solidFill>
                <a:effectLst>
                  <a:outerShdw blurRad="38100" dist="38100" dir="2700000" algn="tl">
                    <a:srgbClr val="000000">
                      <a:alpha val="43137"/>
                    </a:srgbClr>
                  </a:outerShdw>
                </a:effectLst>
                <a:latin typeface="Tahoma" pitchFamily="34" charset="0"/>
              </a:rPr>
              <a:t>Rapidez na obtenção;</a:t>
            </a:r>
          </a:p>
          <a:p>
            <a:pPr marL="742950" lvl="1" indent="-285750" eaLnBrk="1" hangingPunct="1">
              <a:lnSpc>
                <a:spcPct val="130000"/>
              </a:lnSpc>
              <a:spcBef>
                <a:spcPct val="20000"/>
              </a:spcBef>
              <a:buFontTx/>
              <a:buChar char="•"/>
            </a:pPr>
            <a:r>
              <a:rPr lang="pt-BR" sz="1800" b="1" dirty="0">
                <a:solidFill>
                  <a:srgbClr val="FF0000"/>
                </a:solidFill>
                <a:effectLst>
                  <a:outerShdw blurRad="38100" dist="38100" dir="2700000" algn="tl">
                    <a:srgbClr val="000000">
                      <a:alpha val="43137"/>
                    </a:srgbClr>
                  </a:outerShdw>
                </a:effectLst>
                <a:latin typeface="Tahoma" pitchFamily="34" charset="0"/>
              </a:rPr>
              <a:t>Representatividade;</a:t>
            </a:r>
          </a:p>
          <a:p>
            <a:pPr marL="742950" lvl="1" indent="-285750" eaLnBrk="1" hangingPunct="1">
              <a:lnSpc>
                <a:spcPct val="130000"/>
              </a:lnSpc>
              <a:spcBef>
                <a:spcPct val="20000"/>
              </a:spcBef>
              <a:buFontTx/>
              <a:buChar char="•"/>
            </a:pPr>
            <a:r>
              <a:rPr lang="pt-BR" sz="1800" b="1" dirty="0">
                <a:solidFill>
                  <a:srgbClr val="FF0000"/>
                </a:solidFill>
                <a:effectLst>
                  <a:outerShdw blurRad="38100" dist="38100" dir="2700000" algn="tl">
                    <a:srgbClr val="000000">
                      <a:alpha val="43137"/>
                    </a:srgbClr>
                  </a:outerShdw>
                </a:effectLst>
                <a:latin typeface="Tahoma" pitchFamily="34" charset="0"/>
              </a:rPr>
              <a:t>Fácil operacionalização;</a:t>
            </a:r>
          </a:p>
          <a:p>
            <a:pPr marL="742950" lvl="1" indent="-285750" eaLnBrk="1" hangingPunct="1">
              <a:lnSpc>
                <a:spcPct val="130000"/>
              </a:lnSpc>
              <a:spcBef>
                <a:spcPct val="20000"/>
              </a:spcBef>
              <a:buFontTx/>
              <a:buChar char="•"/>
            </a:pPr>
            <a:r>
              <a:rPr lang="pt-BR" sz="1800" b="1" dirty="0">
                <a:solidFill>
                  <a:srgbClr val="FF0000"/>
                </a:solidFill>
                <a:effectLst>
                  <a:outerShdw blurRad="38100" dist="38100" dir="2700000" algn="tl">
                    <a:srgbClr val="000000">
                      <a:alpha val="43137"/>
                    </a:srgbClr>
                  </a:outerShdw>
                </a:effectLst>
                <a:latin typeface="Tahoma" pitchFamily="34" charset="0"/>
              </a:rPr>
              <a:t>Custo – benefício compatíveis.   </a:t>
            </a:r>
          </a:p>
          <a:p>
            <a:pPr marL="342900" indent="-342900" eaLnBrk="1" hangingPunct="1">
              <a:lnSpc>
                <a:spcPct val="110000"/>
              </a:lnSpc>
              <a:spcBef>
                <a:spcPct val="20000"/>
              </a:spcBef>
              <a:buFontTx/>
              <a:buChar char="•"/>
            </a:pPr>
            <a:endParaRPr lang="pt-BR" sz="1800" b="1" dirty="0">
              <a:solidFill>
                <a:srgbClr val="FF0000"/>
              </a:solidFill>
              <a:effectLst>
                <a:outerShdw blurRad="38100" dist="38100" dir="2700000" algn="tl">
                  <a:srgbClr val="000000">
                    <a:alpha val="43137"/>
                  </a:srgbClr>
                </a:outerShdw>
              </a:effectLst>
              <a:latin typeface="Tahoma" pitchFamily="34" charset="0"/>
            </a:endParaRPr>
          </a:p>
        </p:txBody>
      </p:sp>
      <p:sp>
        <p:nvSpPr>
          <p:cNvPr id="2" name="Retângulo 1"/>
          <p:cNvSpPr/>
          <p:nvPr/>
        </p:nvSpPr>
        <p:spPr>
          <a:xfrm>
            <a:off x="4734623" y="267494"/>
            <a:ext cx="3860352" cy="409856"/>
          </a:xfrm>
          <a:prstGeom prst="rect">
            <a:avLst/>
          </a:prstGeom>
        </p:spPr>
        <p:txBody>
          <a:bodyPr wrap="none">
            <a:spAutoFit/>
          </a:bodyPr>
          <a:lstStyle/>
          <a:p>
            <a:pPr marL="342900" indent="-342900">
              <a:lnSpc>
                <a:spcPct val="130000"/>
              </a:lnSpc>
              <a:spcBef>
                <a:spcPct val="20000"/>
              </a:spcBef>
            </a:pPr>
            <a:r>
              <a:rPr lang="pt-BR" b="1" dirty="0">
                <a:solidFill>
                  <a:srgbClr val="7030A0"/>
                </a:solidFill>
                <a:effectLst>
                  <a:outerShdw blurRad="38100" dist="38100" dir="2700000" algn="tl">
                    <a:srgbClr val="000000">
                      <a:alpha val="43137"/>
                    </a:srgbClr>
                  </a:outerShdw>
                </a:effectLst>
                <a:latin typeface="Tahoma" pitchFamily="34" charset="0"/>
              </a:rPr>
              <a:t>Características dos indicadores:</a:t>
            </a:r>
          </a:p>
        </p:txBody>
      </p:sp>
    </p:spTree>
    <p:extLst>
      <p:ext uri="{BB962C8B-B14F-4D97-AF65-F5344CB8AC3E}">
        <p14:creationId xmlns:p14="http://schemas.microsoft.com/office/powerpoint/2010/main" val="235768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843808" y="-26987"/>
            <a:ext cx="3240360" cy="870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pt-BR" sz="2800" b="1" u="sng" dirty="0">
                <a:solidFill>
                  <a:srgbClr val="7030A0"/>
                </a:solidFill>
                <a:effectLst>
                  <a:outerShdw blurRad="38100" dist="38100" dir="2700000" algn="tl">
                    <a:srgbClr val="000000">
                      <a:alpha val="43137"/>
                    </a:srgbClr>
                  </a:outerShdw>
                </a:effectLst>
              </a:rPr>
              <a:t>Quando IIP = IB</a:t>
            </a:r>
          </a:p>
        </p:txBody>
      </p:sp>
      <p:pic>
        <p:nvPicPr>
          <p:cNvPr id="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20751" y="550448"/>
            <a:ext cx="2943737" cy="228891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50447"/>
            <a:ext cx="2664296" cy="20207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2652359"/>
            <a:ext cx="2664296" cy="23676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20751" y="2859782"/>
            <a:ext cx="2943737" cy="22240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17"/>
          <p:cNvSpPr txBox="1">
            <a:spLocks noChangeArrowheads="1"/>
          </p:cNvSpPr>
          <p:nvPr/>
        </p:nvSpPr>
        <p:spPr bwMode="auto">
          <a:xfrm>
            <a:off x="2771800" y="1995686"/>
            <a:ext cx="3240962" cy="830997"/>
          </a:xfrm>
          <a:prstGeom prst="rect">
            <a:avLst/>
          </a:prstGeom>
          <a:gradFill>
            <a:gsLst>
              <a:gs pos="31000">
                <a:srgbClr val="FF0300"/>
              </a:gs>
              <a:gs pos="100000">
                <a:srgbClr val="4D0808"/>
              </a:gs>
            </a:gsLst>
            <a:lin ang="5400000" scaled="0"/>
          </a:gradFill>
          <a:ln w="38100" cmpd="dbl">
            <a:noFill/>
            <a:miter lim="800000"/>
            <a:headEnd/>
            <a:tailEnd/>
          </a:ln>
        </p:spPr>
        <p:txBody>
          <a:bodyPr wrap="squar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eaLnBrk="1" hangingPunct="1"/>
            <a:r>
              <a:rPr lang="pt-BR" sz="1600" b="1" dirty="0">
                <a:effectLst>
                  <a:outerShdw blurRad="38100" dist="38100" dir="2700000" algn="tl">
                    <a:srgbClr val="000000">
                      <a:alpha val="43137"/>
                    </a:srgbClr>
                  </a:outerShdw>
                </a:effectLst>
              </a:rPr>
              <a:t> - Não fazer “pool” de larvas - </a:t>
            </a:r>
          </a:p>
          <a:p>
            <a:pPr eaLnBrk="1" hangingPunct="1">
              <a:lnSpc>
                <a:spcPct val="50000"/>
              </a:lnSpc>
            </a:pPr>
            <a:endParaRPr lang="pt-BR" sz="1600" b="1" dirty="0">
              <a:effectLst>
                <a:outerShdw blurRad="38100" dist="38100" dir="2700000" algn="tl">
                  <a:srgbClr val="000000">
                    <a:alpha val="43137"/>
                  </a:srgbClr>
                </a:outerShdw>
              </a:effectLst>
            </a:endParaRPr>
          </a:p>
          <a:p>
            <a:pPr algn="ctr" eaLnBrk="1" hangingPunct="1"/>
            <a:r>
              <a:rPr lang="pt-BR" sz="1200" b="1" dirty="0">
                <a:effectLst>
                  <a:outerShdw blurRad="38100" dist="38100" dir="2700000" algn="tl">
                    <a:srgbClr val="000000">
                      <a:alpha val="43137"/>
                    </a:srgbClr>
                  </a:outerShdw>
                </a:effectLst>
              </a:rPr>
              <a:t>Qualidade na inspeção: IB e ITR que refletem a realidade</a:t>
            </a:r>
          </a:p>
        </p:txBody>
      </p:sp>
    </p:spTree>
    <p:extLst>
      <p:ext uri="{BB962C8B-B14F-4D97-AF65-F5344CB8AC3E}">
        <p14:creationId xmlns:p14="http://schemas.microsoft.com/office/powerpoint/2010/main" val="426342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500" fill="hold"/>
                                        <p:tgtEl>
                                          <p:spTgt spid="27"/>
                                        </p:tgtEl>
                                        <p:attrNameLst>
                                          <p:attrName>ppt_w</p:attrName>
                                        </p:attrNameLst>
                                      </p:cBhvr>
                                      <p:tavLst>
                                        <p:tav tm="0">
                                          <p:val>
                                            <p:fltVal val="0"/>
                                          </p:val>
                                        </p:tav>
                                        <p:tav tm="100000">
                                          <p:val>
                                            <p:strVal val="#ppt_w"/>
                                          </p:val>
                                        </p:tav>
                                      </p:tavLst>
                                    </p:anim>
                                    <p:anim calcmode="lin" valueType="num">
                                      <p:cBhvr>
                                        <p:cTn id="25" dur="500" fill="hold"/>
                                        <p:tgtEl>
                                          <p:spTgt spid="27"/>
                                        </p:tgtEl>
                                        <p:attrNameLst>
                                          <p:attrName>ppt_h</p:attrName>
                                        </p:attrNameLst>
                                      </p:cBhvr>
                                      <p:tavLst>
                                        <p:tav tm="0">
                                          <p:val>
                                            <p:fltVal val="0"/>
                                          </p:val>
                                        </p:tav>
                                        <p:tav tm="100000">
                                          <p:val>
                                            <p:strVal val="#ppt_h"/>
                                          </p:val>
                                        </p:tav>
                                      </p:tavLst>
                                    </p:anim>
                                    <p:animEffect transition="in" filter="fade">
                                      <p:cBhvr>
                                        <p:cTn id="26" dur="500"/>
                                        <p:tgtEl>
                                          <p:spTgt spid="27"/>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p:cTn id="30" dur="500" fill="hold"/>
                                        <p:tgtEl>
                                          <p:spTgt spid="26"/>
                                        </p:tgtEl>
                                        <p:attrNameLst>
                                          <p:attrName>ppt_w</p:attrName>
                                        </p:attrNameLst>
                                      </p:cBhvr>
                                      <p:tavLst>
                                        <p:tav tm="0">
                                          <p:val>
                                            <p:fltVal val="0"/>
                                          </p:val>
                                        </p:tav>
                                        <p:tav tm="100000">
                                          <p:val>
                                            <p:strVal val="#ppt_w"/>
                                          </p:val>
                                        </p:tav>
                                      </p:tavLst>
                                    </p:anim>
                                    <p:anim calcmode="lin" valueType="num">
                                      <p:cBhvr>
                                        <p:cTn id="31" dur="500" fill="hold"/>
                                        <p:tgtEl>
                                          <p:spTgt spid="26"/>
                                        </p:tgtEl>
                                        <p:attrNameLst>
                                          <p:attrName>ppt_h</p:attrName>
                                        </p:attrNameLst>
                                      </p:cBhvr>
                                      <p:tavLst>
                                        <p:tav tm="0">
                                          <p:val>
                                            <p:fltVal val="0"/>
                                          </p:val>
                                        </p:tav>
                                        <p:tav tm="100000">
                                          <p:val>
                                            <p:strVal val="#ppt_h"/>
                                          </p:val>
                                        </p:tav>
                                      </p:tavLst>
                                    </p:anim>
                                    <p:animEffect transition="in" filter="fade">
                                      <p:cBhvr>
                                        <p:cTn id="32" dur="500"/>
                                        <p:tgtEl>
                                          <p:spTgt spid="26"/>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1000" fill="hold"/>
                                        <p:tgtEl>
                                          <p:spTgt spid="28"/>
                                        </p:tgtEl>
                                        <p:attrNameLst>
                                          <p:attrName>ppt_w</p:attrName>
                                        </p:attrNameLst>
                                      </p:cBhvr>
                                      <p:tavLst>
                                        <p:tav tm="0">
                                          <p:val>
                                            <p:fltVal val="0"/>
                                          </p:val>
                                        </p:tav>
                                        <p:tav tm="100000">
                                          <p:val>
                                            <p:strVal val="#ppt_w"/>
                                          </p:val>
                                        </p:tav>
                                      </p:tavLst>
                                    </p:anim>
                                    <p:anim calcmode="lin" valueType="num">
                                      <p:cBhvr>
                                        <p:cTn id="36" dur="1000" fill="hold"/>
                                        <p:tgtEl>
                                          <p:spTgt spid="28"/>
                                        </p:tgtEl>
                                        <p:attrNameLst>
                                          <p:attrName>ppt_h</p:attrName>
                                        </p:attrNameLst>
                                      </p:cBhvr>
                                      <p:tavLst>
                                        <p:tav tm="0">
                                          <p:val>
                                            <p:fltVal val="0"/>
                                          </p:val>
                                        </p:tav>
                                        <p:tav tm="100000">
                                          <p:val>
                                            <p:strVal val="#ppt_h"/>
                                          </p:val>
                                        </p:tav>
                                      </p:tavLst>
                                    </p:anim>
                                    <p:anim calcmode="lin" valueType="num">
                                      <p:cBhvr>
                                        <p:cTn id="37" dur="1000" fill="hold"/>
                                        <p:tgtEl>
                                          <p:spTgt spid="28"/>
                                        </p:tgtEl>
                                        <p:attrNameLst>
                                          <p:attrName>style.rotation</p:attrName>
                                        </p:attrNameLst>
                                      </p:cBhvr>
                                      <p:tavLst>
                                        <p:tav tm="0">
                                          <p:val>
                                            <p:fltVal val="90"/>
                                          </p:val>
                                        </p:tav>
                                        <p:tav tm="100000">
                                          <p:val>
                                            <p:fltVal val="0"/>
                                          </p:val>
                                        </p:tav>
                                      </p:tavLst>
                                    </p:anim>
                                    <p:animEffect transition="in" filter="fade">
                                      <p:cBhvr>
                                        <p:cTn id="3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2339976" y="32886"/>
            <a:ext cx="4103688" cy="738664"/>
          </a:xfrm>
          <a:prstGeom prst="rect">
            <a:avLst/>
          </a:prstGeom>
          <a:noFill/>
          <a:ln w="38100" cmpd="dbl">
            <a:solidFill>
              <a:srgbClr val="008000"/>
            </a:solidFill>
            <a:miter lim="800000"/>
            <a:headEnd/>
            <a:tailEnd/>
          </a:ln>
          <a:effectLst>
            <a:glow rad="101600">
              <a:schemeClr val="accent6">
                <a:satMod val="175000"/>
                <a:alpha val="40000"/>
              </a:schemeClr>
            </a:glow>
            <a:reflection blurRad="6350" stA="52000" endA="300" endPos="35000" dir="5400000" sy="-100000" algn="bl" rotWithShape="0"/>
          </a:effectLst>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ctr" eaLnBrk="1" hangingPunct="1"/>
            <a:r>
              <a:rPr lang="pt-BR" sz="1400" b="1" dirty="0">
                <a:solidFill>
                  <a:srgbClr val="FF0000"/>
                </a:solidFill>
                <a:effectLst>
                  <a:outerShdw blurRad="38100" dist="38100" dir="2700000" algn="tl">
                    <a:srgbClr val="000000">
                      <a:alpha val="43137"/>
                    </a:srgbClr>
                  </a:outerShdw>
                </a:effectLst>
              </a:rPr>
              <a:t>IB = </a:t>
            </a:r>
          </a:p>
          <a:p>
            <a:pPr algn="ctr" eaLnBrk="1" hangingPunct="1"/>
            <a:r>
              <a:rPr lang="pt-BR" sz="1400" b="1" dirty="0">
                <a:solidFill>
                  <a:srgbClr val="FF0000"/>
                </a:solidFill>
                <a:effectLst>
                  <a:outerShdw blurRad="38100" dist="38100" dir="2700000" algn="tl">
                    <a:srgbClr val="000000">
                      <a:alpha val="43137"/>
                    </a:srgbClr>
                  </a:outerShdw>
                </a:effectLst>
              </a:rPr>
              <a:t>Concentração de criadouros - Produtividades diferentes</a:t>
            </a:r>
          </a:p>
        </p:txBody>
      </p:sp>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843558"/>
            <a:ext cx="8496944" cy="4299942"/>
          </a:xfrm>
          <a:prstGeom prst="rect">
            <a:avLst/>
          </a:prstGeom>
        </p:spPr>
      </p:pic>
    </p:spTree>
    <p:extLst>
      <p:ext uri="{BB962C8B-B14F-4D97-AF65-F5344CB8AC3E}">
        <p14:creationId xmlns:p14="http://schemas.microsoft.com/office/powerpoint/2010/main" val="263939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2339976" y="32886"/>
            <a:ext cx="4103688" cy="738664"/>
          </a:xfrm>
          <a:prstGeom prst="rect">
            <a:avLst/>
          </a:prstGeom>
          <a:noFill/>
          <a:ln w="38100" cmpd="dbl">
            <a:solidFill>
              <a:srgbClr val="008000"/>
            </a:solidFill>
            <a:miter lim="800000"/>
            <a:headEnd/>
            <a:tailEnd/>
          </a:ln>
          <a:effectLst>
            <a:glow rad="101600">
              <a:schemeClr val="accent6">
                <a:satMod val="175000"/>
                <a:alpha val="40000"/>
              </a:schemeClr>
            </a:glow>
            <a:reflection blurRad="6350" stA="52000" endA="300" endPos="35000" dir="5400000" sy="-100000" algn="bl" rotWithShape="0"/>
          </a:effectLst>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ctr" eaLnBrk="1" hangingPunct="1"/>
            <a:r>
              <a:rPr lang="pt-BR" sz="1400" b="1" dirty="0">
                <a:solidFill>
                  <a:srgbClr val="FF0000"/>
                </a:solidFill>
                <a:effectLst>
                  <a:outerShdw blurRad="38100" dist="38100" dir="2700000" algn="tl">
                    <a:srgbClr val="000000">
                      <a:alpha val="43137"/>
                    </a:srgbClr>
                  </a:outerShdw>
                </a:effectLst>
              </a:rPr>
              <a:t>IB = </a:t>
            </a:r>
          </a:p>
          <a:p>
            <a:pPr algn="ctr" eaLnBrk="1" hangingPunct="1"/>
            <a:r>
              <a:rPr lang="pt-BR" sz="1400" b="1" dirty="0">
                <a:solidFill>
                  <a:srgbClr val="FF0000"/>
                </a:solidFill>
                <a:effectLst>
                  <a:outerShdw blurRad="38100" dist="38100" dir="2700000" algn="tl">
                    <a:srgbClr val="000000">
                      <a:alpha val="43137"/>
                    </a:srgbClr>
                  </a:outerShdw>
                </a:effectLst>
              </a:rPr>
              <a:t>Concentração de criadouros - Produtividades diferentes</a:t>
            </a:r>
          </a:p>
        </p:txBody>
      </p:sp>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843558"/>
            <a:ext cx="8496944" cy="4299942"/>
          </a:xfrm>
          <a:prstGeom prst="rect">
            <a:avLst/>
          </a:prstGeom>
        </p:spPr>
      </p:pic>
      <p:sp>
        <p:nvSpPr>
          <p:cNvPr id="3" name="Texto explicativo retangular com cantos arredondados 2"/>
          <p:cNvSpPr/>
          <p:nvPr/>
        </p:nvSpPr>
        <p:spPr>
          <a:xfrm rot="19100668">
            <a:off x="1625127" y="596626"/>
            <a:ext cx="1368152" cy="504056"/>
          </a:xfrm>
          <a:prstGeom prst="wedgeRoundRect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050" b="1" dirty="0">
                <a:solidFill>
                  <a:srgbClr val="FF0000"/>
                </a:solidFill>
                <a:effectLst>
                  <a:outerShdw blurRad="38100" dist="38100" dir="2700000" algn="tl">
                    <a:srgbClr val="000000">
                      <a:alpha val="43137"/>
                    </a:srgbClr>
                  </a:outerShdw>
                </a:effectLst>
              </a:rPr>
              <a:t>Educ</a:t>
            </a:r>
            <a:r>
              <a:rPr lang="pt-BR" sz="1050" b="1" i="1" dirty="0">
                <a:solidFill>
                  <a:srgbClr val="FF0000"/>
                </a:solidFill>
                <a:effectLst>
                  <a:outerShdw blurRad="38100" dist="38100" dir="2700000" algn="tl">
                    <a:srgbClr val="000000">
                      <a:alpha val="43137"/>
                    </a:srgbClr>
                  </a:outerShdw>
                </a:effectLst>
              </a:rPr>
              <a:t>ação em</a:t>
            </a:r>
          </a:p>
          <a:p>
            <a:r>
              <a:rPr lang="pt-BR" sz="1050" b="1" dirty="0">
                <a:solidFill>
                  <a:srgbClr val="FF0000"/>
                </a:solidFill>
                <a:effectLst>
                  <a:outerShdw blurRad="38100" dist="38100" dir="2700000" algn="tl">
                    <a:srgbClr val="000000">
                      <a:alpha val="43137"/>
                    </a:srgbClr>
                  </a:outerShdw>
                </a:effectLst>
              </a:rPr>
              <a:t>Saúde, recolhimento</a:t>
            </a:r>
          </a:p>
        </p:txBody>
      </p:sp>
      <p:sp>
        <p:nvSpPr>
          <p:cNvPr id="8" name="Texto explicativo em elipse 7"/>
          <p:cNvSpPr/>
          <p:nvPr/>
        </p:nvSpPr>
        <p:spPr>
          <a:xfrm>
            <a:off x="7420008" y="493710"/>
            <a:ext cx="1256448" cy="63788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b="1" dirty="0" err="1">
                <a:solidFill>
                  <a:srgbClr val="FF0000"/>
                </a:solidFill>
                <a:effectLst>
                  <a:outerShdw blurRad="38100" dist="38100" dir="2700000" algn="tl">
                    <a:srgbClr val="000000">
                      <a:alpha val="43137"/>
                    </a:srgbClr>
                  </a:outerShdw>
                </a:effectLst>
              </a:rPr>
              <a:t>Ecoponto</a:t>
            </a:r>
            <a:r>
              <a:rPr lang="pt-BR" sz="1100" b="1" dirty="0" err="1">
                <a:solidFill>
                  <a:srgbClr val="FF0000"/>
                </a:solidFill>
              </a:rPr>
              <a:t>s</a:t>
            </a:r>
            <a:endParaRPr lang="pt-BR" sz="1100" b="1" dirty="0">
              <a:solidFill>
                <a:srgbClr val="FF0000"/>
              </a:solidFill>
            </a:endParaRPr>
          </a:p>
        </p:txBody>
      </p:sp>
      <p:sp>
        <p:nvSpPr>
          <p:cNvPr id="10" name="Texto explicativo retangular 9"/>
          <p:cNvSpPr/>
          <p:nvPr/>
        </p:nvSpPr>
        <p:spPr>
          <a:xfrm rot="18937688">
            <a:off x="5647172" y="2528410"/>
            <a:ext cx="1623872" cy="648072"/>
          </a:xfrm>
          <a:prstGeom prst="wedgeRect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b="1" dirty="0">
                <a:solidFill>
                  <a:srgbClr val="FF0000"/>
                </a:solidFill>
                <a:effectLst>
                  <a:outerShdw blurRad="38100" dist="38100" dir="2700000" algn="tl">
                    <a:srgbClr val="000000">
                      <a:alpha val="43137"/>
                    </a:srgbClr>
                  </a:outerShdw>
                </a:effectLst>
              </a:rPr>
              <a:t>Tampar, regularizar oferta de água</a:t>
            </a:r>
          </a:p>
        </p:txBody>
      </p:sp>
      <p:sp>
        <p:nvSpPr>
          <p:cNvPr id="11" name="Texto explicativo retangular 10"/>
          <p:cNvSpPr/>
          <p:nvPr/>
        </p:nvSpPr>
        <p:spPr>
          <a:xfrm rot="809632">
            <a:off x="7361502" y="3975412"/>
            <a:ext cx="1623872" cy="648072"/>
          </a:xfrm>
          <a:prstGeom prst="wedgeRect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b="1" dirty="0">
                <a:solidFill>
                  <a:srgbClr val="FF0000"/>
                </a:solidFill>
                <a:effectLst>
                  <a:outerShdw blurRad="38100" dist="38100" dir="2700000" algn="tl">
                    <a:srgbClr val="000000">
                      <a:alpha val="43137"/>
                    </a:srgbClr>
                  </a:outerShdw>
                </a:effectLst>
              </a:rPr>
              <a:t>Educação em</a:t>
            </a:r>
          </a:p>
          <a:p>
            <a:r>
              <a:rPr lang="pt-BR" sz="1400" b="1" dirty="0">
                <a:solidFill>
                  <a:srgbClr val="FF0000"/>
                </a:solidFill>
                <a:effectLst>
                  <a:outerShdw blurRad="38100" dist="38100" dir="2700000" algn="tl">
                    <a:srgbClr val="000000">
                      <a:alpha val="43137"/>
                    </a:srgbClr>
                  </a:outerShdw>
                </a:effectLst>
              </a:rPr>
              <a:t>saúde</a:t>
            </a:r>
          </a:p>
        </p:txBody>
      </p:sp>
    </p:spTree>
    <p:extLst>
      <p:ext uri="{BB962C8B-B14F-4D97-AF65-F5344CB8AC3E}">
        <p14:creationId xmlns:p14="http://schemas.microsoft.com/office/powerpoint/2010/main" val="73513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750"/>
                                        <p:tgtEl>
                                          <p:spTgt spid="2"/>
                                        </p:tgtEl>
                                      </p:cBhvr>
                                    </p:animEffect>
                                  </p:childTnLst>
                                </p:cTn>
                              </p:par>
                              <p:par>
                                <p:cTn id="13" presetID="21" presetClass="entr" presetSubtype="1"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750"/>
                                        <p:tgtEl>
                                          <p:spTgt spid="2"/>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8"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5"/>
          <p:cNvSpPr txBox="1">
            <a:spLocks noChangeArrowheads="1"/>
          </p:cNvSpPr>
          <p:nvPr/>
        </p:nvSpPr>
        <p:spPr bwMode="auto">
          <a:xfrm>
            <a:off x="337772" y="627534"/>
            <a:ext cx="8397875"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8925" indent="-288925">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ctr"/>
            <a:r>
              <a:rPr lang="pt-BR" sz="2000" u="sng" dirty="0">
                <a:solidFill>
                  <a:srgbClr val="7030A0"/>
                </a:solidFill>
                <a:effectLst>
                  <a:outerShdw blurRad="38100" dist="38100" dir="2700000" algn="tl">
                    <a:srgbClr val="000000">
                      <a:alpha val="43137"/>
                    </a:srgbClr>
                  </a:outerShdw>
                </a:effectLst>
              </a:rPr>
              <a:t>Atribuições do Coordenador</a:t>
            </a:r>
          </a:p>
          <a:p>
            <a:r>
              <a:rPr lang="pt-BR" sz="2000" dirty="0">
                <a:solidFill>
                  <a:srgbClr val="FF0000"/>
                </a:solidFill>
                <a:effectLst>
                  <a:outerShdw blurRad="38100" dist="38100" dir="2700000" algn="tl">
                    <a:srgbClr val="000000">
                      <a:alpha val="43137"/>
                    </a:srgbClr>
                  </a:outerShdw>
                </a:effectLst>
              </a:rPr>
              <a:t> </a:t>
            </a:r>
          </a:p>
          <a:p>
            <a:pPr algn="just">
              <a:buFont typeface="Symbol" pitchFamily="18" charset="2"/>
              <a:buChar char="·"/>
            </a:pPr>
            <a:r>
              <a:rPr lang="pt-BR" sz="1800" dirty="0">
                <a:solidFill>
                  <a:srgbClr val="FF0000"/>
                </a:solidFill>
                <a:effectLst>
                  <a:outerShdw blurRad="38100" dist="38100" dir="2700000" algn="tl">
                    <a:srgbClr val="000000">
                      <a:alpha val="43137"/>
                    </a:srgbClr>
                  </a:outerShdw>
                </a:effectLst>
              </a:rPr>
              <a:t>Buscar apoio e sustentabilidade para a realização do </a:t>
            </a:r>
            <a:r>
              <a:rPr lang="pt-BR" sz="1800" dirty="0" err="1">
                <a:solidFill>
                  <a:srgbClr val="FF0000"/>
                </a:solidFill>
                <a:effectLst>
                  <a:outerShdw blurRad="38100" dist="38100" dir="2700000" algn="tl">
                    <a:srgbClr val="000000">
                      <a:alpha val="43137"/>
                    </a:srgbClr>
                  </a:outerShdw>
                </a:effectLst>
              </a:rPr>
              <a:t>LIRAa</a:t>
            </a:r>
            <a:r>
              <a:rPr lang="pt-BR" sz="1800" dirty="0">
                <a:solidFill>
                  <a:srgbClr val="FF0000"/>
                </a:solidFill>
                <a:effectLst>
                  <a:outerShdw blurRad="38100" dist="38100" dir="2700000" algn="tl">
                    <a:srgbClr val="000000">
                      <a:alpha val="43137"/>
                    </a:srgbClr>
                  </a:outerShdw>
                </a:effectLst>
              </a:rPr>
              <a:t>;</a:t>
            </a:r>
          </a:p>
          <a:p>
            <a:pPr algn="just">
              <a:buFont typeface="Symbol" pitchFamily="18" charset="2"/>
              <a:buChar char="·"/>
            </a:pPr>
            <a:r>
              <a:rPr lang="pt-BR" sz="1800" dirty="0">
                <a:solidFill>
                  <a:srgbClr val="FF0000"/>
                </a:solidFill>
                <a:effectLst>
                  <a:outerShdw blurRad="38100" dist="38100" dir="2700000" algn="tl">
                    <a:srgbClr val="000000">
                      <a:alpha val="43137"/>
                    </a:srgbClr>
                  </a:outerShdw>
                </a:effectLst>
              </a:rPr>
              <a:t>Estratificar e calcular o número de imóveis a pesquisar;</a:t>
            </a:r>
          </a:p>
          <a:p>
            <a:pPr algn="just">
              <a:buFont typeface="Symbol" pitchFamily="18" charset="2"/>
              <a:buChar char="·"/>
            </a:pPr>
            <a:r>
              <a:rPr lang="pt-BR" sz="1800" dirty="0">
                <a:solidFill>
                  <a:srgbClr val="FF0000"/>
                </a:solidFill>
                <a:effectLst>
                  <a:outerShdw blurRad="38100" dist="38100" dir="2700000" algn="tl">
                    <a:srgbClr val="000000">
                      <a:alpha val="43137"/>
                    </a:srgbClr>
                  </a:outerShdw>
                </a:effectLst>
              </a:rPr>
              <a:t>Definir os quarteirões a trabalhar;</a:t>
            </a:r>
          </a:p>
          <a:p>
            <a:pPr algn="just">
              <a:buFont typeface="Symbol" pitchFamily="18" charset="2"/>
              <a:buChar char="·"/>
            </a:pPr>
            <a:r>
              <a:rPr lang="pt-BR" sz="1800" dirty="0">
                <a:solidFill>
                  <a:srgbClr val="FF0000"/>
                </a:solidFill>
                <a:effectLst>
                  <a:outerShdw blurRad="38100" dist="38100" dir="2700000" algn="tl">
                    <a:srgbClr val="000000">
                      <a:alpha val="43137"/>
                    </a:srgbClr>
                  </a:outerShdw>
                </a:effectLst>
              </a:rPr>
              <a:t>Definir recursos humanos necessários: supervisores, agentes, laboratoristas e digitadores;</a:t>
            </a:r>
          </a:p>
          <a:p>
            <a:pPr algn="just">
              <a:buFont typeface="Symbol" pitchFamily="18" charset="2"/>
              <a:buChar char="·"/>
            </a:pPr>
            <a:r>
              <a:rPr lang="pt-BR" sz="1800" dirty="0">
                <a:solidFill>
                  <a:srgbClr val="FF0000"/>
                </a:solidFill>
                <a:effectLst>
                  <a:outerShdw blurRad="38100" dist="38100" dir="2700000" algn="tl">
                    <a:srgbClr val="000000">
                      <a:alpha val="43137"/>
                    </a:srgbClr>
                  </a:outerShdw>
                </a:effectLst>
              </a:rPr>
              <a:t>Definir o(s) laboratório(s)  de apoio;</a:t>
            </a:r>
          </a:p>
          <a:p>
            <a:pPr algn="just">
              <a:buFont typeface="Symbol" pitchFamily="18" charset="2"/>
              <a:buChar char="·"/>
            </a:pPr>
            <a:r>
              <a:rPr lang="pt-BR" sz="1800" dirty="0">
                <a:solidFill>
                  <a:srgbClr val="FF0000"/>
                </a:solidFill>
                <a:effectLst>
                  <a:outerShdw blurRad="38100" dist="38100" dir="2700000" algn="tl">
                    <a:srgbClr val="000000">
                      <a:alpha val="43137"/>
                    </a:srgbClr>
                  </a:outerShdw>
                </a:effectLst>
              </a:rPr>
              <a:t>Definir necessidades: veículos, equipamentos e material de campo; </a:t>
            </a:r>
          </a:p>
          <a:p>
            <a:pPr algn="just">
              <a:buFont typeface="Symbol" pitchFamily="18" charset="2"/>
              <a:buChar char="·"/>
            </a:pPr>
            <a:r>
              <a:rPr lang="pt-BR" sz="1800" dirty="0">
                <a:solidFill>
                  <a:srgbClr val="FF0000"/>
                </a:solidFill>
                <a:effectLst>
                  <a:outerShdw blurRad="38100" dist="38100" dir="2700000" algn="tl">
                    <a:srgbClr val="000000">
                      <a:alpha val="43137"/>
                    </a:srgbClr>
                  </a:outerShdw>
                </a:effectLst>
              </a:rPr>
              <a:t>Analisar dados e elaborar relatório final;</a:t>
            </a:r>
          </a:p>
          <a:p>
            <a:pPr algn="just">
              <a:buFont typeface="Symbol" pitchFamily="18" charset="2"/>
              <a:buChar char="·"/>
            </a:pPr>
            <a:r>
              <a:rPr lang="pt-BR" sz="1800" dirty="0">
                <a:solidFill>
                  <a:srgbClr val="FF0000"/>
                </a:solidFill>
                <a:effectLst>
                  <a:outerShdw blurRad="38100" dist="38100" dir="2700000" algn="tl">
                    <a:srgbClr val="000000">
                      <a:alpha val="43137"/>
                    </a:srgbClr>
                  </a:outerShdw>
                </a:effectLst>
              </a:rPr>
              <a:t>Planejar as ações necessárias: operações de campo, ações de informação, educação e comunicação social.</a:t>
            </a:r>
          </a:p>
          <a:p>
            <a:endParaRPr lang="pt-BR" sz="2400" dirty="0">
              <a:solidFill>
                <a:srgbClr val="FF0000"/>
              </a:solidFill>
              <a:effectLst>
                <a:outerShdw blurRad="38100" dist="38100" dir="2700000" algn="tl">
                  <a:srgbClr val="000000">
                    <a:alpha val="43137"/>
                  </a:srgbClr>
                </a:outerShdw>
              </a:effectLst>
            </a:endParaRPr>
          </a:p>
          <a:p>
            <a:endParaRPr lang="pt-BR" sz="24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449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860032" y="908050"/>
            <a:ext cx="366801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defTabSz="449263" eaLnBrk="1" hangingPunct="1">
              <a:buClr>
                <a:srgbClr val="FF0300"/>
              </a:buClr>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dirty="0" err="1">
                <a:solidFill>
                  <a:srgbClr val="7030A0"/>
                </a:solidFill>
                <a:effectLst>
                  <a:outerShdw blurRad="38100" dist="38100" dir="2700000" algn="tl">
                    <a:srgbClr val="000000">
                      <a:alpha val="43137"/>
                    </a:srgbClr>
                  </a:outerShdw>
                </a:effectLst>
              </a:rPr>
              <a:t>Objetivo</a:t>
            </a:r>
            <a:r>
              <a:rPr lang="en-GB" sz="2800" b="1" dirty="0">
                <a:solidFill>
                  <a:srgbClr val="7030A0"/>
                </a:solidFill>
                <a:effectLst>
                  <a:outerShdw blurRad="38100" dist="38100" dir="2700000" algn="tl">
                    <a:srgbClr val="000000">
                      <a:alpha val="43137"/>
                    </a:srgbClr>
                  </a:outerShdw>
                </a:effectLst>
              </a:rPr>
              <a:t> LIRAa/LIA</a:t>
            </a:r>
          </a:p>
        </p:txBody>
      </p:sp>
      <p:sp>
        <p:nvSpPr>
          <p:cNvPr id="3" name="Text Box 5"/>
          <p:cNvSpPr>
            <a:spLocks noChangeArrowheads="1"/>
          </p:cNvSpPr>
          <p:nvPr/>
        </p:nvSpPr>
        <p:spPr bwMode="auto">
          <a:xfrm>
            <a:off x="1714500" y="2211884"/>
            <a:ext cx="5684838"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4150" indent="-184150" algn="just" defTabSz="449263" eaLnBrk="1" hangingPunct="1">
              <a:lnSpc>
                <a:spcPct val="101000"/>
              </a:lnSpc>
              <a:buClr>
                <a:srgbClr val="3333CC"/>
              </a:buClr>
              <a:tabLst>
                <a:tab pos="184150" algn="l"/>
                <a:tab pos="631825"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Lst>
            </a:pPr>
            <a:r>
              <a:rPr lang="en-GB" sz="2000" b="1" dirty="0">
                <a:solidFill>
                  <a:srgbClr val="FF0000"/>
                </a:solidFill>
                <a:effectLst>
                  <a:outerShdw blurRad="38100" dist="38100" dir="2700000" algn="tl">
                    <a:srgbClr val="000000">
                      <a:alpha val="43137"/>
                    </a:srgbClr>
                  </a:outerShdw>
                </a:effectLst>
              </a:rPr>
              <a:t>  </a:t>
            </a:r>
            <a:r>
              <a:rPr lang="en-GB" sz="2000" b="1" dirty="0" err="1">
                <a:solidFill>
                  <a:srgbClr val="FF0000"/>
                </a:solidFill>
                <a:effectLst>
                  <a:outerShdw blurRad="38100" dist="38100" dir="2700000" algn="tl">
                    <a:srgbClr val="000000">
                      <a:alpha val="43137"/>
                    </a:srgbClr>
                  </a:outerShdw>
                </a:effectLst>
              </a:rPr>
              <a:t>Permitir</a:t>
            </a:r>
            <a:r>
              <a:rPr lang="en-GB" sz="2000" b="1" dirty="0">
                <a:solidFill>
                  <a:srgbClr val="FF0000"/>
                </a:solidFill>
                <a:effectLst>
                  <a:outerShdw blurRad="38100" dist="38100" dir="2700000" algn="tl">
                    <a:srgbClr val="000000">
                      <a:alpha val="43137"/>
                    </a:srgbClr>
                  </a:outerShdw>
                </a:effectLst>
              </a:rPr>
              <a:t> </a:t>
            </a:r>
            <a:r>
              <a:rPr lang="en-GB" sz="2000" b="1" dirty="0" err="1">
                <a:solidFill>
                  <a:srgbClr val="FF0000"/>
                </a:solidFill>
                <a:effectLst>
                  <a:outerShdw blurRad="38100" dist="38100" dir="2700000" algn="tl">
                    <a:srgbClr val="000000">
                      <a:alpha val="43137"/>
                    </a:srgbClr>
                  </a:outerShdw>
                </a:effectLst>
              </a:rPr>
              <a:t>diagnóstico</a:t>
            </a:r>
            <a:r>
              <a:rPr lang="en-GB" sz="2000" b="1" dirty="0">
                <a:solidFill>
                  <a:srgbClr val="FF0000"/>
                </a:solidFill>
                <a:effectLst>
                  <a:outerShdw blurRad="38100" dist="38100" dir="2700000" algn="tl">
                    <a:srgbClr val="000000">
                      <a:alpha val="43137"/>
                    </a:srgbClr>
                  </a:outerShdw>
                </a:effectLst>
              </a:rPr>
              <a:t> </a:t>
            </a:r>
            <a:r>
              <a:rPr lang="en-GB" sz="2000" b="1" dirty="0" err="1">
                <a:solidFill>
                  <a:srgbClr val="FF0000"/>
                </a:solidFill>
                <a:effectLst>
                  <a:outerShdw blurRad="38100" dist="38100" dir="2700000" algn="tl">
                    <a:srgbClr val="000000">
                      <a:alpha val="43137"/>
                    </a:srgbClr>
                  </a:outerShdw>
                </a:effectLst>
              </a:rPr>
              <a:t>rápido</a:t>
            </a:r>
            <a:r>
              <a:rPr lang="en-GB" sz="2000" b="1" dirty="0">
                <a:solidFill>
                  <a:srgbClr val="FF0000"/>
                </a:solidFill>
                <a:effectLst>
                  <a:outerShdw blurRad="38100" dist="38100" dir="2700000" algn="tl">
                    <a:srgbClr val="000000">
                      <a:alpha val="43137"/>
                    </a:srgbClr>
                  </a:outerShdw>
                </a:effectLst>
              </a:rPr>
              <a:t> da </a:t>
            </a:r>
            <a:r>
              <a:rPr lang="en-GB" sz="2000" b="1" dirty="0" err="1">
                <a:solidFill>
                  <a:srgbClr val="FF0000"/>
                </a:solidFill>
                <a:effectLst>
                  <a:outerShdw blurRad="38100" dist="38100" dir="2700000" algn="tl">
                    <a:srgbClr val="000000">
                      <a:alpha val="43137"/>
                    </a:srgbClr>
                  </a:outerShdw>
                </a:effectLst>
              </a:rPr>
              <a:t>situação</a:t>
            </a:r>
            <a:r>
              <a:rPr lang="en-GB" sz="2000" b="1" dirty="0">
                <a:solidFill>
                  <a:srgbClr val="FF0000"/>
                </a:solidFill>
                <a:effectLst>
                  <a:outerShdw blurRad="38100" dist="38100" dir="2700000" algn="tl">
                    <a:srgbClr val="000000">
                      <a:alpha val="43137"/>
                    </a:srgbClr>
                  </a:outerShdw>
                </a:effectLst>
              </a:rPr>
              <a:t> </a:t>
            </a:r>
            <a:r>
              <a:rPr lang="en-GB" sz="2000" b="1" dirty="0" err="1">
                <a:solidFill>
                  <a:srgbClr val="FF0000"/>
                </a:solidFill>
                <a:effectLst>
                  <a:outerShdw blurRad="38100" dist="38100" dir="2700000" algn="tl">
                    <a:srgbClr val="000000">
                      <a:alpha val="43137"/>
                    </a:srgbClr>
                  </a:outerShdw>
                </a:effectLst>
              </a:rPr>
              <a:t>entomológica</a:t>
            </a:r>
            <a:r>
              <a:rPr lang="en-GB" sz="2000" b="1" dirty="0">
                <a:solidFill>
                  <a:srgbClr val="FF0000"/>
                </a:solidFill>
                <a:effectLst>
                  <a:outerShdw blurRad="38100" dist="38100" dir="2700000" algn="tl">
                    <a:srgbClr val="000000">
                      <a:alpha val="43137"/>
                    </a:srgbClr>
                  </a:outerShdw>
                </a:effectLst>
              </a:rPr>
              <a:t> de </a:t>
            </a:r>
            <a:r>
              <a:rPr lang="en-GB" sz="2000" b="1" dirty="0" err="1">
                <a:solidFill>
                  <a:srgbClr val="FF0000"/>
                </a:solidFill>
                <a:effectLst>
                  <a:outerShdw blurRad="38100" dist="38100" dir="2700000" algn="tl">
                    <a:srgbClr val="000000">
                      <a:alpha val="43137"/>
                    </a:srgbClr>
                  </a:outerShdw>
                </a:effectLst>
              </a:rPr>
              <a:t>uma</a:t>
            </a:r>
            <a:r>
              <a:rPr lang="en-GB" sz="2000" b="1" dirty="0">
                <a:solidFill>
                  <a:srgbClr val="FF0000"/>
                </a:solidFill>
                <a:effectLst>
                  <a:outerShdw blurRad="38100" dist="38100" dir="2700000" algn="tl">
                    <a:srgbClr val="000000">
                      <a:alpha val="43137"/>
                    </a:srgbClr>
                  </a:outerShdw>
                </a:effectLst>
              </a:rPr>
              <a:t> </a:t>
            </a:r>
            <a:r>
              <a:rPr lang="en-GB" sz="2000" b="1" dirty="0" err="1">
                <a:solidFill>
                  <a:srgbClr val="FF0000"/>
                </a:solidFill>
                <a:effectLst>
                  <a:outerShdw blurRad="38100" dist="38100" dir="2700000" algn="tl">
                    <a:srgbClr val="000000">
                      <a:alpha val="43137"/>
                    </a:srgbClr>
                  </a:outerShdw>
                </a:effectLst>
              </a:rPr>
              <a:t>localidade</a:t>
            </a:r>
            <a:r>
              <a:rPr lang="en-GB" sz="2000" b="1" dirty="0">
                <a:solidFill>
                  <a:srgbClr val="FF0000"/>
                </a:solidFill>
                <a:effectLst>
                  <a:outerShdw blurRad="38100" dist="38100" dir="2700000" algn="tl">
                    <a:srgbClr val="000000">
                      <a:alpha val="43137"/>
                    </a:srgbClr>
                  </a:outerShdw>
                </a:effectLst>
              </a:rPr>
              <a:t>, </a:t>
            </a:r>
            <a:r>
              <a:rPr lang="en-GB" sz="2000" b="1" dirty="0" err="1">
                <a:solidFill>
                  <a:srgbClr val="FF0000"/>
                </a:solidFill>
                <a:effectLst>
                  <a:outerShdw blurRad="38100" dist="38100" dir="2700000" algn="tl">
                    <a:srgbClr val="000000">
                      <a:alpha val="43137"/>
                    </a:srgbClr>
                  </a:outerShdw>
                </a:effectLst>
              </a:rPr>
              <a:t>para</a:t>
            </a:r>
            <a:r>
              <a:rPr lang="en-GB" sz="2000" b="1" dirty="0">
                <a:solidFill>
                  <a:srgbClr val="FF0000"/>
                </a:solidFill>
                <a:effectLst>
                  <a:outerShdw blurRad="38100" dist="38100" dir="2700000" algn="tl">
                    <a:srgbClr val="000000">
                      <a:alpha val="43137"/>
                    </a:srgbClr>
                  </a:outerShdw>
                </a:effectLst>
              </a:rPr>
              <a:t> </a:t>
            </a:r>
            <a:r>
              <a:rPr lang="en-GB" sz="2000" b="1" dirty="0" err="1">
                <a:solidFill>
                  <a:srgbClr val="FF0000"/>
                </a:solidFill>
                <a:effectLst>
                  <a:outerShdw blurRad="38100" dist="38100" dir="2700000" algn="tl">
                    <a:srgbClr val="000000">
                      <a:alpha val="43137"/>
                    </a:srgbClr>
                  </a:outerShdw>
                </a:effectLst>
              </a:rPr>
              <a:t>direcionamento</a:t>
            </a:r>
            <a:r>
              <a:rPr lang="en-GB" sz="2000" b="1" dirty="0">
                <a:solidFill>
                  <a:srgbClr val="FF0000"/>
                </a:solidFill>
                <a:effectLst>
                  <a:outerShdw blurRad="38100" dist="38100" dir="2700000" algn="tl">
                    <a:srgbClr val="000000">
                      <a:alpha val="43137"/>
                    </a:srgbClr>
                  </a:outerShdw>
                </a:effectLst>
              </a:rPr>
              <a:t> das </a:t>
            </a:r>
            <a:r>
              <a:rPr lang="en-GB" sz="2000" b="1" dirty="0" err="1">
                <a:solidFill>
                  <a:srgbClr val="FF0000"/>
                </a:solidFill>
                <a:effectLst>
                  <a:outerShdw blurRad="38100" dist="38100" dir="2700000" algn="tl">
                    <a:srgbClr val="000000">
                      <a:alpha val="43137"/>
                    </a:srgbClr>
                  </a:outerShdw>
                </a:effectLst>
              </a:rPr>
              <a:t>ações</a:t>
            </a:r>
            <a:r>
              <a:rPr lang="en-GB" sz="2000" b="1" dirty="0">
                <a:solidFill>
                  <a:srgbClr val="FF0000"/>
                </a:solidFill>
                <a:effectLst>
                  <a:outerShdw blurRad="38100" dist="38100" dir="2700000" algn="tl">
                    <a:srgbClr val="000000">
                      <a:alpha val="43137"/>
                    </a:srgbClr>
                  </a:outerShdw>
                </a:effectLst>
              </a:rPr>
              <a:t> de </a:t>
            </a:r>
            <a:r>
              <a:rPr lang="en-GB" sz="2000" b="1" dirty="0" err="1">
                <a:solidFill>
                  <a:srgbClr val="FF0000"/>
                </a:solidFill>
                <a:effectLst>
                  <a:outerShdw blurRad="38100" dist="38100" dir="2700000" algn="tl">
                    <a:srgbClr val="000000">
                      <a:alpha val="43137"/>
                    </a:srgbClr>
                  </a:outerShdw>
                </a:effectLst>
              </a:rPr>
              <a:t>controle</a:t>
            </a:r>
            <a:r>
              <a:rPr lang="en-GB" sz="2000" b="1" dirty="0">
                <a:solidFill>
                  <a:srgbClr val="FF0000"/>
                </a:solidFill>
                <a:effectLst>
                  <a:outerShdw blurRad="38100" dist="38100" dir="2700000" algn="tl">
                    <a:srgbClr val="000000">
                      <a:alpha val="43137"/>
                    </a:srgbClr>
                  </a:outerShdw>
                </a:effectLst>
              </a:rPr>
              <a:t> do </a:t>
            </a:r>
            <a:r>
              <a:rPr lang="en-GB" sz="2000" b="1" dirty="0" err="1">
                <a:solidFill>
                  <a:srgbClr val="FF0000"/>
                </a:solidFill>
                <a:effectLst>
                  <a:outerShdw blurRad="38100" dist="38100" dir="2700000" algn="tl">
                    <a:srgbClr val="000000">
                      <a:alpha val="43137"/>
                    </a:srgbClr>
                  </a:outerShdw>
                </a:effectLst>
              </a:rPr>
              <a:t>vetor</a:t>
            </a:r>
            <a:r>
              <a:rPr lang="en-GB" sz="2000" b="1" dirty="0">
                <a:solidFill>
                  <a:srgbClr val="FF0000"/>
                </a:solidFill>
                <a:effectLst>
                  <a:outerShdw blurRad="38100" dist="38100" dir="2700000" algn="tl">
                    <a:srgbClr val="000000">
                      <a:alpha val="43137"/>
                    </a:srgbClr>
                  </a:outerShdw>
                </a:effectLst>
              </a:rPr>
              <a:t>, e de </a:t>
            </a:r>
            <a:r>
              <a:rPr lang="en-GB" sz="2000" b="1" dirty="0" err="1">
                <a:solidFill>
                  <a:srgbClr val="FF0000"/>
                </a:solidFill>
                <a:effectLst>
                  <a:outerShdw blurRad="38100" dist="38100" dir="2700000" algn="tl">
                    <a:srgbClr val="000000">
                      <a:alpha val="43137"/>
                    </a:srgbClr>
                  </a:outerShdw>
                </a:effectLst>
              </a:rPr>
              <a:t>educação</a:t>
            </a:r>
            <a:r>
              <a:rPr lang="en-GB" sz="2000" b="1" dirty="0">
                <a:solidFill>
                  <a:srgbClr val="FF0000"/>
                </a:solidFill>
                <a:effectLst>
                  <a:outerShdw blurRad="38100" dist="38100" dir="2700000" algn="tl">
                    <a:srgbClr val="000000">
                      <a:alpha val="43137"/>
                    </a:srgbClr>
                  </a:outerShdw>
                </a:effectLst>
              </a:rPr>
              <a:t> </a:t>
            </a:r>
            <a:r>
              <a:rPr lang="en-GB" sz="2000" b="1" dirty="0" err="1">
                <a:solidFill>
                  <a:srgbClr val="FF0000"/>
                </a:solidFill>
                <a:effectLst>
                  <a:outerShdw blurRad="38100" dist="38100" dir="2700000" algn="tl">
                    <a:srgbClr val="000000">
                      <a:alpha val="43137"/>
                    </a:srgbClr>
                  </a:outerShdw>
                </a:effectLst>
              </a:rPr>
              <a:t>em</a:t>
            </a:r>
            <a:r>
              <a:rPr lang="en-GB" sz="2000" b="1" dirty="0">
                <a:solidFill>
                  <a:srgbClr val="FF0000"/>
                </a:solidFill>
                <a:effectLst>
                  <a:outerShdw blurRad="38100" dist="38100" dir="2700000" algn="tl">
                    <a:srgbClr val="000000">
                      <a:alpha val="43137"/>
                    </a:srgbClr>
                  </a:outerShdw>
                </a:effectLst>
              </a:rPr>
              <a:t> </a:t>
            </a:r>
            <a:r>
              <a:rPr lang="en-GB" sz="2000" b="1" dirty="0" err="1">
                <a:solidFill>
                  <a:srgbClr val="FF0000"/>
                </a:solidFill>
                <a:effectLst>
                  <a:outerShdw blurRad="38100" dist="38100" dir="2700000" algn="tl">
                    <a:srgbClr val="000000">
                      <a:alpha val="43137"/>
                    </a:srgbClr>
                  </a:outerShdw>
                </a:effectLst>
              </a:rPr>
              <a:t>saúde</a:t>
            </a:r>
            <a:r>
              <a:rPr lang="en-GB" sz="2000" b="1" dirty="0">
                <a:solidFill>
                  <a:srgbClr val="FF0000"/>
                </a:solidFill>
                <a:effectLst>
                  <a:outerShdw blurRad="38100" dist="38100" dir="2700000" algn="tl">
                    <a:srgbClr val="000000">
                      <a:alpha val="43137"/>
                    </a:srgbClr>
                  </a:outerShdw>
                </a:effectLst>
              </a:rPr>
              <a:t>.</a:t>
            </a:r>
          </a:p>
        </p:txBody>
      </p:sp>
      <p:cxnSp>
        <p:nvCxnSpPr>
          <p:cNvPr id="4" name="Conector reto 3"/>
          <p:cNvCxnSpPr/>
          <p:nvPr/>
        </p:nvCxnSpPr>
        <p:spPr>
          <a:xfrm>
            <a:off x="0" y="1419622"/>
            <a:ext cx="8456612"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Conector reto 4"/>
          <p:cNvCxnSpPr/>
          <p:nvPr/>
        </p:nvCxnSpPr>
        <p:spPr>
          <a:xfrm flipV="1">
            <a:off x="971600" y="0"/>
            <a:ext cx="0" cy="5143501"/>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7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23850" y="699542"/>
            <a:ext cx="8397875" cy="3560763"/>
          </a:xfrm>
          <a:prstGeom prst="rect">
            <a:avLst/>
          </a:prstGeom>
          <a:noFill/>
          <a:ln w="9525">
            <a:noFill/>
            <a:miter lim="800000"/>
            <a:headEnd/>
            <a:tailEnd/>
          </a:ln>
          <a:effectLst/>
        </p:spPr>
        <p:txBody>
          <a:bodyPr>
            <a:spAutoFit/>
          </a:bodyPr>
          <a:lstStyle/>
          <a:p>
            <a:pPr marL="288925" indent="-288925" algn="ctr">
              <a:lnSpc>
                <a:spcPct val="115000"/>
              </a:lnSpc>
              <a:defRPr/>
            </a:pPr>
            <a:r>
              <a:rPr lang="en-US" sz="2000" b="1" dirty="0" err="1">
                <a:solidFill>
                  <a:srgbClr val="7030A0"/>
                </a:solidFill>
                <a:effectLst>
                  <a:outerShdw blurRad="38100" dist="38100" dir="2700000" algn="tl">
                    <a:srgbClr val="000000">
                      <a:alpha val="43137"/>
                    </a:srgbClr>
                  </a:outerShdw>
                </a:effectLst>
              </a:rPr>
              <a:t>Atribuições</a:t>
            </a:r>
            <a:r>
              <a:rPr lang="en-US" sz="2000" b="1" dirty="0">
                <a:solidFill>
                  <a:srgbClr val="7030A0"/>
                </a:solidFill>
                <a:effectLst>
                  <a:outerShdw blurRad="38100" dist="38100" dir="2700000" algn="tl">
                    <a:srgbClr val="000000">
                      <a:alpha val="43137"/>
                    </a:srgbClr>
                  </a:outerShdw>
                </a:effectLst>
              </a:rPr>
              <a:t> do Supervisor</a:t>
            </a:r>
          </a:p>
          <a:p>
            <a:pPr marL="288925" indent="-288925">
              <a:lnSpc>
                <a:spcPct val="115000"/>
              </a:lnSpc>
              <a:defRPr/>
            </a:pPr>
            <a:endParaRPr lang="en-US" sz="1800" b="1" dirty="0">
              <a:solidFill>
                <a:srgbClr val="FF0000"/>
              </a:solidFill>
              <a:effectLst>
                <a:outerShdw blurRad="38100" dist="38100" dir="2700000" algn="tl">
                  <a:srgbClr val="000000">
                    <a:alpha val="43137"/>
                  </a:srgbClr>
                </a:outerShdw>
              </a:effectLst>
            </a:endParaRPr>
          </a:p>
          <a:p>
            <a:pPr marL="288925" indent="-288925">
              <a:lnSpc>
                <a:spcPct val="115000"/>
              </a:lnSpc>
              <a:buFontTx/>
              <a:buChar char="•"/>
              <a:defRPr/>
            </a:pPr>
            <a:r>
              <a:rPr lang="en-US" sz="1800" b="1" dirty="0" err="1">
                <a:solidFill>
                  <a:srgbClr val="FF0000"/>
                </a:solidFill>
                <a:effectLst>
                  <a:outerShdw blurRad="38100" dist="38100" dir="2700000" algn="tl">
                    <a:srgbClr val="000000">
                      <a:alpha val="43137"/>
                    </a:srgbClr>
                  </a:outerShdw>
                </a:effectLst>
              </a:rPr>
              <a:t>Organizar</a:t>
            </a:r>
            <a:r>
              <a:rPr lang="en-US" sz="1800" b="1" dirty="0">
                <a:solidFill>
                  <a:srgbClr val="FF0000"/>
                </a:solidFill>
                <a:effectLst>
                  <a:outerShdw blurRad="38100" dist="38100" dir="2700000" algn="tl">
                    <a:srgbClr val="000000">
                      <a:alpha val="43137"/>
                    </a:srgbClr>
                  </a:outerShdw>
                </a:effectLst>
              </a:rPr>
              <a:t> e </a:t>
            </a:r>
            <a:r>
              <a:rPr lang="en-US" sz="1800" b="1" dirty="0" err="1">
                <a:solidFill>
                  <a:srgbClr val="FF0000"/>
                </a:solidFill>
                <a:effectLst>
                  <a:outerShdw blurRad="38100" dist="38100" dir="2700000" algn="tl">
                    <a:srgbClr val="000000">
                      <a:alpha val="43137"/>
                    </a:srgbClr>
                  </a:outerShdw>
                </a:effectLst>
              </a:rPr>
              <a:t>distribuir</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os</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agentes</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na</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área</a:t>
            </a:r>
            <a:r>
              <a:rPr lang="en-US" sz="1800" b="1" dirty="0">
                <a:solidFill>
                  <a:srgbClr val="FF0000"/>
                </a:solidFill>
                <a:effectLst>
                  <a:outerShdw blurRad="38100" dist="38100" dir="2700000" algn="tl">
                    <a:srgbClr val="000000">
                      <a:alpha val="43137"/>
                    </a:srgbClr>
                  </a:outerShdw>
                </a:effectLst>
              </a:rPr>
              <a:t> de </a:t>
            </a:r>
            <a:r>
              <a:rPr lang="en-US" sz="1800" b="1" dirty="0" err="1">
                <a:solidFill>
                  <a:srgbClr val="FF0000"/>
                </a:solidFill>
                <a:effectLst>
                  <a:outerShdw blurRad="38100" dist="38100" dir="2700000" algn="tl">
                    <a:srgbClr val="000000">
                      <a:alpha val="43137"/>
                    </a:srgbClr>
                  </a:outerShdw>
                </a:effectLst>
              </a:rPr>
              <a:t>trabalho</a:t>
            </a:r>
            <a:r>
              <a:rPr lang="en-US" sz="1800" b="1" dirty="0">
                <a:solidFill>
                  <a:srgbClr val="FF0000"/>
                </a:solidFill>
                <a:effectLst>
                  <a:outerShdw blurRad="38100" dist="38100" dir="2700000" algn="tl">
                    <a:srgbClr val="000000">
                      <a:alpha val="43137"/>
                    </a:srgbClr>
                  </a:outerShdw>
                </a:effectLst>
              </a:rPr>
              <a:t>:</a:t>
            </a:r>
          </a:p>
          <a:p>
            <a:pPr marL="288925" indent="-288925">
              <a:lnSpc>
                <a:spcPct val="115000"/>
              </a:lnSpc>
              <a:buFontTx/>
              <a:buChar char="•"/>
              <a:defRPr/>
            </a:pPr>
            <a:r>
              <a:rPr lang="en-US" sz="1800" b="1" dirty="0" err="1">
                <a:solidFill>
                  <a:srgbClr val="FF0000"/>
                </a:solidFill>
                <a:effectLst>
                  <a:outerShdw blurRad="38100" dist="38100" dir="2700000" algn="tl">
                    <a:srgbClr val="000000">
                      <a:alpha val="43137"/>
                    </a:srgbClr>
                  </a:outerShdw>
                </a:effectLst>
              </a:rPr>
              <a:t>Abastecer</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os</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agentes</a:t>
            </a:r>
            <a:r>
              <a:rPr lang="en-US" sz="1800" b="1" dirty="0">
                <a:solidFill>
                  <a:srgbClr val="FF0000"/>
                </a:solidFill>
                <a:effectLst>
                  <a:outerShdw blurRad="38100" dist="38100" dir="2700000" algn="tl">
                    <a:srgbClr val="000000">
                      <a:alpha val="43137"/>
                    </a:srgbClr>
                  </a:outerShdw>
                </a:effectLst>
              </a:rPr>
              <a:t> de </a:t>
            </a:r>
            <a:r>
              <a:rPr lang="en-US" sz="1800" b="1" dirty="0" err="1">
                <a:solidFill>
                  <a:srgbClr val="FF0000"/>
                </a:solidFill>
                <a:effectLst>
                  <a:outerShdw blurRad="38100" dist="38100" dir="2700000" algn="tl">
                    <a:srgbClr val="000000">
                      <a:alpha val="43137"/>
                    </a:srgbClr>
                  </a:outerShdw>
                </a:effectLst>
              </a:rPr>
              <a:t>saúde</a:t>
            </a:r>
            <a:r>
              <a:rPr lang="en-US" sz="1800" b="1" dirty="0">
                <a:solidFill>
                  <a:srgbClr val="FF0000"/>
                </a:solidFill>
                <a:effectLst>
                  <a:outerShdw blurRad="38100" dist="38100" dir="2700000" algn="tl">
                    <a:srgbClr val="000000">
                      <a:alpha val="43137"/>
                    </a:srgbClr>
                  </a:outerShdw>
                </a:effectLst>
              </a:rPr>
              <a:t> com </a:t>
            </a:r>
            <a:r>
              <a:rPr lang="en-US" sz="1800" b="1" dirty="0" err="1">
                <a:solidFill>
                  <a:srgbClr val="FF0000"/>
                </a:solidFill>
                <a:effectLst>
                  <a:outerShdw blurRad="38100" dist="38100" dir="2700000" algn="tl">
                    <a:srgbClr val="000000">
                      <a:alpha val="43137"/>
                    </a:srgbClr>
                  </a:outerShdw>
                </a:effectLst>
              </a:rPr>
              <a:t>os</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insumos</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necessários</a:t>
            </a:r>
            <a:r>
              <a:rPr lang="en-US" sz="1800" b="1" dirty="0">
                <a:solidFill>
                  <a:srgbClr val="FF0000"/>
                </a:solidFill>
                <a:effectLst>
                  <a:outerShdw blurRad="38100" dist="38100" dir="2700000" algn="tl">
                    <a:srgbClr val="000000">
                      <a:alpha val="43137"/>
                    </a:srgbClr>
                  </a:outerShdw>
                </a:effectLst>
              </a:rPr>
              <a:t>;</a:t>
            </a:r>
          </a:p>
          <a:p>
            <a:pPr marL="288925" indent="-288925">
              <a:lnSpc>
                <a:spcPct val="115000"/>
              </a:lnSpc>
              <a:buFont typeface="Symbol" pitchFamily="18" charset="2"/>
              <a:buChar char="·"/>
              <a:defRPr/>
            </a:pPr>
            <a:r>
              <a:rPr lang="en-US" sz="1800" b="1" dirty="0" err="1">
                <a:solidFill>
                  <a:srgbClr val="FF0000"/>
                </a:solidFill>
                <a:effectLst>
                  <a:outerShdw blurRad="38100" dist="38100" dir="2700000" algn="tl">
                    <a:srgbClr val="000000">
                      <a:alpha val="43137"/>
                    </a:srgbClr>
                  </a:outerShdw>
                </a:effectLst>
              </a:rPr>
              <a:t>Supervisionar</a:t>
            </a:r>
            <a:r>
              <a:rPr lang="en-US" sz="1800" b="1" dirty="0">
                <a:solidFill>
                  <a:srgbClr val="FF0000"/>
                </a:solidFill>
                <a:effectLst>
                  <a:outerShdw blurRad="38100" dist="38100" dir="2700000" algn="tl">
                    <a:srgbClr val="000000">
                      <a:alpha val="43137"/>
                    </a:srgbClr>
                  </a:outerShdw>
                </a:effectLst>
              </a:rPr>
              <a:t> as </a:t>
            </a:r>
            <a:r>
              <a:rPr lang="en-US" sz="1800" b="1" dirty="0" err="1">
                <a:solidFill>
                  <a:srgbClr val="FF0000"/>
                </a:solidFill>
                <a:effectLst>
                  <a:outerShdw blurRad="38100" dist="38100" dir="2700000" algn="tl">
                    <a:srgbClr val="000000">
                      <a:alpha val="43137"/>
                    </a:srgbClr>
                  </a:outerShdw>
                </a:effectLst>
              </a:rPr>
              <a:t>atividades</a:t>
            </a:r>
            <a:r>
              <a:rPr lang="en-US" sz="1800" b="1" dirty="0">
                <a:solidFill>
                  <a:srgbClr val="FF0000"/>
                </a:solidFill>
                <a:effectLst>
                  <a:outerShdw blurRad="38100" dist="38100" dir="2700000" algn="tl">
                    <a:srgbClr val="000000">
                      <a:alpha val="43137"/>
                    </a:srgbClr>
                  </a:outerShdw>
                </a:effectLst>
              </a:rPr>
              <a:t> dos </a:t>
            </a:r>
            <a:r>
              <a:rPr lang="en-US" sz="1800" b="1" dirty="0" err="1">
                <a:solidFill>
                  <a:srgbClr val="FF0000"/>
                </a:solidFill>
                <a:effectLst>
                  <a:outerShdw blurRad="38100" dist="38100" dir="2700000" algn="tl">
                    <a:srgbClr val="000000">
                      <a:alpha val="43137"/>
                    </a:srgbClr>
                  </a:outerShdw>
                </a:effectLst>
              </a:rPr>
              <a:t>agentes</a:t>
            </a:r>
            <a:r>
              <a:rPr lang="en-US" sz="1800" b="1" dirty="0">
                <a:solidFill>
                  <a:srgbClr val="FF0000"/>
                </a:solidFill>
                <a:effectLst>
                  <a:outerShdw blurRad="38100" dist="38100" dir="2700000" algn="tl">
                    <a:srgbClr val="000000">
                      <a:alpha val="43137"/>
                    </a:srgbClr>
                  </a:outerShdw>
                </a:effectLst>
              </a:rPr>
              <a:t> de </a:t>
            </a:r>
            <a:r>
              <a:rPr lang="en-US" sz="1800" b="1" dirty="0" err="1">
                <a:solidFill>
                  <a:srgbClr val="FF0000"/>
                </a:solidFill>
                <a:effectLst>
                  <a:outerShdw blurRad="38100" dist="38100" dir="2700000" algn="tl">
                    <a:srgbClr val="000000">
                      <a:alpha val="43137"/>
                    </a:srgbClr>
                  </a:outerShdw>
                </a:effectLst>
              </a:rPr>
              <a:t>saúde</a:t>
            </a:r>
            <a:r>
              <a:rPr lang="en-US" sz="1800" b="1" dirty="0">
                <a:solidFill>
                  <a:srgbClr val="FF0000"/>
                </a:solidFill>
                <a:effectLst>
                  <a:outerShdw blurRad="38100" dist="38100" dir="2700000" algn="tl">
                    <a:srgbClr val="000000">
                      <a:alpha val="43137"/>
                    </a:srgbClr>
                  </a:outerShdw>
                </a:effectLst>
              </a:rPr>
              <a:t>;</a:t>
            </a:r>
          </a:p>
          <a:p>
            <a:pPr marL="288925" indent="-288925">
              <a:lnSpc>
                <a:spcPct val="115000"/>
              </a:lnSpc>
              <a:buFont typeface="Symbol" pitchFamily="18" charset="2"/>
              <a:buChar char="·"/>
              <a:defRPr/>
            </a:pPr>
            <a:r>
              <a:rPr lang="en-US" sz="1800" b="1" dirty="0" err="1">
                <a:solidFill>
                  <a:srgbClr val="FF0000"/>
                </a:solidFill>
                <a:effectLst>
                  <a:outerShdw blurRad="38100" dist="38100" dir="2700000" algn="tl">
                    <a:srgbClr val="000000">
                      <a:alpha val="43137"/>
                    </a:srgbClr>
                  </a:outerShdw>
                </a:effectLst>
              </a:rPr>
              <a:t>Receber</a:t>
            </a:r>
            <a:r>
              <a:rPr lang="en-US" sz="1800" b="1" dirty="0">
                <a:solidFill>
                  <a:srgbClr val="FF0000"/>
                </a:solidFill>
                <a:effectLst>
                  <a:outerShdw blurRad="38100" dist="38100" dir="2700000" algn="tl">
                    <a:srgbClr val="000000">
                      <a:alpha val="43137"/>
                    </a:srgbClr>
                  </a:outerShdw>
                </a:effectLst>
              </a:rPr>
              <a:t> e </a:t>
            </a:r>
            <a:r>
              <a:rPr lang="en-US" sz="1800" b="1" dirty="0" err="1">
                <a:solidFill>
                  <a:srgbClr val="FF0000"/>
                </a:solidFill>
                <a:effectLst>
                  <a:outerShdw blurRad="38100" dist="38100" dir="2700000" algn="tl">
                    <a:srgbClr val="000000">
                      <a:alpha val="43137"/>
                    </a:srgbClr>
                  </a:outerShdw>
                </a:effectLst>
              </a:rPr>
              <a:t>conferir</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os</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boltins</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Boletim</a:t>
            </a:r>
            <a:r>
              <a:rPr lang="en-US" sz="1800" b="1" dirty="0">
                <a:solidFill>
                  <a:srgbClr val="FF0000"/>
                </a:solidFill>
                <a:effectLst>
                  <a:outerShdw blurRad="38100" dist="38100" dir="2700000" algn="tl">
                    <a:srgbClr val="000000">
                      <a:alpha val="43137"/>
                    </a:srgbClr>
                  </a:outerShdw>
                </a:effectLst>
              </a:rPr>
              <a:t> de Campo e </a:t>
            </a:r>
            <a:r>
              <a:rPr lang="en-US" sz="1800" b="1" dirty="0" err="1">
                <a:solidFill>
                  <a:srgbClr val="FF0000"/>
                </a:solidFill>
                <a:effectLst>
                  <a:outerShdw blurRad="38100" dist="38100" dir="2700000" algn="tl">
                    <a:srgbClr val="000000">
                      <a:alpha val="43137"/>
                    </a:srgbClr>
                  </a:outerShdw>
                </a:effectLst>
              </a:rPr>
              <a:t>laboratório</a:t>
            </a:r>
            <a:r>
              <a:rPr lang="en-US" sz="1800" b="1" dirty="0">
                <a:solidFill>
                  <a:srgbClr val="FF0000"/>
                </a:solidFill>
                <a:effectLst>
                  <a:outerShdw blurRad="38100" dist="38100" dir="2700000" algn="tl">
                    <a:srgbClr val="000000">
                      <a:alpha val="43137"/>
                    </a:srgbClr>
                  </a:outerShdw>
                </a:effectLst>
              </a:rPr>
              <a:t>” Ex: </a:t>
            </a:r>
            <a:r>
              <a:rPr lang="en-US" sz="1800" b="1" dirty="0" err="1">
                <a:solidFill>
                  <a:srgbClr val="FF0000"/>
                </a:solidFill>
                <a:effectLst>
                  <a:outerShdw blurRad="38100" dist="38100" dir="2700000" algn="tl">
                    <a:srgbClr val="000000">
                      <a:alpha val="43137"/>
                    </a:srgbClr>
                  </a:outerShdw>
                </a:effectLst>
              </a:rPr>
              <a:t>erros</a:t>
            </a:r>
            <a:r>
              <a:rPr lang="en-US" sz="1800" b="1" dirty="0">
                <a:solidFill>
                  <a:srgbClr val="FF0000"/>
                </a:solidFill>
                <a:effectLst>
                  <a:outerShdw blurRad="38100" dist="38100" dir="2700000" algn="tl">
                    <a:srgbClr val="000000">
                      <a:alpha val="43137"/>
                    </a:srgbClr>
                  </a:outerShdw>
                </a:effectLst>
              </a:rPr>
              <a:t> de </a:t>
            </a:r>
            <a:r>
              <a:rPr lang="en-US" sz="1800" b="1" dirty="0" err="1">
                <a:solidFill>
                  <a:srgbClr val="FF0000"/>
                </a:solidFill>
                <a:effectLst>
                  <a:outerShdw blurRad="38100" dist="38100" dir="2700000" algn="tl">
                    <a:srgbClr val="000000">
                      <a:alpha val="43137"/>
                    </a:srgbClr>
                  </a:outerShdw>
                </a:effectLst>
              </a:rPr>
              <a:t>totalização</a:t>
            </a:r>
            <a:r>
              <a:rPr lang="en-US" sz="1800" b="1" dirty="0">
                <a:solidFill>
                  <a:srgbClr val="FF0000"/>
                </a:solidFill>
                <a:effectLst>
                  <a:outerShdw blurRad="38100" dist="38100" dir="2700000" algn="tl">
                    <a:srgbClr val="000000">
                      <a:alpha val="43137"/>
                    </a:srgbClr>
                  </a:outerShdw>
                </a:effectLst>
              </a:rPr>
              <a:t>;</a:t>
            </a:r>
          </a:p>
          <a:p>
            <a:pPr marL="288925" indent="-288925">
              <a:lnSpc>
                <a:spcPct val="115000"/>
              </a:lnSpc>
              <a:buFont typeface="Symbol" pitchFamily="18" charset="2"/>
              <a:buChar char="·"/>
              <a:defRPr/>
            </a:pPr>
            <a:r>
              <a:rPr lang="en-US" sz="1800" b="1" dirty="0" err="1">
                <a:solidFill>
                  <a:srgbClr val="FF0000"/>
                </a:solidFill>
                <a:effectLst>
                  <a:outerShdw blurRad="38100" dist="38100" dir="2700000" algn="tl">
                    <a:srgbClr val="000000">
                      <a:alpha val="43137"/>
                    </a:srgbClr>
                  </a:outerShdw>
                </a:effectLst>
              </a:rPr>
              <a:t>Encaminhar</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ao</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laboratório</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os</a:t>
            </a:r>
            <a:r>
              <a:rPr lang="en-US" sz="1800" b="1" dirty="0">
                <a:solidFill>
                  <a:srgbClr val="FF0000"/>
                </a:solidFill>
                <a:effectLst>
                  <a:outerShdw blurRad="38100" dist="38100" dir="2700000" algn="tl">
                    <a:srgbClr val="000000">
                      <a:alpha val="43137"/>
                    </a:srgbClr>
                  </a:outerShdw>
                </a:effectLst>
              </a:rPr>
              <a:t> BCL com as </a:t>
            </a:r>
            <a:r>
              <a:rPr lang="en-US" sz="1800" b="1" dirty="0" err="1">
                <a:solidFill>
                  <a:srgbClr val="FF0000"/>
                </a:solidFill>
                <a:effectLst>
                  <a:outerShdw blurRad="38100" dist="38100" dir="2700000" algn="tl">
                    <a:srgbClr val="000000">
                      <a:alpha val="43137"/>
                    </a:srgbClr>
                  </a:outerShdw>
                </a:effectLst>
              </a:rPr>
              <a:t>amostras</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coletadas</a:t>
            </a:r>
            <a:r>
              <a:rPr lang="en-US" sz="1800" b="1" dirty="0">
                <a:solidFill>
                  <a:srgbClr val="FF0000"/>
                </a:solidFill>
                <a:effectLst>
                  <a:outerShdw blurRad="38100" dist="38100" dir="2700000" algn="tl">
                    <a:srgbClr val="000000">
                      <a:alpha val="43137"/>
                    </a:srgbClr>
                  </a:outerShdw>
                </a:effectLst>
              </a:rPr>
              <a:t>;</a:t>
            </a:r>
          </a:p>
          <a:p>
            <a:pPr marL="288925" indent="-288925">
              <a:lnSpc>
                <a:spcPct val="115000"/>
              </a:lnSpc>
              <a:buFont typeface="Symbol" pitchFamily="18" charset="2"/>
              <a:buChar char="·"/>
              <a:defRPr/>
            </a:pPr>
            <a:r>
              <a:rPr lang="en-US" sz="1800" b="1" dirty="0" err="1">
                <a:solidFill>
                  <a:srgbClr val="FF0000"/>
                </a:solidFill>
                <a:effectLst>
                  <a:outerShdw blurRad="38100" dist="38100" dir="2700000" algn="tl">
                    <a:srgbClr val="000000">
                      <a:alpha val="43137"/>
                    </a:srgbClr>
                  </a:outerShdw>
                </a:effectLst>
              </a:rPr>
              <a:t>Consolidar</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os</a:t>
            </a:r>
            <a:r>
              <a:rPr lang="en-US" sz="1800" b="1" dirty="0">
                <a:solidFill>
                  <a:srgbClr val="FF0000"/>
                </a:solidFill>
                <a:effectLst>
                  <a:outerShdw blurRad="38100" dist="38100" dir="2700000" algn="tl">
                    <a:srgbClr val="000000">
                      <a:alpha val="43137"/>
                    </a:srgbClr>
                  </a:outerShdw>
                </a:effectLst>
              </a:rPr>
              <a:t> dados (campo e </a:t>
            </a:r>
            <a:r>
              <a:rPr lang="en-US" sz="1800" b="1" dirty="0" err="1">
                <a:solidFill>
                  <a:srgbClr val="FF0000"/>
                </a:solidFill>
                <a:effectLst>
                  <a:outerShdw blurRad="38100" dist="38100" dir="2700000" algn="tl">
                    <a:srgbClr val="000000">
                      <a:alpha val="43137"/>
                    </a:srgbClr>
                  </a:outerShdw>
                </a:effectLst>
              </a:rPr>
              <a:t>laboratório</a:t>
            </a:r>
            <a:r>
              <a:rPr lang="en-US" sz="1800" b="1" dirty="0">
                <a:solidFill>
                  <a:srgbClr val="FF0000"/>
                </a:solidFill>
                <a:effectLst>
                  <a:outerShdw blurRad="38100" dist="38100" dir="2700000" algn="tl">
                    <a:srgbClr val="000000">
                      <a:alpha val="43137"/>
                    </a:srgbClr>
                  </a:outerShdw>
                </a:effectLst>
              </a:rPr>
              <a:t>) e </a:t>
            </a:r>
            <a:r>
              <a:rPr lang="en-US" sz="1800" b="1" dirty="0" err="1">
                <a:solidFill>
                  <a:srgbClr val="FF0000"/>
                </a:solidFill>
                <a:effectLst>
                  <a:outerShdw blurRad="38100" dist="38100" dir="2700000" algn="tl">
                    <a:srgbClr val="000000">
                      <a:alpha val="43137"/>
                    </a:srgbClr>
                  </a:outerShdw>
                </a:effectLst>
              </a:rPr>
              <a:t>Resumo</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parcial</a:t>
            </a:r>
            <a:r>
              <a:rPr lang="en-US" sz="1800" b="1" dirty="0">
                <a:solidFill>
                  <a:srgbClr val="FF0000"/>
                </a:solidFill>
                <a:effectLst>
                  <a:outerShdw blurRad="38100" dist="38100" dir="2700000" algn="tl">
                    <a:srgbClr val="000000">
                      <a:alpha val="43137"/>
                    </a:srgbClr>
                  </a:outerShdw>
                </a:effectLst>
              </a:rPr>
              <a:t>” </a:t>
            </a:r>
          </a:p>
          <a:p>
            <a:pPr marL="288925" indent="-288925">
              <a:lnSpc>
                <a:spcPct val="115000"/>
              </a:lnSpc>
              <a:buFont typeface="Symbol" pitchFamily="18" charset="2"/>
              <a:buChar char="·"/>
              <a:defRPr/>
            </a:pPr>
            <a:r>
              <a:rPr lang="en-US" sz="1800" b="1" dirty="0" err="1">
                <a:solidFill>
                  <a:srgbClr val="FF0000"/>
                </a:solidFill>
                <a:effectLst>
                  <a:outerShdw blurRad="38100" dist="38100" dir="2700000" algn="tl">
                    <a:srgbClr val="000000">
                      <a:alpha val="43137"/>
                    </a:srgbClr>
                  </a:outerShdw>
                </a:effectLst>
              </a:rPr>
              <a:t>Enviar</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ao</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setor</a:t>
            </a:r>
            <a:r>
              <a:rPr lang="en-US" sz="1800" b="1" dirty="0">
                <a:solidFill>
                  <a:srgbClr val="FF0000"/>
                </a:solidFill>
                <a:effectLst>
                  <a:outerShdw blurRad="38100" dist="38100" dir="2700000" algn="tl">
                    <a:srgbClr val="000000">
                      <a:alpha val="43137"/>
                    </a:srgbClr>
                  </a:outerShdw>
                </a:effectLst>
              </a:rPr>
              <a:t> de </a:t>
            </a:r>
            <a:r>
              <a:rPr lang="en-US" sz="1800" b="1" dirty="0" err="1">
                <a:solidFill>
                  <a:srgbClr val="FF0000"/>
                </a:solidFill>
                <a:effectLst>
                  <a:outerShdw blurRad="38100" dist="38100" dir="2700000" algn="tl">
                    <a:srgbClr val="000000">
                      <a:alpha val="43137"/>
                    </a:srgbClr>
                  </a:outerShdw>
                </a:effectLst>
              </a:rPr>
              <a:t>digitação</a:t>
            </a:r>
            <a:r>
              <a:rPr lang="en-US" sz="1800" b="1" dirty="0">
                <a:solidFill>
                  <a:srgbClr val="FF0000"/>
                </a:solidFill>
                <a:effectLst>
                  <a:outerShdw blurRad="38100" dist="38100" dir="2700000" algn="tl">
                    <a:srgbClr val="000000">
                      <a:alpha val="43137"/>
                    </a:srgbClr>
                  </a:outerShdw>
                </a:effectLst>
              </a:rPr>
              <a:t> o “</a:t>
            </a:r>
            <a:r>
              <a:rPr lang="en-US" sz="1800" b="1" dirty="0" err="1">
                <a:solidFill>
                  <a:srgbClr val="FF0000"/>
                </a:solidFill>
                <a:effectLst>
                  <a:outerShdw blurRad="38100" dist="38100" dir="2700000" algn="tl">
                    <a:srgbClr val="000000">
                      <a:alpha val="43137"/>
                    </a:srgbClr>
                  </a:outerShdw>
                </a:effectLst>
              </a:rPr>
              <a:t>Resumo</a:t>
            </a:r>
            <a:r>
              <a:rPr lang="en-US" sz="1800" b="1" dirty="0">
                <a:solidFill>
                  <a:srgbClr val="FF0000"/>
                </a:solidFill>
                <a:effectLst>
                  <a:outerShdw blurRad="38100" dist="38100" dir="2700000" algn="tl">
                    <a:srgbClr val="000000">
                      <a:alpha val="43137"/>
                    </a:srgbClr>
                  </a:outerShdw>
                </a:effectLst>
              </a:rPr>
              <a:t> do BCL ” </a:t>
            </a:r>
            <a:r>
              <a:rPr lang="en-US" sz="1800" b="1" dirty="0" err="1">
                <a:solidFill>
                  <a:srgbClr val="FF0000"/>
                </a:solidFill>
                <a:effectLst>
                  <a:outerShdw blurRad="38100" dist="38100" dir="2700000" algn="tl">
                    <a:srgbClr val="000000">
                      <a:alpha val="43137"/>
                    </a:srgbClr>
                  </a:outerShdw>
                </a:effectLst>
              </a:rPr>
              <a:t>por</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estrato</a:t>
            </a:r>
            <a:r>
              <a:rPr lang="en-US" sz="1800" b="1" dirty="0">
                <a:solidFill>
                  <a:srgbClr val="FF0000"/>
                </a:solidFill>
                <a:effectLst>
                  <a:outerShdw blurRad="38100" dist="38100" dir="2700000" algn="tl">
                    <a:srgbClr val="000000">
                      <a:alpha val="43137"/>
                    </a:srgbClr>
                  </a:outerShdw>
                </a:effectLst>
              </a:rPr>
              <a:t>.</a:t>
            </a:r>
          </a:p>
          <a:p>
            <a:pPr marL="288925" indent="-288925">
              <a:defRPr/>
            </a:pPr>
            <a:endParaRPr lang="pt-BR" sz="1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8486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88925" y="771550"/>
            <a:ext cx="8397875"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8925" indent="-288925">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ctr">
              <a:lnSpc>
                <a:spcPct val="115000"/>
              </a:lnSpc>
            </a:pPr>
            <a:r>
              <a:rPr lang="en-US" sz="2000" b="1" dirty="0" err="1">
                <a:solidFill>
                  <a:srgbClr val="7030A0"/>
                </a:solidFill>
                <a:effectLst>
                  <a:outerShdw blurRad="38100" dist="38100" dir="2700000" algn="tl">
                    <a:srgbClr val="000000">
                      <a:alpha val="43137"/>
                    </a:srgbClr>
                  </a:outerShdw>
                </a:effectLst>
              </a:rPr>
              <a:t>Atribuições</a:t>
            </a:r>
            <a:r>
              <a:rPr lang="en-US" sz="2000" b="1" dirty="0">
                <a:solidFill>
                  <a:srgbClr val="7030A0"/>
                </a:solidFill>
                <a:effectLst>
                  <a:outerShdw blurRad="38100" dist="38100" dir="2700000" algn="tl">
                    <a:srgbClr val="000000">
                      <a:alpha val="43137"/>
                    </a:srgbClr>
                  </a:outerShdw>
                </a:effectLst>
              </a:rPr>
              <a:t> do </a:t>
            </a:r>
            <a:r>
              <a:rPr lang="en-US" sz="2000" b="1" dirty="0" err="1">
                <a:solidFill>
                  <a:srgbClr val="7030A0"/>
                </a:solidFill>
                <a:effectLst>
                  <a:outerShdw blurRad="38100" dist="38100" dir="2700000" algn="tl">
                    <a:srgbClr val="000000">
                      <a:alpha val="43137"/>
                    </a:srgbClr>
                  </a:outerShdw>
                </a:effectLst>
              </a:rPr>
              <a:t>Agente</a:t>
            </a:r>
            <a:r>
              <a:rPr lang="en-US" sz="2000" b="1" dirty="0">
                <a:solidFill>
                  <a:srgbClr val="7030A0"/>
                </a:solidFill>
                <a:effectLst>
                  <a:outerShdw blurRad="38100" dist="38100" dir="2700000" algn="tl">
                    <a:srgbClr val="000000">
                      <a:alpha val="43137"/>
                    </a:srgbClr>
                  </a:outerShdw>
                </a:effectLst>
              </a:rPr>
              <a:t> de </a:t>
            </a:r>
            <a:r>
              <a:rPr lang="en-US" sz="2000" b="1" dirty="0" err="1">
                <a:solidFill>
                  <a:srgbClr val="7030A0"/>
                </a:solidFill>
                <a:effectLst>
                  <a:outerShdw blurRad="38100" dist="38100" dir="2700000" algn="tl">
                    <a:srgbClr val="000000">
                      <a:alpha val="43137"/>
                    </a:srgbClr>
                  </a:outerShdw>
                </a:effectLst>
              </a:rPr>
              <a:t>Saúde</a:t>
            </a:r>
            <a:r>
              <a:rPr lang="en-US" sz="1800" b="1" dirty="0">
                <a:solidFill>
                  <a:srgbClr val="7030A0"/>
                </a:solidFill>
                <a:effectLst>
                  <a:outerShdw blurRad="38100" dist="38100" dir="2700000" algn="tl">
                    <a:srgbClr val="000000">
                      <a:alpha val="43137"/>
                    </a:srgbClr>
                  </a:outerShdw>
                </a:effectLst>
              </a:rPr>
              <a:t>:</a:t>
            </a:r>
          </a:p>
          <a:p>
            <a:pPr>
              <a:lnSpc>
                <a:spcPct val="115000"/>
              </a:lnSpc>
            </a:pPr>
            <a:endParaRPr lang="en-US" sz="1800" b="1" dirty="0">
              <a:solidFill>
                <a:srgbClr val="FF0000"/>
              </a:solidFill>
              <a:effectLst>
                <a:outerShdw blurRad="38100" dist="38100" dir="2700000" algn="tl">
                  <a:srgbClr val="000000">
                    <a:alpha val="43137"/>
                  </a:srgbClr>
                </a:outerShdw>
              </a:effectLst>
            </a:endParaRPr>
          </a:p>
          <a:p>
            <a:pPr>
              <a:lnSpc>
                <a:spcPct val="115000"/>
              </a:lnSpc>
              <a:buFont typeface="Symbol" pitchFamily="18" charset="2"/>
              <a:buChar char="·"/>
            </a:pPr>
            <a:r>
              <a:rPr lang="en-US" sz="1800" b="1" dirty="0" err="1">
                <a:solidFill>
                  <a:srgbClr val="FF0000"/>
                </a:solidFill>
                <a:effectLst>
                  <a:outerShdw blurRad="38100" dist="38100" dir="2700000" algn="tl">
                    <a:srgbClr val="000000">
                      <a:alpha val="43137"/>
                    </a:srgbClr>
                  </a:outerShdw>
                </a:effectLst>
              </a:rPr>
              <a:t>Visitar</a:t>
            </a:r>
            <a:r>
              <a:rPr lang="en-US" sz="1800" b="1" dirty="0">
                <a:solidFill>
                  <a:srgbClr val="FF0000"/>
                </a:solidFill>
                <a:effectLst>
                  <a:outerShdw blurRad="38100" dist="38100" dir="2700000" algn="tl">
                    <a:srgbClr val="000000">
                      <a:alpha val="43137"/>
                    </a:srgbClr>
                  </a:outerShdw>
                </a:effectLst>
              </a:rPr>
              <a:t> de 20 a 25 </a:t>
            </a:r>
            <a:r>
              <a:rPr lang="en-US" sz="1800" b="1" dirty="0" err="1">
                <a:solidFill>
                  <a:srgbClr val="FF0000"/>
                </a:solidFill>
                <a:effectLst>
                  <a:outerShdw blurRad="38100" dist="38100" dir="2700000" algn="tl">
                    <a:srgbClr val="000000">
                      <a:alpha val="43137"/>
                    </a:srgbClr>
                  </a:outerShdw>
                </a:effectLst>
              </a:rPr>
              <a:t>imóveis</a:t>
            </a:r>
            <a:r>
              <a:rPr lang="en-US" sz="1800" b="1" dirty="0">
                <a:solidFill>
                  <a:srgbClr val="FF0000"/>
                </a:solidFill>
                <a:effectLst>
                  <a:outerShdw blurRad="38100" dist="38100" dir="2700000" algn="tl">
                    <a:srgbClr val="000000">
                      <a:alpha val="43137"/>
                    </a:srgbClr>
                  </a:outerShdw>
                </a:effectLst>
              </a:rPr>
              <a:t>/</a:t>
            </a:r>
            <a:r>
              <a:rPr lang="en-US" sz="1800" b="1" dirty="0" err="1">
                <a:solidFill>
                  <a:srgbClr val="FF0000"/>
                </a:solidFill>
                <a:effectLst>
                  <a:outerShdw blurRad="38100" dist="38100" dir="2700000" algn="tl">
                    <a:srgbClr val="000000">
                      <a:alpha val="43137"/>
                    </a:srgbClr>
                  </a:outerShdw>
                </a:effectLst>
              </a:rPr>
              <a:t>dia</a:t>
            </a:r>
            <a:r>
              <a:rPr lang="en-US" sz="1800" b="1" dirty="0">
                <a:solidFill>
                  <a:srgbClr val="FF0000"/>
                </a:solidFill>
                <a:effectLst>
                  <a:outerShdw blurRad="38100" dist="38100" dir="2700000" algn="tl">
                    <a:srgbClr val="000000">
                      <a:alpha val="43137"/>
                    </a:srgbClr>
                  </a:outerShdw>
                </a:effectLst>
              </a:rPr>
              <a:t>;</a:t>
            </a:r>
          </a:p>
          <a:p>
            <a:pPr>
              <a:lnSpc>
                <a:spcPct val="115000"/>
              </a:lnSpc>
              <a:buFont typeface="Symbol" pitchFamily="18" charset="2"/>
              <a:buChar char="·"/>
            </a:pPr>
            <a:r>
              <a:rPr lang="en-US" sz="1800" b="1" dirty="0" err="1">
                <a:solidFill>
                  <a:srgbClr val="FF0000"/>
                </a:solidFill>
                <a:effectLst>
                  <a:outerShdw blurRad="38100" dist="38100" dir="2700000" algn="tl">
                    <a:srgbClr val="000000">
                      <a:alpha val="43137"/>
                    </a:srgbClr>
                  </a:outerShdw>
                </a:effectLst>
              </a:rPr>
              <a:t>Realizar</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pesquisa</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larvária</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nos</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imóveis</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definidos</a:t>
            </a:r>
            <a:r>
              <a:rPr lang="en-US" sz="1800" b="1" dirty="0">
                <a:solidFill>
                  <a:srgbClr val="FF0000"/>
                </a:solidFill>
                <a:effectLst>
                  <a:outerShdw blurRad="38100" dist="38100" dir="2700000" algn="tl">
                    <a:srgbClr val="000000">
                      <a:alpha val="43137"/>
                    </a:srgbClr>
                  </a:outerShdw>
                </a:effectLst>
              </a:rPr>
              <a:t> no </a:t>
            </a:r>
            <a:r>
              <a:rPr lang="en-US" sz="1800" b="1" dirty="0" err="1">
                <a:solidFill>
                  <a:srgbClr val="FF0000"/>
                </a:solidFill>
                <a:effectLst>
                  <a:outerShdw blurRad="38100" dist="38100" dir="2700000" algn="tl">
                    <a:srgbClr val="000000">
                      <a:alpha val="43137"/>
                    </a:srgbClr>
                  </a:outerShdw>
                </a:effectLst>
              </a:rPr>
              <a:t>estrato</a:t>
            </a:r>
            <a:r>
              <a:rPr lang="en-US" sz="1800" b="1" dirty="0">
                <a:solidFill>
                  <a:srgbClr val="FF0000"/>
                </a:solidFill>
                <a:effectLst>
                  <a:outerShdw blurRad="38100" dist="38100" dir="2700000" algn="tl">
                    <a:srgbClr val="000000">
                      <a:alpha val="43137"/>
                    </a:srgbClr>
                  </a:outerShdw>
                </a:effectLst>
              </a:rPr>
              <a:t>;</a:t>
            </a:r>
          </a:p>
          <a:p>
            <a:pPr>
              <a:lnSpc>
                <a:spcPct val="115000"/>
              </a:lnSpc>
              <a:buFont typeface="Symbol" pitchFamily="18" charset="2"/>
              <a:buChar char="·"/>
            </a:pPr>
            <a:r>
              <a:rPr lang="en-US" sz="1800" b="1" dirty="0" err="1">
                <a:solidFill>
                  <a:srgbClr val="FF0000"/>
                </a:solidFill>
                <a:effectLst>
                  <a:outerShdw blurRad="38100" dist="38100" dir="2700000" algn="tl">
                    <a:srgbClr val="000000">
                      <a:alpha val="43137"/>
                    </a:srgbClr>
                  </a:outerShdw>
                </a:effectLst>
              </a:rPr>
              <a:t>Coletar</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preencher</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rótulos</a:t>
            </a:r>
            <a:r>
              <a:rPr lang="en-US" sz="1800" b="1" dirty="0">
                <a:solidFill>
                  <a:srgbClr val="FF0000"/>
                </a:solidFill>
                <a:effectLst>
                  <a:outerShdw blurRad="38100" dist="38100" dir="2700000" algn="tl">
                    <a:srgbClr val="000000">
                      <a:alpha val="43137"/>
                    </a:srgbClr>
                  </a:outerShdw>
                </a:effectLst>
              </a:rPr>
              <a:t> dos </a:t>
            </a:r>
            <a:r>
              <a:rPr lang="en-US" sz="1800" b="1" dirty="0" err="1">
                <a:solidFill>
                  <a:srgbClr val="FF0000"/>
                </a:solidFill>
                <a:effectLst>
                  <a:outerShdw blurRad="38100" dist="38100" dir="2700000" algn="tl">
                    <a:srgbClr val="000000">
                      <a:alpha val="43137"/>
                    </a:srgbClr>
                  </a:outerShdw>
                </a:effectLst>
              </a:rPr>
              <a:t>tubitos</a:t>
            </a:r>
            <a:r>
              <a:rPr lang="en-US" sz="1800" b="1" dirty="0">
                <a:solidFill>
                  <a:srgbClr val="FF0000"/>
                </a:solidFill>
                <a:effectLst>
                  <a:outerShdw blurRad="38100" dist="38100" dir="2700000" algn="tl">
                    <a:srgbClr val="000000">
                      <a:alpha val="43137"/>
                    </a:srgbClr>
                  </a:outerShdw>
                </a:effectLst>
              </a:rPr>
              <a:t>;</a:t>
            </a:r>
          </a:p>
          <a:p>
            <a:pPr>
              <a:lnSpc>
                <a:spcPct val="115000"/>
              </a:lnSpc>
              <a:buFont typeface="Symbol" pitchFamily="18" charset="2"/>
              <a:buChar char="·"/>
            </a:pPr>
            <a:r>
              <a:rPr lang="en-US" sz="1800" b="1" dirty="0">
                <a:solidFill>
                  <a:srgbClr val="FF0000"/>
                </a:solidFill>
                <a:effectLst>
                  <a:outerShdw blurRad="38100" dist="38100" dir="2700000" algn="tl">
                    <a:srgbClr val="000000">
                      <a:alpha val="43137"/>
                    </a:srgbClr>
                  </a:outerShdw>
                </a:effectLst>
              </a:rPr>
              <a:t>Registrar as </a:t>
            </a:r>
            <a:r>
              <a:rPr lang="en-US" sz="1800" b="1" dirty="0" err="1">
                <a:solidFill>
                  <a:srgbClr val="FF0000"/>
                </a:solidFill>
                <a:effectLst>
                  <a:outerShdw blurRad="38100" dist="38100" dir="2700000" algn="tl">
                    <a:srgbClr val="000000">
                      <a:alpha val="43137"/>
                    </a:srgbClr>
                  </a:outerShdw>
                </a:effectLst>
              </a:rPr>
              <a:t>informações</a:t>
            </a:r>
            <a:r>
              <a:rPr lang="en-US" sz="1800" b="1" dirty="0">
                <a:solidFill>
                  <a:srgbClr val="FF0000"/>
                </a:solidFill>
                <a:effectLst>
                  <a:outerShdw blurRad="38100" dist="38100" dir="2700000" algn="tl">
                    <a:srgbClr val="000000">
                      <a:alpha val="43137"/>
                    </a:srgbClr>
                  </a:outerShdw>
                </a:effectLst>
              </a:rPr>
              <a:t> no </a:t>
            </a:r>
            <a:r>
              <a:rPr lang="en-US" sz="1800" b="1" dirty="0" err="1">
                <a:solidFill>
                  <a:srgbClr val="FF0000"/>
                </a:solidFill>
                <a:effectLst>
                  <a:outerShdw blurRad="38100" dist="38100" dir="2700000" algn="tl">
                    <a:srgbClr val="000000">
                      <a:alpha val="43137"/>
                    </a:srgbClr>
                  </a:outerShdw>
                </a:effectLst>
              </a:rPr>
              <a:t>formulário</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Boletim</a:t>
            </a:r>
            <a:r>
              <a:rPr lang="en-US" sz="1800" b="1" dirty="0">
                <a:solidFill>
                  <a:srgbClr val="FF0000"/>
                </a:solidFill>
                <a:effectLst>
                  <a:outerShdw blurRad="38100" dist="38100" dir="2700000" algn="tl">
                    <a:srgbClr val="000000">
                      <a:alpha val="43137"/>
                    </a:srgbClr>
                  </a:outerShdw>
                </a:effectLst>
              </a:rPr>
              <a:t> de Campo e </a:t>
            </a:r>
            <a:r>
              <a:rPr lang="en-US" sz="1800" b="1" dirty="0" err="1">
                <a:solidFill>
                  <a:srgbClr val="FF0000"/>
                </a:solidFill>
                <a:effectLst>
                  <a:outerShdw blurRad="38100" dist="38100" dir="2700000" algn="tl">
                    <a:srgbClr val="000000">
                      <a:alpha val="43137"/>
                    </a:srgbClr>
                  </a:outerShdw>
                </a:effectLst>
              </a:rPr>
              <a:t>Laboratório</a:t>
            </a:r>
            <a:r>
              <a:rPr lang="en-US" sz="1800" b="1" dirty="0">
                <a:solidFill>
                  <a:srgbClr val="FF0000"/>
                </a:solidFill>
                <a:effectLst>
                  <a:outerShdw blurRad="38100" dist="38100" dir="2700000" algn="tl">
                    <a:srgbClr val="000000">
                      <a:alpha val="43137"/>
                    </a:srgbClr>
                  </a:outerShdw>
                </a:effectLst>
              </a:rPr>
              <a:t>- BCL”;</a:t>
            </a:r>
          </a:p>
          <a:p>
            <a:pPr>
              <a:lnSpc>
                <a:spcPct val="115000"/>
              </a:lnSpc>
              <a:buFont typeface="Symbol" pitchFamily="18" charset="2"/>
              <a:buChar char="·"/>
            </a:pPr>
            <a:r>
              <a:rPr lang="en-US" sz="1800" b="1" dirty="0" err="1">
                <a:solidFill>
                  <a:srgbClr val="FF0000"/>
                </a:solidFill>
                <a:effectLst>
                  <a:outerShdw blurRad="38100" dist="38100" dir="2700000" algn="tl">
                    <a:srgbClr val="000000">
                      <a:alpha val="43137"/>
                    </a:srgbClr>
                  </a:outerShdw>
                </a:effectLst>
              </a:rPr>
              <a:t>Repassar</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ao</a:t>
            </a:r>
            <a:r>
              <a:rPr lang="en-US" sz="1800" b="1" dirty="0">
                <a:solidFill>
                  <a:srgbClr val="FF0000"/>
                </a:solidFill>
                <a:effectLst>
                  <a:outerShdw blurRad="38100" dist="38100" dir="2700000" algn="tl">
                    <a:srgbClr val="000000">
                      <a:alpha val="43137"/>
                    </a:srgbClr>
                  </a:outerShdw>
                </a:effectLst>
              </a:rPr>
              <a:t> final do </a:t>
            </a:r>
            <a:r>
              <a:rPr lang="en-US" sz="1800" b="1" dirty="0" err="1">
                <a:solidFill>
                  <a:srgbClr val="FF0000"/>
                </a:solidFill>
                <a:effectLst>
                  <a:outerShdw blurRad="38100" dist="38100" dir="2700000" algn="tl">
                    <a:srgbClr val="000000">
                      <a:alpha val="43137"/>
                    </a:srgbClr>
                  </a:outerShdw>
                </a:effectLst>
              </a:rPr>
              <a:t>dia</a:t>
            </a:r>
            <a:r>
              <a:rPr lang="en-US" sz="1800" b="1" dirty="0">
                <a:solidFill>
                  <a:srgbClr val="FF0000"/>
                </a:solidFill>
                <a:effectLst>
                  <a:outerShdw blurRad="38100" dist="38100" dir="2700000" algn="tl">
                    <a:srgbClr val="000000">
                      <a:alpha val="43137"/>
                    </a:srgbClr>
                  </a:outerShdw>
                </a:effectLst>
              </a:rPr>
              <a:t> o “BCL” </a:t>
            </a:r>
            <a:r>
              <a:rPr lang="en-US" sz="1800" b="1" dirty="0" err="1">
                <a:solidFill>
                  <a:srgbClr val="FF0000"/>
                </a:solidFill>
                <a:effectLst>
                  <a:outerShdw blurRad="38100" dist="38100" dir="2700000" algn="tl">
                    <a:srgbClr val="000000">
                      <a:alpha val="43137"/>
                    </a:srgbClr>
                  </a:outerShdw>
                </a:effectLst>
              </a:rPr>
              <a:t>devidamente</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preenchido</a:t>
            </a:r>
            <a:r>
              <a:rPr lang="en-US" sz="1800" b="1" dirty="0">
                <a:solidFill>
                  <a:srgbClr val="FF0000"/>
                </a:solidFill>
                <a:effectLst>
                  <a:outerShdw blurRad="38100" dist="38100" dir="2700000" algn="tl">
                    <a:srgbClr val="000000">
                      <a:alpha val="43137"/>
                    </a:srgbClr>
                  </a:outerShdw>
                </a:effectLst>
              </a:rPr>
              <a:t> </a:t>
            </a:r>
            <a:r>
              <a:rPr lang="en-US" sz="1800" b="1" dirty="0" err="1">
                <a:solidFill>
                  <a:srgbClr val="FF0000"/>
                </a:solidFill>
                <a:effectLst>
                  <a:outerShdw blurRad="38100" dist="38100" dir="2700000" algn="tl">
                    <a:srgbClr val="000000">
                      <a:alpha val="43137"/>
                    </a:srgbClr>
                  </a:outerShdw>
                </a:effectLst>
              </a:rPr>
              <a:t>ao</a:t>
            </a:r>
            <a:r>
              <a:rPr lang="en-US" sz="1800" b="1" dirty="0">
                <a:solidFill>
                  <a:srgbClr val="FF0000"/>
                </a:solidFill>
                <a:effectLst>
                  <a:outerShdw blurRad="38100" dist="38100" dir="2700000" algn="tl">
                    <a:srgbClr val="000000">
                      <a:alpha val="43137"/>
                    </a:srgbClr>
                  </a:outerShdw>
                </a:effectLst>
              </a:rPr>
              <a:t> supervisor.</a:t>
            </a:r>
          </a:p>
          <a:p>
            <a:endParaRPr lang="pt-BR" sz="18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095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31590"/>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flipV="1">
            <a:off x="611560"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Rectangle 5"/>
          <p:cNvSpPr>
            <a:spLocks noChangeArrowheads="1"/>
          </p:cNvSpPr>
          <p:nvPr/>
        </p:nvSpPr>
        <p:spPr bwMode="auto">
          <a:xfrm>
            <a:off x="6948488" y="483518"/>
            <a:ext cx="1944687" cy="519112"/>
          </a:xfrm>
          <a:prstGeom prst="rect">
            <a:avLst/>
          </a:prstGeom>
          <a:noFill/>
          <a:ln w="50800" algn="ctr">
            <a:noFill/>
            <a:miter lim="800000"/>
            <a:headEnd/>
            <a:tailEnd/>
          </a:ln>
          <a:effectLst/>
        </p:spPr>
        <p:txBody>
          <a:bodyPr>
            <a:spAutoFit/>
          </a:bodyPr>
          <a:lstStyle/>
          <a:p>
            <a:pPr algn="ctr">
              <a:defRPr/>
            </a:pPr>
            <a:r>
              <a:rPr lang="pt-BR" sz="2800" b="1" dirty="0">
                <a:solidFill>
                  <a:srgbClr val="7030A0"/>
                </a:solidFill>
                <a:effectLst>
                  <a:outerShdw blurRad="38100" dist="38100" dir="2700000" algn="tl">
                    <a:srgbClr val="000000">
                      <a:alpha val="43137"/>
                    </a:srgbClr>
                  </a:outerShdw>
                </a:effectLst>
                <a:latin typeface="+mj-lt"/>
              </a:rPr>
              <a:t>Ações</a:t>
            </a:r>
          </a:p>
        </p:txBody>
      </p:sp>
      <p:sp>
        <p:nvSpPr>
          <p:cNvPr id="9" name="Rectangle 5"/>
          <p:cNvSpPr>
            <a:spLocks noChangeArrowheads="1"/>
          </p:cNvSpPr>
          <p:nvPr/>
        </p:nvSpPr>
        <p:spPr bwMode="auto">
          <a:xfrm>
            <a:off x="755650" y="1635646"/>
            <a:ext cx="7993063" cy="2586037"/>
          </a:xfrm>
          <a:prstGeom prst="rect">
            <a:avLst/>
          </a:prstGeom>
          <a:noFill/>
          <a:ln w="50800" algn="ctr">
            <a:noFill/>
            <a:miter lim="800000"/>
            <a:headEnd/>
            <a:tailEnd/>
          </a:ln>
          <a:effectLst/>
        </p:spPr>
        <p:txBody>
          <a:bodyPr>
            <a:spAutoFit/>
          </a:bodyPr>
          <a:lstStyle/>
          <a:p>
            <a:pPr>
              <a:buFontTx/>
              <a:buChar char="•"/>
              <a:defRPr/>
            </a:pPr>
            <a:r>
              <a:rPr lang="pt-BR" sz="1800" b="1" dirty="0">
                <a:solidFill>
                  <a:srgbClr val="FF0000"/>
                </a:solidFill>
                <a:effectLst>
                  <a:outerShdw blurRad="38100" dist="38100" dir="2700000" algn="tl">
                    <a:srgbClr val="000000">
                      <a:alpha val="43137"/>
                    </a:srgbClr>
                  </a:outerShdw>
                </a:effectLst>
                <a:latin typeface="+mn-lt"/>
              </a:rPr>
              <a:t> Transformar informação em ação.</a:t>
            </a:r>
          </a:p>
          <a:p>
            <a:pPr>
              <a:defRPr/>
            </a:pPr>
            <a:endParaRPr lang="pt-BR" sz="1800" b="1" dirty="0">
              <a:solidFill>
                <a:srgbClr val="FF0000"/>
              </a:solidFill>
              <a:effectLst>
                <a:outerShdw blurRad="38100" dist="38100" dir="2700000" algn="tl">
                  <a:srgbClr val="000000">
                    <a:alpha val="43137"/>
                  </a:srgbClr>
                </a:outerShdw>
              </a:effectLst>
              <a:latin typeface="+mn-lt"/>
            </a:endParaRPr>
          </a:p>
          <a:p>
            <a:pPr>
              <a:buFontTx/>
              <a:buChar char="•"/>
              <a:defRPr/>
            </a:pPr>
            <a:r>
              <a:rPr lang="pt-BR" sz="1800" b="1" dirty="0">
                <a:solidFill>
                  <a:srgbClr val="FF0000"/>
                </a:solidFill>
                <a:effectLst>
                  <a:outerShdw blurRad="38100" dist="38100" dir="2700000" algn="tl">
                    <a:srgbClr val="000000">
                      <a:alpha val="43137"/>
                    </a:srgbClr>
                  </a:outerShdw>
                </a:effectLst>
                <a:latin typeface="+mn-lt"/>
              </a:rPr>
              <a:t> Os municípios dispõem de informações atuais para priorizar as ações e direcionar o trabalho dos agentes de endemias nas áreas mais críticas de infestação.</a:t>
            </a:r>
          </a:p>
          <a:p>
            <a:pPr>
              <a:buFontTx/>
              <a:buChar char="•"/>
              <a:defRPr/>
            </a:pPr>
            <a:endParaRPr lang="pt-BR" sz="1800" b="1" dirty="0">
              <a:solidFill>
                <a:srgbClr val="FF0000"/>
              </a:solidFill>
              <a:effectLst>
                <a:outerShdw blurRad="38100" dist="38100" dir="2700000" algn="tl">
                  <a:srgbClr val="000000">
                    <a:alpha val="43137"/>
                  </a:srgbClr>
                </a:outerShdw>
              </a:effectLst>
              <a:latin typeface="+mn-lt"/>
            </a:endParaRPr>
          </a:p>
          <a:p>
            <a:pPr>
              <a:buFontTx/>
              <a:buChar char="•"/>
              <a:defRPr/>
            </a:pPr>
            <a:r>
              <a:rPr lang="pt-BR" sz="1800" b="1" dirty="0">
                <a:solidFill>
                  <a:srgbClr val="FF0000"/>
                </a:solidFill>
                <a:effectLst>
                  <a:outerShdw blurRad="38100" dist="38100" dir="2700000" algn="tl">
                    <a:srgbClr val="000000">
                      <a:alpha val="43137"/>
                    </a:srgbClr>
                  </a:outerShdw>
                </a:effectLst>
                <a:latin typeface="+mn-lt"/>
              </a:rPr>
              <a:t> O Ministério da Saúde conclama os municípios a dar o máximo de publicidade aos dados para que a população se mobilize para eliminar os focos do mosquito</a:t>
            </a:r>
          </a:p>
        </p:txBody>
      </p:sp>
    </p:spTree>
    <p:extLst>
      <p:ext uri="{BB962C8B-B14F-4D97-AF65-F5344CB8AC3E}">
        <p14:creationId xmlns:p14="http://schemas.microsoft.com/office/powerpoint/2010/main" val="23959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42858"/>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flipV="1">
            <a:off x="142844"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0" name="Imagem 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166142"/>
            <a:ext cx="609600" cy="533400"/>
          </a:xfrm>
          <a:prstGeom prst="rect">
            <a:avLst/>
          </a:prstGeom>
          <a:noFill/>
          <a:ln>
            <a:noFill/>
          </a:ln>
        </p:spPr>
      </p:pic>
      <p:sp>
        <p:nvSpPr>
          <p:cNvPr id="1025" name="Rectangle 1"/>
          <p:cNvSpPr>
            <a:spLocks noChangeArrowheads="1"/>
          </p:cNvSpPr>
          <p:nvPr/>
        </p:nvSpPr>
        <p:spPr bwMode="auto">
          <a:xfrm>
            <a:off x="1962751" y="642924"/>
            <a:ext cx="5323893"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7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ESTADO DO MARANHÃO</a:t>
            </a:r>
            <a:endParaRPr kumimoji="0" lang="pt-BR" sz="8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7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SECRETARIA DE ESTADO DA SAÚDE</a:t>
            </a:r>
            <a:endParaRPr kumimoji="0" lang="pt-BR" sz="8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7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SECRETARIA ADJUNTA DE POLÍTICAS DE ATENCÃO PRIMÁRIA E VIGILÂNCIA EM SAÚDE</a:t>
            </a:r>
            <a:endParaRPr kumimoji="0" lang="pt-BR" sz="8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7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SUPERIENTENDENCIA DE EPIDEMIOLOGIA E CONTROLE DE DOENÇAS</a:t>
            </a:r>
            <a:endParaRPr kumimoji="0" lang="pt-BR" sz="8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7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DEPARTAMENTO DE EPIDEMIOLOGIA</a:t>
            </a:r>
            <a:endParaRPr kumimoji="0" lang="pt-BR" sz="8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7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COORDENAÇÃO ESTADUAL DE PREVENÇÃO E CONTROLE DAS ARBOVIROSES DNGUE/CHIKUNGUNYA E ZIKA VÍRUS</a:t>
            </a:r>
            <a:endParaRPr kumimoji="0" lang="pt-BR" sz="8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10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Avenida Holandeses Quadra 07, n°3 – Ed. </a:t>
            </a:r>
            <a:r>
              <a:rPr kumimoji="0" lang="pt-BR" sz="10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Almere</a:t>
            </a:r>
            <a:r>
              <a:rPr kumimoji="0" lang="pt-BR" sz="10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Office- Bairro Calhau</a:t>
            </a:r>
            <a:endParaRPr kumimoji="0" lang="pt-BR" sz="8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10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C.E.P.</a:t>
            </a:r>
            <a:r>
              <a:rPr kumimoji="0" lang="pt-BR" sz="10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65071-380 São </a:t>
            </a:r>
            <a:r>
              <a:rPr kumimoji="0" lang="pt-BR" sz="10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Luís-MA</a:t>
            </a:r>
            <a:endParaRPr kumimoji="0" lang="pt-BR" sz="8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sz="10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Fone: (98) 3194-6261 </a:t>
            </a:r>
            <a:endParaRPr kumimoji="0" lang="pt-BR" sz="1800" b="0" i="0" u="none" strike="noStrike" cap="none" normalizeH="0" baseline="0" dirty="0" smtClean="0">
              <a:ln>
                <a:noFill/>
              </a:ln>
              <a:solidFill>
                <a:schemeClr val="bg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NOTA INFORMATIVA N.01/2019- SAPAPVS/SECD/DE/SES</a:t>
            </a: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2571736" y="2094696"/>
            <a:ext cx="4071966" cy="4770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1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NOTA INFORMATIVA N.01/2019- SAPAPVS/SECD/DE/SES</a:t>
            </a:r>
            <a:endParaRPr kumimoji="0" lang="pt-BR" sz="10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endParaRPr kumimoji="0" lang="pt-BR" sz="2400" b="0" i="0" u="none" strike="noStrike" cap="none" normalizeH="0" baseline="0" dirty="0" smtClean="0">
              <a:ln>
                <a:noFill/>
              </a:ln>
              <a:solidFill>
                <a:schemeClr val="bg1"/>
              </a:solidFill>
              <a:effectLst/>
              <a:latin typeface="Arial" pitchFamily="34" charset="0"/>
              <a:cs typeface="Arial" pitchFamily="34" charset="0"/>
            </a:endParaRPr>
          </a:p>
        </p:txBody>
      </p:sp>
      <p:sp>
        <p:nvSpPr>
          <p:cNvPr id="1029" name="Rectangle 5"/>
          <p:cNvSpPr>
            <a:spLocks noChangeArrowheads="1"/>
          </p:cNvSpPr>
          <p:nvPr/>
        </p:nvSpPr>
        <p:spPr bwMode="auto">
          <a:xfrm>
            <a:off x="2214546" y="2760651"/>
            <a:ext cx="4714908"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pt-BR" sz="1400" b="1" dirty="0" smtClean="0">
                <a:solidFill>
                  <a:schemeClr val="bg1"/>
                </a:solidFill>
                <a:latin typeface="Arial" pitchFamily="34" charset="0"/>
                <a:ea typeface="Times New Roman" pitchFamily="18" charset="0"/>
                <a:cs typeface="Arial" pitchFamily="34" charset="0"/>
              </a:rPr>
              <a:t>  </a:t>
            </a:r>
            <a:r>
              <a:rPr kumimoji="0" lang="pt-B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Define orientações para envio das amostras de   larvas/pupas de </a:t>
            </a:r>
            <a:r>
              <a:rPr kumimoji="0" lang="pt-BR"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Aedes</a:t>
            </a:r>
            <a:r>
              <a:rPr kumimoji="0" lang="pt-B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r>
              <a:rPr kumimoji="0" lang="pt-BR"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agypti</a:t>
            </a:r>
            <a:r>
              <a:rPr kumimoji="0" lang="pt-B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e </a:t>
            </a:r>
            <a:r>
              <a:rPr kumimoji="0" lang="pt-BR"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Aedes</a:t>
            </a:r>
            <a:r>
              <a:rPr kumimoji="0" lang="pt-B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r>
              <a:rPr kumimoji="0" lang="pt-BR"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albopictus</a:t>
            </a:r>
            <a:r>
              <a:rPr kumimoji="0" lang="pt-B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ao Controle de Qualidade do Laboratório Central de Saúde Pública do MA/LACEN-MA.</a:t>
            </a:r>
            <a:endParaRPr kumimoji="0" lang="pt-BR" sz="2400" b="1" i="0" u="none" strike="noStrike" cap="none" normalizeH="0" baseline="0" dirty="0" smtClean="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23959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barn(inHorizontal)">
                                      <p:cBhvr>
                                        <p:cTn id="7" dur="500"/>
                                        <p:tgtEl>
                                          <p:spTgt spid="1025"/>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barn(inHorizontal)">
                                      <p:cBhvr>
                                        <p:cTn id="10" dur="500"/>
                                        <p:tgtEl>
                                          <p:spTgt spid="1028"/>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1029"/>
                                        </p:tgtEl>
                                        <p:attrNameLst>
                                          <p:attrName>style.visibility</p:attrName>
                                        </p:attrNameLst>
                                      </p:cBhvr>
                                      <p:to>
                                        <p:strVal val="visible"/>
                                      </p:to>
                                    </p:set>
                                    <p:animEffect transition="in" filter="barn(inHorizontal)">
                                      <p:cBhvr>
                                        <p:cTn id="13"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1028" grpId="0"/>
      <p:bldP spid="10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42858"/>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flipV="1">
            <a:off x="142844"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NOTA INFORMATIVA N.01/2019- SAPAPVS/SECD/DE/SES</a:t>
            </a: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NOTA INFORMATIVA N.01/2019- SAPAPVS/SECD/DE/SES</a:t>
            </a:r>
            <a:endParaRPr kumimoji="0" lang="pt-BR" sz="1800" b="0" i="0" u="none" strike="noStrike" cap="none" normalizeH="0" baseline="0" smtClean="0">
              <a:ln>
                <a:noFill/>
              </a:ln>
              <a:solidFill>
                <a:schemeClr val="tx1"/>
              </a:solidFill>
              <a:effectLst/>
              <a:latin typeface="Arial" pitchFamily="34" charset="0"/>
              <a:cs typeface="Arial" pitchFamily="34" charset="0"/>
            </a:endParaRPr>
          </a:p>
        </p:txBody>
      </p:sp>
      <p:sp>
        <p:nvSpPr>
          <p:cNvPr id="53249" name="Rectangle 1"/>
          <p:cNvSpPr>
            <a:spLocks noChangeArrowheads="1"/>
          </p:cNvSpPr>
          <p:nvPr/>
        </p:nvSpPr>
        <p:spPr bwMode="auto">
          <a:xfrm>
            <a:off x="500034" y="285734"/>
            <a:ext cx="8215370"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630238"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pt-B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Vigilância Entomológica é um dos </a:t>
            </a:r>
            <a:r>
              <a:rPr kumimoji="0" lang="pt-BR"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subcomponentes</a:t>
            </a:r>
            <a:r>
              <a:rPr kumimoji="0" lang="pt-B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do Programa Nacional de Doenças Transmitidas pelo </a:t>
            </a:r>
            <a:r>
              <a:rPr kumimoji="0" lang="pt-BR"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Aedes</a:t>
            </a:r>
            <a:r>
              <a:rPr kumimoji="0" lang="pt-B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r>
              <a:rPr kumimoji="0" lang="pt-BR" sz="14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aegypti</a:t>
            </a:r>
            <a:r>
              <a:rPr kumimoji="0" lang="pt-BR" sz="14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r>
              <a:rPr kumimoji="0" lang="pt-BR" sz="16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este </a:t>
            </a:r>
            <a:r>
              <a:rPr kumimoji="0" lang="pt-BR" sz="16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subcomponente</a:t>
            </a:r>
            <a:r>
              <a:rPr kumimoji="0" lang="pt-BR" sz="16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tem como objetivo principal o monitoramento dos índices de infestação por </a:t>
            </a:r>
            <a:r>
              <a:rPr kumimoji="0" lang="pt-BR" sz="16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Aedes</a:t>
            </a:r>
            <a:r>
              <a:rPr kumimoji="0" lang="pt-BR" sz="16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r>
              <a:rPr kumimoji="0" lang="pt-BR" sz="16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aegypti</a:t>
            </a:r>
            <a:r>
              <a:rPr kumimoji="0" lang="pt-BR" sz="16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para subsidiar a execução das ações apropriadas de eliminação dos criadouros de mosquitos.O controle de vetores em Saúde Pública engloba uma série de metodologias para limitar ou eliminar insetos ou outros artrópodes que transmitem </a:t>
            </a:r>
            <a:r>
              <a:rPr kumimoji="0" lang="pt-BR" sz="16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patógenos</a:t>
            </a:r>
            <a:r>
              <a:rPr kumimoji="0" lang="pt-BR" sz="16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causadores de doenças. </a:t>
            </a:r>
            <a:endParaRPr kumimoji="0" lang="pt-BR" sz="1000" b="1" i="0" u="none" strike="noStrike" cap="none" normalizeH="0" baseline="0" dirty="0" smtClean="0">
              <a:ln>
                <a:noFill/>
              </a:ln>
              <a:solidFill>
                <a:schemeClr val="bg1"/>
              </a:solidFill>
              <a:effectLst/>
              <a:latin typeface="Arial" pitchFamily="34" charset="0"/>
              <a:cs typeface="Arial" pitchFamily="34" charset="0"/>
            </a:endParaRPr>
          </a:p>
          <a:p>
            <a:pPr marL="0" marR="0" lvl="0" indent="630238" algn="just" defTabSz="914400" rtl="0" eaLnBrk="0" fontAlgn="base" latinLnBrk="0" hangingPunct="0">
              <a:lnSpc>
                <a:spcPct val="100000"/>
              </a:lnSpc>
              <a:spcBef>
                <a:spcPct val="0"/>
              </a:spcBef>
              <a:spcAft>
                <a:spcPct val="0"/>
              </a:spcAft>
              <a:buClrTx/>
              <a:buSzTx/>
              <a:buFontTx/>
              <a:buNone/>
              <a:tabLst/>
            </a:pPr>
            <a:endParaRPr kumimoji="0" lang="pt-BR" sz="16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p>
            <a:pPr marL="0" marR="0" lvl="0" indent="630238" algn="just" defTabSz="914400" rtl="0" eaLnBrk="0" fontAlgn="base" latinLnBrk="0" hangingPunct="0">
              <a:lnSpc>
                <a:spcPct val="100000"/>
              </a:lnSpc>
              <a:spcBef>
                <a:spcPct val="0"/>
              </a:spcBef>
              <a:spcAft>
                <a:spcPct val="0"/>
              </a:spcAft>
              <a:buClrTx/>
              <a:buSzTx/>
              <a:buFontTx/>
              <a:buNone/>
              <a:tabLst/>
            </a:pPr>
            <a:r>
              <a:rPr kumimoji="0" lang="pt-BR" sz="16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O conhecimento local  sobre a ecologia dos vetores (criadouros, ciclo de vida, comportamentos de alimentação e repouso), padrões de transmissão da doença facilitam a elaboração de ações que possam promover o controle das doenças. recursos e condições socioeconômicas prevalentes para direcionar as estratégias e intervenções. </a:t>
            </a:r>
            <a:endParaRPr kumimoji="0" lang="pt-BR" sz="1000" b="1" i="0" u="none" strike="noStrike" cap="none" normalizeH="0" baseline="0" dirty="0" smtClean="0">
              <a:ln>
                <a:noFill/>
              </a:ln>
              <a:solidFill>
                <a:schemeClr val="bg1"/>
              </a:solidFill>
              <a:effectLst/>
              <a:latin typeface="Arial" pitchFamily="34" charset="0"/>
              <a:cs typeface="Arial" pitchFamily="34" charset="0"/>
            </a:endParaRPr>
          </a:p>
          <a:p>
            <a:pPr marL="0" marR="0" lvl="0" indent="630238" algn="just" defTabSz="914400" rtl="0" eaLnBrk="0" fontAlgn="base" latinLnBrk="0" hangingPunct="0">
              <a:lnSpc>
                <a:spcPct val="100000"/>
              </a:lnSpc>
              <a:spcBef>
                <a:spcPct val="0"/>
              </a:spcBef>
              <a:spcAft>
                <a:spcPct val="0"/>
              </a:spcAft>
              <a:buClrTx/>
              <a:buSzTx/>
              <a:buFontTx/>
              <a:buNone/>
              <a:tabLst/>
            </a:pPr>
            <a:endParaRPr kumimoji="0" lang="pt-BR" sz="16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a:p>
            <a:pPr marL="0" marR="0" lvl="0" indent="630238" algn="just" defTabSz="914400" rtl="0" eaLnBrk="0" fontAlgn="base" latinLnBrk="0" hangingPunct="0">
              <a:lnSpc>
                <a:spcPct val="100000"/>
              </a:lnSpc>
              <a:spcBef>
                <a:spcPct val="0"/>
              </a:spcBef>
              <a:spcAft>
                <a:spcPct val="0"/>
              </a:spcAft>
              <a:buClrTx/>
              <a:buSzTx/>
              <a:buFontTx/>
              <a:buNone/>
              <a:tabLst/>
            </a:pPr>
            <a:r>
              <a:rPr kumimoji="0" lang="pt-BR" sz="16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 Nota Informativa N01/2019 visa orientar e regulamentar o envio de larvas e pupas de mosquitos ao controle de qualidade (CQ) ao Laboratório da Unidade Regional de Saúde e Laboratório Estadual de Entomologia – LACEN-MA, procedimentos a serem adotados: </a:t>
            </a:r>
            <a:r>
              <a:rPr kumimoji="0" lang="pt-BR"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59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3249"/>
                                        </p:tgtEl>
                                        <p:attrNameLst>
                                          <p:attrName>style.visibility</p:attrName>
                                        </p:attrNameLst>
                                      </p:cBhvr>
                                      <p:to>
                                        <p:strVal val="visible"/>
                                      </p:to>
                                    </p:set>
                                    <p:anim calcmode="lin" valueType="num">
                                      <p:cBhvr additive="base">
                                        <p:cTn id="15" dur="500" fill="hold"/>
                                        <p:tgtEl>
                                          <p:spTgt spid="53249"/>
                                        </p:tgtEl>
                                        <p:attrNameLst>
                                          <p:attrName>ppt_x</p:attrName>
                                        </p:attrNameLst>
                                      </p:cBhvr>
                                      <p:tavLst>
                                        <p:tav tm="0">
                                          <p:val>
                                            <p:strVal val="1+#ppt_w/2"/>
                                          </p:val>
                                        </p:tav>
                                        <p:tav tm="100000">
                                          <p:val>
                                            <p:strVal val="#ppt_x"/>
                                          </p:val>
                                        </p:tav>
                                      </p:tavLst>
                                    </p:anim>
                                    <p:anim calcmode="lin" valueType="num">
                                      <p:cBhvr additive="base">
                                        <p:cTn id="16" dur="500" fill="hold"/>
                                        <p:tgtEl>
                                          <p:spTgt spid="532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42858"/>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flipV="1">
            <a:off x="142844"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NOTA INFORMATIVA N.01/2019- SAPAPVS/SECD/DE/SES</a:t>
            </a: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225" name="Rectangle 1"/>
          <p:cNvSpPr>
            <a:spLocks noChangeArrowheads="1"/>
          </p:cNvSpPr>
          <p:nvPr/>
        </p:nvSpPr>
        <p:spPr bwMode="auto">
          <a:xfrm>
            <a:off x="1071538" y="142858"/>
            <a:ext cx="707233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630238" algn="just" defTabSz="914400" rtl="0" eaLnBrk="1" fontAlgn="base" latinLnBrk="0" hangingPunct="1">
              <a:lnSpc>
                <a:spcPct val="100000"/>
              </a:lnSpc>
              <a:spcBef>
                <a:spcPct val="0"/>
              </a:spcBef>
              <a:spcAft>
                <a:spcPct val="0"/>
              </a:spcAft>
              <a:buClrTx/>
              <a:buSzTx/>
              <a:buFontTx/>
              <a:buNone/>
              <a:tabLst/>
            </a:pPr>
            <a:r>
              <a:rPr kumimoji="0" lang="pt-BR" sz="1400" b="1" i="0" u="sng" strike="noStrike" cap="none" normalizeH="0" baseline="0" dirty="0" smtClean="0">
                <a:ln>
                  <a:noFill/>
                </a:ln>
                <a:solidFill>
                  <a:schemeClr val="bg1"/>
                </a:solidFill>
                <a:effectLst/>
                <a:latin typeface="Arial" pitchFamily="34" charset="0"/>
                <a:ea typeface="Times New Roman" pitchFamily="18" charset="0"/>
                <a:cs typeface="Arial" pitchFamily="34" charset="0"/>
              </a:rPr>
              <a:t>ATRIBUIÇÕES DO LABORATÓRIO MUNICIPAL DE ENTOMOLOGIA</a:t>
            </a:r>
            <a:endParaRPr kumimoji="0" lang="pt-BR" sz="2000" b="0" i="0" u="sng" strike="noStrike" cap="none" normalizeH="0" baseline="0" dirty="0" smtClean="0">
              <a:ln>
                <a:noFill/>
              </a:ln>
              <a:solidFill>
                <a:schemeClr val="bg1"/>
              </a:solidFill>
              <a:effectLst/>
              <a:latin typeface="Arial" pitchFamily="34" charset="0"/>
              <a:cs typeface="Arial" pitchFamily="34" charset="0"/>
            </a:endParaRPr>
          </a:p>
        </p:txBody>
      </p:sp>
      <p:sp>
        <p:nvSpPr>
          <p:cNvPr id="11" name="Retângulo 10"/>
          <p:cNvSpPr/>
          <p:nvPr/>
        </p:nvSpPr>
        <p:spPr>
          <a:xfrm>
            <a:off x="214282" y="500048"/>
            <a:ext cx="8786874" cy="4770537"/>
          </a:xfrm>
          <a:prstGeom prst="rect">
            <a:avLst/>
          </a:prstGeom>
        </p:spPr>
        <p:txBody>
          <a:bodyPr wrap="square">
            <a:spAutoFit/>
          </a:bodyPr>
          <a:lstStyle/>
          <a:p>
            <a:pPr lvl="0" algn="just"/>
            <a:r>
              <a:rPr lang="pt-BR" sz="1600" b="1" dirty="0" smtClean="0">
                <a:solidFill>
                  <a:schemeClr val="bg1"/>
                </a:solidFill>
                <a:latin typeface="Arial" pitchFamily="34" charset="0"/>
                <a:cs typeface="Arial" pitchFamily="34" charset="0"/>
              </a:rPr>
              <a:t>1</a:t>
            </a:r>
            <a:r>
              <a:rPr lang="pt-BR" sz="1600" b="1" dirty="0" smtClean="0">
                <a:solidFill>
                  <a:srgbClr val="FF0000"/>
                </a:solidFill>
                <a:latin typeface="Arial" pitchFamily="34" charset="0"/>
                <a:cs typeface="Arial" pitchFamily="34" charset="0"/>
              </a:rPr>
              <a:t>. Após realização do </a:t>
            </a:r>
            <a:r>
              <a:rPr lang="pt-BR" sz="1600" b="1" dirty="0" err="1" smtClean="0">
                <a:solidFill>
                  <a:srgbClr val="FF0000"/>
                </a:solidFill>
                <a:latin typeface="Arial" pitchFamily="34" charset="0"/>
                <a:cs typeface="Arial" pitchFamily="34" charset="0"/>
              </a:rPr>
              <a:t>LIRAa</a:t>
            </a:r>
            <a:r>
              <a:rPr lang="pt-BR" sz="1600" b="1" dirty="0" smtClean="0">
                <a:solidFill>
                  <a:srgbClr val="FF0000"/>
                </a:solidFill>
                <a:latin typeface="Arial" pitchFamily="34" charset="0"/>
                <a:cs typeface="Arial" pitchFamily="34" charset="0"/>
              </a:rPr>
              <a:t>/LIA e / ou levantamento de índice de infestação em pontos estratégicos, caso os agentes  de endemias encontrem larvas ou pupas deverão encaminhar para o Laboratório Municipal de Entomologia.</a:t>
            </a:r>
          </a:p>
          <a:p>
            <a:pPr lvl="0" algn="just"/>
            <a:endParaRPr lang="pt-BR" sz="1600" b="1" dirty="0" smtClean="0">
              <a:solidFill>
                <a:srgbClr val="FF0000"/>
              </a:solidFill>
              <a:latin typeface="Arial" pitchFamily="34" charset="0"/>
              <a:cs typeface="Arial" pitchFamily="34" charset="0"/>
            </a:endParaRPr>
          </a:p>
          <a:p>
            <a:pPr lvl="0" algn="just"/>
            <a:r>
              <a:rPr lang="pt-BR" sz="1600" b="1" dirty="0" smtClean="0">
                <a:solidFill>
                  <a:srgbClr val="FF0000"/>
                </a:solidFill>
                <a:latin typeface="Arial" pitchFamily="34" charset="0"/>
                <a:cs typeface="Arial" pitchFamily="34" charset="0"/>
              </a:rPr>
              <a:t>2. O laboratório municipal deverá identificar 100% das larvas e pupas recebidas diariamente, anotando em cada etiqueta o resultado da identificação. Logo após a identificação, o laboratorista deverá preencher o resumo diário, separar 10% dos </a:t>
            </a:r>
            <a:r>
              <a:rPr lang="pt-BR" sz="1600" b="1" dirty="0" err="1" smtClean="0">
                <a:solidFill>
                  <a:srgbClr val="FF0000"/>
                </a:solidFill>
                <a:latin typeface="Arial" pitchFamily="34" charset="0"/>
                <a:cs typeface="Arial" pitchFamily="34" charset="0"/>
              </a:rPr>
              <a:t>tubitos</a:t>
            </a:r>
            <a:r>
              <a:rPr lang="pt-BR" sz="1600" b="1" dirty="0" smtClean="0">
                <a:solidFill>
                  <a:srgbClr val="FF0000"/>
                </a:solidFill>
                <a:latin typeface="Arial" pitchFamily="34" charset="0"/>
                <a:cs typeface="Arial" pitchFamily="34" charset="0"/>
              </a:rPr>
              <a:t> positivos (A. </a:t>
            </a:r>
            <a:r>
              <a:rPr lang="pt-BR" sz="1600" b="1" dirty="0" err="1" smtClean="0">
                <a:solidFill>
                  <a:srgbClr val="FF0000"/>
                </a:solidFill>
                <a:latin typeface="Arial" pitchFamily="34" charset="0"/>
                <a:cs typeface="Arial" pitchFamily="34" charset="0"/>
              </a:rPr>
              <a:t>aegypti</a:t>
            </a:r>
            <a:r>
              <a:rPr lang="pt-BR" sz="1600" b="1" dirty="0" smtClean="0">
                <a:solidFill>
                  <a:srgbClr val="FF0000"/>
                </a:solidFill>
                <a:latin typeface="Arial" pitchFamily="34" charset="0"/>
                <a:cs typeface="Arial" pitchFamily="34" charset="0"/>
              </a:rPr>
              <a:t> ou A. </a:t>
            </a:r>
            <a:r>
              <a:rPr lang="pt-BR" sz="1600" b="1" dirty="0" err="1" smtClean="0">
                <a:solidFill>
                  <a:srgbClr val="FF0000"/>
                </a:solidFill>
                <a:latin typeface="Arial" pitchFamily="34" charset="0"/>
                <a:cs typeface="Arial" pitchFamily="34" charset="0"/>
              </a:rPr>
              <a:t>albopictus</a:t>
            </a:r>
            <a:r>
              <a:rPr lang="pt-BR" sz="1600" b="1" dirty="0" smtClean="0">
                <a:solidFill>
                  <a:srgbClr val="FF0000"/>
                </a:solidFill>
                <a:latin typeface="Arial" pitchFamily="34" charset="0"/>
                <a:cs typeface="Arial" pitchFamily="34" charset="0"/>
              </a:rPr>
              <a:t>) e 10% dos </a:t>
            </a:r>
            <a:r>
              <a:rPr lang="pt-BR" sz="1600" b="1" dirty="0" err="1" smtClean="0">
                <a:solidFill>
                  <a:srgbClr val="FF0000"/>
                </a:solidFill>
                <a:latin typeface="Arial" pitchFamily="34" charset="0"/>
                <a:cs typeface="Arial" pitchFamily="34" charset="0"/>
              </a:rPr>
              <a:t>tubitos</a:t>
            </a:r>
            <a:r>
              <a:rPr lang="pt-BR" sz="1600" b="1" dirty="0" smtClean="0">
                <a:solidFill>
                  <a:srgbClr val="FF0000"/>
                </a:solidFill>
                <a:latin typeface="Arial" pitchFamily="34" charset="0"/>
                <a:cs typeface="Arial" pitchFamily="34" charset="0"/>
              </a:rPr>
              <a:t> negativos (outros </a:t>
            </a:r>
            <a:r>
              <a:rPr lang="pt-BR" sz="1600" b="1" dirty="0" err="1" smtClean="0">
                <a:solidFill>
                  <a:srgbClr val="FF0000"/>
                </a:solidFill>
                <a:latin typeface="Arial" pitchFamily="34" charset="0"/>
                <a:cs typeface="Arial" pitchFamily="34" charset="0"/>
              </a:rPr>
              <a:t>culicídeos</a:t>
            </a:r>
            <a:r>
              <a:rPr lang="pt-BR" sz="1600" b="1" dirty="0" smtClean="0">
                <a:solidFill>
                  <a:srgbClr val="FF0000"/>
                </a:solidFill>
                <a:latin typeface="Arial" pitchFamily="34" charset="0"/>
                <a:cs typeface="Arial" pitchFamily="34" charset="0"/>
              </a:rPr>
              <a:t> ), preencher o Boletim de Remessa de Larvas e Pupas e enviar os </a:t>
            </a:r>
            <a:r>
              <a:rPr lang="pt-BR" sz="1600" b="1" dirty="0" err="1" smtClean="0">
                <a:solidFill>
                  <a:srgbClr val="FF0000"/>
                </a:solidFill>
                <a:latin typeface="Arial" pitchFamily="34" charset="0"/>
                <a:cs typeface="Arial" pitchFamily="34" charset="0"/>
              </a:rPr>
              <a:t>tubitos</a:t>
            </a:r>
            <a:r>
              <a:rPr lang="pt-BR" sz="1600" b="1" dirty="0" smtClean="0">
                <a:solidFill>
                  <a:srgbClr val="FF0000"/>
                </a:solidFill>
                <a:latin typeface="Arial" pitchFamily="34" charset="0"/>
                <a:cs typeface="Arial" pitchFamily="34" charset="0"/>
              </a:rPr>
              <a:t> e boletim até 05 dias após o </a:t>
            </a:r>
            <a:r>
              <a:rPr lang="pt-BR" sz="1600" b="1" dirty="0" err="1" smtClean="0">
                <a:solidFill>
                  <a:srgbClr val="FF0000"/>
                </a:solidFill>
                <a:latin typeface="Arial" pitchFamily="34" charset="0"/>
                <a:cs typeface="Arial" pitchFamily="34" charset="0"/>
              </a:rPr>
              <a:t>LIRAa</a:t>
            </a:r>
            <a:r>
              <a:rPr lang="pt-BR" sz="1600" b="1" dirty="0" smtClean="0">
                <a:solidFill>
                  <a:srgbClr val="FF0000"/>
                </a:solidFill>
                <a:latin typeface="Arial" pitchFamily="34" charset="0"/>
                <a:cs typeface="Arial" pitchFamily="34" charset="0"/>
              </a:rPr>
              <a:t>/LIA  e para os Pontos Estratégico até 15 dias do mês seguinte ao da coleta e caso não haja coleta, enviar o boletim informativo, dentro do mesmo prazo.</a:t>
            </a:r>
          </a:p>
          <a:p>
            <a:pPr lvl="0" algn="just"/>
            <a:endParaRPr lang="pt-BR" sz="1600" b="1" dirty="0" smtClean="0">
              <a:solidFill>
                <a:srgbClr val="FF0000"/>
              </a:solidFill>
              <a:latin typeface="Arial" pitchFamily="34" charset="0"/>
              <a:cs typeface="Arial" pitchFamily="34" charset="0"/>
            </a:endParaRPr>
          </a:p>
          <a:p>
            <a:pPr lvl="0" algn="just"/>
            <a:r>
              <a:rPr lang="pt-BR" sz="1600" b="1" dirty="0" smtClean="0">
                <a:solidFill>
                  <a:srgbClr val="FF0000"/>
                </a:solidFill>
                <a:latin typeface="Arial" pitchFamily="34" charset="0"/>
                <a:cs typeface="Arial" pitchFamily="34" charset="0"/>
              </a:rPr>
              <a:t>3. Se em determinado mês, durante a realização do Levantamento de índice  nos  Ponto Estratégicos ou </a:t>
            </a:r>
            <a:r>
              <a:rPr lang="pt-BR" sz="1600" b="1" dirty="0" err="1" smtClean="0">
                <a:solidFill>
                  <a:srgbClr val="FF0000"/>
                </a:solidFill>
                <a:latin typeface="Arial" pitchFamily="34" charset="0"/>
                <a:cs typeface="Arial" pitchFamily="34" charset="0"/>
              </a:rPr>
              <a:t>LIRAa</a:t>
            </a:r>
            <a:r>
              <a:rPr lang="pt-BR" sz="1600" b="1" dirty="0" smtClean="0">
                <a:solidFill>
                  <a:srgbClr val="FF0000"/>
                </a:solidFill>
                <a:latin typeface="Arial" pitchFamily="34" charset="0"/>
                <a:cs typeface="Arial" pitchFamily="34" charset="0"/>
              </a:rPr>
              <a:t>/LIA não forem encontradas larvas e pupas do A. </a:t>
            </a:r>
            <a:r>
              <a:rPr lang="pt-BR" sz="1600" b="1" dirty="0" err="1" smtClean="0">
                <a:solidFill>
                  <a:srgbClr val="FF0000"/>
                </a:solidFill>
                <a:latin typeface="Arial" pitchFamily="34" charset="0"/>
                <a:cs typeface="Arial" pitchFamily="34" charset="0"/>
              </a:rPr>
              <a:t>aegypti</a:t>
            </a:r>
            <a:r>
              <a:rPr lang="pt-BR" sz="1600" b="1" dirty="0" smtClean="0">
                <a:solidFill>
                  <a:srgbClr val="FF0000"/>
                </a:solidFill>
                <a:latin typeface="Arial" pitchFamily="34" charset="0"/>
                <a:cs typeface="Arial" pitchFamily="34" charset="0"/>
              </a:rPr>
              <a:t> e A. </a:t>
            </a:r>
            <a:r>
              <a:rPr lang="pt-BR" sz="1600" b="1" dirty="0" err="1" smtClean="0">
                <a:solidFill>
                  <a:srgbClr val="FF0000"/>
                </a:solidFill>
                <a:latin typeface="Arial" pitchFamily="34" charset="0"/>
                <a:cs typeface="Arial" pitchFamily="34" charset="0"/>
              </a:rPr>
              <a:t>albopictus</a:t>
            </a:r>
            <a:r>
              <a:rPr lang="pt-BR" sz="1600" b="1" dirty="0" smtClean="0">
                <a:solidFill>
                  <a:srgbClr val="FF0000"/>
                </a:solidFill>
                <a:latin typeface="Arial" pitchFamily="34" charset="0"/>
                <a:cs typeface="Arial" pitchFamily="34" charset="0"/>
              </a:rPr>
              <a:t> e outros, o laboratorista deverá enviar o Boletim de Remessa de Larvas e Pupas contendo a informação “ Não houve ocorrência”, até o dia 15 do mês seguinte, exceto  na realização do </a:t>
            </a:r>
            <a:r>
              <a:rPr lang="pt-BR" sz="1600" b="1" dirty="0" err="1" smtClean="0">
                <a:solidFill>
                  <a:srgbClr val="FF0000"/>
                </a:solidFill>
                <a:latin typeface="Arial" pitchFamily="34" charset="0"/>
                <a:cs typeface="Arial" pitchFamily="34" charset="0"/>
              </a:rPr>
              <a:t>LIRAa</a:t>
            </a:r>
            <a:r>
              <a:rPr lang="pt-BR" sz="1600" b="1" dirty="0" smtClean="0">
                <a:solidFill>
                  <a:srgbClr val="FF0000"/>
                </a:solidFill>
                <a:latin typeface="Arial" pitchFamily="34" charset="0"/>
                <a:cs typeface="Arial" pitchFamily="34" charset="0"/>
              </a:rPr>
              <a:t>/LIA, quando o período se dará em 05 dias após a conclusão.</a:t>
            </a:r>
          </a:p>
          <a:p>
            <a:pPr algn="just"/>
            <a:r>
              <a:rPr lang="pt-BR" sz="1600" b="1" dirty="0" smtClean="0">
                <a:solidFill>
                  <a:schemeClr val="bg1"/>
                </a:solidFill>
                <a:latin typeface="Arial" pitchFamily="34" charset="0"/>
                <a:cs typeface="Arial" pitchFamily="34" charset="0"/>
              </a:rPr>
              <a:t> </a:t>
            </a:r>
            <a:endParaRPr lang="pt-BR" sz="16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3959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42858"/>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flipV="1">
            <a:off x="142844"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NOTA INFORMATIVA N.01/2019- SAPAPVS/SECD/DE/SES</a:t>
            </a: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4274" name="Rectangle 2"/>
          <p:cNvSpPr>
            <a:spLocks noChangeArrowheads="1"/>
          </p:cNvSpPr>
          <p:nvPr/>
        </p:nvSpPr>
        <p:spPr bwMode="auto">
          <a:xfrm>
            <a:off x="1000100" y="1214428"/>
            <a:ext cx="7143800" cy="2786082"/>
          </a:xfrm>
          <a:prstGeom prst="rect">
            <a:avLst/>
          </a:prstGeom>
          <a:noFill/>
          <a:ln w="76200" cmpd="tri">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pt-BR"/>
          </a:p>
        </p:txBody>
      </p:sp>
      <p:sp>
        <p:nvSpPr>
          <p:cNvPr id="8" name="Retângulo 7"/>
          <p:cNvSpPr/>
          <p:nvPr/>
        </p:nvSpPr>
        <p:spPr>
          <a:xfrm>
            <a:off x="3143240" y="357172"/>
            <a:ext cx="2569934" cy="461665"/>
          </a:xfrm>
          <a:prstGeom prst="rect">
            <a:avLst/>
          </a:prstGeom>
        </p:spPr>
        <p:txBody>
          <a:bodyPr wrap="none">
            <a:spAutoFit/>
          </a:bodyPr>
          <a:lstStyle/>
          <a:p>
            <a:r>
              <a:rPr lang="pt-BR" sz="2400" b="1" u="sng" dirty="0" smtClean="0">
                <a:solidFill>
                  <a:schemeClr val="bg1"/>
                </a:solidFill>
                <a:effectLst>
                  <a:outerShdw blurRad="38100" dist="38100" dir="2700000" algn="tl">
                    <a:srgbClr val="000000">
                      <a:alpha val="43137"/>
                    </a:srgbClr>
                  </a:outerShdw>
                </a:effectLst>
              </a:rPr>
              <a:t>Cálculo dos 10%:</a:t>
            </a:r>
            <a:endParaRPr lang="pt-BR" sz="2400" b="1" u="sng" dirty="0">
              <a:solidFill>
                <a:schemeClr val="bg1"/>
              </a:solidFill>
              <a:effectLst>
                <a:outerShdw blurRad="38100" dist="38100" dir="2700000" algn="tl">
                  <a:srgbClr val="000000">
                    <a:alpha val="43137"/>
                  </a:srgbClr>
                </a:outerShdw>
              </a:effectLst>
            </a:endParaRPr>
          </a:p>
        </p:txBody>
      </p:sp>
      <p:sp>
        <p:nvSpPr>
          <p:cNvPr id="54275" name="Rectangle 3"/>
          <p:cNvSpPr>
            <a:spLocks noChangeArrowheads="1"/>
          </p:cNvSpPr>
          <p:nvPr/>
        </p:nvSpPr>
        <p:spPr bwMode="auto">
          <a:xfrm>
            <a:off x="1071538" y="1500180"/>
            <a:ext cx="6929486" cy="20774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pt-BR"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De 01 a 10 </a:t>
            </a:r>
            <a:r>
              <a:rPr kumimoji="0" lang="pt-BR" b="1" i="0" u="none" strike="noStrike" cap="none" normalizeH="0" baseline="0" dirty="0" err="1"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tubitos</a:t>
            </a:r>
            <a:r>
              <a:rPr kumimoji="0" lang="pt-BR"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 01 </a:t>
            </a:r>
            <a:r>
              <a:rPr kumimoji="0" lang="pt-BR" b="1" i="0" u="none" strike="noStrike" cap="none" normalizeH="0" baseline="0" dirty="0" err="1"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tubito</a:t>
            </a:r>
            <a:endParaRPr kumimoji="0" lang="pt-BR"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pPr>
            <a:endParaRPr kumimoji="0" lang="pt-BR" sz="1050" b="0"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pt-BR"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Acima de 10 </a:t>
            </a:r>
            <a:r>
              <a:rPr kumimoji="0" lang="pt-BR" b="1" i="0" u="none" strike="noStrike" cap="none" normalizeH="0" baseline="0" dirty="0" err="1"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tubitos</a:t>
            </a:r>
            <a:r>
              <a:rPr kumimoji="0" lang="pt-BR"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 enviar percentual de 10%. </a:t>
            </a:r>
            <a:endParaRPr kumimoji="0" lang="pt-BR" sz="1050" b="0"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Ex.: coletados 13 </a:t>
            </a:r>
            <a:r>
              <a:rPr kumimoji="0" lang="pt-BR" b="1" i="0" u="none" strike="noStrike" cap="none" normalizeH="0" baseline="0" dirty="0" err="1"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tubitos</a:t>
            </a:r>
            <a:r>
              <a:rPr kumimoji="0" lang="pt-BR"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(9 positivos e 04 negativos),  usar sempre o critério de arredondamento para cima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sz="1050" b="0"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13 </a:t>
            </a:r>
            <a:r>
              <a:rPr kumimoji="0" lang="pt-BR" b="1" i="0" u="none" strike="noStrike" cap="none" normalizeH="0" baseline="0" dirty="0" err="1"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tubitos</a:t>
            </a:r>
            <a:r>
              <a:rPr kumimoji="0" lang="pt-BR"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x 10% = 1,3 </a:t>
            </a:r>
            <a:endParaRPr kumimoji="0" lang="pt-BR" sz="1050" b="0"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Arredondando:  02 </a:t>
            </a:r>
            <a:r>
              <a:rPr kumimoji="0" lang="pt-BR" b="1" i="0" u="none" strike="noStrike" cap="none" normalizeH="0" baseline="0" dirty="0" err="1"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tubitos</a:t>
            </a:r>
            <a:r>
              <a:rPr kumimoji="0" lang="pt-BR"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(01 positivo e 01 negativo) .</a:t>
            </a:r>
            <a:endParaRPr kumimoji="0" lang="pt-BR" sz="2800" b="0" i="0" u="none" strike="noStrike" cap="none" normalizeH="0" baseline="0" dirty="0" smtClean="0">
              <a:ln>
                <a:noFill/>
              </a:ln>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3959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4275"/>
                                        </p:tgtEl>
                                        <p:attrNameLst>
                                          <p:attrName>style.visibility</p:attrName>
                                        </p:attrNameLst>
                                      </p:cBhvr>
                                      <p:to>
                                        <p:strVal val="visible"/>
                                      </p:to>
                                    </p:set>
                                    <p:anim calcmode="lin" valueType="num">
                                      <p:cBhvr additive="base">
                                        <p:cTn id="19" dur="500" fill="hold"/>
                                        <p:tgtEl>
                                          <p:spTgt spid="54275"/>
                                        </p:tgtEl>
                                        <p:attrNameLst>
                                          <p:attrName>ppt_x</p:attrName>
                                        </p:attrNameLst>
                                      </p:cBhvr>
                                      <p:tavLst>
                                        <p:tav tm="0">
                                          <p:val>
                                            <p:strVal val="1+#ppt_w/2"/>
                                          </p:val>
                                        </p:tav>
                                        <p:tav tm="100000">
                                          <p:val>
                                            <p:strVal val="#ppt_x"/>
                                          </p:val>
                                        </p:tav>
                                      </p:tavLst>
                                    </p:anim>
                                    <p:anim calcmode="lin" valueType="num">
                                      <p:cBhvr additive="base">
                                        <p:cTn id="20" dur="500" fill="hold"/>
                                        <p:tgtEl>
                                          <p:spTgt spid="5427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4274"/>
                                        </p:tgtEl>
                                        <p:attrNameLst>
                                          <p:attrName>style.visibility</p:attrName>
                                        </p:attrNameLst>
                                      </p:cBhvr>
                                      <p:to>
                                        <p:strVal val="visible"/>
                                      </p:to>
                                    </p:set>
                                    <p:anim calcmode="lin" valueType="num">
                                      <p:cBhvr additive="base">
                                        <p:cTn id="23" dur="500" fill="hold"/>
                                        <p:tgtEl>
                                          <p:spTgt spid="54274"/>
                                        </p:tgtEl>
                                        <p:attrNameLst>
                                          <p:attrName>ppt_x</p:attrName>
                                        </p:attrNameLst>
                                      </p:cBhvr>
                                      <p:tavLst>
                                        <p:tav tm="0">
                                          <p:val>
                                            <p:strVal val="0-#ppt_w/2"/>
                                          </p:val>
                                        </p:tav>
                                        <p:tav tm="100000">
                                          <p:val>
                                            <p:strVal val="#ppt_x"/>
                                          </p:val>
                                        </p:tav>
                                      </p:tavLst>
                                    </p:anim>
                                    <p:anim calcmode="lin" valueType="num">
                                      <p:cBhvr additive="base">
                                        <p:cTn id="24"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8" grpId="0"/>
      <p:bldP spid="5427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42858"/>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flipV="1">
            <a:off x="142844"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NOTA INFORMATIVA N.01/2019- SAPAPVS/SECD/DE/SES</a:t>
            </a: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5297" name="Rectangle 1"/>
          <p:cNvSpPr>
            <a:spLocks noChangeArrowheads="1"/>
          </p:cNvSpPr>
          <p:nvPr/>
        </p:nvSpPr>
        <p:spPr bwMode="auto">
          <a:xfrm>
            <a:off x="1428728" y="1428742"/>
            <a:ext cx="6286544"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Obs. É importante frisar que o envio de amostras ou informações ao Laboratório de Entomologia das Regionais, não será interrompido em virtude de possíveis novas normas para a realização do </a:t>
            </a:r>
            <a:r>
              <a:rPr kumimoji="0" lang="pt-BR" sz="20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LIRAa</a:t>
            </a:r>
            <a:r>
              <a:rPr kumimoji="0" lang="pt-BR" sz="20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/LIA, haja vista que o levantamento de índice continuará sendo realizado de forma ininterrupta nos pontos estratégicos.</a:t>
            </a:r>
            <a:endParaRPr kumimoji="0" lang="pt-BR" sz="3200" b="0" i="0" u="none" strike="noStrike" cap="none" normalizeH="0" baseline="0" dirty="0" smtClean="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23959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55" presetClass="entr" presetSubtype="0" fill="hold" grpId="0" nodeType="withEffect">
                                  <p:stCondLst>
                                    <p:cond delay="0"/>
                                  </p:stCondLst>
                                  <p:childTnLst>
                                    <p:set>
                                      <p:cBhvr>
                                        <p:cTn id="14" dur="1" fill="hold">
                                          <p:stCondLst>
                                            <p:cond delay="0"/>
                                          </p:stCondLst>
                                        </p:cTn>
                                        <p:tgtEl>
                                          <p:spTgt spid="55297"/>
                                        </p:tgtEl>
                                        <p:attrNameLst>
                                          <p:attrName>style.visibility</p:attrName>
                                        </p:attrNameLst>
                                      </p:cBhvr>
                                      <p:to>
                                        <p:strVal val="visible"/>
                                      </p:to>
                                    </p:set>
                                    <p:anim calcmode="lin" valueType="num">
                                      <p:cBhvr>
                                        <p:cTn id="15" dur="1000" fill="hold"/>
                                        <p:tgtEl>
                                          <p:spTgt spid="55297"/>
                                        </p:tgtEl>
                                        <p:attrNameLst>
                                          <p:attrName>ppt_w</p:attrName>
                                        </p:attrNameLst>
                                      </p:cBhvr>
                                      <p:tavLst>
                                        <p:tav tm="0">
                                          <p:val>
                                            <p:strVal val="#ppt_w*0.70"/>
                                          </p:val>
                                        </p:tav>
                                        <p:tav tm="100000">
                                          <p:val>
                                            <p:strVal val="#ppt_w"/>
                                          </p:val>
                                        </p:tav>
                                      </p:tavLst>
                                    </p:anim>
                                    <p:anim calcmode="lin" valueType="num">
                                      <p:cBhvr>
                                        <p:cTn id="16" dur="1000" fill="hold"/>
                                        <p:tgtEl>
                                          <p:spTgt spid="55297"/>
                                        </p:tgtEl>
                                        <p:attrNameLst>
                                          <p:attrName>ppt_h</p:attrName>
                                        </p:attrNameLst>
                                      </p:cBhvr>
                                      <p:tavLst>
                                        <p:tav tm="0">
                                          <p:val>
                                            <p:strVal val="#ppt_h"/>
                                          </p:val>
                                        </p:tav>
                                        <p:tav tm="100000">
                                          <p:val>
                                            <p:strVal val="#ppt_h"/>
                                          </p:val>
                                        </p:tav>
                                      </p:tavLst>
                                    </p:anim>
                                    <p:animEffect transition="in" filter="fade">
                                      <p:cBhvr>
                                        <p:cTn id="17" dur="1000"/>
                                        <p:tgtEl>
                                          <p:spTgt spid="55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42858"/>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flipV="1">
            <a:off x="142844"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NOTA INFORMATIVA N.01/2019- SAPAPVS/SECD/DE/SES</a:t>
            </a: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tângulo 7"/>
          <p:cNvSpPr/>
          <p:nvPr/>
        </p:nvSpPr>
        <p:spPr>
          <a:xfrm>
            <a:off x="642910" y="214296"/>
            <a:ext cx="8286808" cy="369332"/>
          </a:xfrm>
          <a:prstGeom prst="rect">
            <a:avLst/>
          </a:prstGeom>
        </p:spPr>
        <p:txBody>
          <a:bodyPr wrap="square">
            <a:spAutoFit/>
          </a:bodyPr>
          <a:lstStyle/>
          <a:p>
            <a:r>
              <a:rPr lang="pt-BR" b="1" dirty="0" smtClean="0">
                <a:solidFill>
                  <a:schemeClr val="bg1"/>
                </a:solidFill>
              </a:rPr>
              <a:t>ATRIBUIÇÕES DO LABORATÓRIO REGIONAL  DE ENTOMOLOGIA</a:t>
            </a:r>
            <a:endParaRPr lang="pt-BR" dirty="0">
              <a:solidFill>
                <a:schemeClr val="bg1"/>
              </a:solidFill>
            </a:endParaRPr>
          </a:p>
        </p:txBody>
      </p:sp>
      <p:sp>
        <p:nvSpPr>
          <p:cNvPr id="58369" name="Rectangle 1"/>
          <p:cNvSpPr>
            <a:spLocks noChangeArrowheads="1"/>
          </p:cNvSpPr>
          <p:nvPr/>
        </p:nvSpPr>
        <p:spPr bwMode="auto">
          <a:xfrm>
            <a:off x="928662" y="1529544"/>
            <a:ext cx="7572428"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pt-BR" sz="20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Após a realização do </a:t>
            </a:r>
            <a:r>
              <a:rPr kumimoji="0" lang="pt-BR" sz="2000"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LIRAa</a:t>
            </a:r>
            <a:r>
              <a:rPr kumimoji="0" lang="pt-BR" sz="20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/LIA e levantamento de índice nos pontos estratégicos, os laboratórios municipais de entomologia deverão enviar as suas amostras para o controle de qualidade  nos prazos acima especificados, para os Laboratórios Regionais de Entomologia, estes por sua vez, devem  analisar as amostras segundo os critérios abaixo:</a:t>
            </a:r>
            <a:endParaRPr kumimoji="0" lang="pt-BR" sz="1100" b="1" i="0" u="none" strike="noStrike" cap="none" normalizeH="0" baseline="0" dirty="0" smtClean="0">
              <a:ln>
                <a:noFill/>
              </a:ln>
              <a:solidFill>
                <a:schemeClr val="bg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sz="3200" b="1" i="0" u="none" strike="noStrike" cap="none" normalizeH="0" baseline="0" dirty="0" smtClean="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23959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55"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strVal val="#ppt_w*0.70"/>
                                          </p:val>
                                        </p:tav>
                                        <p:tav tm="100000">
                                          <p:val>
                                            <p:strVal val="#ppt_w"/>
                                          </p:val>
                                        </p:tav>
                                      </p:tavLst>
                                    </p:anim>
                                    <p:anim calcmode="lin" valueType="num">
                                      <p:cBhvr>
                                        <p:cTn id="16" dur="1000" fill="hold"/>
                                        <p:tgtEl>
                                          <p:spTgt spid="8"/>
                                        </p:tgtEl>
                                        <p:attrNameLst>
                                          <p:attrName>ppt_h</p:attrName>
                                        </p:attrNameLst>
                                      </p:cBhvr>
                                      <p:tavLst>
                                        <p:tav tm="0">
                                          <p:val>
                                            <p:strVal val="#ppt_h"/>
                                          </p:val>
                                        </p:tav>
                                        <p:tav tm="100000">
                                          <p:val>
                                            <p:strVal val="#ppt_h"/>
                                          </p:val>
                                        </p:tav>
                                      </p:tavLst>
                                    </p:anim>
                                    <p:animEffect transition="in" filter="fade">
                                      <p:cBhvr>
                                        <p:cTn id="17" dur="1000"/>
                                        <p:tgtEl>
                                          <p:spTgt spid="8"/>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58369"/>
                                        </p:tgtEl>
                                        <p:attrNameLst>
                                          <p:attrName>style.visibility</p:attrName>
                                        </p:attrNameLst>
                                      </p:cBhvr>
                                      <p:to>
                                        <p:strVal val="visible"/>
                                      </p:to>
                                    </p:set>
                                    <p:anim calcmode="lin" valueType="num">
                                      <p:cBhvr>
                                        <p:cTn id="20" dur="1000" fill="hold"/>
                                        <p:tgtEl>
                                          <p:spTgt spid="58369"/>
                                        </p:tgtEl>
                                        <p:attrNameLst>
                                          <p:attrName>ppt_w</p:attrName>
                                        </p:attrNameLst>
                                      </p:cBhvr>
                                      <p:tavLst>
                                        <p:tav tm="0">
                                          <p:val>
                                            <p:strVal val="#ppt_w*0.70"/>
                                          </p:val>
                                        </p:tav>
                                        <p:tav tm="100000">
                                          <p:val>
                                            <p:strVal val="#ppt_w"/>
                                          </p:val>
                                        </p:tav>
                                      </p:tavLst>
                                    </p:anim>
                                    <p:anim calcmode="lin" valueType="num">
                                      <p:cBhvr>
                                        <p:cTn id="21" dur="1000" fill="hold"/>
                                        <p:tgtEl>
                                          <p:spTgt spid="58369"/>
                                        </p:tgtEl>
                                        <p:attrNameLst>
                                          <p:attrName>ppt_h</p:attrName>
                                        </p:attrNameLst>
                                      </p:cBhvr>
                                      <p:tavLst>
                                        <p:tav tm="0">
                                          <p:val>
                                            <p:strVal val="#ppt_h"/>
                                          </p:val>
                                        </p:tav>
                                        <p:tav tm="100000">
                                          <p:val>
                                            <p:strVal val="#ppt_h"/>
                                          </p:val>
                                        </p:tav>
                                      </p:tavLst>
                                    </p:anim>
                                    <p:animEffect transition="in" filter="fade">
                                      <p:cBhvr>
                                        <p:cTn id="22" dur="1000"/>
                                        <p:tgtEl>
                                          <p:spTgt spid="58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836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42858"/>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flipV="1">
            <a:off x="142844"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NOTA INFORMATIVA N.01/2019- SAPAPVS/SECD/DE/SES</a:t>
            </a: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7345" name="Rectangle 1"/>
          <p:cNvSpPr>
            <a:spLocks noChangeArrowheads="1"/>
          </p:cNvSpPr>
          <p:nvPr/>
        </p:nvSpPr>
        <p:spPr bwMode="auto">
          <a:xfrm>
            <a:off x="357158" y="142858"/>
            <a:ext cx="857256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Char char="•"/>
              <a:tabLst/>
            </a:pP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Identificar todas as formas imaturas enviadas pelos municípios;</a:t>
            </a:r>
            <a:endParaRPr kumimoji="0" lang="pt-BR" sz="1050" b="1" i="0" u="none" strike="noStrike" cap="none" normalizeH="0" baseline="0" dirty="0" smtClean="0">
              <a:ln>
                <a:noFill/>
              </a:ln>
              <a:solidFill>
                <a:schemeClr val="bg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Separar o material para encaminhar para o Controle de Qualidade (formas imaturas do A.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aegypti</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albopictus</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e de outros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culicídeos</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t>
            </a:r>
            <a:endParaRPr kumimoji="0" lang="pt-BR" sz="1050" b="1" i="0" u="none" strike="noStrike" cap="none" normalizeH="0" baseline="0" dirty="0" smtClean="0">
              <a:ln>
                <a:noFill/>
              </a:ln>
              <a:solidFill>
                <a:schemeClr val="bg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Cada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tubito</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deverá conter no máximo 10 formas imaturas (larvas e pupas);</a:t>
            </a:r>
            <a:endParaRPr kumimoji="0" lang="pt-BR" sz="1050" b="1" i="0" u="none" strike="noStrike" cap="none" normalizeH="0" baseline="0" dirty="0" smtClean="0">
              <a:ln>
                <a:noFill/>
              </a:ln>
              <a:solidFill>
                <a:schemeClr val="bg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 etiqueta de cada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tubito</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deverá permanecer dentro do mesmo;</a:t>
            </a:r>
            <a:endParaRPr kumimoji="0" lang="pt-BR" sz="1050" b="1" i="0" u="none" strike="noStrike" cap="none" normalizeH="0" baseline="0" dirty="0" smtClean="0">
              <a:ln>
                <a:noFill/>
              </a:ln>
              <a:solidFill>
                <a:schemeClr val="bg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Selecionar aleatoriamente 10% dos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tubitos</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positivos para A.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aegypti</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albopictus</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e 5% dos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tubitos</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negativos (outros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culicídeos</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isto é,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tubitos</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contendo outros tipos de larvas identificados no período da análise. </a:t>
            </a:r>
            <a:endParaRPr kumimoji="0" lang="pt-BR" sz="1050" b="1" i="0" u="none" strike="noStrike" cap="none" normalizeH="0" baseline="0" dirty="0" smtClean="0">
              <a:ln>
                <a:noFill/>
              </a:ln>
              <a:solidFill>
                <a:schemeClr val="bg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Preencher o Boletim de Remessa de Formas Imaturas;</a:t>
            </a:r>
            <a:endParaRPr kumimoji="0" lang="pt-BR" sz="1050" b="1" i="0" u="none" strike="noStrike" cap="none" normalizeH="0" baseline="0" dirty="0" smtClean="0">
              <a:ln>
                <a:noFill/>
              </a:ln>
              <a:solidFill>
                <a:schemeClr val="bg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Acondicionar adequadamente as amostras;</a:t>
            </a:r>
            <a:endParaRPr kumimoji="0" lang="pt-BR" sz="1050" b="1" i="0" u="none" strike="noStrike" cap="none" normalizeH="0" baseline="0" dirty="0" smtClean="0">
              <a:ln>
                <a:noFill/>
              </a:ln>
              <a:solidFill>
                <a:schemeClr val="bg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Caso não atinja os 10% de cada espécie positiva , enviar pelo menos 01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tubito</a:t>
            </a:r>
            <a:endParaRPr kumimoji="0" lang="pt-BR" sz="1050" b="1" i="0" u="none" strike="noStrike" cap="none" normalizeH="0" baseline="0" dirty="0" smtClean="0">
              <a:ln>
                <a:noFill/>
              </a:ln>
              <a:solidFill>
                <a:schemeClr val="bg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Aedes</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aegypti</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 10%,  que corresponde a 5% dos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tubitos</a:t>
            </a:r>
            <a:endParaRPr kumimoji="0" lang="pt-BR" sz="1050" b="1" i="0" u="none" strike="noStrike" cap="none" normalizeH="0" baseline="0" dirty="0" smtClean="0">
              <a:ln>
                <a:noFill/>
              </a:ln>
              <a:solidFill>
                <a:schemeClr val="bg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Aedes</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albopictus</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 10%,  que corresponde a 5% dos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tubitos</a:t>
            </a:r>
            <a:endParaRPr kumimoji="0" lang="pt-BR" sz="1050" b="1" i="0" u="none" strike="noStrike" cap="none" normalizeH="0" baseline="0" dirty="0" smtClean="0">
              <a:ln>
                <a:noFill/>
              </a:ln>
              <a:solidFill>
                <a:schemeClr val="bg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Outros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culicídeos</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5 %,  que corresponde a 5% dos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tubitos</a:t>
            </a:r>
            <a:endParaRPr kumimoji="0" lang="pt-BR" sz="1050" b="1" i="0" u="none" strike="noStrike" cap="none" normalizeH="0" baseline="0" dirty="0" smtClean="0">
              <a:ln>
                <a:noFill/>
              </a:ln>
              <a:solidFill>
                <a:schemeClr val="bg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Enviar mensalmente os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tubitos</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 para controle de qualidade até o 5° dia útil do mês </a:t>
            </a:r>
            <a:r>
              <a:rPr kumimoji="0" lang="pt-BR" b="1" i="0" u="none" strike="noStrike" cap="none" normalizeH="0" baseline="0" dirty="0" err="1" smtClean="0">
                <a:ln>
                  <a:noFill/>
                </a:ln>
                <a:solidFill>
                  <a:schemeClr val="bg1"/>
                </a:solidFill>
                <a:effectLst/>
                <a:latin typeface="Arial" pitchFamily="34" charset="0"/>
                <a:ea typeface="Times New Roman" pitchFamily="18" charset="0"/>
                <a:cs typeface="Arial" pitchFamily="34" charset="0"/>
              </a:rPr>
              <a:t>subsequente</a:t>
            </a:r>
            <a:r>
              <a:rPr kumimoji="0" lang="pt-BR"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a:t>
            </a:r>
            <a:endParaRPr kumimoji="0" lang="pt-BR" sz="2800" b="1" i="0" u="none" strike="noStrike" cap="none" normalizeH="0" baseline="0" dirty="0" smtClean="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23959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7345"/>
                                        </p:tgtEl>
                                        <p:attrNameLst>
                                          <p:attrName>style.visibility</p:attrName>
                                        </p:attrNameLst>
                                      </p:cBhvr>
                                      <p:to>
                                        <p:strVal val="visible"/>
                                      </p:to>
                                    </p:set>
                                    <p:anim calcmode="lin" valueType="num">
                                      <p:cBhvr additive="base">
                                        <p:cTn id="15" dur="500" fill="hold"/>
                                        <p:tgtEl>
                                          <p:spTgt spid="57345"/>
                                        </p:tgtEl>
                                        <p:attrNameLst>
                                          <p:attrName>ppt_x</p:attrName>
                                        </p:attrNameLst>
                                      </p:cBhvr>
                                      <p:tavLst>
                                        <p:tav tm="0">
                                          <p:val>
                                            <p:strVal val="1+#ppt_w/2"/>
                                          </p:val>
                                        </p:tav>
                                        <p:tav tm="100000">
                                          <p:val>
                                            <p:strVal val="#ppt_x"/>
                                          </p:val>
                                        </p:tav>
                                      </p:tavLst>
                                    </p:anim>
                                    <p:anim calcmode="lin" valueType="num">
                                      <p:cBhvr additive="base">
                                        <p:cTn id="16" dur="500" fill="hold"/>
                                        <p:tgtEl>
                                          <p:spTgt spid="57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a:spLocks noChangeArrowheads="1"/>
          </p:cNvSpPr>
          <p:nvPr/>
        </p:nvSpPr>
        <p:spPr bwMode="auto">
          <a:xfrm>
            <a:off x="6516216" y="609600"/>
            <a:ext cx="1941984" cy="52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pt-BR" sz="2800" b="1" dirty="0">
                <a:solidFill>
                  <a:srgbClr val="7030A0"/>
                </a:solidFill>
                <a:effectLst>
                  <a:outerShdw blurRad="38100" dist="38100" dir="2700000" algn="tl">
                    <a:srgbClr val="000000">
                      <a:alpha val="43137"/>
                    </a:srgbClr>
                  </a:outerShdw>
                </a:effectLst>
              </a:rPr>
              <a:t>Histórico</a:t>
            </a:r>
            <a:endParaRPr lang="pt-PT" sz="2800" b="1" dirty="0">
              <a:solidFill>
                <a:srgbClr val="7030A0"/>
              </a:solidFill>
              <a:effectLst>
                <a:outerShdw blurRad="38100" dist="38100" dir="2700000" algn="tl">
                  <a:srgbClr val="000000">
                    <a:alpha val="43137"/>
                  </a:srgbClr>
                </a:outerShdw>
              </a:effectLst>
            </a:endParaRPr>
          </a:p>
        </p:txBody>
      </p:sp>
      <p:sp>
        <p:nvSpPr>
          <p:cNvPr id="3" name="Rectangle 5"/>
          <p:cNvSpPr>
            <a:spLocks noChangeArrowheads="1"/>
          </p:cNvSpPr>
          <p:nvPr/>
        </p:nvSpPr>
        <p:spPr bwMode="auto">
          <a:xfrm>
            <a:off x="755650" y="1628775"/>
            <a:ext cx="7773988" cy="331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0000"/>
              </a:lnSpc>
              <a:spcBef>
                <a:spcPct val="20000"/>
              </a:spcBef>
            </a:pPr>
            <a:r>
              <a:rPr lang="pt-BR" sz="1800" b="1" dirty="0">
                <a:solidFill>
                  <a:srgbClr val="FF0000"/>
                </a:solidFill>
                <a:effectLst>
                  <a:outerShdw blurRad="38100" dist="38100" dir="2700000" algn="tl">
                    <a:srgbClr val="000000">
                      <a:alpha val="43137"/>
                    </a:srgbClr>
                  </a:outerShdw>
                </a:effectLst>
              </a:rPr>
              <a:t>2003 – 40 municípios selecionados – Regiões Metropolitanas</a:t>
            </a:r>
          </a:p>
          <a:p>
            <a:pPr marL="342900" indent="-342900" algn="just">
              <a:lnSpc>
                <a:spcPct val="80000"/>
              </a:lnSpc>
              <a:spcBef>
                <a:spcPct val="20000"/>
              </a:spcBef>
            </a:pPr>
            <a:r>
              <a:rPr lang="pt-BR" sz="1800" b="1" dirty="0">
                <a:solidFill>
                  <a:srgbClr val="FF0000"/>
                </a:solidFill>
                <a:effectLst>
                  <a:outerShdw blurRad="38100" dist="38100" dir="2700000" algn="tl">
                    <a:srgbClr val="000000">
                      <a:alpha val="43137"/>
                    </a:srgbClr>
                  </a:outerShdw>
                </a:effectLst>
              </a:rPr>
              <a:t>2004 – 61 municípios</a:t>
            </a:r>
          </a:p>
          <a:p>
            <a:pPr marL="342900" indent="-342900" algn="just">
              <a:lnSpc>
                <a:spcPct val="80000"/>
              </a:lnSpc>
              <a:spcBef>
                <a:spcPct val="20000"/>
              </a:spcBef>
            </a:pPr>
            <a:r>
              <a:rPr lang="pt-BR" sz="1800" b="1" dirty="0">
                <a:solidFill>
                  <a:srgbClr val="FF0000"/>
                </a:solidFill>
                <a:effectLst>
                  <a:outerShdw blurRad="38100" dist="38100" dir="2700000" algn="tl">
                    <a:srgbClr val="000000">
                      <a:alpha val="43137"/>
                    </a:srgbClr>
                  </a:outerShdw>
                </a:effectLst>
              </a:rPr>
              <a:t>2005 – 169 municípios: agrega aqueles com mais de 100.000  habitantes</a:t>
            </a:r>
          </a:p>
          <a:p>
            <a:pPr marL="342900" indent="-342900" algn="just">
              <a:lnSpc>
                <a:spcPct val="80000"/>
              </a:lnSpc>
              <a:spcBef>
                <a:spcPct val="20000"/>
              </a:spcBef>
            </a:pPr>
            <a:r>
              <a:rPr lang="pt-BR" sz="1800" b="1" dirty="0">
                <a:solidFill>
                  <a:srgbClr val="FF0000"/>
                </a:solidFill>
                <a:effectLst>
                  <a:outerShdw blurRad="38100" dist="38100" dir="2700000" algn="tl">
                    <a:srgbClr val="000000">
                      <a:alpha val="43137"/>
                    </a:srgbClr>
                  </a:outerShdw>
                </a:effectLst>
              </a:rPr>
              <a:t>2006 – Mantém os 169 municípios</a:t>
            </a:r>
          </a:p>
          <a:p>
            <a:pPr marL="342900" indent="-342900" algn="just">
              <a:lnSpc>
                <a:spcPct val="80000"/>
              </a:lnSpc>
              <a:spcBef>
                <a:spcPct val="20000"/>
              </a:spcBef>
            </a:pPr>
            <a:r>
              <a:rPr lang="pt-BR" sz="1800" b="1" dirty="0">
                <a:solidFill>
                  <a:srgbClr val="FF0000"/>
                </a:solidFill>
                <a:effectLst>
                  <a:outerShdw blurRad="38100" dist="38100" dir="2700000" algn="tl">
                    <a:srgbClr val="000000">
                      <a:alpha val="43137"/>
                    </a:srgbClr>
                  </a:outerShdw>
                </a:effectLst>
              </a:rPr>
              <a:t>	</a:t>
            </a:r>
          </a:p>
          <a:p>
            <a:pPr marL="342900" indent="-342900" algn="just">
              <a:lnSpc>
                <a:spcPct val="80000"/>
              </a:lnSpc>
              <a:spcBef>
                <a:spcPct val="20000"/>
              </a:spcBef>
            </a:pPr>
            <a:r>
              <a:rPr lang="pt-BR" sz="1800" b="1" dirty="0">
                <a:solidFill>
                  <a:srgbClr val="FF0000"/>
                </a:solidFill>
                <a:effectLst>
                  <a:outerShdw blurRad="38100" dist="38100" dir="2700000" algn="tl">
                    <a:srgbClr val="000000">
                      <a:alpha val="43137"/>
                    </a:srgbClr>
                  </a:outerShdw>
                </a:effectLst>
              </a:rPr>
              <a:t>Nota técnica 024/2006 CGPNCD/ DIGES/ SVS/MS, de  abril de 2006 orienta utilização do </a:t>
            </a:r>
            <a:r>
              <a:rPr lang="pt-BR" sz="1800" b="1" dirty="0" err="1">
                <a:solidFill>
                  <a:srgbClr val="FF0000"/>
                </a:solidFill>
                <a:effectLst>
                  <a:outerShdw blurRad="38100" dist="38100" dir="2700000" algn="tl">
                    <a:srgbClr val="000000">
                      <a:alpha val="43137"/>
                    </a:srgbClr>
                  </a:outerShdw>
                </a:effectLst>
              </a:rPr>
              <a:t>LIRAa</a:t>
            </a:r>
            <a:r>
              <a:rPr lang="pt-BR" sz="1800" b="1" dirty="0">
                <a:solidFill>
                  <a:srgbClr val="FF0000"/>
                </a:solidFill>
                <a:effectLst>
                  <a:outerShdw blurRad="38100" dist="38100" dir="2700000" algn="tl">
                    <a:srgbClr val="000000">
                      <a:alpha val="43137"/>
                    </a:srgbClr>
                  </a:outerShdw>
                </a:effectLst>
              </a:rPr>
              <a:t> na rotina – referendado pelo comitê técnico assessor da CGPNCD</a:t>
            </a:r>
          </a:p>
          <a:p>
            <a:pPr marL="342900" indent="-342900" algn="just">
              <a:lnSpc>
                <a:spcPct val="80000"/>
              </a:lnSpc>
              <a:spcBef>
                <a:spcPct val="20000"/>
              </a:spcBef>
            </a:pPr>
            <a:endParaRPr lang="pt-BR" sz="1800" b="1" dirty="0">
              <a:solidFill>
                <a:srgbClr val="FF0000"/>
              </a:solidFill>
              <a:effectLst>
                <a:outerShdw blurRad="38100" dist="38100" dir="2700000" algn="tl">
                  <a:srgbClr val="000000">
                    <a:alpha val="43137"/>
                  </a:srgbClr>
                </a:outerShdw>
              </a:effectLst>
            </a:endParaRPr>
          </a:p>
          <a:p>
            <a:pPr marL="342900" indent="-342900" algn="just">
              <a:lnSpc>
                <a:spcPct val="80000"/>
              </a:lnSpc>
              <a:spcBef>
                <a:spcPct val="20000"/>
              </a:spcBef>
            </a:pPr>
            <a:r>
              <a:rPr lang="pt-BR" sz="1800" b="1" dirty="0">
                <a:solidFill>
                  <a:srgbClr val="FF0000"/>
                </a:solidFill>
                <a:effectLst>
                  <a:outerShdw blurRad="38100" dist="38100" dir="2700000" algn="tl">
                    <a:srgbClr val="000000">
                      <a:alpha val="43137"/>
                    </a:srgbClr>
                  </a:outerShdw>
                </a:effectLst>
              </a:rPr>
              <a:t>2007, 2008 e 2009 – 169 municípios programados para realização do </a:t>
            </a:r>
            <a:r>
              <a:rPr lang="pt-BR" sz="1800" b="1" dirty="0" err="1">
                <a:solidFill>
                  <a:srgbClr val="FF0000"/>
                </a:solidFill>
                <a:effectLst>
                  <a:outerShdw blurRad="38100" dist="38100" dir="2700000" algn="tl">
                    <a:srgbClr val="000000">
                      <a:alpha val="43137"/>
                    </a:srgbClr>
                  </a:outerShdw>
                </a:effectLst>
              </a:rPr>
              <a:t>LIRAa</a:t>
            </a:r>
            <a:r>
              <a:rPr lang="pt-BR" sz="1800" b="1" dirty="0">
                <a:solidFill>
                  <a:srgbClr val="FF0000"/>
                </a:solidFill>
                <a:effectLst>
                  <a:outerShdw blurRad="38100" dist="38100" dir="2700000" algn="tl">
                    <a:srgbClr val="000000">
                      <a:alpha val="43137"/>
                    </a:srgbClr>
                  </a:outerShdw>
                </a:effectLst>
              </a:rPr>
              <a:t> </a:t>
            </a:r>
          </a:p>
          <a:p>
            <a:pPr marL="342900" indent="-342900" algn="just">
              <a:lnSpc>
                <a:spcPct val="80000"/>
              </a:lnSpc>
              <a:spcBef>
                <a:spcPct val="20000"/>
              </a:spcBef>
            </a:pPr>
            <a:r>
              <a:rPr lang="pt-BR" sz="1800" b="1" dirty="0">
                <a:solidFill>
                  <a:srgbClr val="FF0000"/>
                </a:solidFill>
                <a:effectLst>
                  <a:outerShdw blurRad="38100" dist="38100" dir="2700000" algn="tl">
                    <a:srgbClr val="000000">
                      <a:alpha val="43137"/>
                    </a:srgbClr>
                  </a:outerShdw>
                </a:effectLst>
              </a:rPr>
              <a:t>2010 –  427 municípios programados</a:t>
            </a:r>
          </a:p>
        </p:txBody>
      </p:sp>
      <p:cxnSp>
        <p:nvCxnSpPr>
          <p:cNvPr id="4" name="Conector reto 3"/>
          <p:cNvCxnSpPr/>
          <p:nvPr/>
        </p:nvCxnSpPr>
        <p:spPr>
          <a:xfrm>
            <a:off x="0" y="1131590"/>
            <a:ext cx="8456612"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Conector reto 4"/>
          <p:cNvCxnSpPr/>
          <p:nvPr/>
        </p:nvCxnSpPr>
        <p:spPr>
          <a:xfrm flipV="1">
            <a:off x="611560" y="20537"/>
            <a:ext cx="0" cy="5143501"/>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18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42858"/>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flipV="1">
            <a:off x="142844"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Text Box 2"/>
          <p:cNvSpPr txBox="1">
            <a:spLocks noChangeArrowheads="1"/>
          </p:cNvSpPr>
          <p:nvPr/>
        </p:nvSpPr>
        <p:spPr bwMode="auto">
          <a:xfrm>
            <a:off x="3584596" y="1285866"/>
            <a:ext cx="1481137" cy="447675"/>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200" b="1" i="0" u="none" strike="noStrike" cap="none" normalizeH="0" baseline="0" dirty="0" err="1" smtClean="0">
                <a:ln>
                  <a:noFill/>
                </a:ln>
                <a:solidFill>
                  <a:schemeClr val="bg1"/>
                </a:solidFill>
                <a:effectLst/>
                <a:latin typeface="Calibri" pitchFamily="34" charset="0"/>
                <a:cs typeface="Arial" pitchFamily="34" charset="0"/>
              </a:rPr>
              <a:t>LIRAa</a:t>
            </a:r>
            <a:r>
              <a:rPr kumimoji="0" lang="pt-BR" sz="1200" b="1" i="0" u="none" strike="noStrike" cap="none" normalizeH="0" baseline="0" dirty="0" smtClean="0">
                <a:ln>
                  <a:noFill/>
                </a:ln>
                <a:solidFill>
                  <a:schemeClr val="bg1"/>
                </a:solidFill>
                <a:effectLst/>
                <a:latin typeface="Calibri" pitchFamily="34" charset="0"/>
                <a:cs typeface="Arial" pitchFamily="34" charset="0"/>
              </a:rPr>
              <a:t>/LIA e pontos estratégicos</a:t>
            </a:r>
            <a:endParaRPr kumimoji="0" lang="pt-BR" sz="2000" b="1" i="0" u="none" strike="noStrike" cap="none" normalizeH="0" baseline="0" dirty="0" smtClean="0">
              <a:ln>
                <a:noFill/>
              </a:ln>
              <a:solidFill>
                <a:schemeClr val="bg1"/>
              </a:solidFill>
              <a:effectLst/>
              <a:latin typeface="Arial" pitchFamily="34" charset="0"/>
              <a:cs typeface="Arial" pitchFamily="34" charset="0"/>
            </a:endParaRPr>
          </a:p>
        </p:txBody>
      </p:sp>
      <p:sp>
        <p:nvSpPr>
          <p:cNvPr id="1027" name="Text Box 3"/>
          <p:cNvSpPr txBox="1">
            <a:spLocks noChangeArrowheads="1"/>
          </p:cNvSpPr>
          <p:nvPr/>
        </p:nvSpPr>
        <p:spPr bwMode="auto">
          <a:xfrm>
            <a:off x="3584596" y="2143122"/>
            <a:ext cx="1481137" cy="447675"/>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pt-BR" sz="1200" b="1" i="0" u="none" strike="noStrike" cap="none" normalizeH="0" baseline="0" dirty="0" smtClean="0">
                <a:ln>
                  <a:noFill/>
                </a:ln>
                <a:solidFill>
                  <a:schemeClr val="bg1"/>
                </a:solidFill>
                <a:effectLst/>
                <a:latin typeface="Calibri" pitchFamily="34" charset="0"/>
                <a:cs typeface="Arial" pitchFamily="34" charset="0"/>
              </a:rPr>
              <a:t>Preencher o resumo diário de campo</a:t>
            </a:r>
            <a:endParaRPr kumimoji="0" lang="pt-BR" sz="2000" b="1" i="0" u="none" strike="noStrike" cap="none" normalizeH="0" baseline="0" dirty="0" smtClean="0">
              <a:ln>
                <a:noFill/>
              </a:ln>
              <a:solidFill>
                <a:schemeClr val="bg1"/>
              </a:solidFill>
              <a:effectLst/>
              <a:latin typeface="Arial" pitchFamily="34" charset="0"/>
              <a:cs typeface="Arial" pitchFamily="34" charset="0"/>
            </a:endParaRPr>
          </a:p>
        </p:txBody>
      </p:sp>
      <p:sp>
        <p:nvSpPr>
          <p:cNvPr id="1028" name="Text Box 4"/>
          <p:cNvSpPr txBox="1">
            <a:spLocks noChangeArrowheads="1"/>
          </p:cNvSpPr>
          <p:nvPr/>
        </p:nvSpPr>
        <p:spPr bwMode="auto">
          <a:xfrm>
            <a:off x="3571868" y="2992430"/>
            <a:ext cx="1481138" cy="447675"/>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200" b="1" i="0" u="none" strike="noStrike" cap="none" normalizeH="0" baseline="0" smtClean="0">
                <a:ln>
                  <a:noFill/>
                </a:ln>
                <a:solidFill>
                  <a:schemeClr val="bg1"/>
                </a:solidFill>
                <a:effectLst/>
                <a:latin typeface="Calibri" pitchFamily="34" charset="0"/>
                <a:cs typeface="Arial" pitchFamily="34" charset="0"/>
              </a:rPr>
              <a:t> Larvas e pupas   encontradas</a:t>
            </a:r>
            <a:endParaRPr kumimoji="0" lang="pt-BR" sz="2000" b="1" i="0" u="none" strike="noStrike" cap="none" normalizeH="0" baseline="0" smtClean="0">
              <a:ln>
                <a:noFill/>
              </a:ln>
              <a:solidFill>
                <a:schemeClr val="bg1"/>
              </a:solidFill>
              <a:effectLst/>
              <a:latin typeface="Arial" pitchFamily="34" charset="0"/>
              <a:cs typeface="Arial" pitchFamily="34" charset="0"/>
            </a:endParaRPr>
          </a:p>
        </p:txBody>
      </p:sp>
      <p:sp>
        <p:nvSpPr>
          <p:cNvPr id="1029" name="AutoShape 5"/>
          <p:cNvSpPr>
            <a:spLocks noChangeArrowheads="1"/>
          </p:cNvSpPr>
          <p:nvPr/>
        </p:nvSpPr>
        <p:spPr bwMode="auto">
          <a:xfrm>
            <a:off x="5489596" y="3135305"/>
            <a:ext cx="207962" cy="158750"/>
          </a:xfrm>
          <a:prstGeom prst="rightArrow">
            <a:avLst>
              <a:gd name="adj1" fmla="val 50000"/>
              <a:gd name="adj2" fmla="val 32750"/>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endParaRPr lang="pt-BR" sz="2000" b="1">
              <a:solidFill>
                <a:schemeClr val="bg1"/>
              </a:solidFill>
            </a:endParaRPr>
          </a:p>
        </p:txBody>
      </p:sp>
      <p:sp>
        <p:nvSpPr>
          <p:cNvPr id="1030" name="Text Box 6"/>
          <p:cNvSpPr txBox="1">
            <a:spLocks noChangeArrowheads="1"/>
          </p:cNvSpPr>
          <p:nvPr/>
        </p:nvSpPr>
        <p:spPr bwMode="auto">
          <a:xfrm>
            <a:off x="5916633" y="2928940"/>
            <a:ext cx="1655763" cy="54610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pt-BR" sz="1200" b="1" i="0" u="none" strike="noStrike" cap="none" normalizeH="0" baseline="0" dirty="0" smtClean="0">
                <a:ln>
                  <a:noFill/>
                </a:ln>
                <a:solidFill>
                  <a:schemeClr val="bg1"/>
                </a:solidFill>
                <a:effectLst/>
                <a:latin typeface="Calibri" pitchFamily="34" charset="0"/>
                <a:cs typeface="Arial" pitchFamily="34" charset="0"/>
              </a:rPr>
              <a:t>Encaminhar o resumo diário ao coordenador</a:t>
            </a:r>
            <a:endParaRPr kumimoji="0" lang="pt-BR" sz="2000" b="1" i="0" u="none" strike="noStrike" cap="none" normalizeH="0" baseline="0" dirty="0" smtClean="0">
              <a:ln>
                <a:noFill/>
              </a:ln>
              <a:solidFill>
                <a:schemeClr val="bg1"/>
              </a:solidFill>
              <a:effectLst/>
              <a:latin typeface="Arial" pitchFamily="34" charset="0"/>
              <a:cs typeface="Arial" pitchFamily="34" charset="0"/>
            </a:endParaRPr>
          </a:p>
        </p:txBody>
      </p:sp>
      <p:sp>
        <p:nvSpPr>
          <p:cNvPr id="1031" name="Text Box 7"/>
          <p:cNvSpPr txBox="1">
            <a:spLocks noChangeArrowheads="1"/>
          </p:cNvSpPr>
          <p:nvPr/>
        </p:nvSpPr>
        <p:spPr bwMode="auto">
          <a:xfrm>
            <a:off x="1741508" y="2859080"/>
            <a:ext cx="1238250" cy="80010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200" b="1" i="0" u="none" strike="noStrike" cap="none" normalizeH="0" baseline="0" smtClean="0">
                <a:ln>
                  <a:noFill/>
                </a:ln>
                <a:solidFill>
                  <a:schemeClr val="bg1"/>
                </a:solidFill>
                <a:effectLst/>
                <a:latin typeface="Calibri" pitchFamily="34" charset="0"/>
                <a:cs typeface="Arial" pitchFamily="34" charset="0"/>
              </a:rPr>
              <a:t>Encaminhar ao laboratório municipal para identificação</a:t>
            </a:r>
            <a:endParaRPr kumimoji="0" lang="pt-BR" sz="2000" b="1" i="0" u="none" strike="noStrike" cap="none" normalizeH="0" baseline="0" smtClean="0">
              <a:ln>
                <a:noFill/>
              </a:ln>
              <a:solidFill>
                <a:schemeClr val="bg1"/>
              </a:solidFill>
              <a:effectLst/>
              <a:latin typeface="Arial" pitchFamily="34" charset="0"/>
              <a:cs typeface="Arial" pitchFamily="34" charset="0"/>
            </a:endParaRPr>
          </a:p>
        </p:txBody>
      </p:sp>
      <p:sp>
        <p:nvSpPr>
          <p:cNvPr id="1032" name="AutoShape 8"/>
          <p:cNvSpPr>
            <a:spLocks noChangeArrowheads="1"/>
          </p:cNvSpPr>
          <p:nvPr/>
        </p:nvSpPr>
        <p:spPr bwMode="auto">
          <a:xfrm>
            <a:off x="4244996" y="1857370"/>
            <a:ext cx="152400" cy="174625"/>
          </a:xfrm>
          <a:prstGeom prst="downArrow">
            <a:avLst>
              <a:gd name="adj1" fmla="val 50000"/>
              <a:gd name="adj2" fmla="val 28646"/>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endParaRPr lang="pt-BR" sz="2000" b="1">
              <a:solidFill>
                <a:schemeClr val="bg1"/>
              </a:solidFill>
            </a:endParaRPr>
          </a:p>
        </p:txBody>
      </p:sp>
      <p:sp>
        <p:nvSpPr>
          <p:cNvPr id="1033" name="AutoShape 9"/>
          <p:cNvSpPr>
            <a:spLocks noChangeArrowheads="1"/>
          </p:cNvSpPr>
          <p:nvPr/>
        </p:nvSpPr>
        <p:spPr bwMode="auto">
          <a:xfrm>
            <a:off x="4244996" y="2713030"/>
            <a:ext cx="152400" cy="174625"/>
          </a:xfrm>
          <a:prstGeom prst="downArrow">
            <a:avLst>
              <a:gd name="adj1" fmla="val 50000"/>
              <a:gd name="adj2" fmla="val 28646"/>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endParaRPr lang="pt-BR" sz="2000" b="1">
              <a:solidFill>
                <a:schemeClr val="bg1"/>
              </a:solidFill>
            </a:endParaRPr>
          </a:p>
        </p:txBody>
      </p:sp>
      <p:sp>
        <p:nvSpPr>
          <p:cNvPr id="1034" name="AutoShape 10"/>
          <p:cNvSpPr>
            <a:spLocks noChangeArrowheads="1"/>
          </p:cNvSpPr>
          <p:nvPr/>
        </p:nvSpPr>
        <p:spPr bwMode="auto">
          <a:xfrm>
            <a:off x="3219471" y="3154355"/>
            <a:ext cx="258762" cy="139700"/>
          </a:xfrm>
          <a:prstGeom prst="leftArrow">
            <a:avLst>
              <a:gd name="adj1" fmla="val 50000"/>
              <a:gd name="adj2" fmla="val 46307"/>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endParaRPr lang="pt-BR" sz="2000" b="1">
              <a:solidFill>
                <a:schemeClr val="bg1"/>
              </a:solidFill>
            </a:endParaRPr>
          </a:p>
        </p:txBody>
      </p:sp>
      <p:sp>
        <p:nvSpPr>
          <p:cNvPr id="15" name="CaixaDeTexto 14"/>
          <p:cNvSpPr txBox="1"/>
          <p:nvPr/>
        </p:nvSpPr>
        <p:spPr>
          <a:xfrm>
            <a:off x="3215188" y="773658"/>
            <a:ext cx="2214068" cy="338554"/>
          </a:xfrm>
          <a:prstGeom prst="rect">
            <a:avLst/>
          </a:prstGeom>
          <a:noFill/>
        </p:spPr>
        <p:txBody>
          <a:bodyPr wrap="none" rtlCol="0">
            <a:spAutoFit/>
          </a:bodyPr>
          <a:lstStyle/>
          <a:p>
            <a:r>
              <a:rPr lang="pt-BR" sz="1600" b="1" u="sng" dirty="0" smtClean="0">
                <a:solidFill>
                  <a:schemeClr val="bg1"/>
                </a:solidFill>
                <a:effectLst>
                  <a:outerShdw blurRad="38100" dist="38100" dir="2700000" algn="tl">
                    <a:srgbClr val="000000">
                      <a:alpha val="43137"/>
                    </a:srgbClr>
                  </a:outerShdw>
                </a:effectLst>
              </a:rPr>
              <a:t>Agente  de  Endemias</a:t>
            </a:r>
            <a:endParaRPr lang="pt-BR" sz="1600" b="1" u="sng" dirty="0">
              <a:solidFill>
                <a:schemeClr val="bg1"/>
              </a:solidFill>
              <a:effectLst>
                <a:outerShdw blurRad="38100" dist="38100" dir="2700000" algn="tl">
                  <a:srgbClr val="000000">
                    <a:alpha val="43137"/>
                  </a:srgbClr>
                </a:outerShdw>
              </a:effectLst>
            </a:endParaRPr>
          </a:p>
        </p:txBody>
      </p:sp>
      <p:sp>
        <p:nvSpPr>
          <p:cNvPr id="16" name="CaixaDeTexto 15"/>
          <p:cNvSpPr txBox="1"/>
          <p:nvPr/>
        </p:nvSpPr>
        <p:spPr>
          <a:xfrm>
            <a:off x="3105074" y="2953082"/>
            <a:ext cx="466794" cy="261610"/>
          </a:xfrm>
          <a:prstGeom prst="rect">
            <a:avLst/>
          </a:prstGeom>
          <a:noFill/>
        </p:spPr>
        <p:txBody>
          <a:bodyPr wrap="none" rtlCol="0">
            <a:spAutoFit/>
          </a:bodyPr>
          <a:lstStyle/>
          <a:p>
            <a:r>
              <a:rPr lang="pt-BR" sz="1100" b="1" dirty="0" smtClean="0">
                <a:solidFill>
                  <a:schemeClr val="bg1"/>
                </a:solidFill>
              </a:rPr>
              <a:t>SIM</a:t>
            </a:r>
            <a:endParaRPr lang="pt-BR" sz="1100" b="1" dirty="0">
              <a:solidFill>
                <a:schemeClr val="bg1"/>
              </a:solidFill>
            </a:endParaRPr>
          </a:p>
        </p:txBody>
      </p:sp>
      <p:sp>
        <p:nvSpPr>
          <p:cNvPr id="17" name="CaixaDeTexto 16"/>
          <p:cNvSpPr txBox="1"/>
          <p:nvPr/>
        </p:nvSpPr>
        <p:spPr>
          <a:xfrm>
            <a:off x="5286380" y="2928940"/>
            <a:ext cx="527709" cy="261610"/>
          </a:xfrm>
          <a:prstGeom prst="rect">
            <a:avLst/>
          </a:prstGeom>
          <a:noFill/>
        </p:spPr>
        <p:txBody>
          <a:bodyPr wrap="none" rtlCol="0">
            <a:spAutoFit/>
          </a:bodyPr>
          <a:lstStyle/>
          <a:p>
            <a:r>
              <a:rPr lang="pt-BR" sz="1100" b="1" dirty="0" smtClean="0">
                <a:solidFill>
                  <a:schemeClr val="bg1"/>
                </a:solidFill>
              </a:rPr>
              <a:t>NÃO</a:t>
            </a:r>
            <a:endParaRPr lang="pt-BR" sz="1100" b="1" dirty="0">
              <a:solidFill>
                <a:schemeClr val="bg1"/>
              </a:solidFill>
            </a:endParaRPr>
          </a:p>
        </p:txBody>
      </p:sp>
      <p:graphicFrame>
        <p:nvGraphicFramePr>
          <p:cNvPr id="18" name="Tabela 17"/>
          <p:cNvGraphicFramePr>
            <a:graphicFrameLocks noGrp="1"/>
          </p:cNvGraphicFramePr>
          <p:nvPr/>
        </p:nvGraphicFramePr>
        <p:xfrm>
          <a:off x="1285852" y="169086"/>
          <a:ext cx="6096000" cy="457200"/>
        </p:xfrm>
        <a:graphic>
          <a:graphicData uri="http://schemas.openxmlformats.org/drawingml/2006/table">
            <a:tbl>
              <a:tblPr/>
              <a:tblGrid>
                <a:gridCol w="6096000"/>
              </a:tblGrid>
              <a:tr h="251046">
                <a:tc>
                  <a:txBody>
                    <a:bodyPr/>
                    <a:lstStyle/>
                    <a:p>
                      <a:pPr marL="457200" algn="ctr">
                        <a:lnSpc>
                          <a:spcPct val="150000"/>
                        </a:lnSpc>
                        <a:spcAft>
                          <a:spcPts val="0"/>
                        </a:spcAft>
                      </a:pPr>
                      <a:r>
                        <a:rPr lang="pt-BR" sz="2000" b="1" u="sng" dirty="0">
                          <a:solidFill>
                            <a:schemeClr val="bg1"/>
                          </a:solidFill>
                          <a:effectLst>
                            <a:outerShdw blurRad="38100" dist="38100" dir="2700000" algn="tl">
                              <a:srgbClr val="000000">
                                <a:alpha val="43137"/>
                              </a:srgbClr>
                            </a:outerShdw>
                          </a:effectLst>
                          <a:latin typeface="Times New Roman"/>
                          <a:ea typeface="Times New Roman"/>
                        </a:rPr>
                        <a:t>Fluxograma de envio de larvas, pupas e boletins</a:t>
                      </a:r>
                      <a:endParaRPr lang="pt-BR" sz="2000" u="sng" dirty="0">
                        <a:solidFill>
                          <a:schemeClr val="bg1"/>
                        </a:solidFill>
                        <a:effectLst>
                          <a:outerShdw blurRad="38100" dist="38100" dir="2700000" algn="tl">
                            <a:srgbClr val="000000">
                              <a:alpha val="43137"/>
                            </a:srgbClr>
                          </a:outerShdw>
                        </a:effectLst>
                        <a:latin typeface="Times New Roman"/>
                        <a:ea typeface="Times New Roman"/>
                      </a:endParaRPr>
                    </a:p>
                  </a:txBody>
                  <a:tcPr marL="62761" marR="627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959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slide(fromBottom)">
                                      <p:cBhvr>
                                        <p:cTn id="10" dur="500"/>
                                        <p:tgtEl>
                                          <p:spTgt spid="1027"/>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slide(fromBottom)">
                                      <p:cBhvr>
                                        <p:cTn id="13" dur="500"/>
                                        <p:tgtEl>
                                          <p:spTgt spid="1028"/>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029"/>
                                        </p:tgtEl>
                                        <p:attrNameLst>
                                          <p:attrName>style.visibility</p:attrName>
                                        </p:attrNameLst>
                                      </p:cBhvr>
                                      <p:to>
                                        <p:strVal val="visible"/>
                                      </p:to>
                                    </p:set>
                                    <p:animEffect transition="in" filter="slide(fromBottom)">
                                      <p:cBhvr>
                                        <p:cTn id="16" dur="500"/>
                                        <p:tgtEl>
                                          <p:spTgt spid="1029"/>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slide(fromBottom)">
                                      <p:cBhvr>
                                        <p:cTn id="19" dur="500"/>
                                        <p:tgtEl>
                                          <p:spTgt spid="1030"/>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031"/>
                                        </p:tgtEl>
                                        <p:attrNameLst>
                                          <p:attrName>style.visibility</p:attrName>
                                        </p:attrNameLst>
                                      </p:cBhvr>
                                      <p:to>
                                        <p:strVal val="visible"/>
                                      </p:to>
                                    </p:set>
                                    <p:animEffect transition="in" filter="slide(fromBottom)">
                                      <p:cBhvr>
                                        <p:cTn id="22" dur="500"/>
                                        <p:tgtEl>
                                          <p:spTgt spid="1031"/>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32"/>
                                        </p:tgtEl>
                                        <p:attrNameLst>
                                          <p:attrName>style.visibility</p:attrName>
                                        </p:attrNameLst>
                                      </p:cBhvr>
                                      <p:to>
                                        <p:strVal val="visible"/>
                                      </p:to>
                                    </p:set>
                                    <p:animEffect transition="in" filter="slide(fromBottom)">
                                      <p:cBhvr>
                                        <p:cTn id="25" dur="500"/>
                                        <p:tgtEl>
                                          <p:spTgt spid="1032"/>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033"/>
                                        </p:tgtEl>
                                        <p:attrNameLst>
                                          <p:attrName>style.visibility</p:attrName>
                                        </p:attrNameLst>
                                      </p:cBhvr>
                                      <p:to>
                                        <p:strVal val="visible"/>
                                      </p:to>
                                    </p:set>
                                    <p:animEffect transition="in" filter="slide(fromBottom)">
                                      <p:cBhvr>
                                        <p:cTn id="28" dur="500"/>
                                        <p:tgtEl>
                                          <p:spTgt spid="103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slide(fromBottom)">
                                      <p:cBhvr>
                                        <p:cTn id="31" dur="500"/>
                                        <p:tgtEl>
                                          <p:spTgt spid="1034"/>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lide(fromBottom)">
                                      <p:cBhvr>
                                        <p:cTn id="34" dur="500"/>
                                        <p:tgtEl>
                                          <p:spTgt spid="1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slide(fromBottom)">
                                      <p:cBhvr>
                                        <p:cTn id="37" dur="500"/>
                                        <p:tgtEl>
                                          <p:spTgt spid="16"/>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slide(fromBottom)">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27" grpId="0" animBg="1"/>
      <p:bldP spid="1028" grpId="0" animBg="1"/>
      <p:bldP spid="1029" grpId="0" animBg="1"/>
      <p:bldP spid="1030" grpId="0" animBg="1"/>
      <p:bldP spid="1031" grpId="0" animBg="1"/>
      <p:bldP spid="1032" grpId="0" animBg="1"/>
      <p:bldP spid="1033" grpId="0" animBg="1"/>
      <p:bldP spid="1034" grpId="0" animBg="1"/>
      <p:bldP spid="15" grpId="0"/>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42858"/>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flipV="1">
            <a:off x="142844"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NOTA INFORMATIVA N.01/2019- SAPAPVS/SECD/DE/SES</a:t>
            </a: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Text Box 2"/>
          <p:cNvSpPr txBox="1">
            <a:spLocks noChangeArrowheads="1"/>
          </p:cNvSpPr>
          <p:nvPr/>
        </p:nvSpPr>
        <p:spPr bwMode="auto">
          <a:xfrm>
            <a:off x="3652859" y="1073163"/>
            <a:ext cx="1549400" cy="50800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100" b="1" i="0" u="none" strike="noStrike" cap="none" normalizeH="0" baseline="0" smtClean="0">
                <a:ln>
                  <a:noFill/>
                </a:ln>
                <a:solidFill>
                  <a:schemeClr val="bg1"/>
                </a:solidFill>
                <a:effectLst/>
                <a:latin typeface="Calibri" pitchFamily="34" charset="0"/>
                <a:cs typeface="Arial" pitchFamily="34" charset="0"/>
              </a:rPr>
              <a:t>Ocorrência de larvas e pupas</a:t>
            </a:r>
            <a:endParaRPr kumimoji="0" lang="pt-BR" sz="1800" b="1" i="0" u="none" strike="noStrike" cap="none" normalizeH="0" baseline="0" smtClean="0">
              <a:ln>
                <a:noFill/>
              </a:ln>
              <a:solidFill>
                <a:schemeClr val="bg1"/>
              </a:solidFill>
              <a:effectLst/>
              <a:latin typeface="Arial" pitchFamily="34" charset="0"/>
              <a:cs typeface="Arial" pitchFamily="34" charset="0"/>
            </a:endParaRPr>
          </a:p>
        </p:txBody>
      </p:sp>
      <p:sp>
        <p:nvSpPr>
          <p:cNvPr id="2051" name="AutoShape 3"/>
          <p:cNvSpPr>
            <a:spLocks noChangeArrowheads="1"/>
          </p:cNvSpPr>
          <p:nvPr/>
        </p:nvSpPr>
        <p:spPr bwMode="auto">
          <a:xfrm>
            <a:off x="3414734" y="2038363"/>
            <a:ext cx="2381250" cy="161925"/>
          </a:xfrm>
          <a:prstGeom prst="rightArrow">
            <a:avLst>
              <a:gd name="adj1" fmla="val 50000"/>
              <a:gd name="adj2" fmla="val 367647"/>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endParaRPr lang="pt-BR" b="1">
              <a:solidFill>
                <a:schemeClr val="bg1"/>
              </a:solidFill>
            </a:endParaRPr>
          </a:p>
        </p:txBody>
      </p:sp>
      <p:sp>
        <p:nvSpPr>
          <p:cNvPr id="2052" name="Text Box 4"/>
          <p:cNvSpPr txBox="1">
            <a:spLocks noChangeArrowheads="1"/>
          </p:cNvSpPr>
          <p:nvPr/>
        </p:nvSpPr>
        <p:spPr bwMode="auto">
          <a:xfrm>
            <a:off x="1643084" y="1073163"/>
            <a:ext cx="1304925" cy="50800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1100" b="1" i="0" u="none" strike="noStrike" cap="none" normalizeH="0" baseline="0" smtClean="0">
                <a:ln>
                  <a:noFill/>
                </a:ln>
                <a:solidFill>
                  <a:schemeClr val="bg1"/>
                </a:solidFill>
                <a:effectLst/>
                <a:latin typeface="Calibri" pitchFamily="34" charset="0"/>
                <a:cs typeface="Arial" pitchFamily="34" charset="0"/>
              </a:rPr>
              <a:t>Identificação de larvas e pupas</a:t>
            </a:r>
            <a:endParaRPr kumimoji="0" lang="pt-BR" sz="1800" b="1" i="0" u="none" strike="noStrike" cap="none" normalizeH="0" baseline="0" smtClean="0">
              <a:ln>
                <a:noFill/>
              </a:ln>
              <a:solidFill>
                <a:schemeClr val="bg1"/>
              </a:solidFill>
              <a:effectLst/>
              <a:latin typeface="Arial" pitchFamily="34" charset="0"/>
              <a:cs typeface="Arial" pitchFamily="34" charset="0"/>
            </a:endParaRPr>
          </a:p>
        </p:txBody>
      </p:sp>
      <p:sp>
        <p:nvSpPr>
          <p:cNvPr id="2053" name="Text Box 5"/>
          <p:cNvSpPr txBox="1">
            <a:spLocks noChangeArrowheads="1"/>
          </p:cNvSpPr>
          <p:nvPr/>
        </p:nvSpPr>
        <p:spPr bwMode="auto">
          <a:xfrm>
            <a:off x="5853134" y="1019188"/>
            <a:ext cx="1790700" cy="638175"/>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1100" b="1" i="0" u="none" strike="noStrike" cap="none" normalizeH="0" baseline="0" smtClean="0">
                <a:ln>
                  <a:noFill/>
                </a:ln>
                <a:solidFill>
                  <a:schemeClr val="bg1"/>
                </a:solidFill>
                <a:effectLst/>
                <a:latin typeface="Calibri" pitchFamily="34" charset="0"/>
                <a:cs typeface="Arial" pitchFamily="34" charset="0"/>
              </a:rPr>
              <a:t>Enviar boletim de NÃO OCORRÊNCIA  ao controle de qualidade</a:t>
            </a:r>
            <a:endParaRPr kumimoji="0" lang="pt-BR" sz="1800" b="1" i="0" u="none" strike="noStrike" cap="none" normalizeH="0" baseline="0" smtClean="0">
              <a:ln>
                <a:noFill/>
              </a:ln>
              <a:solidFill>
                <a:schemeClr val="bg1"/>
              </a:solidFill>
              <a:effectLst/>
              <a:latin typeface="Arial" pitchFamily="34" charset="0"/>
              <a:cs typeface="Arial" pitchFamily="34" charset="0"/>
            </a:endParaRPr>
          </a:p>
        </p:txBody>
      </p:sp>
      <p:sp>
        <p:nvSpPr>
          <p:cNvPr id="2054" name="AutoShape 6"/>
          <p:cNvSpPr>
            <a:spLocks noChangeArrowheads="1"/>
          </p:cNvSpPr>
          <p:nvPr/>
        </p:nvSpPr>
        <p:spPr bwMode="auto">
          <a:xfrm>
            <a:off x="2224109" y="1668476"/>
            <a:ext cx="152400" cy="174625"/>
          </a:xfrm>
          <a:prstGeom prst="downArrow">
            <a:avLst>
              <a:gd name="adj1" fmla="val 50000"/>
              <a:gd name="adj2" fmla="val 28646"/>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endParaRPr lang="pt-BR" b="1">
              <a:solidFill>
                <a:schemeClr val="bg1"/>
              </a:solidFill>
            </a:endParaRPr>
          </a:p>
        </p:txBody>
      </p:sp>
      <p:sp>
        <p:nvSpPr>
          <p:cNvPr id="2055" name="Text Box 7"/>
          <p:cNvSpPr txBox="1">
            <a:spLocks noChangeArrowheads="1"/>
          </p:cNvSpPr>
          <p:nvPr/>
        </p:nvSpPr>
        <p:spPr bwMode="auto">
          <a:xfrm>
            <a:off x="1603397" y="1874851"/>
            <a:ext cx="1658937" cy="49530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1100" b="1" i="0" u="none" strike="noStrike" cap="none" normalizeH="0" baseline="0" smtClean="0">
                <a:ln>
                  <a:noFill/>
                </a:ln>
                <a:solidFill>
                  <a:schemeClr val="bg1"/>
                </a:solidFill>
                <a:effectLst/>
                <a:latin typeface="Calibri" pitchFamily="34" charset="0"/>
                <a:cs typeface="Arial" pitchFamily="34" charset="0"/>
              </a:rPr>
              <a:t>Preencher o resumo diário</a:t>
            </a:r>
            <a:endParaRPr kumimoji="0" lang="pt-BR" sz="1800" b="1" i="0" u="none" strike="noStrike" cap="none" normalizeH="0" baseline="0" smtClean="0">
              <a:ln>
                <a:noFill/>
              </a:ln>
              <a:solidFill>
                <a:schemeClr val="bg1"/>
              </a:solidFill>
              <a:effectLst/>
              <a:latin typeface="Arial" pitchFamily="34" charset="0"/>
              <a:cs typeface="Arial" pitchFamily="34" charset="0"/>
            </a:endParaRPr>
          </a:p>
        </p:txBody>
      </p:sp>
      <p:sp>
        <p:nvSpPr>
          <p:cNvPr id="2056" name="AutoShape 8"/>
          <p:cNvSpPr>
            <a:spLocks noChangeArrowheads="1"/>
          </p:cNvSpPr>
          <p:nvPr/>
        </p:nvSpPr>
        <p:spPr bwMode="auto">
          <a:xfrm>
            <a:off x="2224109" y="2449526"/>
            <a:ext cx="152400" cy="174625"/>
          </a:xfrm>
          <a:prstGeom prst="downArrow">
            <a:avLst>
              <a:gd name="adj1" fmla="val 50000"/>
              <a:gd name="adj2" fmla="val 28646"/>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endParaRPr lang="pt-BR" b="1">
              <a:solidFill>
                <a:schemeClr val="bg1"/>
              </a:solidFill>
            </a:endParaRPr>
          </a:p>
        </p:txBody>
      </p:sp>
      <p:sp>
        <p:nvSpPr>
          <p:cNvPr id="2057" name="AutoShape 9"/>
          <p:cNvSpPr>
            <a:spLocks noChangeArrowheads="1"/>
          </p:cNvSpPr>
          <p:nvPr/>
        </p:nvSpPr>
        <p:spPr bwMode="auto">
          <a:xfrm>
            <a:off x="3155972" y="1227151"/>
            <a:ext cx="258762" cy="139700"/>
          </a:xfrm>
          <a:prstGeom prst="leftArrow">
            <a:avLst>
              <a:gd name="adj1" fmla="val 50000"/>
              <a:gd name="adj2" fmla="val 46307"/>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endParaRPr lang="pt-BR" b="1">
              <a:solidFill>
                <a:schemeClr val="bg1"/>
              </a:solidFill>
            </a:endParaRPr>
          </a:p>
        </p:txBody>
      </p:sp>
      <p:sp>
        <p:nvSpPr>
          <p:cNvPr id="2058" name="AutoShape 10"/>
          <p:cNvSpPr>
            <a:spLocks noChangeArrowheads="1"/>
          </p:cNvSpPr>
          <p:nvPr/>
        </p:nvSpPr>
        <p:spPr bwMode="auto">
          <a:xfrm>
            <a:off x="5483247" y="1227151"/>
            <a:ext cx="207962" cy="158750"/>
          </a:xfrm>
          <a:prstGeom prst="rightArrow">
            <a:avLst>
              <a:gd name="adj1" fmla="val 50000"/>
              <a:gd name="adj2" fmla="val 32750"/>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endParaRPr lang="pt-BR" b="1">
              <a:solidFill>
                <a:schemeClr val="bg1"/>
              </a:solidFill>
            </a:endParaRPr>
          </a:p>
        </p:txBody>
      </p:sp>
      <p:sp>
        <p:nvSpPr>
          <p:cNvPr id="2059" name="Text Box 11"/>
          <p:cNvSpPr txBox="1">
            <a:spLocks noChangeArrowheads="1"/>
          </p:cNvSpPr>
          <p:nvPr/>
        </p:nvSpPr>
        <p:spPr bwMode="auto">
          <a:xfrm>
            <a:off x="1643084" y="2778138"/>
            <a:ext cx="1646238" cy="490538"/>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1100" b="1" i="0" u="none" strike="noStrike" cap="none" normalizeH="0" baseline="0" smtClean="0">
                <a:ln>
                  <a:noFill/>
                </a:ln>
                <a:solidFill>
                  <a:schemeClr val="bg1"/>
                </a:solidFill>
                <a:effectLst/>
                <a:latin typeface="Calibri" pitchFamily="34" charset="0"/>
                <a:cs typeface="Arial" pitchFamily="34" charset="0"/>
              </a:rPr>
              <a:t>Separar 10% dos tubitos positivos e negativos</a:t>
            </a:r>
            <a:endParaRPr kumimoji="0" lang="pt-BR" sz="1800" b="1" i="0" u="none" strike="noStrike" cap="none" normalizeH="0" baseline="0" smtClean="0">
              <a:ln>
                <a:noFill/>
              </a:ln>
              <a:solidFill>
                <a:schemeClr val="bg1"/>
              </a:solidFill>
              <a:effectLst/>
              <a:latin typeface="Arial" pitchFamily="34" charset="0"/>
              <a:cs typeface="Arial" pitchFamily="34" charset="0"/>
            </a:endParaRPr>
          </a:p>
        </p:txBody>
      </p:sp>
      <p:sp>
        <p:nvSpPr>
          <p:cNvPr id="2060" name="AutoShape 12"/>
          <p:cNvSpPr>
            <a:spLocks noChangeArrowheads="1"/>
          </p:cNvSpPr>
          <p:nvPr/>
        </p:nvSpPr>
        <p:spPr bwMode="auto">
          <a:xfrm>
            <a:off x="2224109" y="3340113"/>
            <a:ext cx="152400" cy="174625"/>
          </a:xfrm>
          <a:prstGeom prst="downArrow">
            <a:avLst>
              <a:gd name="adj1" fmla="val 50000"/>
              <a:gd name="adj2" fmla="val 28646"/>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endParaRPr lang="pt-BR" b="1">
              <a:solidFill>
                <a:schemeClr val="bg1"/>
              </a:solidFill>
            </a:endParaRPr>
          </a:p>
        </p:txBody>
      </p:sp>
      <p:sp>
        <p:nvSpPr>
          <p:cNvPr id="2061" name="Text Box 13"/>
          <p:cNvSpPr txBox="1">
            <a:spLocks noChangeArrowheads="1"/>
          </p:cNvSpPr>
          <p:nvPr/>
        </p:nvSpPr>
        <p:spPr bwMode="auto">
          <a:xfrm>
            <a:off x="1643084" y="3619513"/>
            <a:ext cx="1685925" cy="809625"/>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1100" b="1" i="0" u="none" strike="noStrike" cap="none" normalizeH="0" baseline="0" smtClean="0">
                <a:ln>
                  <a:noFill/>
                </a:ln>
                <a:solidFill>
                  <a:schemeClr val="bg1"/>
                </a:solidFill>
                <a:effectLst/>
                <a:latin typeface="Calibri" pitchFamily="34" charset="0"/>
                <a:cs typeface="Arial" pitchFamily="34" charset="0"/>
              </a:rPr>
              <a:t>Preencher o Boletim de Remessa de Larvas e Pupas ao Controle de Qualidade</a:t>
            </a:r>
            <a:endParaRPr kumimoji="0" lang="pt-BR" sz="1800" b="1" i="0" u="none" strike="noStrike" cap="none" normalizeH="0" baseline="0" smtClean="0">
              <a:ln>
                <a:noFill/>
              </a:ln>
              <a:solidFill>
                <a:schemeClr val="bg1"/>
              </a:solidFill>
              <a:effectLst/>
              <a:latin typeface="Arial" pitchFamily="34" charset="0"/>
              <a:cs typeface="Arial" pitchFamily="34" charset="0"/>
            </a:endParaRPr>
          </a:p>
        </p:txBody>
      </p:sp>
      <p:sp>
        <p:nvSpPr>
          <p:cNvPr id="2062" name="Text Box 14"/>
          <p:cNvSpPr txBox="1">
            <a:spLocks noChangeArrowheads="1"/>
          </p:cNvSpPr>
          <p:nvPr/>
        </p:nvSpPr>
        <p:spPr bwMode="auto">
          <a:xfrm>
            <a:off x="5910284" y="1874851"/>
            <a:ext cx="1733550" cy="49530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1100" b="1" i="0" u="none" strike="noStrike" cap="none" normalizeH="0" baseline="0" smtClean="0">
                <a:ln>
                  <a:noFill/>
                </a:ln>
                <a:solidFill>
                  <a:schemeClr val="bg1"/>
                </a:solidFill>
                <a:effectLst/>
                <a:latin typeface="Calibri" pitchFamily="34" charset="0"/>
                <a:cs typeface="Arial" pitchFamily="34" charset="0"/>
              </a:rPr>
              <a:t>Enviar resumo diário para coordenador</a:t>
            </a:r>
            <a:endParaRPr kumimoji="0" lang="pt-BR" sz="1800" b="1" i="0" u="none" strike="noStrike" cap="none" normalizeH="0" baseline="0" smtClean="0">
              <a:ln>
                <a:noFill/>
              </a:ln>
              <a:solidFill>
                <a:schemeClr val="bg1"/>
              </a:solidFill>
              <a:effectLst/>
              <a:latin typeface="Arial" pitchFamily="34" charset="0"/>
              <a:cs typeface="Arial" pitchFamily="34" charset="0"/>
            </a:endParaRPr>
          </a:p>
        </p:txBody>
      </p:sp>
      <p:sp>
        <p:nvSpPr>
          <p:cNvPr id="2063" name="AutoShape 15"/>
          <p:cNvSpPr>
            <a:spLocks noChangeArrowheads="1"/>
          </p:cNvSpPr>
          <p:nvPr/>
        </p:nvSpPr>
        <p:spPr bwMode="auto">
          <a:xfrm>
            <a:off x="3414734" y="3876688"/>
            <a:ext cx="2381250" cy="161925"/>
          </a:xfrm>
          <a:prstGeom prst="rightArrow">
            <a:avLst>
              <a:gd name="adj1" fmla="val 50000"/>
              <a:gd name="adj2" fmla="val 367647"/>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endParaRPr lang="pt-BR" b="1">
              <a:solidFill>
                <a:schemeClr val="bg1"/>
              </a:solidFill>
            </a:endParaRPr>
          </a:p>
        </p:txBody>
      </p:sp>
      <p:sp>
        <p:nvSpPr>
          <p:cNvPr id="2064" name="Text Box 16"/>
          <p:cNvSpPr txBox="1">
            <a:spLocks noChangeArrowheads="1"/>
          </p:cNvSpPr>
          <p:nvPr/>
        </p:nvSpPr>
        <p:spPr bwMode="auto">
          <a:xfrm>
            <a:off x="5910284" y="3571888"/>
            <a:ext cx="1685925" cy="809625"/>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BR" sz="1100" b="1" i="0" u="none" strike="noStrike" cap="none" normalizeH="0" baseline="0" smtClean="0">
                <a:ln>
                  <a:noFill/>
                </a:ln>
                <a:solidFill>
                  <a:schemeClr val="bg1"/>
                </a:solidFill>
                <a:effectLst/>
                <a:latin typeface="Calibri" pitchFamily="34" charset="0"/>
                <a:cs typeface="Arial" pitchFamily="34" charset="0"/>
              </a:rPr>
              <a:t>Encaminhar os tubitos até o 5º dia útil de cada mês ao Controle de Qualidade</a:t>
            </a:r>
            <a:endParaRPr kumimoji="0" lang="pt-BR" sz="1800" b="1" i="0" u="none" strike="noStrike" cap="none" normalizeH="0" baseline="0" smtClean="0">
              <a:ln>
                <a:noFill/>
              </a:ln>
              <a:solidFill>
                <a:schemeClr val="bg1"/>
              </a:solidFill>
              <a:effectLst/>
              <a:latin typeface="Arial" pitchFamily="34" charset="0"/>
              <a:cs typeface="Arial" pitchFamily="34" charset="0"/>
            </a:endParaRPr>
          </a:p>
        </p:txBody>
      </p:sp>
      <p:sp>
        <p:nvSpPr>
          <p:cNvPr id="29" name="CaixaDeTexto 28"/>
          <p:cNvSpPr txBox="1"/>
          <p:nvPr/>
        </p:nvSpPr>
        <p:spPr>
          <a:xfrm>
            <a:off x="3011398" y="214296"/>
            <a:ext cx="2274982" cy="369332"/>
          </a:xfrm>
          <a:prstGeom prst="rect">
            <a:avLst/>
          </a:prstGeom>
          <a:noFill/>
        </p:spPr>
        <p:txBody>
          <a:bodyPr wrap="none" rtlCol="0">
            <a:spAutoFit/>
          </a:bodyPr>
          <a:lstStyle/>
          <a:p>
            <a:r>
              <a:rPr lang="pt-BR" b="1" u="sng" dirty="0" smtClean="0">
                <a:solidFill>
                  <a:schemeClr val="bg1"/>
                </a:solidFill>
                <a:effectLst>
                  <a:outerShdw blurRad="38100" dist="38100" dir="2700000" algn="tl">
                    <a:srgbClr val="000000">
                      <a:alpha val="43137"/>
                    </a:srgbClr>
                  </a:outerShdw>
                </a:effectLst>
              </a:rPr>
              <a:t>LABORATORISTA</a:t>
            </a:r>
            <a:endParaRPr lang="pt-BR" b="1" u="sng" dirty="0">
              <a:solidFill>
                <a:schemeClr val="bg1"/>
              </a:solidFill>
              <a:effectLst>
                <a:outerShdw blurRad="38100" dist="38100" dir="2700000" algn="tl">
                  <a:srgbClr val="000000">
                    <a:alpha val="43137"/>
                  </a:srgbClr>
                </a:outerShdw>
              </a:effectLst>
            </a:endParaRPr>
          </a:p>
        </p:txBody>
      </p:sp>
      <p:sp>
        <p:nvSpPr>
          <p:cNvPr id="30" name="CaixaDeTexto 29"/>
          <p:cNvSpPr txBox="1"/>
          <p:nvPr/>
        </p:nvSpPr>
        <p:spPr>
          <a:xfrm>
            <a:off x="3079425" y="978089"/>
            <a:ext cx="492443" cy="276999"/>
          </a:xfrm>
          <a:prstGeom prst="rect">
            <a:avLst/>
          </a:prstGeom>
          <a:noFill/>
        </p:spPr>
        <p:txBody>
          <a:bodyPr wrap="none" rtlCol="0">
            <a:spAutoFit/>
          </a:bodyPr>
          <a:lstStyle/>
          <a:p>
            <a:r>
              <a:rPr lang="pt-BR" sz="1200" b="1" dirty="0" smtClean="0">
                <a:solidFill>
                  <a:schemeClr val="bg1"/>
                </a:solidFill>
              </a:rPr>
              <a:t>SIM</a:t>
            </a:r>
            <a:endParaRPr lang="pt-BR" sz="1200" b="1" dirty="0">
              <a:solidFill>
                <a:schemeClr val="bg1"/>
              </a:solidFill>
            </a:endParaRPr>
          </a:p>
        </p:txBody>
      </p:sp>
      <p:sp>
        <p:nvSpPr>
          <p:cNvPr id="31" name="CaixaDeTexto 30"/>
          <p:cNvSpPr txBox="1"/>
          <p:nvPr/>
        </p:nvSpPr>
        <p:spPr>
          <a:xfrm>
            <a:off x="5314145" y="1000114"/>
            <a:ext cx="561372" cy="276999"/>
          </a:xfrm>
          <a:prstGeom prst="rect">
            <a:avLst/>
          </a:prstGeom>
          <a:noFill/>
        </p:spPr>
        <p:txBody>
          <a:bodyPr wrap="none" rtlCol="0">
            <a:spAutoFit/>
          </a:bodyPr>
          <a:lstStyle/>
          <a:p>
            <a:r>
              <a:rPr lang="pt-BR" sz="1200" b="1" dirty="0" smtClean="0">
                <a:solidFill>
                  <a:schemeClr val="bg1"/>
                </a:solidFill>
              </a:rPr>
              <a:t>NÃO</a:t>
            </a:r>
            <a:endParaRPr lang="pt-BR" sz="1200" b="1" dirty="0">
              <a:solidFill>
                <a:schemeClr val="bg1"/>
              </a:solidFill>
            </a:endParaRPr>
          </a:p>
        </p:txBody>
      </p:sp>
    </p:spTree>
    <p:extLst>
      <p:ext uri="{BB962C8B-B14F-4D97-AF65-F5344CB8AC3E}">
        <p14:creationId xmlns:p14="http://schemas.microsoft.com/office/powerpoint/2010/main" val="23959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slide(fromBottom)">
                                      <p:cBhvr>
                                        <p:cTn id="15" dur="500"/>
                                        <p:tgtEl>
                                          <p:spTgt spid="205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slide(fromBottom)">
                                      <p:cBhvr>
                                        <p:cTn id="18" dur="500"/>
                                        <p:tgtEl>
                                          <p:spTgt spid="2051"/>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slide(fromBottom)">
                                      <p:cBhvr>
                                        <p:cTn id="21" dur="500"/>
                                        <p:tgtEl>
                                          <p:spTgt spid="2052"/>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053"/>
                                        </p:tgtEl>
                                        <p:attrNameLst>
                                          <p:attrName>style.visibility</p:attrName>
                                        </p:attrNameLst>
                                      </p:cBhvr>
                                      <p:to>
                                        <p:strVal val="visible"/>
                                      </p:to>
                                    </p:set>
                                    <p:animEffect transition="in" filter="slide(fromBottom)">
                                      <p:cBhvr>
                                        <p:cTn id="24" dur="500"/>
                                        <p:tgtEl>
                                          <p:spTgt spid="2053"/>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slide(fromBottom)">
                                      <p:cBhvr>
                                        <p:cTn id="27" dur="500"/>
                                        <p:tgtEl>
                                          <p:spTgt spid="2054"/>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055"/>
                                        </p:tgtEl>
                                        <p:attrNameLst>
                                          <p:attrName>style.visibility</p:attrName>
                                        </p:attrNameLst>
                                      </p:cBhvr>
                                      <p:to>
                                        <p:strVal val="visible"/>
                                      </p:to>
                                    </p:set>
                                    <p:animEffect transition="in" filter="slide(fromBottom)">
                                      <p:cBhvr>
                                        <p:cTn id="30" dur="500"/>
                                        <p:tgtEl>
                                          <p:spTgt spid="2055"/>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056"/>
                                        </p:tgtEl>
                                        <p:attrNameLst>
                                          <p:attrName>style.visibility</p:attrName>
                                        </p:attrNameLst>
                                      </p:cBhvr>
                                      <p:to>
                                        <p:strVal val="visible"/>
                                      </p:to>
                                    </p:set>
                                    <p:animEffect transition="in" filter="slide(fromBottom)">
                                      <p:cBhvr>
                                        <p:cTn id="33" dur="500"/>
                                        <p:tgtEl>
                                          <p:spTgt spid="2056"/>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2057"/>
                                        </p:tgtEl>
                                        <p:attrNameLst>
                                          <p:attrName>style.visibility</p:attrName>
                                        </p:attrNameLst>
                                      </p:cBhvr>
                                      <p:to>
                                        <p:strVal val="visible"/>
                                      </p:to>
                                    </p:set>
                                    <p:animEffect transition="in" filter="slide(fromBottom)">
                                      <p:cBhvr>
                                        <p:cTn id="36" dur="500"/>
                                        <p:tgtEl>
                                          <p:spTgt spid="2057"/>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058"/>
                                        </p:tgtEl>
                                        <p:attrNameLst>
                                          <p:attrName>style.visibility</p:attrName>
                                        </p:attrNameLst>
                                      </p:cBhvr>
                                      <p:to>
                                        <p:strVal val="visible"/>
                                      </p:to>
                                    </p:set>
                                    <p:animEffect transition="in" filter="slide(fromBottom)">
                                      <p:cBhvr>
                                        <p:cTn id="39" dur="500"/>
                                        <p:tgtEl>
                                          <p:spTgt spid="2058"/>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2059"/>
                                        </p:tgtEl>
                                        <p:attrNameLst>
                                          <p:attrName>style.visibility</p:attrName>
                                        </p:attrNameLst>
                                      </p:cBhvr>
                                      <p:to>
                                        <p:strVal val="visible"/>
                                      </p:to>
                                    </p:set>
                                    <p:animEffect transition="in" filter="slide(fromBottom)">
                                      <p:cBhvr>
                                        <p:cTn id="42" dur="500"/>
                                        <p:tgtEl>
                                          <p:spTgt spid="2059"/>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2060"/>
                                        </p:tgtEl>
                                        <p:attrNameLst>
                                          <p:attrName>style.visibility</p:attrName>
                                        </p:attrNameLst>
                                      </p:cBhvr>
                                      <p:to>
                                        <p:strVal val="visible"/>
                                      </p:to>
                                    </p:set>
                                    <p:animEffect transition="in" filter="slide(fromBottom)">
                                      <p:cBhvr>
                                        <p:cTn id="45" dur="500"/>
                                        <p:tgtEl>
                                          <p:spTgt spid="2060"/>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2061"/>
                                        </p:tgtEl>
                                        <p:attrNameLst>
                                          <p:attrName>style.visibility</p:attrName>
                                        </p:attrNameLst>
                                      </p:cBhvr>
                                      <p:to>
                                        <p:strVal val="visible"/>
                                      </p:to>
                                    </p:set>
                                    <p:animEffect transition="in" filter="slide(fromBottom)">
                                      <p:cBhvr>
                                        <p:cTn id="48" dur="500"/>
                                        <p:tgtEl>
                                          <p:spTgt spid="2061"/>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2062"/>
                                        </p:tgtEl>
                                        <p:attrNameLst>
                                          <p:attrName>style.visibility</p:attrName>
                                        </p:attrNameLst>
                                      </p:cBhvr>
                                      <p:to>
                                        <p:strVal val="visible"/>
                                      </p:to>
                                    </p:set>
                                    <p:animEffect transition="in" filter="slide(fromBottom)">
                                      <p:cBhvr>
                                        <p:cTn id="51" dur="500"/>
                                        <p:tgtEl>
                                          <p:spTgt spid="2062"/>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2063"/>
                                        </p:tgtEl>
                                        <p:attrNameLst>
                                          <p:attrName>style.visibility</p:attrName>
                                        </p:attrNameLst>
                                      </p:cBhvr>
                                      <p:to>
                                        <p:strVal val="visible"/>
                                      </p:to>
                                    </p:set>
                                    <p:animEffect transition="in" filter="slide(fromBottom)">
                                      <p:cBhvr>
                                        <p:cTn id="54" dur="500"/>
                                        <p:tgtEl>
                                          <p:spTgt spid="2063"/>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2064"/>
                                        </p:tgtEl>
                                        <p:attrNameLst>
                                          <p:attrName>style.visibility</p:attrName>
                                        </p:attrNameLst>
                                      </p:cBhvr>
                                      <p:to>
                                        <p:strVal val="visible"/>
                                      </p:to>
                                    </p:set>
                                    <p:animEffect transition="in" filter="slide(fromBottom)">
                                      <p:cBhvr>
                                        <p:cTn id="57" dur="500"/>
                                        <p:tgtEl>
                                          <p:spTgt spid="2064"/>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slide(fromBottom)">
                                      <p:cBhvr>
                                        <p:cTn id="60" dur="500"/>
                                        <p:tgtEl>
                                          <p:spTgt spid="30"/>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slide(fromBottom)">
                                      <p:cBhvr>
                                        <p:cTn id="6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2051" grpId="0" animBg="1"/>
      <p:bldP spid="2052" grpId="0" animBg="1"/>
      <p:bldP spid="2053" grpId="0" animBg="1"/>
      <p:bldP spid="2054" grpId="0" animBg="1"/>
      <p:bldP spid="2055" grpId="0" animBg="1"/>
      <p:bldP spid="2056" grpId="0" animBg="1"/>
      <p:bldP spid="2057" grpId="0" animBg="1"/>
      <p:bldP spid="2058" grpId="0" animBg="1"/>
      <p:bldP spid="2059" grpId="0" animBg="1"/>
      <p:bldP spid="2060" grpId="0" animBg="1"/>
      <p:bldP spid="2061" grpId="0" animBg="1"/>
      <p:bldP spid="2062" grpId="0" animBg="1"/>
      <p:bldP spid="2063" grpId="0" animBg="1"/>
      <p:bldP spid="2064" grpId="0" animBg="1"/>
      <p:bldP spid="30" grpId="0"/>
      <p:bldP spid="3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42858"/>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flipV="1">
            <a:off x="142844"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NOTA INFORMATIVA N.01/2019- SAPAPVS/SECD/DE/SES</a:t>
            </a: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4" name="Text Box 2"/>
          <p:cNvSpPr txBox="1">
            <a:spLocks noChangeArrowheads="1"/>
          </p:cNvSpPr>
          <p:nvPr/>
        </p:nvSpPr>
        <p:spPr bwMode="auto">
          <a:xfrm>
            <a:off x="3157527" y="1714496"/>
            <a:ext cx="2276475" cy="28575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200" b="1" i="0" u="none" strike="noStrike" cap="none" normalizeH="0" baseline="0" smtClean="0">
                <a:ln>
                  <a:noFill/>
                </a:ln>
                <a:solidFill>
                  <a:schemeClr val="bg1"/>
                </a:solidFill>
                <a:effectLst/>
                <a:latin typeface="Calibri" pitchFamily="34" charset="0"/>
                <a:cs typeface="Arial" pitchFamily="34" charset="0"/>
              </a:rPr>
              <a:t>Consolidar resumos diários</a:t>
            </a:r>
            <a:endParaRPr kumimoji="0" lang="pt-BR" sz="2000" b="1" i="0" u="none" strike="noStrike" cap="none" normalizeH="0" baseline="0" smtClean="0">
              <a:ln>
                <a:noFill/>
              </a:ln>
              <a:solidFill>
                <a:schemeClr val="bg1"/>
              </a:solidFill>
              <a:effectLst/>
              <a:latin typeface="Arial" pitchFamily="34" charset="0"/>
              <a:cs typeface="Arial" pitchFamily="34" charset="0"/>
            </a:endParaRPr>
          </a:p>
        </p:txBody>
      </p:sp>
      <p:sp>
        <p:nvSpPr>
          <p:cNvPr id="3075" name="Text Box 3"/>
          <p:cNvSpPr txBox="1">
            <a:spLocks noChangeArrowheads="1"/>
          </p:cNvSpPr>
          <p:nvPr/>
        </p:nvSpPr>
        <p:spPr bwMode="auto">
          <a:xfrm>
            <a:off x="3157527" y="928676"/>
            <a:ext cx="2276475" cy="306388"/>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200" b="1" i="0" u="none" strike="noStrike" cap="none" normalizeH="0" baseline="0" dirty="0" smtClean="0">
                <a:ln>
                  <a:noFill/>
                </a:ln>
                <a:solidFill>
                  <a:schemeClr val="bg1"/>
                </a:solidFill>
                <a:effectLst/>
                <a:latin typeface="Calibri" pitchFamily="34" charset="0"/>
                <a:cs typeface="Arial" pitchFamily="34" charset="0"/>
              </a:rPr>
              <a:t>Recebe o Resumo Diário</a:t>
            </a:r>
            <a:endParaRPr kumimoji="0" lang="pt-BR" sz="2000" b="1" i="0" u="none" strike="noStrike" cap="none" normalizeH="0" baseline="0" dirty="0" smtClean="0">
              <a:ln>
                <a:noFill/>
              </a:ln>
              <a:solidFill>
                <a:schemeClr val="bg1"/>
              </a:solidFill>
              <a:effectLst/>
              <a:latin typeface="Arial" pitchFamily="34" charset="0"/>
              <a:cs typeface="Arial" pitchFamily="34" charset="0"/>
            </a:endParaRPr>
          </a:p>
        </p:txBody>
      </p:sp>
      <p:sp>
        <p:nvSpPr>
          <p:cNvPr id="3076" name="AutoShape 4"/>
          <p:cNvSpPr>
            <a:spLocks noChangeArrowheads="1"/>
          </p:cNvSpPr>
          <p:nvPr/>
        </p:nvSpPr>
        <p:spPr bwMode="auto">
          <a:xfrm>
            <a:off x="4262427" y="1377940"/>
            <a:ext cx="152400" cy="174625"/>
          </a:xfrm>
          <a:prstGeom prst="downArrow">
            <a:avLst>
              <a:gd name="adj1" fmla="val 50000"/>
              <a:gd name="adj2" fmla="val 28646"/>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algn="ctr"/>
            <a:endParaRPr lang="pt-BR" sz="2000" b="1">
              <a:solidFill>
                <a:schemeClr val="bg1"/>
              </a:solidFill>
            </a:endParaRPr>
          </a:p>
        </p:txBody>
      </p:sp>
      <p:sp>
        <p:nvSpPr>
          <p:cNvPr id="3077" name="Text Box 5"/>
          <p:cNvSpPr txBox="1">
            <a:spLocks noChangeArrowheads="1"/>
          </p:cNvSpPr>
          <p:nvPr/>
        </p:nvSpPr>
        <p:spPr bwMode="auto">
          <a:xfrm>
            <a:off x="3138494" y="2409828"/>
            <a:ext cx="2362200" cy="59055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200" b="1" i="0" u="none" strike="noStrike" cap="none" normalizeH="0" baseline="0" smtClean="0">
                <a:ln>
                  <a:noFill/>
                </a:ln>
                <a:solidFill>
                  <a:schemeClr val="bg1"/>
                </a:solidFill>
                <a:effectLst/>
                <a:latin typeface="Calibri" pitchFamily="34" charset="0"/>
                <a:cs typeface="Arial" pitchFamily="34" charset="0"/>
              </a:rPr>
              <a:t>Encaminhar o Resumo Diário Consolidado ao digitador para inserção dos dados no SISPNCD</a:t>
            </a:r>
            <a:endParaRPr kumimoji="0" lang="pt-BR" sz="2000" b="1" i="0" u="none" strike="noStrike" cap="none" normalizeH="0" baseline="0" smtClean="0">
              <a:ln>
                <a:noFill/>
              </a:ln>
              <a:solidFill>
                <a:schemeClr val="bg1"/>
              </a:solidFill>
              <a:effectLst/>
              <a:latin typeface="Arial" pitchFamily="34" charset="0"/>
              <a:cs typeface="Arial" pitchFamily="34" charset="0"/>
            </a:endParaRPr>
          </a:p>
        </p:txBody>
      </p:sp>
      <p:sp>
        <p:nvSpPr>
          <p:cNvPr id="3078" name="AutoShape 6"/>
          <p:cNvSpPr>
            <a:spLocks noChangeArrowheads="1"/>
          </p:cNvSpPr>
          <p:nvPr/>
        </p:nvSpPr>
        <p:spPr bwMode="auto">
          <a:xfrm>
            <a:off x="4262427" y="2111373"/>
            <a:ext cx="152400" cy="174625"/>
          </a:xfrm>
          <a:prstGeom prst="downArrow">
            <a:avLst>
              <a:gd name="adj1" fmla="val 50000"/>
              <a:gd name="adj2" fmla="val 28646"/>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algn="ctr"/>
            <a:endParaRPr lang="pt-BR" sz="2000" b="1">
              <a:solidFill>
                <a:schemeClr val="bg1"/>
              </a:solidFill>
            </a:endParaRPr>
          </a:p>
        </p:txBody>
      </p:sp>
      <p:sp>
        <p:nvSpPr>
          <p:cNvPr id="3079" name="Text Box 7"/>
          <p:cNvSpPr txBox="1">
            <a:spLocks noChangeArrowheads="1"/>
          </p:cNvSpPr>
          <p:nvPr/>
        </p:nvSpPr>
        <p:spPr bwMode="auto">
          <a:xfrm>
            <a:off x="3357554" y="4286262"/>
            <a:ext cx="1928826" cy="49530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sz="1200" b="1" i="0" u="none" strike="noStrike" cap="none" normalizeH="0" baseline="0" dirty="0" smtClean="0">
                <a:ln>
                  <a:noFill/>
                </a:ln>
                <a:solidFill>
                  <a:schemeClr val="bg1"/>
                </a:solidFill>
                <a:effectLst/>
                <a:latin typeface="Calibri" pitchFamily="34" charset="0"/>
                <a:cs typeface="Arial" pitchFamily="34" charset="0"/>
              </a:rPr>
              <a:t>Separar 10% dos </a:t>
            </a:r>
            <a:r>
              <a:rPr kumimoji="0" lang="pt-BR" sz="1200" b="1" i="0" u="none" strike="noStrike" cap="none" normalizeH="0" baseline="0" dirty="0" err="1" smtClean="0">
                <a:ln>
                  <a:noFill/>
                </a:ln>
                <a:solidFill>
                  <a:schemeClr val="bg1"/>
                </a:solidFill>
                <a:effectLst/>
                <a:latin typeface="Calibri" pitchFamily="34" charset="0"/>
                <a:cs typeface="Arial" pitchFamily="34" charset="0"/>
              </a:rPr>
              <a:t>tubitos</a:t>
            </a:r>
            <a:r>
              <a:rPr kumimoji="0" lang="pt-BR" sz="1200" b="1" i="0" u="none" strike="noStrike" cap="none" normalizeH="0" baseline="0" dirty="0" smtClean="0">
                <a:ln>
                  <a:noFill/>
                </a:ln>
                <a:solidFill>
                  <a:schemeClr val="bg1"/>
                </a:solidFill>
                <a:effectLst/>
                <a:latin typeface="Calibri" pitchFamily="34" charset="0"/>
                <a:cs typeface="Arial" pitchFamily="34" charset="0"/>
              </a:rPr>
              <a:t> positivos e negativos</a:t>
            </a:r>
            <a:endParaRPr kumimoji="0" lang="pt-BR" sz="2000" b="1" i="0" u="none" strike="noStrike" cap="none" normalizeH="0" baseline="0" dirty="0" smtClean="0">
              <a:ln>
                <a:noFill/>
              </a:ln>
              <a:solidFill>
                <a:schemeClr val="bg1"/>
              </a:solidFill>
              <a:effectLst/>
              <a:latin typeface="Arial" pitchFamily="34" charset="0"/>
              <a:cs typeface="Arial" pitchFamily="34" charset="0"/>
            </a:endParaRPr>
          </a:p>
        </p:txBody>
      </p:sp>
      <p:sp>
        <p:nvSpPr>
          <p:cNvPr id="26" name="CaixaDeTexto 25"/>
          <p:cNvSpPr txBox="1"/>
          <p:nvPr/>
        </p:nvSpPr>
        <p:spPr>
          <a:xfrm>
            <a:off x="3214678" y="214296"/>
            <a:ext cx="2159566" cy="369332"/>
          </a:xfrm>
          <a:prstGeom prst="rect">
            <a:avLst/>
          </a:prstGeom>
          <a:noFill/>
        </p:spPr>
        <p:txBody>
          <a:bodyPr wrap="none" rtlCol="0">
            <a:spAutoFit/>
          </a:bodyPr>
          <a:lstStyle/>
          <a:p>
            <a:r>
              <a:rPr lang="pt-BR" b="1" u="sng" dirty="0" smtClean="0">
                <a:solidFill>
                  <a:schemeClr val="bg1"/>
                </a:solidFill>
                <a:effectLst>
                  <a:outerShdw blurRad="38100" dist="38100" dir="2700000" algn="tl">
                    <a:srgbClr val="000000">
                      <a:alpha val="43137"/>
                    </a:srgbClr>
                  </a:outerShdw>
                </a:effectLst>
              </a:rPr>
              <a:t>COORDENADOR</a:t>
            </a:r>
            <a:endParaRPr lang="pt-BR" b="1" u="sng"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959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slide(fromBottom)">
                                      <p:cBhvr>
                                        <p:cTn id="15" dur="500"/>
                                        <p:tgtEl>
                                          <p:spTgt spid="3074"/>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slide(fromBottom)">
                                      <p:cBhvr>
                                        <p:cTn id="18" dur="500"/>
                                        <p:tgtEl>
                                          <p:spTgt spid="3075"/>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076"/>
                                        </p:tgtEl>
                                        <p:attrNameLst>
                                          <p:attrName>style.visibility</p:attrName>
                                        </p:attrNameLst>
                                      </p:cBhvr>
                                      <p:to>
                                        <p:strVal val="visible"/>
                                      </p:to>
                                    </p:set>
                                    <p:animEffect transition="in" filter="slide(fromBottom)">
                                      <p:cBhvr>
                                        <p:cTn id="21" dur="500"/>
                                        <p:tgtEl>
                                          <p:spTgt spid="3076"/>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077"/>
                                        </p:tgtEl>
                                        <p:attrNameLst>
                                          <p:attrName>style.visibility</p:attrName>
                                        </p:attrNameLst>
                                      </p:cBhvr>
                                      <p:to>
                                        <p:strVal val="visible"/>
                                      </p:to>
                                    </p:set>
                                    <p:animEffect transition="in" filter="slide(fromBottom)">
                                      <p:cBhvr>
                                        <p:cTn id="24" dur="500"/>
                                        <p:tgtEl>
                                          <p:spTgt spid="3077"/>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078"/>
                                        </p:tgtEl>
                                        <p:attrNameLst>
                                          <p:attrName>style.visibility</p:attrName>
                                        </p:attrNameLst>
                                      </p:cBhvr>
                                      <p:to>
                                        <p:strVal val="visible"/>
                                      </p:to>
                                    </p:set>
                                    <p:animEffect transition="in" filter="slide(fromBottom)">
                                      <p:cBhvr>
                                        <p:cTn id="27" dur="500"/>
                                        <p:tgtEl>
                                          <p:spTgt spid="3078"/>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3079"/>
                                        </p:tgtEl>
                                        <p:attrNameLst>
                                          <p:attrName>style.visibility</p:attrName>
                                        </p:attrNameLst>
                                      </p:cBhvr>
                                      <p:to>
                                        <p:strVal val="visible"/>
                                      </p:to>
                                    </p:set>
                                    <p:animEffect transition="in" filter="slide(fromBottom)">
                                      <p:cBhvr>
                                        <p:cTn id="30"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075" grpId="0" animBg="1"/>
      <p:bldP spid="3076" grpId="0" animBg="1"/>
      <p:bldP spid="3077" grpId="0" animBg="1"/>
      <p:bldP spid="3078" grpId="0" animBg="1"/>
      <p:bldP spid="307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42858"/>
            <a:ext cx="9144000"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Conector reto 6"/>
          <p:cNvCxnSpPr/>
          <p:nvPr/>
        </p:nvCxnSpPr>
        <p:spPr>
          <a:xfrm flipV="1">
            <a:off x="142844" y="-20538"/>
            <a:ext cx="0" cy="5143502"/>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CaixaDeTexto 3"/>
          <p:cNvSpPr txBox="1"/>
          <p:nvPr/>
        </p:nvSpPr>
        <p:spPr>
          <a:xfrm>
            <a:off x="395536" y="258202"/>
            <a:ext cx="8280920" cy="369332"/>
          </a:xfrm>
          <a:prstGeom prst="rect">
            <a:avLst/>
          </a:prstGeom>
          <a:noFill/>
        </p:spPr>
        <p:txBody>
          <a:bodyPr wrap="square" rtlCol="0">
            <a:spAutoFit/>
          </a:bodyPr>
          <a:lstStyle/>
          <a:p>
            <a:pPr algn="ctr"/>
            <a:r>
              <a:rPr lang="pt-BR" b="1" dirty="0" smtClean="0">
                <a:solidFill>
                  <a:srgbClr val="002060"/>
                </a:solidFill>
              </a:rPr>
              <a:t>Avaliação quanto à classificação de risco do segundo </a:t>
            </a:r>
            <a:r>
              <a:rPr lang="pt-BR" b="1" dirty="0" err="1" smtClean="0">
                <a:solidFill>
                  <a:srgbClr val="002060"/>
                </a:solidFill>
              </a:rPr>
              <a:t>LIRAa</a:t>
            </a:r>
            <a:r>
              <a:rPr lang="pt-BR" b="1" dirty="0" smtClean="0">
                <a:solidFill>
                  <a:srgbClr val="002060"/>
                </a:solidFill>
              </a:rPr>
              <a:t> de 2022</a:t>
            </a:r>
            <a:endParaRPr lang="pt-BR" b="1" dirty="0">
              <a:solidFill>
                <a:srgbClr val="002060"/>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1837490821"/>
              </p:ext>
            </p:extLst>
          </p:nvPr>
        </p:nvGraphicFramePr>
        <p:xfrm>
          <a:off x="539552" y="843558"/>
          <a:ext cx="8136902" cy="3528387"/>
        </p:xfrm>
        <a:graphic>
          <a:graphicData uri="http://schemas.openxmlformats.org/drawingml/2006/table">
            <a:tbl>
              <a:tblPr/>
              <a:tblGrid>
                <a:gridCol w="936104"/>
                <a:gridCol w="720080"/>
                <a:gridCol w="1934157"/>
                <a:gridCol w="405943"/>
                <a:gridCol w="1641814"/>
                <a:gridCol w="577341"/>
                <a:gridCol w="577341"/>
                <a:gridCol w="667550"/>
                <a:gridCol w="676572"/>
              </a:tblGrid>
              <a:tr h="486135">
                <a:tc gridSpan="9">
                  <a:txBody>
                    <a:bodyPr/>
                    <a:lstStyle/>
                    <a:p>
                      <a:pPr algn="ctr" fontAlgn="ctr"/>
                      <a:r>
                        <a:rPr lang="pt-BR" sz="1800" b="1" i="0" u="none" strike="noStrike" dirty="0">
                          <a:solidFill>
                            <a:schemeClr val="bg1"/>
                          </a:solidFill>
                          <a:effectLst/>
                          <a:latin typeface="Arial" panose="020B0604020202020204" pitchFamily="34" charset="0"/>
                        </a:rPr>
                        <a:t>Resultado do 2º </a:t>
                      </a:r>
                      <a:r>
                        <a:rPr lang="pt-BR" sz="1800" b="1" i="0" u="none" strike="noStrike" dirty="0" err="1">
                          <a:solidFill>
                            <a:schemeClr val="bg1"/>
                          </a:solidFill>
                          <a:effectLst/>
                          <a:latin typeface="Arial" panose="020B0604020202020204" pitchFamily="34" charset="0"/>
                        </a:rPr>
                        <a:t>LIRAa</a:t>
                      </a:r>
                      <a:r>
                        <a:rPr lang="pt-BR" sz="1800" b="1" i="0" u="none" strike="noStrike" dirty="0">
                          <a:solidFill>
                            <a:schemeClr val="bg1"/>
                          </a:solidFill>
                          <a:effectLst/>
                          <a:latin typeface="Arial" panose="020B0604020202020204" pitchFamily="34" charset="0"/>
                        </a:rPr>
                        <a:t> de 2022 em </a:t>
                      </a:r>
                      <a:r>
                        <a:rPr lang="pt-BR" sz="1800" b="1" i="0" u="none" strike="noStrike" dirty="0" smtClean="0">
                          <a:solidFill>
                            <a:schemeClr val="bg1"/>
                          </a:solidFill>
                          <a:effectLst/>
                          <a:latin typeface="Arial" panose="020B0604020202020204" pitchFamily="34" charset="0"/>
                        </a:rPr>
                        <a:t>18</a:t>
                      </a:r>
                      <a:r>
                        <a:rPr lang="pt-BR" sz="1800" b="1" i="0" u="none" strike="noStrike" baseline="0" dirty="0" smtClean="0">
                          <a:solidFill>
                            <a:schemeClr val="bg1"/>
                          </a:solidFill>
                          <a:effectLst/>
                          <a:latin typeface="Arial" panose="020B0604020202020204" pitchFamily="34" charset="0"/>
                        </a:rPr>
                        <a:t> a 22</a:t>
                      </a:r>
                      <a:r>
                        <a:rPr lang="pt-BR" sz="1800" b="1" i="0" u="none" strike="noStrike" dirty="0" smtClean="0">
                          <a:solidFill>
                            <a:schemeClr val="bg1"/>
                          </a:solidFill>
                          <a:effectLst/>
                          <a:latin typeface="Arial" panose="020B0604020202020204" pitchFamily="34" charset="0"/>
                        </a:rPr>
                        <a:t>/05/2022</a:t>
                      </a:r>
                      <a:endParaRPr lang="pt-BR" sz="1800" b="1" i="0" u="none" strike="noStrike" dirty="0">
                        <a:solidFill>
                          <a:schemeClr val="bg1"/>
                        </a:solidFill>
                        <a:effectLst/>
                        <a:latin typeface="Arial" panose="020B0604020202020204" pitchFamily="34" charset="0"/>
                      </a:endParaRPr>
                    </a:p>
                  </a:txBody>
                  <a:tcPr marL="8570" marR="8570" marT="8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r>
              <a:tr h="249300">
                <a:tc rowSpan="2" gridSpan="5">
                  <a:txBody>
                    <a:bodyPr/>
                    <a:lstStyle/>
                    <a:p>
                      <a:pPr algn="ctr" fontAlgn="ctr"/>
                      <a:r>
                        <a:rPr lang="pt-BR" sz="1100" b="1" i="0" u="none" strike="noStrike" dirty="0">
                          <a:solidFill>
                            <a:schemeClr val="bg1"/>
                          </a:solidFill>
                          <a:effectLst/>
                          <a:latin typeface="Arial" panose="020B0604020202020204" pitchFamily="34" charset="0"/>
                        </a:rPr>
                        <a:t>                        Dados Gerais</a:t>
                      </a:r>
                    </a:p>
                  </a:txBody>
                  <a:tcPr marL="8570" marR="8570" marT="8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rowSpan="2" hMerge="1">
                  <a:txBody>
                    <a:bodyPr/>
                    <a:lstStyle/>
                    <a:p>
                      <a:endParaRPr lang="pt-BR"/>
                    </a:p>
                  </a:txBody>
                  <a:tcPr/>
                </a:tc>
                <a:tc rowSpan="2" hMerge="1">
                  <a:txBody>
                    <a:bodyPr/>
                    <a:lstStyle/>
                    <a:p>
                      <a:endParaRPr lang="pt-BR"/>
                    </a:p>
                  </a:txBody>
                  <a:tcPr/>
                </a:tc>
                <a:tc rowSpan="2" hMerge="1">
                  <a:txBody>
                    <a:bodyPr/>
                    <a:lstStyle/>
                    <a:p>
                      <a:endParaRPr lang="pt-BR"/>
                    </a:p>
                  </a:txBody>
                  <a:tcPr/>
                </a:tc>
                <a:tc rowSpan="2" hMerge="1">
                  <a:txBody>
                    <a:bodyPr/>
                    <a:lstStyle/>
                    <a:p>
                      <a:endParaRPr lang="pt-BR"/>
                    </a:p>
                  </a:txBody>
                  <a:tcPr/>
                </a:tc>
                <a:tc gridSpan="2">
                  <a:txBody>
                    <a:bodyPr/>
                    <a:lstStyle/>
                    <a:p>
                      <a:pPr algn="l" fontAlgn="b"/>
                      <a:r>
                        <a:rPr lang="pt-BR" sz="1100" b="1" i="0" u="none" strike="noStrike">
                          <a:solidFill>
                            <a:schemeClr val="bg1"/>
                          </a:solidFill>
                          <a:effectLst/>
                          <a:latin typeface="Arial" panose="020B0604020202020204" pitchFamily="34" charset="0"/>
                        </a:rPr>
                        <a:t>           Índices</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hMerge="1">
                  <a:txBody>
                    <a:bodyPr/>
                    <a:lstStyle/>
                    <a:p>
                      <a:endParaRPr lang="pt-BR"/>
                    </a:p>
                  </a:txBody>
                  <a:tcPr/>
                </a:tc>
                <a:tc gridSpan="2">
                  <a:txBody>
                    <a:bodyPr/>
                    <a:lstStyle/>
                    <a:p>
                      <a:pPr algn="l" fontAlgn="b"/>
                      <a:r>
                        <a:rPr lang="pt-BR" sz="1100" b="1" i="0" u="none" strike="noStrike">
                          <a:solidFill>
                            <a:schemeClr val="bg1"/>
                          </a:solidFill>
                          <a:effectLst/>
                          <a:latin typeface="Arial" panose="020B0604020202020204" pitchFamily="34" charset="0"/>
                        </a:rPr>
                        <a:t>           Índices</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hMerge="1">
                  <a:txBody>
                    <a:bodyPr/>
                    <a:lstStyle/>
                    <a:p>
                      <a:endParaRPr lang="pt-BR"/>
                    </a:p>
                  </a:txBody>
                  <a:tcPr/>
                </a:tc>
              </a:tr>
              <a:tr h="211971">
                <a:tc gridSpan="5" vMerge="1">
                  <a:txBody>
                    <a:bodyPr/>
                    <a:lstStyle/>
                    <a:p>
                      <a:endParaRPr lang="pt-BR"/>
                    </a:p>
                  </a:txBody>
                  <a:tcPr/>
                </a:tc>
                <a:tc hMerge="1" vMerge="1">
                  <a:txBody>
                    <a:bodyPr/>
                    <a:lstStyle/>
                    <a:p>
                      <a:endParaRPr lang="pt-BR"/>
                    </a:p>
                  </a:txBody>
                  <a:tcPr/>
                </a:tc>
                <a:tc hMerge="1" vMerge="1">
                  <a:txBody>
                    <a:bodyPr/>
                    <a:lstStyle/>
                    <a:p>
                      <a:endParaRPr lang="pt-BR"/>
                    </a:p>
                  </a:txBody>
                  <a:tcPr/>
                </a:tc>
                <a:tc hMerge="1" vMerge="1">
                  <a:txBody>
                    <a:bodyPr/>
                    <a:lstStyle/>
                    <a:p>
                      <a:endParaRPr lang="pt-BR"/>
                    </a:p>
                  </a:txBody>
                  <a:tcPr/>
                </a:tc>
                <a:tc hMerge="1" vMerge="1">
                  <a:txBody>
                    <a:bodyPr/>
                    <a:lstStyle/>
                    <a:p>
                      <a:endParaRPr lang="pt-BR"/>
                    </a:p>
                  </a:txBody>
                  <a:tcPr/>
                </a:tc>
                <a:tc gridSpan="2">
                  <a:txBody>
                    <a:bodyPr/>
                    <a:lstStyle/>
                    <a:p>
                      <a:pPr algn="ctr" fontAlgn="b"/>
                      <a:r>
                        <a:rPr lang="pt-BR" sz="1050" b="1" i="0" u="none" strike="noStrike">
                          <a:solidFill>
                            <a:schemeClr val="bg1"/>
                          </a:solidFill>
                          <a:effectLst/>
                          <a:latin typeface="Arial" panose="020B0604020202020204" pitchFamily="34" charset="0"/>
                        </a:rPr>
                        <a:t>Aedes aegypti</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hMerge="1">
                  <a:txBody>
                    <a:bodyPr/>
                    <a:lstStyle/>
                    <a:p>
                      <a:endParaRPr lang="pt-BR"/>
                    </a:p>
                  </a:txBody>
                  <a:tcPr/>
                </a:tc>
                <a:tc gridSpan="2">
                  <a:txBody>
                    <a:bodyPr/>
                    <a:lstStyle/>
                    <a:p>
                      <a:pPr algn="l" fontAlgn="b"/>
                      <a:r>
                        <a:rPr lang="pt-BR" sz="1050" b="1" i="0" u="none" strike="noStrike">
                          <a:solidFill>
                            <a:schemeClr val="bg1"/>
                          </a:solidFill>
                          <a:effectLst/>
                          <a:latin typeface="Arial" panose="020B0604020202020204" pitchFamily="34" charset="0"/>
                        </a:rPr>
                        <a:t> </a:t>
                      </a:r>
                      <a:r>
                        <a:rPr lang="pt-BR" sz="1050" b="1" i="1" u="none" strike="noStrike">
                          <a:solidFill>
                            <a:schemeClr val="bg1"/>
                          </a:solidFill>
                          <a:effectLst/>
                          <a:latin typeface="Arial" panose="020B0604020202020204" pitchFamily="34" charset="0"/>
                        </a:rPr>
                        <a:t> Aedes albopictus</a:t>
                      </a:r>
                      <a:endParaRPr lang="pt-BR" sz="1050" b="1" i="0" u="none" strike="noStrike">
                        <a:solidFill>
                          <a:schemeClr val="bg1"/>
                        </a:solidFill>
                        <a:effectLst/>
                        <a:latin typeface="Arial" panose="020B0604020202020204" pitchFamily="34" charset="0"/>
                      </a:endParaRP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hMerge="1">
                  <a:txBody>
                    <a:bodyPr/>
                    <a:lstStyle/>
                    <a:p>
                      <a:endParaRPr lang="pt-BR"/>
                    </a:p>
                  </a:txBody>
                  <a:tcPr/>
                </a:tc>
              </a:tr>
              <a:tr h="249300">
                <a:tc>
                  <a:txBody>
                    <a:bodyPr/>
                    <a:lstStyle/>
                    <a:p>
                      <a:pPr algn="ctr" fontAlgn="b"/>
                      <a:r>
                        <a:rPr lang="pt-BR" sz="1050" b="1" i="0" u="none" strike="noStrike">
                          <a:solidFill>
                            <a:schemeClr val="bg1"/>
                          </a:solidFill>
                          <a:effectLst/>
                          <a:latin typeface="Arial" panose="020B0604020202020204" pitchFamily="34" charset="0"/>
                        </a:rPr>
                        <a:t>URS</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b"/>
                      <a:r>
                        <a:rPr lang="pt-BR" sz="1050" b="1" i="0" u="none" strike="noStrike">
                          <a:solidFill>
                            <a:schemeClr val="bg1"/>
                          </a:solidFill>
                          <a:effectLst/>
                          <a:latin typeface="Arial" panose="020B0604020202020204" pitchFamily="34" charset="0"/>
                        </a:rPr>
                        <a:t>IBGE</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b"/>
                      <a:r>
                        <a:rPr lang="pt-BR" sz="1100" b="1" i="0" u="none" strike="noStrike">
                          <a:solidFill>
                            <a:schemeClr val="bg1"/>
                          </a:solidFill>
                          <a:effectLst/>
                          <a:latin typeface="Arial" panose="020B0604020202020204" pitchFamily="34" charset="0"/>
                        </a:rPr>
                        <a:t>Município</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b"/>
                      <a:r>
                        <a:rPr lang="pt-BR" sz="1050" b="1" i="0" u="none" strike="noStrike" dirty="0">
                          <a:solidFill>
                            <a:schemeClr val="bg1"/>
                          </a:solidFill>
                          <a:effectLst/>
                          <a:latin typeface="Arial" panose="020B0604020202020204" pitchFamily="34" charset="0"/>
                        </a:rPr>
                        <a:t>UF</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b"/>
                      <a:r>
                        <a:rPr lang="pt-BR" sz="1050" b="1" i="0" u="none" strike="noStrike">
                          <a:solidFill>
                            <a:schemeClr val="bg1"/>
                          </a:solidFill>
                          <a:effectLst/>
                          <a:latin typeface="Arial" panose="020B0604020202020204" pitchFamily="34" charset="0"/>
                        </a:rPr>
                        <a:t>Período de execução</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b"/>
                      <a:r>
                        <a:rPr lang="pt-BR" sz="1050" b="1" i="0" u="none" strike="noStrike">
                          <a:solidFill>
                            <a:schemeClr val="bg1"/>
                          </a:solidFill>
                          <a:effectLst/>
                          <a:latin typeface="Arial" panose="020B0604020202020204" pitchFamily="34" charset="0"/>
                        </a:rPr>
                        <a:t>IIP</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b"/>
                      <a:r>
                        <a:rPr lang="pt-BR" sz="1050" b="1" i="0" u="none" strike="noStrike">
                          <a:solidFill>
                            <a:schemeClr val="bg1"/>
                          </a:solidFill>
                          <a:effectLst/>
                          <a:latin typeface="Arial" panose="020B0604020202020204" pitchFamily="34" charset="0"/>
                        </a:rPr>
                        <a:t>IB</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b"/>
                      <a:r>
                        <a:rPr lang="pt-BR" sz="1050" b="1" i="0" u="none" strike="noStrike" dirty="0">
                          <a:solidFill>
                            <a:schemeClr val="bg1"/>
                          </a:solidFill>
                          <a:effectLst/>
                          <a:latin typeface="Arial" panose="020B0604020202020204" pitchFamily="34" charset="0"/>
                        </a:rPr>
                        <a:t>IIP</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b"/>
                      <a:r>
                        <a:rPr lang="pt-BR" sz="1050" b="1" i="0" u="none" strike="noStrike">
                          <a:solidFill>
                            <a:schemeClr val="bg1"/>
                          </a:solidFill>
                          <a:effectLst/>
                          <a:latin typeface="Arial" panose="020B0604020202020204" pitchFamily="34" charset="0"/>
                        </a:rPr>
                        <a:t>IB</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r>
              <a:tr h="211971">
                <a:tc>
                  <a:txBody>
                    <a:bodyPr/>
                    <a:lstStyle/>
                    <a:p>
                      <a:pPr algn="ctr" fontAlgn="b"/>
                      <a:r>
                        <a:rPr lang="pt-BR" sz="1050" b="1" i="0" u="none" strike="noStrike" dirty="0">
                          <a:solidFill>
                            <a:schemeClr val="bg1"/>
                          </a:solidFill>
                          <a:effectLst/>
                          <a:latin typeface="Arial" panose="020B0604020202020204" pitchFamily="34" charset="0"/>
                        </a:rPr>
                        <a:t>VIANA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dirty="0">
                          <a:solidFill>
                            <a:schemeClr val="bg1"/>
                          </a:solidFill>
                          <a:effectLst/>
                          <a:latin typeface="Arial" panose="020B0604020202020204" pitchFamily="34" charset="0"/>
                        </a:rPr>
                        <a:t>210135</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Bacurituba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MA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18/4 a 22/04/2022</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1FF74"/>
                    </a:solidFill>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971">
                <a:tc>
                  <a:txBody>
                    <a:bodyPr/>
                    <a:lstStyle/>
                    <a:p>
                      <a:pPr algn="ctr" fontAlgn="b"/>
                      <a:r>
                        <a:rPr lang="pt-BR" sz="1050" b="1" i="0" u="none" strike="noStrike" dirty="0">
                          <a:solidFill>
                            <a:schemeClr val="bg1"/>
                          </a:solidFill>
                          <a:effectLst/>
                          <a:latin typeface="Arial" panose="020B0604020202020204" pitchFamily="34" charset="0"/>
                        </a:rPr>
                        <a:t>VIANA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dirty="0">
                          <a:solidFill>
                            <a:schemeClr val="bg1"/>
                          </a:solidFill>
                          <a:effectLst/>
                          <a:latin typeface="Arial" panose="020B0604020202020204" pitchFamily="34" charset="0"/>
                        </a:rPr>
                        <a:t>210240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Cajapió</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MA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18 a 25 de abril de 2022</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1FF74"/>
                    </a:solidFill>
                  </a:tcPr>
                </a:tc>
                <a:tc>
                  <a:txBody>
                    <a:bodyPr/>
                    <a:lstStyle/>
                    <a:p>
                      <a:pPr algn="ctr" fontAlgn="b"/>
                      <a:r>
                        <a:rPr lang="pt-BR" sz="1100" b="1" i="0" u="none" strike="noStrike" dirty="0">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971">
                <a:tc>
                  <a:txBody>
                    <a:bodyPr/>
                    <a:lstStyle/>
                    <a:p>
                      <a:pPr algn="ctr" fontAlgn="b"/>
                      <a:r>
                        <a:rPr lang="pt-BR" sz="1050" b="1" i="0" u="none" strike="noStrike" dirty="0">
                          <a:solidFill>
                            <a:schemeClr val="bg1"/>
                          </a:solidFill>
                          <a:effectLst/>
                          <a:latin typeface="Arial" panose="020B0604020202020204" pitchFamily="34" charset="0"/>
                        </a:rPr>
                        <a:t>VIANA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dirty="0">
                          <a:solidFill>
                            <a:schemeClr val="bg1"/>
                          </a:solidFill>
                          <a:effectLst/>
                          <a:latin typeface="Arial" panose="020B0604020202020204" pitchFamily="34" charset="0"/>
                        </a:rPr>
                        <a:t>210650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Matinha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MA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18 a 22/04/2022</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1FF74"/>
                    </a:solidFill>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11,7</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11,7</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971">
                <a:tc>
                  <a:txBody>
                    <a:bodyPr/>
                    <a:lstStyle/>
                    <a:p>
                      <a:pPr algn="ctr" fontAlgn="b"/>
                      <a:r>
                        <a:rPr lang="pt-BR" sz="1050" b="1" i="0" u="none" strike="noStrike">
                          <a:solidFill>
                            <a:schemeClr val="bg1"/>
                          </a:solidFill>
                          <a:effectLst/>
                          <a:latin typeface="Arial" panose="020B0604020202020204" pitchFamily="34" charset="0"/>
                        </a:rPr>
                        <a:t>VIANA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dirty="0">
                          <a:solidFill>
                            <a:schemeClr val="bg1"/>
                          </a:solidFill>
                          <a:effectLst/>
                          <a:latin typeface="Arial" panose="020B0604020202020204" pitchFamily="34" charset="0"/>
                        </a:rPr>
                        <a:t>210745</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Olinda Nova do Maranhão</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MA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18/04/2022 À 22/04/2022</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1FF74"/>
                    </a:solidFill>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3,1</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3,1</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971">
                <a:tc>
                  <a:txBody>
                    <a:bodyPr/>
                    <a:lstStyle/>
                    <a:p>
                      <a:pPr algn="ctr" fontAlgn="b"/>
                      <a:r>
                        <a:rPr lang="pt-BR" sz="1050" b="1" i="0" u="none" strike="noStrike" dirty="0">
                          <a:solidFill>
                            <a:schemeClr val="bg1"/>
                          </a:solidFill>
                          <a:effectLst/>
                          <a:latin typeface="Arial" panose="020B0604020202020204" pitchFamily="34" charset="0"/>
                        </a:rPr>
                        <a:t>VIANA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dirty="0">
                          <a:solidFill>
                            <a:schemeClr val="bg1"/>
                          </a:solidFill>
                          <a:effectLst/>
                          <a:latin typeface="Arial" panose="020B0604020202020204" pitchFamily="34" charset="0"/>
                        </a:rPr>
                        <a:t>210760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Palmeirândia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MA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18/04 a22/04/2022</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1FF74"/>
                    </a:solidFill>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971">
                <a:tc>
                  <a:txBody>
                    <a:bodyPr/>
                    <a:lstStyle/>
                    <a:p>
                      <a:pPr algn="ctr" fontAlgn="b"/>
                      <a:r>
                        <a:rPr lang="pt-BR" sz="1050" b="1" i="0" u="none" strike="noStrike" dirty="0">
                          <a:solidFill>
                            <a:schemeClr val="bg1"/>
                          </a:solidFill>
                          <a:effectLst/>
                          <a:latin typeface="Arial" panose="020B0604020202020204" pitchFamily="34" charset="0"/>
                        </a:rPr>
                        <a:t>VIANA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211100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São João Batista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MA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18 a 21 de abril 2022</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1FF74"/>
                    </a:solidFill>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971">
                <a:tc>
                  <a:txBody>
                    <a:bodyPr/>
                    <a:lstStyle/>
                    <a:p>
                      <a:pPr algn="ctr" fontAlgn="b"/>
                      <a:r>
                        <a:rPr lang="pt-BR" sz="1050" b="1" i="0" u="none" strike="noStrike" dirty="0">
                          <a:solidFill>
                            <a:schemeClr val="bg1"/>
                          </a:solidFill>
                          <a:effectLst/>
                          <a:latin typeface="Arial" panose="020B0604020202020204" pitchFamily="34" charset="0"/>
                        </a:rPr>
                        <a:t>VIANA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dirty="0">
                          <a:solidFill>
                            <a:schemeClr val="bg1"/>
                          </a:solidFill>
                          <a:effectLst/>
                          <a:latin typeface="Arial" panose="020B0604020202020204" pitchFamily="34" charset="0"/>
                        </a:rPr>
                        <a:t>211170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São Vicente Ferrer</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MA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18 a 20/04/2022</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1FF74"/>
                    </a:solidFill>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971">
                <a:tc>
                  <a:txBody>
                    <a:bodyPr/>
                    <a:lstStyle/>
                    <a:p>
                      <a:pPr algn="ctr" fontAlgn="b"/>
                      <a:r>
                        <a:rPr lang="pt-BR" sz="1050" b="1" i="0" u="none" strike="noStrike">
                          <a:solidFill>
                            <a:schemeClr val="bg1"/>
                          </a:solidFill>
                          <a:effectLst/>
                          <a:latin typeface="Arial" panose="020B0604020202020204" pitchFamily="34" charset="0"/>
                        </a:rPr>
                        <a:t>VIANA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dirty="0">
                          <a:solidFill>
                            <a:schemeClr val="bg1"/>
                          </a:solidFill>
                          <a:effectLst/>
                          <a:latin typeface="Arial" panose="020B0604020202020204" pitchFamily="34" charset="0"/>
                        </a:rPr>
                        <a:t>211280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Viana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MA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18 a 22 de Abril de 2022</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1FF74"/>
                    </a:solidFill>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2,3</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2,3</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971">
                <a:tc>
                  <a:txBody>
                    <a:bodyPr/>
                    <a:lstStyle/>
                    <a:p>
                      <a:pPr algn="ctr" fontAlgn="b"/>
                      <a:r>
                        <a:rPr lang="pt-BR" sz="1050" b="1" i="0" u="none" strike="noStrike" dirty="0">
                          <a:solidFill>
                            <a:schemeClr val="bg1"/>
                          </a:solidFill>
                          <a:effectLst/>
                          <a:latin typeface="Arial" panose="020B0604020202020204" pitchFamily="34" charset="0"/>
                        </a:rPr>
                        <a:t>VIANA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dirty="0">
                          <a:solidFill>
                            <a:schemeClr val="bg1"/>
                          </a:solidFill>
                          <a:effectLst/>
                          <a:latin typeface="Arial" panose="020B0604020202020204" pitchFamily="34" charset="0"/>
                        </a:rPr>
                        <a:t>210250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err="1">
                          <a:solidFill>
                            <a:schemeClr val="bg1"/>
                          </a:solidFill>
                          <a:effectLst/>
                          <a:latin typeface="Arial" panose="020B0604020202020204" pitchFamily="34" charset="0"/>
                        </a:rPr>
                        <a:t>Cajari</a:t>
                      </a:r>
                      <a:endParaRPr lang="pt-BR" sz="1100" b="1" i="0" u="none" strike="noStrike" dirty="0">
                        <a:solidFill>
                          <a:schemeClr val="bg1"/>
                        </a:solidFill>
                        <a:effectLst/>
                        <a:latin typeface="Arial" panose="020B0604020202020204" pitchFamily="34" charset="0"/>
                      </a:endParaRP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MA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21 a 25 de março de 2022</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0,8</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1FF74"/>
                    </a:solidFill>
                  </a:tcPr>
                </a:tc>
                <a:tc>
                  <a:txBody>
                    <a:bodyPr/>
                    <a:lstStyle/>
                    <a:p>
                      <a:pPr algn="ctr" fontAlgn="b"/>
                      <a:r>
                        <a:rPr lang="pt-BR" sz="1100" b="1" i="0" u="none" strike="noStrike">
                          <a:solidFill>
                            <a:schemeClr val="bg1"/>
                          </a:solidFill>
                          <a:effectLst/>
                          <a:latin typeface="Arial" panose="020B0604020202020204" pitchFamily="34" charset="0"/>
                        </a:rPr>
                        <a:t>0,8</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971">
                <a:tc>
                  <a:txBody>
                    <a:bodyPr/>
                    <a:lstStyle/>
                    <a:p>
                      <a:pPr algn="ctr" fontAlgn="b"/>
                      <a:r>
                        <a:rPr lang="pt-BR" sz="1050" b="1" i="0" u="none" strike="noStrike" dirty="0">
                          <a:solidFill>
                            <a:schemeClr val="bg1"/>
                          </a:solidFill>
                          <a:effectLst/>
                          <a:latin typeface="Arial" panose="020B0604020202020204" pitchFamily="34" charset="0"/>
                        </a:rPr>
                        <a:t>VIANA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dirty="0">
                          <a:solidFill>
                            <a:schemeClr val="bg1"/>
                          </a:solidFill>
                          <a:effectLst/>
                          <a:latin typeface="Arial" panose="020B0604020202020204" pitchFamily="34" charset="0"/>
                        </a:rPr>
                        <a:t>210830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Penalva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MA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a:solidFill>
                            <a:schemeClr val="bg1"/>
                          </a:solidFill>
                          <a:effectLst/>
                          <a:latin typeface="Arial" panose="020B0604020202020204" pitchFamily="34" charset="0"/>
                        </a:rPr>
                        <a:t>de 20 a 22 de abril 2022</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2,1</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pt-BR" sz="1100" b="1" i="0" u="none" strike="noStrike">
                          <a:solidFill>
                            <a:schemeClr val="bg1"/>
                          </a:solidFill>
                          <a:effectLst/>
                          <a:latin typeface="Arial" panose="020B0604020202020204" pitchFamily="34" charset="0"/>
                        </a:rPr>
                        <a:t>2,5</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971">
                <a:tc>
                  <a:txBody>
                    <a:bodyPr/>
                    <a:lstStyle/>
                    <a:p>
                      <a:pPr algn="ctr" fontAlgn="b"/>
                      <a:r>
                        <a:rPr lang="pt-BR" sz="1050" b="1" i="0" u="none" strike="noStrike" dirty="0">
                          <a:solidFill>
                            <a:schemeClr val="bg1"/>
                          </a:solidFill>
                          <a:effectLst/>
                          <a:latin typeface="Arial" panose="020B0604020202020204" pitchFamily="34" charset="0"/>
                        </a:rPr>
                        <a:t>VIANA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dirty="0">
                          <a:solidFill>
                            <a:schemeClr val="bg1"/>
                          </a:solidFill>
                          <a:effectLst/>
                          <a:latin typeface="Arial" panose="020B0604020202020204" pitchFamily="34" charset="0"/>
                        </a:rPr>
                        <a:t>211050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São Bento</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dirty="0">
                          <a:solidFill>
                            <a:schemeClr val="bg1"/>
                          </a:solidFill>
                          <a:effectLst/>
                          <a:latin typeface="Arial" panose="020B0604020202020204" pitchFamily="34" charset="0"/>
                        </a:rPr>
                        <a:t>MA</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050" b="1" i="0" u="none" strike="noStrike" dirty="0">
                          <a:solidFill>
                            <a:schemeClr val="bg1"/>
                          </a:solidFill>
                          <a:effectLst/>
                          <a:latin typeface="Arial" panose="020B0604020202020204" pitchFamily="34" charset="0"/>
                        </a:rPr>
                        <a:t>18 a 22 Abril 2022</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tx1"/>
                          </a:solidFill>
                          <a:effectLst/>
                          <a:latin typeface="Arial" panose="020B0604020202020204" pitchFamily="34" charset="0"/>
                        </a:rPr>
                        <a:t>7,1</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pt-BR" sz="1100" b="1" i="0" u="none" strike="noStrike">
                          <a:solidFill>
                            <a:schemeClr val="bg1"/>
                          </a:solidFill>
                          <a:effectLst/>
                          <a:latin typeface="Arial" panose="020B0604020202020204" pitchFamily="34" charset="0"/>
                        </a:rPr>
                        <a:t>23,2</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100" b="1" i="0" u="none" strike="noStrike" dirty="0">
                          <a:solidFill>
                            <a:schemeClr val="bg1"/>
                          </a:solidFill>
                          <a:effectLst/>
                          <a:latin typeface="Arial" panose="020B0604020202020204" pitchFamily="34" charset="0"/>
                        </a:rPr>
                        <a:t>0,0</a:t>
                      </a:r>
                    </a:p>
                  </a:txBody>
                  <a:tcPr marL="8570" marR="8570" marT="85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205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tângulo 4"/>
          <p:cNvSpPr/>
          <p:nvPr/>
        </p:nvSpPr>
        <p:spPr>
          <a:xfrm>
            <a:off x="3917014" y="1779662"/>
            <a:ext cx="1309974" cy="923330"/>
          </a:xfrm>
          <a:prstGeom prst="rect">
            <a:avLst/>
          </a:prstGeom>
          <a:noFill/>
        </p:spPr>
        <p:txBody>
          <a:bodyPr wrap="none" lIns="91440" tIns="45720" rIns="91440" bIns="45720">
            <a:spAutoFit/>
          </a:bodyPr>
          <a:lstStyle/>
          <a:p>
            <a:pPr algn="ctr"/>
            <a:r>
              <a:rPr lang="pt-BR" sz="5400" b="1" cap="none" spc="0" dirty="0">
                <a:ln w="10541" cmpd="sng">
                  <a:solidFill>
                    <a:srgbClr val="7D7D7D">
                      <a:tint val="100000"/>
                      <a:shade val="100000"/>
                      <a:satMod val="110000"/>
                    </a:srgbClr>
                  </a:solidFill>
                  <a:prstDash val="solid"/>
                </a:ln>
                <a:solidFill>
                  <a:srgbClr val="006600"/>
                </a:solidFill>
                <a:effectLst/>
                <a:latin typeface="Bauhaus 93" pitchFamily="82" charset="0"/>
              </a:rPr>
              <a:t>FIM</a:t>
            </a:r>
          </a:p>
        </p:txBody>
      </p:sp>
    </p:spTree>
    <p:extLst>
      <p:ext uri="{BB962C8B-B14F-4D97-AF65-F5344CB8AC3E}">
        <p14:creationId xmlns:p14="http://schemas.microsoft.com/office/powerpoint/2010/main" val="418493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5" presetClass="entr" presetSubtype="0" fill="hold" grpId="1"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300193" y="540544"/>
            <a:ext cx="215642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r>
              <a:rPr lang="pt-BR" sz="2800" b="1" dirty="0">
                <a:solidFill>
                  <a:srgbClr val="7030A0"/>
                </a:solidFill>
                <a:effectLst>
                  <a:outerShdw blurRad="38100" dist="38100" dir="2700000" algn="tl">
                    <a:srgbClr val="000000">
                      <a:alpha val="43137"/>
                    </a:srgbClr>
                  </a:outerShdw>
                </a:effectLst>
              </a:rPr>
              <a:t>Vantagens</a:t>
            </a:r>
          </a:p>
        </p:txBody>
      </p:sp>
      <p:sp>
        <p:nvSpPr>
          <p:cNvPr id="3" name="Rectangle 5"/>
          <p:cNvSpPr>
            <a:spLocks noChangeArrowheads="1"/>
          </p:cNvSpPr>
          <p:nvPr/>
        </p:nvSpPr>
        <p:spPr bwMode="auto">
          <a:xfrm>
            <a:off x="684213" y="1635646"/>
            <a:ext cx="77724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FontTx/>
              <a:buChar char="•"/>
            </a:pPr>
            <a:r>
              <a:rPr lang="pt-BR" sz="1800" b="1" dirty="0">
                <a:solidFill>
                  <a:srgbClr val="FF0000"/>
                </a:solidFill>
                <a:effectLst>
                  <a:outerShdw blurRad="38100" dist="38100" dir="2700000" algn="tl">
                    <a:srgbClr val="000000">
                      <a:alpha val="43137"/>
                    </a:srgbClr>
                  </a:outerShdw>
                </a:effectLst>
              </a:rPr>
              <a:t>Demonstra a situação de infestação do município no prazo médio de uma semana;</a:t>
            </a:r>
          </a:p>
          <a:p>
            <a:pPr marL="342900" indent="-342900" algn="just">
              <a:spcBef>
                <a:spcPct val="20000"/>
              </a:spcBef>
            </a:pPr>
            <a:r>
              <a:rPr lang="pt-BR" sz="1800" b="1" dirty="0">
                <a:solidFill>
                  <a:srgbClr val="FF0000"/>
                </a:solidFill>
                <a:effectLst>
                  <a:outerShdw blurRad="38100" dist="38100" dir="2700000" algn="tl">
                    <a:srgbClr val="000000">
                      <a:alpha val="43137"/>
                    </a:srgbClr>
                  </a:outerShdw>
                </a:effectLst>
              </a:rPr>
              <a:t> </a:t>
            </a:r>
          </a:p>
          <a:p>
            <a:pPr marL="342900" indent="-342900" algn="just">
              <a:spcBef>
                <a:spcPct val="20000"/>
              </a:spcBef>
              <a:buFontTx/>
              <a:buChar char="•"/>
            </a:pPr>
            <a:r>
              <a:rPr lang="pt-BR" sz="1800" b="1" dirty="0">
                <a:solidFill>
                  <a:srgbClr val="FF0000"/>
                </a:solidFill>
                <a:effectLst>
                  <a:outerShdw blurRad="38100" dist="38100" dir="2700000" algn="tl">
                    <a:srgbClr val="000000">
                      <a:alpha val="43137"/>
                    </a:srgbClr>
                  </a:outerShdw>
                </a:effectLst>
              </a:rPr>
              <a:t>Rapidez e oportunidade das informações;</a:t>
            </a:r>
          </a:p>
          <a:p>
            <a:pPr marL="342900" indent="-342900" algn="just">
              <a:spcBef>
                <a:spcPct val="20000"/>
              </a:spcBef>
              <a:buFontTx/>
              <a:buChar char="•"/>
            </a:pPr>
            <a:endParaRPr lang="pt-BR" sz="1800" b="1" dirty="0">
              <a:solidFill>
                <a:srgbClr val="FF0000"/>
              </a:solidFill>
              <a:effectLst>
                <a:outerShdw blurRad="38100" dist="38100" dir="2700000" algn="tl">
                  <a:srgbClr val="000000">
                    <a:alpha val="43137"/>
                  </a:srgbClr>
                </a:outerShdw>
              </a:effectLst>
            </a:endParaRPr>
          </a:p>
          <a:p>
            <a:pPr marL="342900" indent="-342900" algn="just">
              <a:spcBef>
                <a:spcPct val="20000"/>
              </a:spcBef>
              <a:buFontTx/>
              <a:buChar char="•"/>
            </a:pPr>
            <a:r>
              <a:rPr lang="pt-BR" sz="1800" b="1" dirty="0">
                <a:solidFill>
                  <a:srgbClr val="FF0000"/>
                </a:solidFill>
                <a:effectLst>
                  <a:outerShdw blurRad="38100" dist="38100" dir="2700000" algn="tl">
                    <a:srgbClr val="000000">
                      <a:alpha val="43137"/>
                    </a:srgbClr>
                  </a:outerShdw>
                </a:effectLst>
              </a:rPr>
              <a:t>Identificar os criadouros predominantes;</a:t>
            </a:r>
          </a:p>
          <a:p>
            <a:pPr marL="342900" indent="-342900" algn="just">
              <a:spcBef>
                <a:spcPct val="20000"/>
              </a:spcBef>
              <a:buFontTx/>
              <a:buChar char="•"/>
            </a:pPr>
            <a:endParaRPr lang="pt-BR" sz="1800" b="1" dirty="0">
              <a:solidFill>
                <a:srgbClr val="FF0000"/>
              </a:solidFill>
              <a:effectLst>
                <a:outerShdw blurRad="38100" dist="38100" dir="2700000" algn="tl">
                  <a:srgbClr val="000000">
                    <a:alpha val="43137"/>
                  </a:srgbClr>
                </a:outerShdw>
              </a:effectLst>
            </a:endParaRPr>
          </a:p>
          <a:p>
            <a:pPr marL="342900" indent="-342900" algn="just">
              <a:spcBef>
                <a:spcPct val="20000"/>
              </a:spcBef>
              <a:buFontTx/>
              <a:buChar char="•"/>
            </a:pPr>
            <a:r>
              <a:rPr lang="pt-BR" sz="1800" b="1" dirty="0">
                <a:solidFill>
                  <a:srgbClr val="FF0000"/>
                </a:solidFill>
                <a:effectLst>
                  <a:outerShdw blurRad="38100" dist="38100" dir="2700000" algn="tl">
                    <a:srgbClr val="000000">
                      <a:alpha val="43137"/>
                    </a:srgbClr>
                  </a:outerShdw>
                </a:effectLst>
              </a:rPr>
              <a:t>Permite o direcionamento das ações de controle para as áreas mais críticas.</a:t>
            </a:r>
          </a:p>
        </p:txBody>
      </p:sp>
      <p:cxnSp>
        <p:nvCxnSpPr>
          <p:cNvPr id="4" name="Conector reto 3"/>
          <p:cNvCxnSpPr/>
          <p:nvPr/>
        </p:nvCxnSpPr>
        <p:spPr>
          <a:xfrm>
            <a:off x="0" y="1131590"/>
            <a:ext cx="8456612"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Conector reto 4"/>
          <p:cNvCxnSpPr/>
          <p:nvPr/>
        </p:nvCxnSpPr>
        <p:spPr>
          <a:xfrm flipV="1">
            <a:off x="611560" y="20537"/>
            <a:ext cx="0" cy="5143501"/>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3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923928" y="51470"/>
            <a:ext cx="4392487"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pt-BR" sz="2400" b="1" dirty="0">
                <a:solidFill>
                  <a:srgbClr val="7030A0"/>
                </a:solidFill>
                <a:effectLst>
                  <a:outerShdw blurRad="38100" dist="38100" dir="2700000" algn="tl">
                    <a:srgbClr val="000000">
                      <a:alpha val="43137"/>
                    </a:srgbClr>
                  </a:outerShdw>
                </a:effectLst>
              </a:rPr>
              <a:t> Pré-requisitos para o </a:t>
            </a:r>
            <a:br>
              <a:rPr lang="pt-BR" sz="2400" b="1" dirty="0">
                <a:solidFill>
                  <a:srgbClr val="7030A0"/>
                </a:solidFill>
                <a:effectLst>
                  <a:outerShdw blurRad="38100" dist="38100" dir="2700000" algn="tl">
                    <a:srgbClr val="000000">
                      <a:alpha val="43137"/>
                    </a:srgbClr>
                  </a:outerShdw>
                </a:effectLst>
              </a:rPr>
            </a:br>
            <a:r>
              <a:rPr lang="pt-BR" sz="2400" b="1" dirty="0">
                <a:solidFill>
                  <a:srgbClr val="7030A0"/>
                </a:solidFill>
                <a:effectLst>
                  <a:outerShdw blurRad="38100" dist="38100" dir="2700000" algn="tl">
                    <a:srgbClr val="000000">
                      <a:alpha val="43137"/>
                    </a:srgbClr>
                  </a:outerShdw>
                </a:effectLst>
              </a:rPr>
              <a:t> planejamento do LIR</a:t>
            </a:r>
            <a:r>
              <a:rPr lang="pt-BR" sz="2400" b="1" i="1" dirty="0">
                <a:solidFill>
                  <a:srgbClr val="7030A0"/>
                </a:solidFill>
                <a:effectLst>
                  <a:outerShdw blurRad="38100" dist="38100" dir="2700000" algn="tl">
                    <a:srgbClr val="000000">
                      <a:alpha val="43137"/>
                    </a:srgbClr>
                  </a:outerShdw>
                </a:effectLst>
              </a:rPr>
              <a:t>Aa/LIA</a:t>
            </a:r>
          </a:p>
        </p:txBody>
      </p:sp>
      <p:sp>
        <p:nvSpPr>
          <p:cNvPr id="3" name="Rectangle 6"/>
          <p:cNvSpPr>
            <a:spLocks noChangeArrowheads="1"/>
          </p:cNvSpPr>
          <p:nvPr/>
        </p:nvSpPr>
        <p:spPr bwMode="auto">
          <a:xfrm>
            <a:off x="827088" y="915566"/>
            <a:ext cx="7486650"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pPr>
            <a:r>
              <a:rPr lang="pt-BR" sz="1800" b="1" dirty="0">
                <a:solidFill>
                  <a:srgbClr val="FF0000"/>
                </a:solidFill>
                <a:effectLst>
                  <a:outerShdw blurRad="38100" dist="38100" dir="2700000" algn="tl">
                    <a:srgbClr val="000000">
                      <a:alpha val="43137"/>
                    </a:srgbClr>
                  </a:outerShdw>
                </a:effectLst>
              </a:rPr>
              <a:t>1. atualização do reconhecimento geográfico (RG):</a:t>
            </a:r>
          </a:p>
          <a:p>
            <a:pPr marL="742950" lvl="1" indent="-285750" algn="just">
              <a:spcBef>
                <a:spcPct val="20000"/>
              </a:spcBef>
              <a:buFontTx/>
              <a:buChar char="•"/>
            </a:pPr>
            <a:r>
              <a:rPr lang="pt-BR" sz="1800" b="1" dirty="0">
                <a:solidFill>
                  <a:srgbClr val="FF0000"/>
                </a:solidFill>
                <a:effectLst>
                  <a:outerShdw blurRad="38100" dist="38100" dir="2700000" algn="tl">
                    <a:srgbClr val="000000">
                      <a:alpha val="43137"/>
                    </a:srgbClr>
                  </a:outerShdw>
                </a:effectLst>
              </a:rPr>
              <a:t>nº de imóveis/bairro/quadras/prédios;</a:t>
            </a:r>
          </a:p>
          <a:p>
            <a:pPr marL="742950" lvl="1" indent="-285750" algn="just">
              <a:spcBef>
                <a:spcPct val="20000"/>
              </a:spcBef>
              <a:buFontTx/>
              <a:buChar char="•"/>
            </a:pPr>
            <a:r>
              <a:rPr lang="pt-BR" sz="1800" b="1" dirty="0">
                <a:solidFill>
                  <a:srgbClr val="FF0000"/>
                </a:solidFill>
                <a:effectLst>
                  <a:outerShdw blurRad="38100" dist="38100" dir="2700000" algn="tl">
                    <a:srgbClr val="000000">
                      <a:alpha val="43137"/>
                    </a:srgbClr>
                  </a:outerShdw>
                </a:effectLst>
              </a:rPr>
              <a:t>mapas dos bairros numerado por quadras;</a:t>
            </a:r>
          </a:p>
          <a:p>
            <a:pPr marL="742950" lvl="1" indent="-285750" algn="just">
              <a:spcBef>
                <a:spcPct val="20000"/>
              </a:spcBef>
              <a:buFontTx/>
              <a:buChar char="•"/>
            </a:pPr>
            <a:r>
              <a:rPr lang="pt-BR" sz="1800" b="1" dirty="0">
                <a:solidFill>
                  <a:srgbClr val="FF0000"/>
                </a:solidFill>
                <a:effectLst>
                  <a:outerShdw blurRad="38100" dist="38100" dir="2700000" algn="tl">
                    <a:srgbClr val="000000">
                      <a:alpha val="43137"/>
                    </a:srgbClr>
                  </a:outerShdw>
                </a:effectLst>
              </a:rPr>
              <a:t>mapa de conjunto do município com bairros - garantir a continuidade e contiguidade dos estratos;</a:t>
            </a:r>
          </a:p>
          <a:p>
            <a:pPr marL="342900" indent="-342900" algn="just">
              <a:spcBef>
                <a:spcPct val="20000"/>
              </a:spcBef>
            </a:pPr>
            <a:endParaRPr lang="pt-BR" sz="1800" b="1" dirty="0">
              <a:solidFill>
                <a:srgbClr val="FF0000"/>
              </a:solidFill>
              <a:effectLst>
                <a:outerShdw blurRad="38100" dist="38100" dir="2700000" algn="tl">
                  <a:srgbClr val="000000">
                    <a:alpha val="43137"/>
                  </a:srgbClr>
                </a:outerShdw>
              </a:effectLst>
            </a:endParaRPr>
          </a:p>
          <a:p>
            <a:pPr marL="342900" indent="-342900" algn="just">
              <a:spcBef>
                <a:spcPct val="20000"/>
              </a:spcBef>
            </a:pPr>
            <a:r>
              <a:rPr lang="pt-BR" sz="1800" b="1" dirty="0">
                <a:solidFill>
                  <a:srgbClr val="FF0000"/>
                </a:solidFill>
                <a:effectLst>
                  <a:outerShdw blurRad="38100" dist="38100" dir="2700000" algn="tl">
                    <a:srgbClr val="000000">
                      <a:alpha val="43137"/>
                    </a:srgbClr>
                  </a:outerShdw>
                </a:effectLst>
              </a:rPr>
              <a:t>2. mapeamento dos recursos humanos de forma quantitativa e qualitativa; </a:t>
            </a:r>
          </a:p>
          <a:p>
            <a:pPr marL="342900" indent="-342900" algn="just">
              <a:spcBef>
                <a:spcPct val="20000"/>
              </a:spcBef>
            </a:pPr>
            <a:endParaRPr lang="pt-BR" sz="1800" b="1" dirty="0">
              <a:solidFill>
                <a:srgbClr val="FF0000"/>
              </a:solidFill>
              <a:effectLst>
                <a:outerShdw blurRad="38100" dist="38100" dir="2700000" algn="tl">
                  <a:srgbClr val="000000">
                    <a:alpha val="43137"/>
                  </a:srgbClr>
                </a:outerShdw>
              </a:effectLst>
            </a:endParaRPr>
          </a:p>
          <a:p>
            <a:pPr marL="342900" indent="-342900" algn="just">
              <a:spcBef>
                <a:spcPct val="20000"/>
              </a:spcBef>
            </a:pPr>
            <a:r>
              <a:rPr lang="pt-BR" sz="1800" b="1" dirty="0">
                <a:solidFill>
                  <a:srgbClr val="FF0000"/>
                </a:solidFill>
                <a:effectLst>
                  <a:outerShdw blurRad="38100" dist="38100" dir="2700000" algn="tl">
                    <a:srgbClr val="000000">
                      <a:alpha val="43137"/>
                    </a:srgbClr>
                  </a:outerShdw>
                </a:effectLst>
              </a:rPr>
              <a:t>3. conhecer e dominar as técnicas e objetivos do LIRAa/LIA;</a:t>
            </a:r>
          </a:p>
          <a:p>
            <a:pPr marL="342900" indent="-342900" algn="just">
              <a:spcBef>
                <a:spcPct val="20000"/>
              </a:spcBef>
            </a:pPr>
            <a:endParaRPr lang="pt-BR" sz="1800" b="1" dirty="0">
              <a:solidFill>
                <a:srgbClr val="FF0000"/>
              </a:solidFill>
              <a:effectLst>
                <a:outerShdw blurRad="38100" dist="38100" dir="2700000" algn="tl">
                  <a:srgbClr val="000000">
                    <a:alpha val="43137"/>
                  </a:srgbClr>
                </a:outerShdw>
              </a:effectLst>
            </a:endParaRPr>
          </a:p>
          <a:p>
            <a:pPr marL="342900" indent="-342900" algn="just">
              <a:spcBef>
                <a:spcPct val="20000"/>
              </a:spcBef>
            </a:pPr>
            <a:r>
              <a:rPr lang="pt-BR" sz="1800" b="1" dirty="0">
                <a:solidFill>
                  <a:srgbClr val="FF0000"/>
                </a:solidFill>
                <a:effectLst>
                  <a:outerShdw blurRad="38100" dist="38100" dir="2700000" algn="tl">
                    <a:srgbClr val="000000">
                      <a:alpha val="43137"/>
                    </a:srgbClr>
                  </a:outerShdw>
                </a:effectLst>
              </a:rPr>
              <a:t>4. levantamento dos recursos materiais disponíveis - material de campo, laboratório, veículos e equipamentos de informática;</a:t>
            </a:r>
          </a:p>
          <a:p>
            <a:pPr marL="342900" indent="-342900" algn="just" eaLnBrk="1" hangingPunct="1">
              <a:lnSpc>
                <a:spcPct val="120000"/>
              </a:lnSpc>
              <a:spcBef>
                <a:spcPct val="20000"/>
              </a:spcBef>
            </a:pPr>
            <a:endParaRPr lang="pt-BR" sz="1800" b="1" dirty="0">
              <a:solidFill>
                <a:srgbClr val="FF0000"/>
              </a:solidFill>
              <a:effectLst>
                <a:outerShdw blurRad="38100" dist="38100" dir="2700000" algn="tl">
                  <a:srgbClr val="000000">
                    <a:alpha val="43137"/>
                  </a:srgbClr>
                </a:outerShdw>
              </a:effectLst>
            </a:endParaRPr>
          </a:p>
        </p:txBody>
      </p:sp>
      <p:cxnSp>
        <p:nvCxnSpPr>
          <p:cNvPr id="4" name="Conector reto 3"/>
          <p:cNvCxnSpPr/>
          <p:nvPr/>
        </p:nvCxnSpPr>
        <p:spPr>
          <a:xfrm>
            <a:off x="0" y="771550"/>
            <a:ext cx="8456612"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Conector reto 4"/>
          <p:cNvCxnSpPr/>
          <p:nvPr/>
        </p:nvCxnSpPr>
        <p:spPr>
          <a:xfrm flipV="1">
            <a:off x="611560" y="20537"/>
            <a:ext cx="0" cy="5143501"/>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0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411761" y="195486"/>
            <a:ext cx="6314728"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hangingPunct="1"/>
            <a:r>
              <a:rPr lang="pt-BR" sz="2400" b="1" dirty="0">
                <a:solidFill>
                  <a:srgbClr val="7030A0"/>
                </a:solidFill>
                <a:effectLst>
                  <a:outerShdw blurRad="38100" dist="38100" dir="2700000" algn="tl">
                    <a:srgbClr val="000000">
                      <a:alpha val="43137"/>
                    </a:srgbClr>
                  </a:outerShdw>
                </a:effectLst>
              </a:rPr>
              <a:t> Pré-requisitos para o </a:t>
            </a:r>
            <a:br>
              <a:rPr lang="pt-BR" sz="2400" b="1" dirty="0">
                <a:solidFill>
                  <a:srgbClr val="7030A0"/>
                </a:solidFill>
                <a:effectLst>
                  <a:outerShdw blurRad="38100" dist="38100" dir="2700000" algn="tl">
                    <a:srgbClr val="000000">
                      <a:alpha val="43137"/>
                    </a:srgbClr>
                  </a:outerShdw>
                </a:effectLst>
              </a:rPr>
            </a:br>
            <a:r>
              <a:rPr lang="pt-BR" sz="2400" b="1" dirty="0">
                <a:solidFill>
                  <a:srgbClr val="7030A0"/>
                </a:solidFill>
                <a:effectLst>
                  <a:outerShdw blurRad="38100" dist="38100" dir="2700000" algn="tl">
                    <a:srgbClr val="000000">
                      <a:alpha val="43137"/>
                    </a:srgbClr>
                  </a:outerShdw>
                </a:effectLst>
              </a:rPr>
              <a:t>Planejamento do LIR</a:t>
            </a:r>
            <a:r>
              <a:rPr lang="pt-BR" sz="2400" b="1" i="1" dirty="0">
                <a:solidFill>
                  <a:srgbClr val="7030A0"/>
                </a:solidFill>
                <a:effectLst>
                  <a:outerShdw blurRad="38100" dist="38100" dir="2700000" algn="tl">
                    <a:srgbClr val="000000">
                      <a:alpha val="43137"/>
                    </a:srgbClr>
                  </a:outerShdw>
                </a:effectLst>
              </a:rPr>
              <a:t>Aa/LIA </a:t>
            </a:r>
          </a:p>
          <a:p>
            <a:pPr algn="r" eaLnBrk="1" hangingPunct="1"/>
            <a:r>
              <a:rPr lang="pt-BR" sz="2400" b="1" i="1" dirty="0">
                <a:solidFill>
                  <a:srgbClr val="7030A0"/>
                </a:solidFill>
                <a:effectLst>
                  <a:outerShdw blurRad="38100" dist="38100" dir="2700000" algn="tl">
                    <a:srgbClr val="000000">
                      <a:alpha val="43137"/>
                    </a:srgbClr>
                  </a:outerShdw>
                </a:effectLst>
              </a:rPr>
              <a:t>– Dificuldades  decorrentes -</a:t>
            </a:r>
          </a:p>
        </p:txBody>
      </p:sp>
      <p:sp>
        <p:nvSpPr>
          <p:cNvPr id="3" name="Rectangle 5"/>
          <p:cNvSpPr>
            <a:spLocks noChangeArrowheads="1"/>
          </p:cNvSpPr>
          <p:nvPr/>
        </p:nvSpPr>
        <p:spPr bwMode="auto">
          <a:xfrm>
            <a:off x="684213" y="1527428"/>
            <a:ext cx="77724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80000"/>
              </a:lnSpc>
              <a:spcBef>
                <a:spcPct val="20000"/>
              </a:spcBef>
            </a:pPr>
            <a:r>
              <a:rPr lang="pt-BR" sz="2000" b="1" u="sng" dirty="0">
                <a:solidFill>
                  <a:srgbClr val="FF0000"/>
                </a:solidFill>
              </a:rPr>
              <a:t>1. Reconhecimento geográfico (RG) não atualizado!</a:t>
            </a:r>
          </a:p>
          <a:p>
            <a:pPr marL="742950" lvl="1" indent="-285750" algn="just">
              <a:lnSpc>
                <a:spcPct val="80000"/>
              </a:lnSpc>
              <a:spcBef>
                <a:spcPct val="20000"/>
              </a:spcBef>
              <a:buFontTx/>
              <a:buChar char="•"/>
            </a:pPr>
            <a:r>
              <a:rPr lang="pt-BR" sz="2000" b="1" u="sng" dirty="0">
                <a:solidFill>
                  <a:srgbClr val="FF0000"/>
                </a:solidFill>
              </a:rPr>
              <a:t>Nº de imóveis sub ou superestimado – amostragem pode perder a representatividade ou haverá excesso de trabalho (inspeções além do planejado);</a:t>
            </a:r>
          </a:p>
          <a:p>
            <a:pPr marL="742950" lvl="1" indent="-285750" algn="just">
              <a:lnSpc>
                <a:spcPct val="80000"/>
              </a:lnSpc>
              <a:spcBef>
                <a:spcPct val="20000"/>
              </a:spcBef>
            </a:pPr>
            <a:endParaRPr lang="pt-BR" sz="2000" b="1" u="sng" dirty="0">
              <a:solidFill>
                <a:srgbClr val="FF0000"/>
              </a:solidFill>
            </a:endParaRPr>
          </a:p>
          <a:p>
            <a:pPr marL="742950" lvl="1" indent="-285750" algn="just">
              <a:lnSpc>
                <a:spcPct val="80000"/>
              </a:lnSpc>
              <a:spcBef>
                <a:spcPct val="20000"/>
              </a:spcBef>
              <a:buFontTx/>
              <a:buChar char="•"/>
            </a:pPr>
            <a:r>
              <a:rPr lang="pt-BR" sz="2000" b="1" u="sng" dirty="0">
                <a:solidFill>
                  <a:srgbClr val="C00000"/>
                </a:solidFill>
              </a:rPr>
              <a:t>Em imóveis verticais :  quantos devem ser amostrados?;</a:t>
            </a:r>
            <a:endParaRPr lang="pt-BR" sz="2000" b="1" u="sng" dirty="0">
              <a:solidFill>
                <a:srgbClr val="FF0000"/>
              </a:solidFill>
            </a:endParaRPr>
          </a:p>
          <a:p>
            <a:pPr marL="742950" lvl="1" indent="-285750" algn="just">
              <a:lnSpc>
                <a:spcPct val="80000"/>
              </a:lnSpc>
              <a:spcBef>
                <a:spcPct val="20000"/>
              </a:spcBef>
              <a:buFontTx/>
              <a:buChar char="•"/>
            </a:pPr>
            <a:r>
              <a:rPr lang="pt-BR" sz="2000" b="1" u="sng" dirty="0">
                <a:solidFill>
                  <a:srgbClr val="FF0000"/>
                </a:solidFill>
              </a:rPr>
              <a:t>sem o mapeamento adequado por quadras, como planejar a amostragem?;</a:t>
            </a:r>
          </a:p>
          <a:p>
            <a:pPr marL="742950" lvl="1" indent="-285750" algn="just">
              <a:lnSpc>
                <a:spcPct val="80000"/>
              </a:lnSpc>
              <a:spcBef>
                <a:spcPct val="20000"/>
              </a:spcBef>
              <a:buFontTx/>
              <a:buChar char="•"/>
            </a:pPr>
            <a:endParaRPr lang="pt-BR" sz="2000" b="1" u="sng" dirty="0">
              <a:solidFill>
                <a:srgbClr val="FF0000"/>
              </a:solidFill>
            </a:endParaRPr>
          </a:p>
          <a:p>
            <a:pPr marL="742950" lvl="1" indent="-285750" algn="just">
              <a:lnSpc>
                <a:spcPct val="80000"/>
              </a:lnSpc>
              <a:spcBef>
                <a:spcPct val="20000"/>
              </a:spcBef>
              <a:buFontTx/>
              <a:buChar char="•"/>
            </a:pPr>
            <a:r>
              <a:rPr lang="pt-BR" sz="2000" b="1" u="sng" dirty="0">
                <a:solidFill>
                  <a:srgbClr val="FF0000"/>
                </a:solidFill>
              </a:rPr>
              <a:t>Formação de estratos sem relação </a:t>
            </a:r>
            <a:r>
              <a:rPr lang="pt-BR" sz="2000" b="1" u="sng" dirty="0" err="1">
                <a:solidFill>
                  <a:srgbClr val="FF0000"/>
                </a:solidFill>
              </a:rPr>
              <a:t>entomo</a:t>
            </a:r>
            <a:r>
              <a:rPr lang="pt-BR" sz="2000" b="1" u="sng" dirty="0">
                <a:solidFill>
                  <a:srgbClr val="FF0000"/>
                </a:solidFill>
              </a:rPr>
              <a:t>-epidemiológica. </a:t>
            </a:r>
            <a:r>
              <a:rPr lang="pt-BR" sz="2000" b="1" u="sng" dirty="0" err="1">
                <a:solidFill>
                  <a:srgbClr val="FF0000"/>
                </a:solidFill>
              </a:rPr>
              <a:t>Ex</a:t>
            </a:r>
            <a:r>
              <a:rPr lang="pt-BR" sz="2000" b="1" u="sng" dirty="0">
                <a:solidFill>
                  <a:srgbClr val="FF0000"/>
                </a:solidFill>
              </a:rPr>
              <a:t>: – estrato formado com áreas sem continuidade e contiguidade;</a:t>
            </a:r>
          </a:p>
        </p:txBody>
      </p:sp>
      <p:cxnSp>
        <p:nvCxnSpPr>
          <p:cNvPr id="4" name="Conector reto 3"/>
          <p:cNvCxnSpPr/>
          <p:nvPr/>
        </p:nvCxnSpPr>
        <p:spPr>
          <a:xfrm>
            <a:off x="0" y="1419622"/>
            <a:ext cx="8456612" cy="0"/>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Conector reto 4"/>
          <p:cNvCxnSpPr/>
          <p:nvPr/>
        </p:nvCxnSpPr>
        <p:spPr>
          <a:xfrm flipV="1">
            <a:off x="611560" y="20537"/>
            <a:ext cx="0" cy="5143501"/>
          </a:xfrm>
          <a:prstGeom prst="line">
            <a:avLst/>
          </a:prstGeom>
          <a:ln w="38100">
            <a:solidFill>
              <a:srgbClr val="006600"/>
            </a:solidFill>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5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8" y="8766"/>
            <a:ext cx="5806180" cy="51435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 Box 3"/>
          <p:cNvSpPr txBox="1">
            <a:spLocks noChangeArrowheads="1"/>
          </p:cNvSpPr>
          <p:nvPr/>
        </p:nvSpPr>
        <p:spPr bwMode="auto">
          <a:xfrm>
            <a:off x="5940152" y="339502"/>
            <a:ext cx="273630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r>
              <a:rPr lang="pt-BR" sz="1800" b="1" dirty="0">
                <a:solidFill>
                  <a:srgbClr val="C00000"/>
                </a:solidFill>
                <a:effectLst>
                  <a:outerShdw blurRad="38100" dist="38100" dir="2700000" algn="tl">
                    <a:srgbClr val="000000">
                      <a:alpha val="43137"/>
                    </a:srgbClr>
                  </a:outerShdw>
                </a:effectLst>
                <a:latin typeface="Tahoma" pitchFamily="34" charset="0"/>
              </a:rPr>
              <a:t>RG – Bairro com:</a:t>
            </a:r>
          </a:p>
          <a:p>
            <a:endParaRPr lang="pt-BR" sz="1800" b="1" dirty="0">
              <a:solidFill>
                <a:srgbClr val="C00000"/>
              </a:solidFill>
              <a:effectLst>
                <a:outerShdw blurRad="38100" dist="38100" dir="2700000" algn="tl">
                  <a:srgbClr val="000000">
                    <a:alpha val="43137"/>
                  </a:srgbClr>
                </a:outerShdw>
              </a:effectLst>
              <a:latin typeface="Tahoma" pitchFamily="34" charset="0"/>
            </a:endParaRPr>
          </a:p>
          <a:p>
            <a:r>
              <a:rPr lang="pt-BR" sz="1800" b="1" dirty="0" smtClean="0">
                <a:solidFill>
                  <a:srgbClr val="C00000"/>
                </a:solidFill>
                <a:effectLst>
                  <a:outerShdw blurRad="38100" dist="38100" dir="2700000" algn="tl">
                    <a:srgbClr val="000000">
                      <a:alpha val="43137"/>
                    </a:srgbClr>
                  </a:outerShdw>
                </a:effectLst>
                <a:latin typeface="Tahoma" pitchFamily="34" charset="0"/>
              </a:rPr>
              <a:t>1500 imóveis</a:t>
            </a:r>
          </a:p>
          <a:p>
            <a:r>
              <a:rPr lang="pt-BR" sz="1800" b="1" dirty="0" smtClean="0">
                <a:solidFill>
                  <a:srgbClr val="C00000"/>
                </a:solidFill>
                <a:effectLst>
                  <a:outerShdw blurRad="38100" dist="38100" dir="2700000" algn="tl">
                    <a:srgbClr val="000000">
                      <a:alpha val="43137"/>
                    </a:srgbClr>
                  </a:outerShdw>
                </a:effectLst>
                <a:latin typeface="Tahoma" pitchFamily="34" charset="0"/>
              </a:rPr>
              <a:t>com 4 prédios com 10 andares</a:t>
            </a:r>
            <a:endParaRPr lang="pt-BR" sz="1800" b="1" dirty="0">
              <a:solidFill>
                <a:srgbClr val="C00000"/>
              </a:solidFill>
              <a:effectLst>
                <a:outerShdw blurRad="38100" dist="38100" dir="2700000" algn="tl">
                  <a:srgbClr val="000000">
                    <a:alpha val="43137"/>
                  </a:srgbClr>
                </a:outerShdw>
              </a:effectLst>
              <a:latin typeface="Tahoma" pitchFamily="34" charset="0"/>
            </a:endParaRPr>
          </a:p>
          <a:p>
            <a:r>
              <a:rPr lang="pt-BR" sz="1800" b="1" dirty="0">
                <a:solidFill>
                  <a:srgbClr val="C00000"/>
                </a:solidFill>
                <a:effectLst>
                  <a:outerShdw blurRad="38100" dist="38100" dir="2700000" algn="tl">
                    <a:srgbClr val="000000">
                      <a:alpha val="43137"/>
                    </a:srgbClr>
                  </a:outerShdw>
                </a:effectLst>
                <a:latin typeface="Tahoma" pitchFamily="34" charset="0"/>
              </a:rPr>
              <a:t>Inspecionar</a:t>
            </a:r>
          </a:p>
          <a:p>
            <a:r>
              <a:rPr lang="pt-BR" sz="1800" b="1" dirty="0">
                <a:solidFill>
                  <a:srgbClr val="C00000"/>
                </a:solidFill>
                <a:effectLst>
                  <a:outerShdw blurRad="38100" dist="38100" dir="2700000" algn="tl">
                    <a:srgbClr val="000000">
                      <a:alpha val="43137"/>
                    </a:srgbClr>
                  </a:outerShdw>
                </a:effectLst>
                <a:latin typeface="Tahoma" pitchFamily="34" charset="0"/>
              </a:rPr>
              <a:t>apenas</a:t>
            </a:r>
          </a:p>
          <a:p>
            <a:r>
              <a:rPr lang="pt-BR" sz="1800" b="1" dirty="0">
                <a:solidFill>
                  <a:srgbClr val="C00000"/>
                </a:solidFill>
                <a:effectLst>
                  <a:outerShdw blurRad="38100" dist="38100" dir="2700000" algn="tl">
                    <a:srgbClr val="000000">
                      <a:alpha val="43137"/>
                    </a:srgbClr>
                  </a:outerShdw>
                </a:effectLst>
                <a:latin typeface="Tahoma" pitchFamily="34" charset="0"/>
              </a:rPr>
              <a:t>o piso térreo</a:t>
            </a:r>
          </a:p>
          <a:p>
            <a:endParaRPr lang="pt-BR" sz="1800" b="1" dirty="0">
              <a:solidFill>
                <a:srgbClr val="C00000"/>
              </a:solidFill>
              <a:effectLst>
                <a:outerShdw blurRad="38100" dist="38100" dir="2700000" algn="tl">
                  <a:srgbClr val="000000">
                    <a:alpha val="43137"/>
                  </a:srgbClr>
                </a:outerShdw>
              </a:effectLst>
              <a:latin typeface="Tahoma" pitchFamily="34" charset="0"/>
            </a:endParaRPr>
          </a:p>
          <a:p>
            <a:endParaRPr lang="pt-BR" sz="1800" dirty="0">
              <a:solidFill>
                <a:srgbClr val="C00000"/>
              </a:solidFill>
              <a:effectLst>
                <a:outerShdw blurRad="38100" dist="38100" dir="2700000" algn="tl">
                  <a:srgbClr val="000000">
                    <a:alpha val="43137"/>
                  </a:srgbClr>
                </a:outerShdw>
              </a:effectLst>
              <a:latin typeface="Tahoma" pitchFamily="34" charset="0"/>
            </a:endParaRPr>
          </a:p>
        </p:txBody>
      </p:sp>
      <p:sp>
        <p:nvSpPr>
          <p:cNvPr id="5" name="Retângulo de cantos arredondados 4"/>
          <p:cNvSpPr/>
          <p:nvPr/>
        </p:nvSpPr>
        <p:spPr>
          <a:xfrm>
            <a:off x="1835696" y="627534"/>
            <a:ext cx="648072" cy="12241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de cantos arredondados 8"/>
          <p:cNvSpPr/>
          <p:nvPr/>
        </p:nvSpPr>
        <p:spPr>
          <a:xfrm>
            <a:off x="1331640" y="2427734"/>
            <a:ext cx="648072" cy="12241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de cantos arredondados 9"/>
          <p:cNvSpPr/>
          <p:nvPr/>
        </p:nvSpPr>
        <p:spPr>
          <a:xfrm>
            <a:off x="3203848" y="2931790"/>
            <a:ext cx="648072" cy="12241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de cantos arredondados 10"/>
          <p:cNvSpPr/>
          <p:nvPr/>
        </p:nvSpPr>
        <p:spPr>
          <a:xfrm>
            <a:off x="4283968" y="1491630"/>
            <a:ext cx="648072" cy="12241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7125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stretch>
            <a:fillRect/>
          </a:stretch>
        </p:blipFill>
        <p:spPr>
          <a:xfrm>
            <a:off x="508674" y="843558"/>
            <a:ext cx="2407142" cy="1713031"/>
          </a:xfrm>
          <a:prstGeom prst="rect">
            <a:avLst/>
          </a:prstGeom>
        </p:spPr>
      </p:pic>
      <p:pic>
        <p:nvPicPr>
          <p:cNvPr id="3" name="Imagem 2"/>
          <p:cNvPicPr>
            <a:picLocks noChangeAspect="1"/>
          </p:cNvPicPr>
          <p:nvPr/>
        </p:nvPicPr>
        <p:blipFill>
          <a:blip r:embed="rId3" cstate="print"/>
          <a:stretch>
            <a:fillRect/>
          </a:stretch>
        </p:blipFill>
        <p:spPr>
          <a:xfrm>
            <a:off x="3203848" y="843907"/>
            <a:ext cx="2590475" cy="1712682"/>
          </a:xfrm>
          <a:prstGeom prst="rect">
            <a:avLst/>
          </a:prstGeom>
        </p:spPr>
      </p:pic>
      <p:pic>
        <p:nvPicPr>
          <p:cNvPr id="4" name="Imagem 3"/>
          <p:cNvPicPr>
            <a:picLocks noChangeAspect="1"/>
          </p:cNvPicPr>
          <p:nvPr/>
        </p:nvPicPr>
        <p:blipFill>
          <a:blip r:embed="rId4" cstate="print"/>
          <a:stretch>
            <a:fillRect/>
          </a:stretch>
        </p:blipFill>
        <p:spPr>
          <a:xfrm>
            <a:off x="1253699" y="3219822"/>
            <a:ext cx="2507957" cy="1800200"/>
          </a:xfrm>
          <a:prstGeom prst="rect">
            <a:avLst/>
          </a:prstGeom>
        </p:spPr>
      </p:pic>
      <p:pic>
        <p:nvPicPr>
          <p:cNvPr id="5" name="Imagem 4"/>
          <p:cNvPicPr>
            <a:picLocks noChangeAspect="1"/>
          </p:cNvPicPr>
          <p:nvPr/>
        </p:nvPicPr>
        <p:blipFill>
          <a:blip r:embed="rId5" cstate="print"/>
          <a:stretch>
            <a:fillRect/>
          </a:stretch>
        </p:blipFill>
        <p:spPr>
          <a:xfrm>
            <a:off x="6156177" y="850239"/>
            <a:ext cx="2376263" cy="1699667"/>
          </a:xfrm>
          <a:prstGeom prst="rect">
            <a:avLst/>
          </a:prstGeom>
        </p:spPr>
      </p:pic>
      <p:pic>
        <p:nvPicPr>
          <p:cNvPr id="6" name="Imagem 5"/>
          <p:cNvPicPr>
            <a:picLocks noChangeAspect="1"/>
          </p:cNvPicPr>
          <p:nvPr/>
        </p:nvPicPr>
        <p:blipFill>
          <a:blip r:embed="rId6" cstate="print"/>
          <a:stretch>
            <a:fillRect/>
          </a:stretch>
        </p:blipFill>
        <p:spPr>
          <a:xfrm>
            <a:off x="5195883" y="3075351"/>
            <a:ext cx="2384633" cy="1931785"/>
          </a:xfrm>
          <a:prstGeom prst="rect">
            <a:avLst/>
          </a:prstGeom>
        </p:spPr>
      </p:pic>
      <p:sp>
        <p:nvSpPr>
          <p:cNvPr id="7" name="Retângulo 6"/>
          <p:cNvSpPr/>
          <p:nvPr/>
        </p:nvSpPr>
        <p:spPr>
          <a:xfrm>
            <a:off x="395536" y="374140"/>
            <a:ext cx="2625936" cy="461665"/>
          </a:xfrm>
          <a:prstGeom prst="rect">
            <a:avLst/>
          </a:prstGeom>
        </p:spPr>
        <p:txBody>
          <a:bodyPr wrap="square">
            <a:spAutoFit/>
          </a:bodyPr>
          <a:lstStyle/>
          <a:p>
            <a:pPr algn="ctr"/>
            <a:r>
              <a:rPr lang="pt-BR" sz="800" dirty="0">
                <a:solidFill>
                  <a:srgbClr val="FF0000"/>
                </a:solidFill>
                <a:latin typeface="Humanist777BT-BoldB"/>
              </a:rPr>
              <a:t> </a:t>
            </a:r>
            <a:r>
              <a:rPr lang="pt-BR" sz="800" dirty="0">
                <a:solidFill>
                  <a:srgbClr val="FF0000"/>
                </a:solidFill>
                <a:latin typeface="Humanist777BT-RomanB"/>
              </a:rPr>
              <a:t>Sequência de inspeção no quarteirão sorteado – “faz um e pula quatro”</a:t>
            </a:r>
          </a:p>
          <a:p>
            <a:pPr algn="ctr"/>
            <a:r>
              <a:rPr lang="pt-BR" sz="800" dirty="0">
                <a:solidFill>
                  <a:srgbClr val="FF0000"/>
                </a:solidFill>
                <a:latin typeface="Humanist777BT-RomanB"/>
              </a:rPr>
              <a:t>(inspeção em 20% dos imóveis).</a:t>
            </a:r>
            <a:endParaRPr lang="pt-BR" sz="800" dirty="0">
              <a:solidFill>
                <a:srgbClr val="FF0000"/>
              </a:solidFill>
            </a:endParaRPr>
          </a:p>
        </p:txBody>
      </p:sp>
      <p:sp>
        <p:nvSpPr>
          <p:cNvPr id="8" name="Retângulo 7"/>
          <p:cNvSpPr/>
          <p:nvPr/>
        </p:nvSpPr>
        <p:spPr>
          <a:xfrm>
            <a:off x="2987707" y="381893"/>
            <a:ext cx="3024453" cy="461665"/>
          </a:xfrm>
          <a:prstGeom prst="rect">
            <a:avLst/>
          </a:prstGeom>
        </p:spPr>
        <p:txBody>
          <a:bodyPr wrap="square">
            <a:spAutoFit/>
          </a:bodyPr>
          <a:lstStyle/>
          <a:p>
            <a:pPr algn="ctr"/>
            <a:r>
              <a:rPr lang="pt-BR" sz="800" dirty="0">
                <a:solidFill>
                  <a:srgbClr val="FF0000"/>
                </a:solidFill>
                <a:latin typeface="Humanist777BT-RomanB"/>
              </a:rPr>
              <a:t>Busca alternativa do imóvel de substituição (anterior ou posterior) ao imóvel</a:t>
            </a:r>
          </a:p>
          <a:p>
            <a:pPr algn="ctr"/>
            <a:r>
              <a:rPr lang="pt-BR" sz="800" dirty="0">
                <a:solidFill>
                  <a:srgbClr val="FF0000"/>
                </a:solidFill>
                <a:latin typeface="Humanist777BT-RomanB"/>
              </a:rPr>
              <a:t>sorteado e fechado/recusado.</a:t>
            </a:r>
            <a:endParaRPr lang="pt-BR" sz="800" dirty="0">
              <a:solidFill>
                <a:srgbClr val="FF0000"/>
              </a:solidFill>
            </a:endParaRPr>
          </a:p>
        </p:txBody>
      </p:sp>
      <p:sp>
        <p:nvSpPr>
          <p:cNvPr id="9" name="Retângulo 8"/>
          <p:cNvSpPr/>
          <p:nvPr/>
        </p:nvSpPr>
        <p:spPr>
          <a:xfrm>
            <a:off x="6300192" y="381893"/>
            <a:ext cx="2088232" cy="369332"/>
          </a:xfrm>
          <a:prstGeom prst="rect">
            <a:avLst/>
          </a:prstGeom>
        </p:spPr>
        <p:txBody>
          <a:bodyPr wrap="square">
            <a:spAutoFit/>
          </a:bodyPr>
          <a:lstStyle/>
          <a:p>
            <a:pPr algn="ctr"/>
            <a:r>
              <a:rPr lang="pt-BR" sz="900" dirty="0">
                <a:solidFill>
                  <a:srgbClr val="FF0000"/>
                </a:solidFill>
                <a:latin typeface="Humanist777BT-BoldB"/>
              </a:rPr>
              <a:t> </a:t>
            </a:r>
            <a:r>
              <a:rPr lang="pt-BR" sz="900" dirty="0">
                <a:solidFill>
                  <a:srgbClr val="FF0000"/>
                </a:solidFill>
                <a:latin typeface="Humanist777BT-RomanB"/>
              </a:rPr>
              <a:t>Procedimento-padrão, sugerido no caso de inspeção em rua sem saída.</a:t>
            </a:r>
            <a:endParaRPr lang="pt-BR" sz="900" dirty="0">
              <a:solidFill>
                <a:srgbClr val="FF0000"/>
              </a:solidFill>
            </a:endParaRPr>
          </a:p>
        </p:txBody>
      </p:sp>
      <p:sp>
        <p:nvSpPr>
          <p:cNvPr id="10" name="Retângulo 9"/>
          <p:cNvSpPr/>
          <p:nvPr/>
        </p:nvSpPr>
        <p:spPr>
          <a:xfrm>
            <a:off x="936104" y="2715766"/>
            <a:ext cx="3203848" cy="507831"/>
          </a:xfrm>
          <a:prstGeom prst="rect">
            <a:avLst/>
          </a:prstGeom>
        </p:spPr>
        <p:txBody>
          <a:bodyPr wrap="square">
            <a:spAutoFit/>
          </a:bodyPr>
          <a:lstStyle/>
          <a:p>
            <a:pPr algn="ctr"/>
            <a:r>
              <a:rPr lang="pt-BR" sz="900" dirty="0">
                <a:solidFill>
                  <a:srgbClr val="FF0000"/>
                </a:solidFill>
                <a:latin typeface="Humanist777BT-BoldB"/>
              </a:rPr>
              <a:t> </a:t>
            </a:r>
            <a:r>
              <a:rPr lang="pt-BR" sz="900" dirty="0">
                <a:solidFill>
                  <a:srgbClr val="FF0000"/>
                </a:solidFill>
                <a:latin typeface="Humanist777BT-RomanB"/>
              </a:rPr>
              <a:t>No caso de “vila familiar”, deverão ser inspecionados todos os imóveis,</a:t>
            </a:r>
          </a:p>
          <a:p>
            <a:pPr algn="ctr"/>
            <a:r>
              <a:rPr lang="pt-BR" sz="900" dirty="0">
                <a:solidFill>
                  <a:srgbClr val="FF0000"/>
                </a:solidFill>
                <a:latin typeface="Humanist777BT-RomanB"/>
              </a:rPr>
              <a:t>considerando-se um só endereço.</a:t>
            </a:r>
            <a:endParaRPr lang="pt-BR" sz="900" dirty="0">
              <a:solidFill>
                <a:srgbClr val="FF0000"/>
              </a:solidFill>
            </a:endParaRPr>
          </a:p>
        </p:txBody>
      </p:sp>
      <p:sp>
        <p:nvSpPr>
          <p:cNvPr id="11" name="Retângulo 10"/>
          <p:cNvSpPr/>
          <p:nvPr/>
        </p:nvSpPr>
        <p:spPr>
          <a:xfrm>
            <a:off x="5076056" y="2747704"/>
            <a:ext cx="2664296" cy="369332"/>
          </a:xfrm>
          <a:prstGeom prst="rect">
            <a:avLst/>
          </a:prstGeom>
        </p:spPr>
        <p:txBody>
          <a:bodyPr wrap="square">
            <a:spAutoFit/>
          </a:bodyPr>
          <a:lstStyle/>
          <a:p>
            <a:pPr algn="ctr"/>
            <a:r>
              <a:rPr lang="pt-BR" sz="900" dirty="0">
                <a:solidFill>
                  <a:srgbClr val="FF0000"/>
                </a:solidFill>
                <a:latin typeface="Humanist777BT-BoldB"/>
              </a:rPr>
              <a:t> </a:t>
            </a:r>
            <a:r>
              <a:rPr lang="pt-BR" sz="900" dirty="0">
                <a:solidFill>
                  <a:srgbClr val="FF0000"/>
                </a:solidFill>
                <a:latin typeface="Humanist777BT-RomanB"/>
              </a:rPr>
              <a:t>Inspeção larvária em quarteirão com condomínio de casas ou blocos residenciais.</a:t>
            </a:r>
            <a:endParaRPr lang="pt-BR" sz="900" dirty="0">
              <a:solidFill>
                <a:srgbClr val="FF0000"/>
              </a:solidFill>
            </a:endParaRPr>
          </a:p>
        </p:txBody>
      </p:sp>
      <p:sp>
        <p:nvSpPr>
          <p:cNvPr id="12" name="CaixaDeTexto 11"/>
          <p:cNvSpPr txBox="1"/>
          <p:nvPr/>
        </p:nvSpPr>
        <p:spPr>
          <a:xfrm>
            <a:off x="2865653" y="-29830"/>
            <a:ext cx="2858475" cy="369332"/>
          </a:xfrm>
          <a:prstGeom prst="rect">
            <a:avLst/>
          </a:prstGeom>
          <a:noFill/>
        </p:spPr>
        <p:txBody>
          <a:bodyPr wrap="none" rtlCol="0">
            <a:spAutoFit/>
          </a:bodyPr>
          <a:lstStyle/>
          <a:p>
            <a:r>
              <a:rPr lang="pt-BR" b="1" dirty="0">
                <a:solidFill>
                  <a:srgbClr val="7030A0"/>
                </a:solidFill>
                <a:effectLst>
                  <a:outerShdw blurRad="38100" dist="38100" dir="2700000" algn="tl">
                    <a:srgbClr val="000000">
                      <a:alpha val="43137"/>
                    </a:srgbClr>
                  </a:outerShdw>
                </a:effectLst>
              </a:rPr>
              <a:t>Padrão da visita </a:t>
            </a:r>
            <a:r>
              <a:rPr lang="pt-BR" b="1" dirty="0" err="1">
                <a:solidFill>
                  <a:srgbClr val="7030A0"/>
                </a:solidFill>
                <a:effectLst>
                  <a:outerShdw blurRad="38100" dist="38100" dir="2700000" algn="tl">
                    <a:srgbClr val="000000">
                      <a:alpha val="43137"/>
                    </a:srgbClr>
                  </a:outerShdw>
                </a:effectLst>
              </a:rPr>
              <a:t>domiciar</a:t>
            </a:r>
            <a:endParaRPr lang="pt-BR"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342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1000"/>
                                        <p:tgtEl>
                                          <p:spTgt spid="6"/>
                                        </p:tgtEl>
                                      </p:cBhvr>
                                    </p:animEffect>
                                    <p:anim calcmode="lin" valueType="num">
                                      <p:cBhvr>
                                        <p:cTn id="60" dur="1000" fill="hold"/>
                                        <p:tgtEl>
                                          <p:spTgt spid="6"/>
                                        </p:tgtEl>
                                        <p:attrNameLst>
                                          <p:attrName>ppt_x</p:attrName>
                                        </p:attrNameLst>
                                      </p:cBhvr>
                                      <p:tavLst>
                                        <p:tav tm="0">
                                          <p:val>
                                            <p:strVal val="#ppt_x"/>
                                          </p:val>
                                        </p:tav>
                                        <p:tav tm="100000">
                                          <p:val>
                                            <p:strVal val="#ppt_x"/>
                                          </p:val>
                                        </p:tav>
                                      </p:tavLst>
                                    </p:anim>
                                    <p:anim calcmode="lin" valueType="num">
                                      <p:cBhvr>
                                        <p:cTn id="6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a Dura">
  <a:themeElements>
    <a:clrScheme name="Capa Dura">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apa Dura">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a Dura">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1843</TotalTime>
  <Words>2331</Words>
  <Application>Microsoft Office PowerPoint</Application>
  <PresentationFormat>Apresentação na tela (16:9)</PresentationFormat>
  <Paragraphs>433</Paragraphs>
  <Slides>44</Slides>
  <Notes>0</Notes>
  <HiddenSlides>0</HiddenSlides>
  <MMClips>0</MMClips>
  <ScaleCrop>false</ScaleCrop>
  <HeadingPairs>
    <vt:vector size="6" baseType="variant">
      <vt:variant>
        <vt:lpstr>Fontes usadas</vt:lpstr>
      </vt:variant>
      <vt:variant>
        <vt:i4>12</vt:i4>
      </vt:variant>
      <vt:variant>
        <vt:lpstr>Tema</vt:lpstr>
      </vt:variant>
      <vt:variant>
        <vt:i4>1</vt:i4>
      </vt:variant>
      <vt:variant>
        <vt:lpstr>Títulos de slides</vt:lpstr>
      </vt:variant>
      <vt:variant>
        <vt:i4>44</vt:i4>
      </vt:variant>
    </vt:vector>
  </HeadingPairs>
  <TitlesOfParts>
    <vt:vector size="57" baseType="lpstr">
      <vt:lpstr>Aharoni</vt:lpstr>
      <vt:lpstr>Arial</vt:lpstr>
      <vt:lpstr>Arial Black</vt:lpstr>
      <vt:lpstr>Bauhaus 93</vt:lpstr>
      <vt:lpstr>Book Antiqua</vt:lpstr>
      <vt:lpstr>Calibri</vt:lpstr>
      <vt:lpstr>Humanist777BT-BoldB</vt:lpstr>
      <vt:lpstr>Humanist777BT-RomanB</vt:lpstr>
      <vt:lpstr>Symbol</vt:lpstr>
      <vt:lpstr>Tahoma</vt:lpstr>
      <vt:lpstr>Times New Roman</vt:lpstr>
      <vt:lpstr>Wingdings</vt:lpstr>
      <vt:lpstr>Capa Dura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 N C D</dc:title>
  <dc:creator>CESAR</dc:creator>
  <cp:lastModifiedBy>Conta da Microsoft</cp:lastModifiedBy>
  <cp:revision>188</cp:revision>
  <dcterms:created xsi:type="dcterms:W3CDTF">2018-07-31T01:05:58Z</dcterms:created>
  <dcterms:modified xsi:type="dcterms:W3CDTF">2022-06-26T23:30:26Z</dcterms:modified>
</cp:coreProperties>
</file>