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60" r:id="rId9"/>
    <p:sldId id="259" r:id="rId10"/>
    <p:sldId id="278" r:id="rId11"/>
    <p:sldId id="277" r:id="rId12"/>
    <p:sldId id="279" r:id="rId13"/>
    <p:sldId id="281" r:id="rId14"/>
    <p:sldId id="272" r:id="rId15"/>
    <p:sldId id="264" r:id="rId16"/>
    <p:sldId id="263" r:id="rId17"/>
    <p:sldId id="284" r:id="rId18"/>
    <p:sldId id="265" r:id="rId19"/>
    <p:sldId id="273" r:id="rId20"/>
    <p:sldId id="266" r:id="rId21"/>
    <p:sldId id="274" r:id="rId22"/>
    <p:sldId id="275" r:id="rId23"/>
    <p:sldId id="261" r:id="rId24"/>
    <p:sldId id="276" r:id="rId25"/>
    <p:sldId id="262" r:id="rId26"/>
    <p:sldId id="280" r:id="rId27"/>
    <p:sldId id="267" r:id="rId2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415" autoAdjust="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1A1A-6465-4A55-9BAD-DAD852F06CA8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25306-22DC-4229-84B8-537DB1E403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83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25306-22DC-4229-84B8-537DB1E4031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9462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25306-22DC-4229-84B8-537DB1E4031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9941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25306-22DC-4229-84B8-537DB1E4031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1728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25306-22DC-4229-84B8-537DB1E4031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313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25306-22DC-4229-84B8-537DB1E4031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903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2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3" y="204791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2001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F895-4656-448F-9658-524D38BC3BD5}" type="datetimeFigureOut">
              <a:rPr lang="pt-BR" smtClean="0"/>
              <a:pPr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1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503D-428A-4F3E-98BA-4734EE08FF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569"/>
          <a:stretch/>
        </p:blipFill>
        <p:spPr>
          <a:xfrm>
            <a:off x="0" y="699542"/>
            <a:ext cx="9144000" cy="456822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542" t="18632" r="22561" b="70953"/>
          <a:stretch/>
        </p:blipFill>
        <p:spPr bwMode="auto">
          <a:xfrm>
            <a:off x="0" y="9668"/>
            <a:ext cx="9144000" cy="76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078" t="35884" r="36231" b="32040"/>
          <a:stretch/>
        </p:blipFill>
        <p:spPr bwMode="auto">
          <a:xfrm>
            <a:off x="1475656" y="1275606"/>
            <a:ext cx="54006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70501" y="699542"/>
            <a:ext cx="79336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4000" b="1" cap="none" spc="0" dirty="0" smtClean="0">
                <a:ln/>
                <a:solidFill>
                  <a:schemeClr val="accent3"/>
                </a:solidFill>
                <a:effectLst/>
              </a:rPr>
              <a:t>PREENCHIMENTO DE FORMULÁRIOS</a:t>
            </a:r>
            <a:endParaRPr lang="pt-BR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 spd="med">
    <p:newsflash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7704" y="1761659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Modelo de rótulo para </a:t>
            </a:r>
            <a:r>
              <a:rPr lang="pt-BR" sz="2800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tubito</a:t>
            </a:r>
            <a:r>
              <a:rPr lang="pt-BR" sz="2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com larvas /pupas</a:t>
            </a:r>
          </a:p>
        </p:txBody>
      </p:sp>
    </p:spTree>
    <p:extLst>
      <p:ext uri="{BB962C8B-B14F-4D97-AF65-F5344CB8AC3E}">
        <p14:creationId xmlns:p14="http://schemas.microsoft.com/office/powerpoint/2010/main" xmlns="" val="8093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309593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2400" b="1" u="sng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Finalidade</a:t>
            </a:r>
            <a:r>
              <a:rPr lang="pt-BR" sz="2400" b="1" u="sng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</a:t>
            </a:r>
            <a:endParaRPr lang="pt-BR" sz="2400" b="1" u="sng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endParaRPr lang="pt-BR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Identificar 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as amostras </a:t>
            </a:r>
            <a:r>
              <a:rPr lang="pt-BR" b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coletadass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pelos agentes de saúde nos imóveis trabalhados do município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 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rótulo do </a:t>
            </a:r>
            <a:r>
              <a:rPr lang="pt-BR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tubito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deve ser 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preenchido a 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lápis, em letras legíveis, e colocado dentro do </a:t>
            </a:r>
            <a:r>
              <a:rPr lang="pt-BR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tubito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pelo agente de saúde imediatamente após a colocação das larvas e/ou pupas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endParaRPr lang="pt-BR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b="1" u="sng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Preenchimento do rótulo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As informações solicitadas no rótulo do </a:t>
            </a:r>
            <a:r>
              <a:rPr lang="pt-BR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tubito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são de preenchimento óbvio e já foram orientadas nos outros formulários de </a:t>
            </a:r>
            <a:r>
              <a:rPr lang="pt-BR" b="1" i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Campo e Laboratório.</a:t>
            </a:r>
            <a:endParaRPr lang="pt-BR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2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9829784"/>
              </p:ext>
            </p:extLst>
          </p:nvPr>
        </p:nvGraphicFramePr>
        <p:xfrm>
          <a:off x="467544" y="843558"/>
          <a:ext cx="2448273" cy="3473096"/>
        </p:xfrm>
        <a:graphic>
          <a:graphicData uri="http://schemas.openxmlformats.org/drawingml/2006/table">
            <a:tbl>
              <a:tblPr/>
              <a:tblGrid>
                <a:gridCol w="1794955"/>
                <a:gridCol w="598319"/>
                <a:gridCol w="54999"/>
              </a:tblGrid>
              <a:tr h="12407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MS/DENGUE/ENTOMOLOGIA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Nº da Amostra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____________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Município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:____________________________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Bairro:________________________________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Estrato:_______________________________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Quarteirão:_________ Casa nº:____________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Rua:__________________________________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Depósito:_____________________________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Código do Depósito:____________________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Nº de Larvas:_________Pupas____________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Agente:_______________________________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Data:____/____/________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Laboratório:   Nº de Larvas/Pupas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Aegypti: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Larvas________Pupas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Ae. Albopictus: Larvas_______Pupas______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Outros: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Larvas___________Pupas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1316243"/>
              </p:ext>
            </p:extLst>
          </p:nvPr>
        </p:nvGraphicFramePr>
        <p:xfrm>
          <a:off x="3491879" y="843558"/>
          <a:ext cx="2448273" cy="3473096"/>
        </p:xfrm>
        <a:graphic>
          <a:graphicData uri="http://schemas.openxmlformats.org/drawingml/2006/table">
            <a:tbl>
              <a:tblPr/>
              <a:tblGrid>
                <a:gridCol w="1794955"/>
                <a:gridCol w="598319"/>
                <a:gridCol w="54999"/>
              </a:tblGrid>
              <a:tr h="12407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MS/DENGUE/ENTOMOLOGIA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Nº da Amostra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____________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Município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:____________________________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Bairro:________________________________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Estrato:_______________________________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Quarteirão:_________ Casa nº:____________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Rua:__________________________________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Depósito:_____________________________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Código do Depósito:____________________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Nº de Larvas:_________Pupas____________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Agente:_______________________________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Data:____/____/________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Laboratório:   Nº de Larvas/Pupas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Ae. Aegypti: Larvas________Pupas________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Ae. Albopictus: Larvas_______Pupas______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Outros: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Larvas___________Pupas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2390426"/>
              </p:ext>
            </p:extLst>
          </p:nvPr>
        </p:nvGraphicFramePr>
        <p:xfrm>
          <a:off x="6516216" y="843558"/>
          <a:ext cx="2448273" cy="3473096"/>
        </p:xfrm>
        <a:graphic>
          <a:graphicData uri="http://schemas.openxmlformats.org/drawingml/2006/table">
            <a:tbl>
              <a:tblPr/>
              <a:tblGrid>
                <a:gridCol w="1794955"/>
                <a:gridCol w="598319"/>
                <a:gridCol w="54999"/>
              </a:tblGrid>
              <a:tr h="12407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MS/DENGUE/ENTOMOLOGIA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Nº da Amostra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____________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Município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:____________________________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Bairro:________________________________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Estrato:_______________________________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Quarteirão:_________ Casa nº:____________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Rua:__________________________________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Depósito:_____________________________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Código do Depósito:____________________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Nº de Larvas:_________Pupas____________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Agente:_______________________________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Data:____/____/________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0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Laboratório:   Nº de Larvas/Pupas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Aegypti: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Larvas________Pupas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Ae. Albopictus: Larvas_______Pupas______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Outros: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Larvas___________Pupas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_________</a:t>
                      </a: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71" marR="6671" marT="6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467544" y="843558"/>
            <a:ext cx="2160240" cy="3528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91880" y="843558"/>
            <a:ext cx="2160240" cy="3528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516216" y="843558"/>
            <a:ext cx="2160240" cy="3528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79512" y="411510"/>
            <a:ext cx="8712968" cy="439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327383" y="411510"/>
            <a:ext cx="25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>
                <a:solidFill>
                  <a:srgbClr val="FF0000"/>
                </a:solidFill>
              </a:rPr>
              <a:t>RÓTULOS PARA TUBITOS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1720" y="843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01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99592" y="1111845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Nome do Município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96347" y="1380132"/>
            <a:ext cx="136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Nome do Bairro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93102" y="15636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01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36240" y="183192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04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972344" y="185167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08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22764" y="206769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Nome da Rua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082544" y="2322933"/>
            <a:ext cx="72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Tanque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442324" y="257817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A2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115616" y="2833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91706" y="28400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2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50221" y="3219822"/>
            <a:ext cx="118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01   01    2018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2621" y="3056061"/>
            <a:ext cx="153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Raimundo José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403648" y="357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110074" y="357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123728" y="3786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475656" y="3795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331640" y="4002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2007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5720" y="290135"/>
            <a:ext cx="842968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u="sng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OBSERVAÇÃO:</a:t>
            </a:r>
          </a:p>
          <a:p>
            <a:pPr algn="just"/>
            <a:endParaRPr lang="pt-BR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O agente de saúde deve preparar o rótulo para colocação no </a:t>
            </a:r>
            <a:r>
              <a:rPr lang="pt-BR" b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tubito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de forma que o número da amostra fique visível para o laboratorista.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pt-BR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Para isto, deve-se proceder da seguinte forma: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1. Dobrar o rótulo ao meio;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2. Dobrar novamente o rótulo ao meio, de forma que a parte 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número da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amostra) fique de frente para o agente de saúde;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3. Em seguida, enrolar o rótulo no sentido do (</a:t>
            </a:r>
            <a:r>
              <a:rPr lang="pt-BR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número da amostra) de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forma que este fique visível dentro do </a:t>
            </a:r>
            <a:r>
              <a:rPr lang="pt-BR" b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tubito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pt-BR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Após o exame, os rótulos positivos para </a:t>
            </a:r>
            <a:r>
              <a:rPr lang="pt-BR" b="1" i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pt-BR" b="1" i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aegypti</a:t>
            </a:r>
            <a:r>
              <a:rPr lang="pt-BR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e </a:t>
            </a:r>
            <a:r>
              <a:rPr lang="pt-BR" b="1" i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pt-BR" b="1" i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albopictus</a:t>
            </a:r>
            <a:endParaRPr lang="pt-BR" b="1" i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devem ser grampeados no </a:t>
            </a:r>
            <a:r>
              <a:rPr lang="pt-BR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Boletim de Campo e Laboratório.</a:t>
            </a:r>
          </a:p>
          <a:p>
            <a:pPr algn="just"/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7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496" y="195486"/>
            <a:ext cx="9001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pt-BR" sz="2800" b="1" u="sng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Finalidade</a:t>
            </a:r>
            <a:r>
              <a:rPr lang="pt-BR" sz="2800" b="1" u="sng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algn="ctr"/>
            <a:endParaRPr lang="pt-BR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Facilitar o trabalho do laboratorista e/ou supervisor para o preenchimento correto do Resumo do Boletim de Campo de Laboratório – </a:t>
            </a:r>
            <a:r>
              <a:rPr lang="pt-BR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pt-BR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Este formulário tem por finalidade facilitar a consolidação dos dados nos estratos pelo coordenador local do Programa de Controle da Dengue</a:t>
            </a: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pt-BR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Deverá ser preenchido pelos supervisores de área, ficando em seu poder até o retorno do BCL com os resultados do laboratório para consolidação e lançamento dos </a:t>
            </a:r>
            <a:r>
              <a:rPr lang="pt-BR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positivos. Posteriormente, será conferido pelos supervisores-gerais.</a:t>
            </a:r>
          </a:p>
        </p:txBody>
      </p:sp>
    </p:spTree>
    <p:extLst>
      <p:ext uri="{BB962C8B-B14F-4D97-AF65-F5344CB8AC3E}">
        <p14:creationId xmlns:p14="http://schemas.microsoft.com/office/powerpoint/2010/main" xmlns="" val="14290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6816" y="1694587"/>
            <a:ext cx="859036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"/>
            <a:r>
              <a:rPr lang="pt-BR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Consolidado Parcial dos Estratos </a:t>
            </a:r>
            <a:endParaRPr lang="pt-B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Arial"/>
            </a:endParaRPr>
          </a:p>
          <a:p>
            <a:pPr algn="ctr" fontAlgn="b"/>
            <a:r>
              <a:rPr lang="pt-B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(</a:t>
            </a:r>
            <a:r>
              <a:rPr lang="pt-BR" sz="32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Supervisores</a:t>
            </a:r>
            <a:r>
              <a:rPr lang="pt-BR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)</a:t>
            </a:r>
            <a:endParaRPr lang="pt-B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7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2589350"/>
              </p:ext>
            </p:extLst>
          </p:nvPr>
        </p:nvGraphicFramePr>
        <p:xfrm>
          <a:off x="107500" y="-1"/>
          <a:ext cx="9001003" cy="5072538"/>
        </p:xfrm>
        <a:graphic>
          <a:graphicData uri="http://schemas.openxmlformats.org/drawingml/2006/table">
            <a:tbl>
              <a:tblPr/>
              <a:tblGrid>
                <a:gridCol w="1025680"/>
                <a:gridCol w="341894"/>
                <a:gridCol w="368193"/>
                <a:gridCol w="368193"/>
                <a:gridCol w="302444"/>
                <a:gridCol w="289294"/>
                <a:gridCol w="289294"/>
                <a:gridCol w="295870"/>
                <a:gridCol w="295870"/>
                <a:gridCol w="289294"/>
                <a:gridCol w="276145"/>
                <a:gridCol w="447091"/>
                <a:gridCol w="298061"/>
                <a:gridCol w="359426"/>
                <a:gridCol w="324360"/>
                <a:gridCol w="355043"/>
                <a:gridCol w="359426"/>
                <a:gridCol w="322169"/>
                <a:gridCol w="306828"/>
                <a:gridCol w="306828"/>
                <a:gridCol w="306828"/>
                <a:gridCol w="306828"/>
                <a:gridCol w="403259"/>
                <a:gridCol w="401067"/>
                <a:gridCol w="361618"/>
              </a:tblGrid>
              <a:tr h="175073">
                <a:tc gridSpan="2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Consolidado Parcial dos Estratos - </a:t>
                      </a:r>
                      <a:r>
                        <a:rPr lang="pt-BR" sz="12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 (Supervisores)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9907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021"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MUNICÍPIO/UF: </a:t>
                      </a:r>
                      <a:r>
                        <a:rPr lang="pt-BR" sz="800" b="0" i="0" u="none" strike="noStrike" dirty="0" smtClean="0">
                          <a:effectLst/>
                          <a:latin typeface="Arial"/>
                        </a:rPr>
                        <a:t>__________________________________</a:t>
                      </a:r>
                      <a:endParaRPr lang="pt-BR" sz="8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ESTRATO: _____________________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5021"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BAIRRO (S):______________________________________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   Data:_________________________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12546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25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PREENCHIMENTO NO CAMPO</a:t>
                      </a:r>
                    </a:p>
                  </a:txBody>
                  <a:tcPr marL="4597" marR="4597" marT="45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LABORATÓRIO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00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Agente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Folha</a:t>
                      </a:r>
                    </a:p>
                  </a:txBody>
                  <a:tcPr marL="4597" marR="4597" marT="4597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Imóveis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7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RECIPIENTES COM FOCO POR TIPO DE RECIPIENTE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Nº Tubitos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NÚMERO DE IMOVEIS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NÚMERO DE RECIPIENTES POSITIVOS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50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TB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Outros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effectLst/>
                          <a:latin typeface="Arial"/>
                        </a:rPr>
                        <a:t>Ae. aegypti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Ae. </a:t>
                      </a:r>
                      <a:br>
                        <a:rPr lang="pt-BR" sz="700" b="1" i="1" u="none" strike="noStrike">
                          <a:effectLst/>
                          <a:latin typeface="Arial"/>
                        </a:rPr>
                      </a:br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albo-</a:t>
                      </a:r>
                      <a:br>
                        <a:rPr lang="pt-BR" sz="700" b="1" i="1" u="none" strike="noStrike">
                          <a:effectLst/>
                          <a:latin typeface="Arial"/>
                        </a:rPr>
                      </a:br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pictus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b="1" i="1" u="none" strike="noStrike" dirty="0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Aedes </a:t>
                      </a:r>
                      <a:br>
                        <a:rPr lang="pt-BR" sz="700" b="1" i="1" u="none" strike="noStrike">
                          <a:effectLst/>
                          <a:latin typeface="Arial"/>
                        </a:rPr>
                      </a:br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albo-</a:t>
                      </a:r>
                      <a:br>
                        <a:rPr lang="pt-BR" sz="700" b="1" i="1" u="none" strike="noStrike">
                          <a:effectLst/>
                          <a:latin typeface="Arial"/>
                        </a:rPr>
                      </a:br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pictus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TB 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Outros imov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2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 smtClean="0">
                          <a:effectLst/>
                          <a:latin typeface="Arial"/>
                        </a:rPr>
                        <a:t>TOTAL</a:t>
                      </a:r>
                      <a:endParaRPr lang="pt-BR" sz="700" b="1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Exame de Laboratório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021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Nome:___________________________________________________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Data: _____ / _____ / 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Responsável pela identificação das larvas/pupas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089867" y="3867894"/>
            <a:ext cx="388843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Os campos serão preenchidos com o </a:t>
            </a:r>
            <a:r>
              <a:rPr lang="pt-BR" b="1" u="sng" dirty="0" smtClean="0">
                <a:solidFill>
                  <a:srgbClr val="FF0000"/>
                </a:solidFill>
              </a:rPr>
              <a:t>somatório</a:t>
            </a:r>
            <a:r>
              <a:rPr lang="pt-BR" b="1" dirty="0" smtClean="0">
                <a:solidFill>
                  <a:srgbClr val="FF0000"/>
                </a:solidFill>
              </a:rPr>
              <a:t> da produtividade</a:t>
            </a:r>
          </a:p>
          <a:p>
            <a:r>
              <a:rPr lang="pt-BR" b="1" dirty="0">
                <a:solidFill>
                  <a:srgbClr val="FF0000"/>
                </a:solidFill>
              </a:rPr>
              <a:t>d</a:t>
            </a:r>
            <a:r>
              <a:rPr lang="pt-BR" b="1" dirty="0" smtClean="0">
                <a:solidFill>
                  <a:srgbClr val="FF0000"/>
                </a:solidFill>
              </a:rPr>
              <a:t>e cada agente, por </a:t>
            </a:r>
            <a:r>
              <a:rPr lang="pt-BR" b="1" u="sng" dirty="0" smtClean="0">
                <a:solidFill>
                  <a:srgbClr val="FF0000"/>
                </a:solidFill>
              </a:rPr>
              <a:t>estrato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7505" y="1707654"/>
            <a:ext cx="900099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95486"/>
            <a:ext cx="106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Alcântara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55576" y="483518"/>
            <a:ext cx="154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Bairro do </a:t>
            </a:r>
            <a:r>
              <a:rPr lang="pt-BR" dirty="0" err="1" smtClean="0">
                <a:solidFill>
                  <a:srgbClr val="FF0000"/>
                </a:solidFill>
              </a:rPr>
              <a:t>Liraa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798706" y="258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80312" y="4835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01/01/2020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906" y="1707654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>
                <a:solidFill>
                  <a:srgbClr val="FF0000"/>
                </a:solidFill>
                <a:latin typeface="Arial"/>
              </a:rPr>
              <a:t>Raimundo </a:t>
            </a:r>
            <a:r>
              <a:rPr lang="pt-BR" sz="1050" b="1" dirty="0" err="1">
                <a:solidFill>
                  <a:srgbClr val="FF0000"/>
                </a:solidFill>
                <a:latin typeface="Arial"/>
              </a:rPr>
              <a:t>Liraa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707654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01/02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00348" y="1700250"/>
            <a:ext cx="335348" cy="230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05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35696" y="1701454"/>
            <a:ext cx="335348" cy="279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15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31084" y="1701454"/>
            <a:ext cx="335348" cy="279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055630" y="17076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793357" y="1715109"/>
            <a:ext cx="335348" cy="30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65813" y="1708551"/>
            <a:ext cx="335348" cy="30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660332" y="170711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275564" y="17047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08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5496" y="1931133"/>
            <a:ext cx="1200970" cy="30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>
                <a:solidFill>
                  <a:srgbClr val="FF0000"/>
                </a:solidFill>
                <a:latin typeface="Arial"/>
              </a:rPr>
              <a:t>Raimundo </a:t>
            </a:r>
            <a:r>
              <a:rPr lang="pt-BR" sz="1050" b="1" dirty="0" err="1">
                <a:solidFill>
                  <a:srgbClr val="FF0000"/>
                </a:solidFill>
                <a:latin typeface="Arial"/>
              </a:rPr>
              <a:t>Liraa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43608" y="1918285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02/02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835696" y="192658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>
                <a:solidFill>
                  <a:srgbClr val="FF0000"/>
                </a:solidFill>
                <a:latin typeface="Arial"/>
              </a:rPr>
              <a:t>0</a:t>
            </a:r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268010" y="192367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pt-BR" sz="1050" b="1" dirty="0">
                <a:solidFill>
                  <a:srgbClr val="FF0000"/>
                </a:solidFill>
                <a:latin typeface="Arial"/>
              </a:rPr>
              <a:t>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741" y="2147157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err="1" smtClean="0">
                <a:solidFill>
                  <a:srgbClr val="FF0000"/>
                </a:solidFill>
                <a:latin typeface="Arial"/>
              </a:rPr>
              <a:t>Valber</a:t>
            </a:r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pt-BR" sz="1050" b="1" dirty="0" err="1">
                <a:solidFill>
                  <a:srgbClr val="FF0000"/>
                </a:solidFill>
                <a:latin typeface="Arial"/>
              </a:rPr>
              <a:t>Liraa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043608" y="2128916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01/01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470425" y="212891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838130" y="213970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18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492416" y="21318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03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55363" y="212891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270360" y="21488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07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5496" y="2389842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Manoel </a:t>
            </a:r>
            <a:r>
              <a:rPr lang="pt-BR" sz="1050" b="1" dirty="0" err="1">
                <a:solidFill>
                  <a:srgbClr val="FF0000"/>
                </a:solidFill>
                <a:latin typeface="Arial"/>
              </a:rPr>
              <a:t>Liraa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43608" y="2362706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01/02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461181" y="235572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858053" y="236270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19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275564" y="23390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00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458711" y="349981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08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842089" y="349981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>
                <a:solidFill>
                  <a:srgbClr val="FF0000"/>
                </a:solidFill>
                <a:latin typeface="Arial"/>
              </a:rPr>
              <a:t>5</a:t>
            </a:r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8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193401" y="349981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00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490282" y="349981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05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2764189" y="351530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053380" y="352200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65813" y="351530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06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655004" y="349981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03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362861" y="349981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17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043608" y="2605866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02/02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5496" y="2605866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Manoel </a:t>
            </a:r>
            <a:r>
              <a:rPr lang="pt-BR" sz="1050" b="1" dirty="0" err="1">
                <a:solidFill>
                  <a:srgbClr val="FF0000"/>
                </a:solidFill>
                <a:latin typeface="Arial"/>
              </a:rPr>
              <a:t>Liraa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848321" y="258571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05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388728" y="258093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4275564" y="257042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00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2654889"/>
              </p:ext>
            </p:extLst>
          </p:nvPr>
        </p:nvGraphicFramePr>
        <p:xfrm>
          <a:off x="107500" y="-1"/>
          <a:ext cx="9001003" cy="5209340"/>
        </p:xfrm>
        <a:graphic>
          <a:graphicData uri="http://schemas.openxmlformats.org/drawingml/2006/table">
            <a:tbl>
              <a:tblPr/>
              <a:tblGrid>
                <a:gridCol w="1025680"/>
                <a:gridCol w="341894"/>
                <a:gridCol w="368193"/>
                <a:gridCol w="368193"/>
                <a:gridCol w="302444"/>
                <a:gridCol w="289294"/>
                <a:gridCol w="289294"/>
                <a:gridCol w="295870"/>
                <a:gridCol w="295870"/>
                <a:gridCol w="289294"/>
                <a:gridCol w="276145"/>
                <a:gridCol w="447091"/>
                <a:gridCol w="298061"/>
                <a:gridCol w="359426"/>
                <a:gridCol w="324360"/>
                <a:gridCol w="355043"/>
                <a:gridCol w="359426"/>
                <a:gridCol w="322169"/>
                <a:gridCol w="306828"/>
                <a:gridCol w="306828"/>
                <a:gridCol w="306828"/>
                <a:gridCol w="306828"/>
                <a:gridCol w="403259"/>
                <a:gridCol w="401067"/>
                <a:gridCol w="361618"/>
              </a:tblGrid>
              <a:tr h="175073">
                <a:tc gridSpan="2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Consolidado Parcial dos Estratos - </a:t>
                      </a:r>
                      <a:r>
                        <a:rPr lang="pt-BR" sz="12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 (Supervisores)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9907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103"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MUNICÍPIO/UF: </a:t>
                      </a:r>
                      <a:r>
                        <a:rPr lang="pt-BR" sz="800" b="0" i="0" u="none" strike="noStrike" dirty="0" smtClean="0">
                          <a:effectLst/>
                          <a:latin typeface="Arial"/>
                        </a:rPr>
                        <a:t>__________________________________</a:t>
                      </a:r>
                      <a:endParaRPr lang="pt-BR" sz="8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ESTRATO: _____________________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5021"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BAIRRO (S):______________________________________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   Data:_________________________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12546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25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PREENCHIMENTO NO CAMPO</a:t>
                      </a:r>
                    </a:p>
                  </a:txBody>
                  <a:tcPr marL="4597" marR="4597" marT="45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LABORATÓRIO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00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Agente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Folha</a:t>
                      </a:r>
                    </a:p>
                  </a:txBody>
                  <a:tcPr marL="4597" marR="4597" marT="4597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Imóveis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7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RECIPIENTES COM FOCO POR TIPO DE RECIPIENTE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Nº Tubitos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NÚMERO DE IMOVEIS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NÚMERO DE RECIPIENTES POSITIVOS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50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TB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Outros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effectLst/>
                          <a:latin typeface="Arial"/>
                        </a:rPr>
                        <a:t>Ae. aegypti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Ae. </a:t>
                      </a:r>
                      <a:br>
                        <a:rPr lang="pt-BR" sz="700" b="1" i="1" u="none" strike="noStrike">
                          <a:effectLst/>
                          <a:latin typeface="Arial"/>
                        </a:rPr>
                      </a:br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albo-</a:t>
                      </a:r>
                      <a:br>
                        <a:rPr lang="pt-BR" sz="700" b="1" i="1" u="none" strike="noStrike">
                          <a:effectLst/>
                          <a:latin typeface="Arial"/>
                        </a:rPr>
                      </a:br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pictus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b="1" i="1" u="none" strike="noStrike" dirty="0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Aedes </a:t>
                      </a:r>
                      <a:br>
                        <a:rPr lang="pt-BR" sz="700" b="1" i="1" u="none" strike="noStrike">
                          <a:effectLst/>
                          <a:latin typeface="Arial"/>
                        </a:rPr>
                      </a:br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albo-</a:t>
                      </a:r>
                      <a:br>
                        <a:rPr lang="pt-BR" sz="700" b="1" i="1" u="none" strike="noStrike">
                          <a:effectLst/>
                          <a:latin typeface="Arial"/>
                        </a:rPr>
                      </a:br>
                      <a:r>
                        <a:rPr lang="pt-BR" sz="700" b="1" i="1" u="none" strike="noStrike">
                          <a:effectLst/>
                          <a:latin typeface="Arial"/>
                        </a:rPr>
                        <a:t>pictus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TB 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Outros imov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0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 smtClean="0">
                          <a:effectLst/>
                          <a:latin typeface="Arial"/>
                        </a:rPr>
                        <a:t>TOTAL</a:t>
                      </a:r>
                      <a:endParaRPr lang="pt-BR" sz="700" b="1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Exame de Laboratório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021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Nome:___________________________________________________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Data: _____ / _____ / __________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Responsável pela identificação das larvas/pupas</a:t>
                      </a: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38"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597" marR="4597" marT="4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089867" y="3867894"/>
            <a:ext cx="388843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Os campos serão preenchidos com o </a:t>
            </a:r>
            <a:r>
              <a:rPr lang="pt-BR" b="1" u="sng" dirty="0" smtClean="0">
                <a:solidFill>
                  <a:srgbClr val="FF0000"/>
                </a:solidFill>
              </a:rPr>
              <a:t>somatório</a:t>
            </a:r>
            <a:r>
              <a:rPr lang="pt-BR" b="1" dirty="0" smtClean="0">
                <a:solidFill>
                  <a:srgbClr val="FF0000"/>
                </a:solidFill>
              </a:rPr>
              <a:t> da produtividade</a:t>
            </a:r>
          </a:p>
          <a:p>
            <a:r>
              <a:rPr lang="pt-BR" b="1" dirty="0">
                <a:solidFill>
                  <a:srgbClr val="FF0000"/>
                </a:solidFill>
              </a:rPr>
              <a:t>d</a:t>
            </a:r>
            <a:r>
              <a:rPr lang="pt-BR" b="1" dirty="0" smtClean="0">
                <a:solidFill>
                  <a:srgbClr val="FF0000"/>
                </a:solidFill>
              </a:rPr>
              <a:t>e cada agente, por </a:t>
            </a:r>
            <a:r>
              <a:rPr lang="pt-BR" b="1" u="sng" dirty="0" smtClean="0">
                <a:solidFill>
                  <a:srgbClr val="FF0000"/>
                </a:solidFill>
              </a:rPr>
              <a:t>estrato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7505" y="1707654"/>
            <a:ext cx="900099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95486"/>
            <a:ext cx="106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Alcântara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55576" y="483518"/>
            <a:ext cx="154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Bairro do </a:t>
            </a:r>
            <a:r>
              <a:rPr lang="pt-BR" dirty="0" err="1" smtClean="0">
                <a:solidFill>
                  <a:srgbClr val="FF0000"/>
                </a:solidFill>
              </a:rPr>
              <a:t>Liraa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798706" y="258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80312" y="4835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02/01/2020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2475" y="1669762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01/01/2020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0308" y="17076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09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00348" y="1700250"/>
            <a:ext cx="335348" cy="230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05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35696" y="1701454"/>
            <a:ext cx="335348" cy="279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15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31084" y="1701454"/>
            <a:ext cx="335348" cy="279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055630" y="17076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793357" y="1715109"/>
            <a:ext cx="335348" cy="30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65813" y="1708551"/>
            <a:ext cx="335348" cy="30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660332" y="170711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275564" y="17047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08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140308" y="191828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05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835696" y="192658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>
                <a:solidFill>
                  <a:srgbClr val="FF0000"/>
                </a:solidFill>
                <a:latin typeface="Arial"/>
              </a:rPr>
              <a:t>0</a:t>
            </a:r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268010" y="192367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14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140308" y="212891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500348" y="212891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08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838130" y="213970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18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492416" y="21318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03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55363" y="212891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270360" y="21488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07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458711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22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842089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>
                <a:solidFill>
                  <a:srgbClr val="FF0000"/>
                </a:solidFill>
                <a:latin typeface="Arial"/>
              </a:rPr>
              <a:t>3</a:t>
            </a:r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7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193401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490282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11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2764189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053380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06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65813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06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655004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362861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29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71261" y="1274739"/>
            <a:ext cx="7294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79512" y="1923678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02/01/2020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82475" y="2139702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03/01/2020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500348" y="190886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09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190085" y="191038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>
                <a:solidFill>
                  <a:srgbClr val="FF0000"/>
                </a:solidFill>
                <a:latin typeface="Arial"/>
              </a:rPr>
              <a:t>0</a:t>
            </a:r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508460" y="192367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pt-BR" sz="1050" b="1" dirty="0">
                <a:solidFill>
                  <a:srgbClr val="FF0000"/>
                </a:solidFill>
                <a:latin typeface="Arial"/>
              </a:rPr>
              <a:t>6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059832" y="192367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>
                <a:solidFill>
                  <a:srgbClr val="FF0000"/>
                </a:solidFill>
                <a:latin typeface="Arial"/>
              </a:rPr>
              <a:t>0</a:t>
            </a:r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4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3948620" y="192367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pt-BR" sz="1050" b="1" dirty="0">
                <a:solidFill>
                  <a:srgbClr val="FF0000"/>
                </a:solidFill>
                <a:latin typeface="Arial"/>
              </a:rPr>
              <a:t>1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948620" y="35419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pt-BR" sz="1050" b="1" dirty="0" smtClean="0">
                <a:solidFill>
                  <a:srgbClr val="FF0000"/>
                </a:solidFill>
                <a:latin typeface="Arial"/>
              </a:rPr>
              <a:t>01</a:t>
            </a:r>
            <a:endParaRPr lang="pt-BR" sz="1050" b="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44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44292" y="1779662"/>
            <a:ext cx="923259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Resumo do boletim de campo e laboratório</a:t>
            </a:r>
            <a:endParaRPr lang="pt-BR" sz="2800" b="1" i="0" u="none" strike="noStrike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Arial"/>
            </a:endParaRPr>
          </a:p>
          <a:p>
            <a:pPr algn="ctr"/>
            <a:r>
              <a:rPr lang="pt-BR" sz="2800" b="1" i="0" u="none" strike="noStrike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-Formulário </a:t>
            </a:r>
            <a:r>
              <a:rPr lang="pt-BR" sz="2800" b="1" i="0" u="none" strike="noStrike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para </a:t>
            </a:r>
            <a:r>
              <a:rPr lang="pt-BR" sz="2800" b="1" i="0" u="none" strike="noStrike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Digitação-</a:t>
            </a:r>
          </a:p>
          <a:p>
            <a:pPr algn="ctr"/>
            <a:endParaRPr lang="pt-B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8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8596" y="339502"/>
            <a:ext cx="842968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2400" b="1" u="sng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Finalidade:</a:t>
            </a:r>
            <a:r>
              <a:rPr lang="pt-B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/>
            <a:endParaRPr lang="pt-BR" sz="20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Registrar as informações de campo e de laboratório, consolidadas por estrato, e permitir uma análise crítica dos parâmetros amostrais do </a:t>
            </a:r>
            <a:r>
              <a:rPr lang="pt-BR" sz="2000" b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pt-BR" sz="20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Para </a:t>
            </a:r>
            <a:r>
              <a:rPr lang="pt-BR" sz="2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cada estrato, deve-se preencher um resumo do </a:t>
            </a:r>
            <a:r>
              <a:rPr lang="pt-BR" sz="2000" b="1" i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Boletim de Campo e Laboratório – </a:t>
            </a:r>
            <a:r>
              <a:rPr lang="pt-BR" sz="2000" b="1" i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pt-BR" sz="20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pt-BR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2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5978"/>
            <a:ext cx="8229600" cy="4670027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FORMULÁRIOS</a:t>
            </a:r>
            <a:b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Para o desenvolvimento das ações de campo, resumos, laboratório e supervisão são necessários alguns formulários que serão descritos a seguir.</a:t>
            </a:r>
            <a:b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Os modelos deverão ser reproduzidos em quantidade suficientes, não devendo sofrer alterações/modificações.</a:t>
            </a:r>
            <a:b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Finalidade: </a:t>
            </a:r>
            <a:r>
              <a:rPr lang="pt-BR" sz="18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pt-BR" sz="18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pt-BR" sz="18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Registrar </a:t>
            </a:r>
            <a:r>
              <a:rPr lang="pt-BR" sz="1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as informações de cada visita realizada pelo agente de saúde para identificação e acompanhamento operacional das ações de campo e laboratório.</a:t>
            </a:r>
            <a:r>
              <a:rPr lang="pt-BR" sz="4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pt-BR" sz="4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6967822"/>
              </p:ext>
            </p:extLst>
          </p:nvPr>
        </p:nvGraphicFramePr>
        <p:xfrm>
          <a:off x="3419872" y="-7"/>
          <a:ext cx="5544616" cy="5175139"/>
        </p:xfrm>
        <a:graphic>
          <a:graphicData uri="http://schemas.openxmlformats.org/drawingml/2006/table">
            <a:tbl>
              <a:tblPr/>
              <a:tblGrid>
                <a:gridCol w="305746"/>
                <a:gridCol w="493900"/>
                <a:gridCol w="476259"/>
                <a:gridCol w="502721"/>
                <a:gridCol w="952523"/>
                <a:gridCol w="1331766"/>
                <a:gridCol w="670294"/>
                <a:gridCol w="811407"/>
              </a:tblGrid>
              <a:tr h="150237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PROGRAMA NACIONAL DE CONTROLE DA DENGUE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0237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Resumo do Boletim de Campo e Laboratório - </a:t>
                      </a:r>
                      <a:r>
                        <a:rPr lang="pt-BR" sz="9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2094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Formulário para Digitação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Município: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Estado: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Estrato: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Imóveis            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Programados: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Trabalhados: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Terrenos Baldios: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Outros Imóveis: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1" u="none" strike="noStrike" dirty="0">
                          <a:effectLst/>
                          <a:latin typeface="Arial"/>
                        </a:rPr>
                        <a:t>Aedes </a:t>
                      </a:r>
                      <a:r>
                        <a:rPr lang="pt-BR" sz="900" b="1" i="1" u="none" strike="noStrike" dirty="0" err="1">
                          <a:effectLst/>
                          <a:latin typeface="Arial"/>
                        </a:rPr>
                        <a:t>albopictus</a:t>
                      </a:r>
                      <a:endParaRPr lang="pt-BR" sz="900" b="1" i="1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Terrenos Baldios: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Outros Imóveis: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017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7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Recipitentes positivos para </a:t>
                      </a:r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aegypti </a:t>
                      </a:r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por tipo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Quantidade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Descrição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Código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Caixa de água ligada à rede (depósitos elevados)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A1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Depósitos ao nível do solo (barril, tina tambor, tanque, poço)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A2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Dep. móveis (vasos/frascos, pratos, pingadeiras, bebedouros, etc.)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Depósitos fixos (tanques obras e borracharias, calhas, lajes etc.)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Pneus e outros materiais rodantes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Lixo (recip. plasticos, garrafas, latas), sucatas em ferro velhos)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Depositos naturais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1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Total Geral: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1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Recipitentes positivos para </a:t>
                      </a:r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albopictus</a:t>
                      </a:r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Data: __________________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Responsável pelas informações: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79512" y="555526"/>
            <a:ext cx="316835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Município: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nome do município avaliado.</a:t>
            </a:r>
          </a:p>
          <a:p>
            <a:endParaRPr lang="pt-BR" sz="1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12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Estado: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nome do estado.</a:t>
            </a:r>
          </a:p>
          <a:p>
            <a:pPr algn="just"/>
            <a:endParaRPr lang="pt-BR" sz="1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12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Estrato: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número do estrato a quem pertencem as informações.</a:t>
            </a:r>
          </a:p>
          <a:p>
            <a:pPr algn="just"/>
            <a:endParaRPr lang="pt-BR" sz="1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35896" y="483518"/>
            <a:ext cx="54006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241156" y="509649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Nome do </a:t>
            </a:r>
            <a:r>
              <a:rPr lang="pt-BR" sz="1200" b="1" dirty="0" err="1" smtClean="0">
                <a:solidFill>
                  <a:srgbClr val="FF0000"/>
                </a:solidFill>
              </a:rPr>
              <a:t>Minicípio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113364" y="494551"/>
            <a:ext cx="846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Maranhão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262688" y="4945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01</a:t>
            </a:r>
            <a:endParaRPr lang="pt-B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4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8646007"/>
              </p:ext>
            </p:extLst>
          </p:nvPr>
        </p:nvGraphicFramePr>
        <p:xfrm>
          <a:off x="-108520" y="-7"/>
          <a:ext cx="5544616" cy="5175139"/>
        </p:xfrm>
        <a:graphic>
          <a:graphicData uri="http://schemas.openxmlformats.org/drawingml/2006/table">
            <a:tbl>
              <a:tblPr/>
              <a:tblGrid>
                <a:gridCol w="305746"/>
                <a:gridCol w="493900"/>
                <a:gridCol w="476259"/>
                <a:gridCol w="502721"/>
                <a:gridCol w="952523"/>
                <a:gridCol w="1331766"/>
                <a:gridCol w="670294"/>
                <a:gridCol w="811407"/>
              </a:tblGrid>
              <a:tr h="150237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PROGRAMA NACIONAL DE CONTROLE DA DENGUE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0237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Resumo do Boletim de Campo e Laboratório - </a:t>
                      </a:r>
                      <a:r>
                        <a:rPr lang="pt-BR" sz="9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2094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Formulário para Digitação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Município: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Estado: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Estrato: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Imóveis            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Programados: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Trabalhados: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Terrenos Baldios: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Outros Imóveis: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1" u="none" strike="noStrike" dirty="0">
                          <a:effectLst/>
                          <a:latin typeface="Arial"/>
                        </a:rPr>
                        <a:t>Aedes </a:t>
                      </a:r>
                      <a:r>
                        <a:rPr lang="pt-BR" sz="900" b="1" i="1" u="none" strike="noStrike" dirty="0" err="1">
                          <a:effectLst/>
                          <a:latin typeface="Arial"/>
                        </a:rPr>
                        <a:t>albopictus</a:t>
                      </a:r>
                      <a:endParaRPr lang="pt-BR" sz="900" b="1" i="1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Terrenos Baldios: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Outros Imóveis: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017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7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Recipitentes positivos para </a:t>
                      </a:r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aegypti </a:t>
                      </a:r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por tipo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Quantidade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Descrição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Código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Caixa de água ligada à rede (depósitos elevados)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A1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Depósitos ao nível do solo (barril, tina tambor, tanque, poço)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A2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Dep. móveis (vasos/frascos, pratos, pingadeiras, bebedouros, etc.)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Depósitos fixos (tanques obras e borracharias, calhas, lajes etc.)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Pneus e outros materiais rodantes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Lixo (recip. plasticos, garrafas, latas), sucatas em ferro velhos)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Depositos naturais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1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Total Geral: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1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Recipitentes positivos para </a:t>
                      </a:r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albopictus</a:t>
                      </a:r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Data: __________________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Responsável pelas informações: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35496" y="843558"/>
            <a:ext cx="540060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436096" y="699542"/>
            <a:ext cx="370790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IMÓVEIS</a:t>
            </a:r>
            <a:endParaRPr lang="pt-BR" sz="10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Programados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Corresponde ao número de imóveis programados do estrato calculado na planilha 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Calculo de Parâmetros </a:t>
            </a:r>
            <a:r>
              <a:rPr lang="pt-BR" sz="10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marL="171450" indent="-171450" algn="just">
              <a:buFont typeface="Wingdings" pitchFamily="2" charset="2"/>
              <a:buChar char="v"/>
            </a:pPr>
            <a:r>
              <a:rPr lang="pt-BR" sz="1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Trabalhados: 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Somatório dos imóveis inspecionados.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Terrenos baldios: 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Corresponde ao somatório de terrenos baldios positivos para </a:t>
            </a:r>
            <a:r>
              <a:rPr lang="pt-BR" sz="10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aegypti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registrados nos Boletins de Campo e Laboratório 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do </a:t>
            </a:r>
            <a:r>
              <a:rPr lang="pt-BR" sz="10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Outros imóveis: 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Corresponde ao somatório de outros imóveis positivos para </a:t>
            </a:r>
            <a:r>
              <a:rPr lang="pt-BR" sz="10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aegypti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registrados nos Boletins de Campo e Laboratório 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do </a:t>
            </a:r>
            <a:r>
              <a:rPr lang="pt-BR" sz="10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Imóveis (TB + outros) com </a:t>
            </a:r>
            <a:r>
              <a:rPr lang="pt-BR" sz="1000" b="1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</a:t>
            </a:r>
            <a:r>
              <a:rPr lang="pt-BR" sz="10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b="1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10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Corresponde 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ao somatório de terrenos baldios e outros imóveis positivos para </a:t>
            </a:r>
            <a:r>
              <a:rPr lang="pt-BR" sz="10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pt-BR" sz="10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10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registrados nos Boletins de Campo e Laboratório do </a:t>
            </a:r>
            <a:r>
              <a:rPr lang="pt-BR" sz="10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sz="1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871772" y="85459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260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860032" y="105958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255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32040" y="1203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02528" y="1401570"/>
            <a:ext cx="256769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14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944005" y="1563638"/>
            <a:ext cx="239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54881" y="1761610"/>
            <a:ext cx="217532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55576" y="509649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Nome do </a:t>
            </a:r>
            <a:r>
              <a:rPr lang="pt-BR" sz="1200" b="1" dirty="0" err="1" smtClean="0">
                <a:solidFill>
                  <a:srgbClr val="FF0000"/>
                </a:solidFill>
              </a:rPr>
              <a:t>Minicípio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627784" y="494551"/>
            <a:ext cx="846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Maranhão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777108" y="4945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01</a:t>
            </a:r>
            <a:endParaRPr lang="pt-B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7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9875875"/>
              </p:ext>
            </p:extLst>
          </p:nvPr>
        </p:nvGraphicFramePr>
        <p:xfrm>
          <a:off x="-108520" y="-7"/>
          <a:ext cx="5544616" cy="5175139"/>
        </p:xfrm>
        <a:graphic>
          <a:graphicData uri="http://schemas.openxmlformats.org/drawingml/2006/table">
            <a:tbl>
              <a:tblPr/>
              <a:tblGrid>
                <a:gridCol w="305746"/>
                <a:gridCol w="493900"/>
                <a:gridCol w="476259"/>
                <a:gridCol w="502721"/>
                <a:gridCol w="952523"/>
                <a:gridCol w="1331766"/>
                <a:gridCol w="670294"/>
                <a:gridCol w="811407"/>
              </a:tblGrid>
              <a:tr h="150237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PROGRAMA NACIONAL DE CONTROLE DA DENGUE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0237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Resumo do Boletim de Campo e Laboratório - </a:t>
                      </a:r>
                      <a:r>
                        <a:rPr lang="pt-BR" sz="9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2094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Formulário para Digitação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Município: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Estado: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Estrato: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Imóveis            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Programados: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Trabalhados: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Terrenos Baldios: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Outros Imóveis: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pt-BR" sz="900" b="1" i="1" u="none" strike="noStrike" dirty="0">
                          <a:effectLst/>
                          <a:latin typeface="Arial"/>
                        </a:rPr>
                        <a:t>Aedes </a:t>
                      </a:r>
                      <a:r>
                        <a:rPr lang="pt-BR" sz="900" b="1" i="1" u="none" strike="noStrike" dirty="0" err="1">
                          <a:effectLst/>
                          <a:latin typeface="Arial"/>
                        </a:rPr>
                        <a:t>albopictus</a:t>
                      </a:r>
                      <a:endParaRPr lang="pt-BR" sz="900" b="1" i="1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Terrenos Baldios: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3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Outros Imóveis: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017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7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Recipitentes positivos para </a:t>
                      </a:r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aegypti </a:t>
                      </a:r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por tipo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Quantidade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Descrição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Código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Caixa de água ligada à rede (depósitos elevados)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A1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Depósitos ao nível do solo (barril, tina tambor, tanque, poço)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A2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Dep. móveis (vasos/frascos, pratos, pingadeiras, bebedouros, etc.)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Depósitos fixos (tanques obras e borracharias, calhas, lajes etc.)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Pneus e outros materiais rodantes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D1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Lixo (recip. plasticos, garrafas, latas), sucatas em ferro velhos)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D2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9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Depositos naturais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1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Total Geral: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16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Número de Recipitentes positivos para </a:t>
                      </a:r>
                      <a:r>
                        <a:rPr lang="pt-BR" sz="900" b="1" i="1" u="none" strike="noStrike">
                          <a:effectLst/>
                          <a:latin typeface="Arial"/>
                        </a:rPr>
                        <a:t>Aedes albopictus</a:t>
                      </a:r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269" marR="4269" marT="4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Data: __________________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840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Responsável pelas informações:</a:t>
                      </a: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419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4269" marR="4269" marT="4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35496" y="2139702"/>
            <a:ext cx="540060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36096" y="1347614"/>
            <a:ext cx="3707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9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9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recipientes positivos para </a:t>
            </a:r>
            <a:r>
              <a:rPr lang="pt-BR" sz="900" b="1" i="1" u="sng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</a:t>
            </a:r>
            <a:r>
              <a:rPr lang="pt-BR" sz="900" b="1" i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900" b="1" i="1" u="sng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aegypti</a:t>
            </a:r>
            <a:r>
              <a:rPr lang="pt-BR" sz="900" b="1" i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por tipo:</a:t>
            </a:r>
            <a:r>
              <a:rPr lang="pt-BR" sz="9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9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Corresponde </a:t>
            </a:r>
            <a:r>
              <a:rPr lang="pt-BR" sz="9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ao somatório de recipientes positivos para </a:t>
            </a:r>
            <a:r>
              <a:rPr lang="pt-BR" sz="9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sz="9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aegypti, por tipo, registrados </a:t>
            </a:r>
            <a:r>
              <a:rPr lang="pt-BR" sz="9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nos Boletins de Campo e Laboratório do </a:t>
            </a:r>
            <a:r>
              <a:rPr lang="pt-BR" sz="9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sz="9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pt-BR" sz="9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9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Obs.: Os tipos de recipientes devem estar de acordo com a legenda localizada no rodapé do citado boletim.</a:t>
            </a:r>
          </a:p>
          <a:p>
            <a:pPr algn="just"/>
            <a:endParaRPr lang="pt-BR" sz="9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9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Número de recipientes positivos para </a:t>
            </a:r>
            <a:r>
              <a:rPr lang="pt-BR" sz="900" b="1" i="1" u="sng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</a:t>
            </a:r>
            <a:r>
              <a:rPr lang="pt-BR" sz="900" b="1" i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900" b="1" i="1" u="sng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900" b="1" i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pt-BR" sz="9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Corresponde </a:t>
            </a:r>
            <a:r>
              <a:rPr lang="pt-BR" sz="9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ao somatório de recipientes positivos para </a:t>
            </a:r>
            <a:r>
              <a:rPr lang="pt-BR" sz="9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sz="9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pt-BR" sz="9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9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registrados nos Boletins de Campo e Laboratório – </a:t>
            </a:r>
            <a:r>
              <a:rPr lang="pt-BR" sz="9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LIRAa</a:t>
            </a:r>
            <a:r>
              <a:rPr lang="pt-BR" sz="9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pt-BR" sz="900" i="1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9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Assinar e datar os respectivos campos.</a:t>
            </a:r>
          </a:p>
          <a:p>
            <a:pPr algn="just">
              <a:buFont typeface="Wingdings" pitchFamily="2" charset="2"/>
              <a:buChar char="v"/>
            </a:pPr>
            <a:endParaRPr lang="pt-BR" sz="9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496" y="4083918"/>
            <a:ext cx="5400600" cy="28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496" y="4515966"/>
            <a:ext cx="54006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60032" y="4011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12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60032" y="2660546"/>
            <a:ext cx="41870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15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918386" y="3028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918386" y="3219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3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918386" y="3426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918386" y="363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873376" y="3801238"/>
            <a:ext cx="418704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30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55576" y="509649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Nome do </a:t>
            </a:r>
            <a:r>
              <a:rPr lang="pt-BR" sz="1200" b="1" dirty="0" err="1" smtClean="0">
                <a:solidFill>
                  <a:srgbClr val="FF0000"/>
                </a:solidFill>
              </a:rPr>
              <a:t>Minicípio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627784" y="494551"/>
            <a:ext cx="846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Maranhão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7108" y="4945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871772" y="85459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260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860032" y="105958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255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932040" y="1203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902528" y="1401570"/>
            <a:ext cx="256769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14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944005" y="1563638"/>
            <a:ext cx="239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954881" y="1761610"/>
            <a:ext cx="217532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</a:t>
            </a:r>
            <a:endParaRPr lang="pt-B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96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67507" y="1563638"/>
            <a:ext cx="66089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pt-BR" sz="2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sz="4000" b="1" u="sng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Supervisão dos </a:t>
            </a:r>
            <a:r>
              <a:rPr lang="pt-BR" sz="40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Trabalhos</a:t>
            </a:r>
          </a:p>
          <a:p>
            <a:pPr algn="ctr"/>
            <a:endParaRPr lang="pt-BR" sz="2800" b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42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57158" y="285728"/>
            <a:ext cx="831929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Supervisão dos trabalhos</a:t>
            </a: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:</a:t>
            </a:r>
          </a:p>
          <a:p>
            <a:pPr algn="ctr"/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Após o levantamento dos estratos e o planejamento operacional, deverão ser selecionados 10% dos imóveis para inspeção dos trabalhos.</a:t>
            </a:r>
          </a:p>
          <a:p>
            <a:pPr algn="just">
              <a:buFont typeface="Wingdings" pitchFamily="2" charset="2"/>
              <a:buChar char="v"/>
            </a:pP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A planilha apresentada deverá ser preenchida com a rua e o quarteirão do imóvel selecionado, devendo ser marcado se a supervisão foi “direta” ou “indireta”, o nome do agente inspecionado e as observações encontradas.</a:t>
            </a:r>
          </a:p>
          <a:p>
            <a:pPr algn="just">
              <a:buFont typeface="Wingdings" pitchFamily="2" charset="2"/>
              <a:buChar char="v"/>
            </a:pPr>
            <a:r>
              <a:rPr lang="pt-BR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Caso se detecte problemas na execução da ação, o supervisor do agente deverá ser comunicado. Caso se detecte que possa ser um problema comum, este deverá ser comunicado a todos os supervisores.</a:t>
            </a:r>
            <a:endParaRPr lang="pt-BR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2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5943964"/>
              </p:ext>
            </p:extLst>
          </p:nvPr>
        </p:nvGraphicFramePr>
        <p:xfrm>
          <a:off x="107506" y="51475"/>
          <a:ext cx="8928989" cy="5029484"/>
        </p:xfrm>
        <a:graphic>
          <a:graphicData uri="http://schemas.openxmlformats.org/drawingml/2006/table">
            <a:tbl>
              <a:tblPr/>
              <a:tblGrid>
                <a:gridCol w="429721"/>
                <a:gridCol w="1915330"/>
                <a:gridCol w="589331"/>
                <a:gridCol w="527942"/>
                <a:gridCol w="540221"/>
                <a:gridCol w="1510164"/>
                <a:gridCol w="724386"/>
                <a:gridCol w="675276"/>
                <a:gridCol w="699831"/>
                <a:gridCol w="727456"/>
                <a:gridCol w="589331"/>
              </a:tblGrid>
              <a:tr h="142919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919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effectLst/>
                          <a:latin typeface="Arial"/>
                        </a:rPr>
                        <a:t>Levantamento Rápido de </a:t>
                      </a:r>
                      <a:r>
                        <a:rPr lang="pt-BR" sz="1100" b="1" i="0" u="none" strike="noStrike" dirty="0" err="1">
                          <a:effectLst/>
                          <a:latin typeface="Arial"/>
                        </a:rPr>
                        <a:t>Indice</a:t>
                      </a:r>
                      <a:r>
                        <a:rPr lang="pt-BR" sz="1100" b="1" i="0" u="none" strike="noStrike" dirty="0">
                          <a:effectLst/>
                          <a:latin typeface="Arial"/>
                        </a:rPr>
                        <a:t> do Aedes aegypti - </a:t>
                      </a:r>
                      <a:r>
                        <a:rPr lang="pt-BR" sz="11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r>
                        <a:rPr lang="pt-BR" sz="1100" b="1" i="0" u="none" strike="noStrike" dirty="0">
                          <a:effectLst/>
                          <a:latin typeface="Arial"/>
                        </a:rPr>
                        <a:t> / 2005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2919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effectLst/>
                          <a:latin typeface="Arial"/>
                        </a:rPr>
                        <a:t>Supervisão dos Trabalhos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2919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9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Município: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Estrato: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Nº: Imóveis amostrados: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Supervisor: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919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Nº</a:t>
                      </a:r>
                    </a:p>
                  </a:txBody>
                  <a:tcPr marL="5743" marR="5743" marT="5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Endereço</a:t>
                      </a:r>
                    </a:p>
                  </a:txBody>
                  <a:tcPr marL="5743" marR="5743" marT="5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Quart</a:t>
                      </a:r>
                    </a:p>
                  </a:txBody>
                  <a:tcPr marL="5743" marR="5743" marT="5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Supervisão</a:t>
                      </a:r>
                    </a:p>
                  </a:txBody>
                  <a:tcPr marL="5743" marR="5743" marT="5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Nome do Agente</a:t>
                      </a:r>
                    </a:p>
                  </a:txBody>
                  <a:tcPr marL="5743" marR="5743" marT="5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Observação</a:t>
                      </a:r>
                    </a:p>
                  </a:txBody>
                  <a:tcPr marL="5743" marR="5743" marT="5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85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Direta</a:t>
                      </a:r>
                    </a:p>
                  </a:txBody>
                  <a:tcPr marL="5743" marR="5743" marT="5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Indireta</a:t>
                      </a:r>
                    </a:p>
                  </a:txBody>
                  <a:tcPr marL="5743" marR="5743" marT="5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362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Supervisor:________________________________________________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Data da Entrega:_______________________</a:t>
                      </a: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743" marR="5743" marT="57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64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578" y="915566"/>
            <a:ext cx="85011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u="sng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Fluxo de encaminhamento de amostras e formulários:</a:t>
            </a:r>
          </a:p>
          <a:p>
            <a:pPr algn="ctr"/>
            <a:endParaRPr lang="pt-BR" sz="20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pt-B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 supervisor deverá encaminhar o </a:t>
            </a:r>
            <a:r>
              <a:rPr lang="pt-BR" sz="2000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Boletim de Campo e Laboratório juntamente </a:t>
            </a:r>
            <a:r>
              <a:rPr lang="pt-B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 os </a:t>
            </a:r>
            <a:r>
              <a:rPr lang="pt-BR" sz="2000" b="1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ao laboratorista. Os BCL em que não houverem coleta serão encaminhados diretamente para o supervisor-geral. Após o exame, o laboratorista deverá preencher os campos correspondentes ao item </a:t>
            </a:r>
            <a:r>
              <a:rPr lang="pt-BR" sz="2000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Laboratório </a:t>
            </a:r>
            <a:r>
              <a:rPr lang="pt-B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no BCL e encaminhá-los aos respectivos supervisores de campo, que complementarão a consolidação no </a:t>
            </a:r>
            <a:r>
              <a:rPr lang="pt-BR" sz="2000" b="1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Formulário Consolidado Parcial dos estratos.</a:t>
            </a:r>
          </a:p>
          <a:p>
            <a:pPr algn="just">
              <a:buFont typeface="Wingdings" pitchFamily="2" charset="2"/>
              <a:buChar char="v"/>
            </a:pPr>
            <a:endParaRPr lang="pt-BR" sz="20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74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54497" y="2110085"/>
            <a:ext cx="143500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Bauhaus 93" pitchFamily="82" charset="0"/>
              </a:rPr>
              <a:t>fim</a:t>
            </a:r>
            <a:endParaRPr lang="pt-BR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1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71663" y="1618803"/>
            <a:ext cx="9000669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i="0" u="none" strike="noStrike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Boletim de Campo e </a:t>
            </a:r>
            <a:r>
              <a:rPr lang="pt-BR" sz="2800" b="1" i="0" u="none" strike="noStrike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Laboratório</a:t>
            </a:r>
          </a:p>
          <a:p>
            <a:pPr algn="ctr"/>
            <a:r>
              <a:rPr lang="pt-BR" sz="2800" b="1" i="0" u="none" strike="noStrike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 </a:t>
            </a:r>
            <a:r>
              <a:rPr lang="pt-BR" sz="2800" b="1" i="0" u="none" strike="noStrike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do Levantamento Rápido de Índices </a:t>
            </a:r>
            <a:r>
              <a:rPr lang="pt-BR" sz="2800" b="1" i="0" u="none" strike="noStrike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– </a:t>
            </a:r>
            <a:r>
              <a:rPr lang="pt-BR" sz="2800" b="1" i="0" u="none" strike="noStrike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LIRAa</a:t>
            </a:r>
            <a:endParaRPr lang="pt-BR" sz="2800" b="1" i="0" u="none" strike="noStrike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Arial"/>
            </a:endParaRPr>
          </a:p>
          <a:p>
            <a:pPr algn="ctr"/>
            <a:r>
              <a:rPr lang="pt-BR" sz="3600" b="1" u="sng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bcl</a:t>
            </a:r>
            <a:endParaRPr lang="pt-BR" sz="3600" b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3652874"/>
              </p:ext>
            </p:extLst>
          </p:nvPr>
        </p:nvGraphicFramePr>
        <p:xfrm>
          <a:off x="179512" y="555526"/>
          <a:ext cx="8856983" cy="2696304"/>
        </p:xfrm>
        <a:graphic>
          <a:graphicData uri="http://schemas.openxmlformats.org/drawingml/2006/table">
            <a:tbl>
              <a:tblPr/>
              <a:tblGrid>
                <a:gridCol w="409628"/>
                <a:gridCol w="1768052"/>
                <a:gridCol w="312930"/>
                <a:gridCol w="201666"/>
                <a:gridCol w="198189"/>
                <a:gridCol w="465917"/>
                <a:gridCol w="203403"/>
                <a:gridCol w="203403"/>
                <a:gridCol w="203403"/>
                <a:gridCol w="203403"/>
                <a:gridCol w="213835"/>
                <a:gridCol w="219051"/>
                <a:gridCol w="465917"/>
                <a:gridCol w="415057"/>
                <a:gridCol w="76164"/>
                <a:gridCol w="379765"/>
                <a:gridCol w="245128"/>
                <a:gridCol w="243390"/>
                <a:gridCol w="285114"/>
                <a:gridCol w="243390"/>
                <a:gridCol w="243390"/>
                <a:gridCol w="243390"/>
                <a:gridCol w="243390"/>
                <a:gridCol w="243390"/>
                <a:gridCol w="319883"/>
                <a:gridCol w="319883"/>
                <a:gridCol w="286852"/>
              </a:tblGrid>
              <a:tr h="143170">
                <a:tc gridSpan="1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Boletim de Campo e Laboratório do Levantamento Rápido de Índices - </a:t>
                      </a:r>
                      <a:r>
                        <a:rPr lang="pt-BR" sz="9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144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7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MUNICÍPIO/UF: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QUARTEIRÕES: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IMÓVEIS: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ESTRATO: _____________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5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BAIRRO (S):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FOLHA : _______ / ______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144"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77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PREENCHIMENTO NO CAMPO</a:t>
                      </a:r>
                    </a:p>
                  </a:txBody>
                  <a:tcPr marL="5303" marR="5303" marT="530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LABORATÓRIO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9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Nº DO QUARTEI-</a:t>
                      </a:r>
                      <a:br>
                        <a:rPr lang="pt-BR" sz="600" b="1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RÃO</a:t>
                      </a:r>
                    </a:p>
                  </a:txBody>
                  <a:tcPr marL="5303" marR="5303" marT="5303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 smtClean="0">
                          <a:effectLst/>
                          <a:latin typeface="Arial"/>
                        </a:rPr>
                        <a:t>ENDEREÇO</a:t>
                      </a:r>
                      <a:endParaRPr lang="pt-BR" sz="500" b="1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N.º DE RECIPIENTES COM FOCO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Identificaçã</a:t>
                      </a:r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NÚMERO DE TUBITOS 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NÚMERO DE RECIPIENTES POSITIVOS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84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LOGRADOURO (Rua, Av., Praça, etc.)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Nº/</a:t>
                      </a:r>
                      <a:br>
                        <a:rPr lang="pt-BR" sz="600" b="1" i="0" u="none" strike="noStrike">
                          <a:effectLst/>
                          <a:latin typeface="Arial"/>
                        </a:rPr>
                      </a:br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Compl.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Imoveis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TIPO DE RECIPIENTE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 das Amostras coletadas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 Tubi-tos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effectLst/>
                          <a:latin typeface="Arial"/>
                        </a:rPr>
                        <a:t>EXAMI-</a:t>
                      </a:r>
                      <a:br>
                        <a:rPr lang="pt-BR" sz="500" b="1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500" b="1" i="0" u="none" strike="noStrike" dirty="0">
                          <a:effectLst/>
                          <a:latin typeface="Arial"/>
                        </a:rPr>
                        <a:t>NADAS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aegy-pti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albo</a:t>
                      </a:r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-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pic-tus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b="1" i="1" u="none" strike="noStrike" dirty="0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Aedes 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albo</a:t>
                      </a:r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-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pictus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Out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9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7479094"/>
              </p:ext>
            </p:extLst>
          </p:nvPr>
        </p:nvGraphicFramePr>
        <p:xfrm>
          <a:off x="5148064" y="3561561"/>
          <a:ext cx="3888432" cy="954405"/>
        </p:xfrm>
        <a:graphic>
          <a:graphicData uri="http://schemas.openxmlformats.org/drawingml/2006/table">
            <a:tbl>
              <a:tblPr/>
              <a:tblGrid>
                <a:gridCol w="3888432"/>
              </a:tblGrid>
              <a:tr h="7200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Nº de imóveis positivos p/ Aedes aegypti:  ____________  p/  Aedes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albopictus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: ____________</a:t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Nº de terrenos baldios positivos p/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Ae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. aegypti  __________   p/ 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Ae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.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Albopictus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: ____________</a:t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4383487" y="2110085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0" u="none" strike="noStrike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 </a:t>
            </a:r>
            <a:endParaRPr lang="pt-B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7504" y="1131590"/>
            <a:ext cx="896448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4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CABEÇALHO</a:t>
            </a:r>
          </a:p>
          <a:p>
            <a:pPr algn="just"/>
            <a:endParaRPr lang="pt-BR" sz="1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Município/UF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Anotar o nome do município e do estado.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2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Bairro(s): </a:t>
            </a:r>
            <a:r>
              <a:rPr lang="pt-BR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nome do(s) bairro(s) trabalhado no dia.</a:t>
            </a:r>
          </a:p>
          <a:p>
            <a:pPr marL="171450" indent="-171450" algn="just">
              <a:buFont typeface="Wingdings" pitchFamily="2" charset="2"/>
              <a:buChar char="v"/>
            </a:pP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</a:t>
            </a:r>
            <a:r>
              <a:rPr lang="pt-BR" sz="12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 quarteirões</a:t>
            </a:r>
            <a:r>
              <a:rPr lang="pt-BR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Anotar o número de quarteirões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trabalhados no </a:t>
            </a:r>
            <a:r>
              <a:rPr lang="pt-BR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dia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marL="171450" indent="-171450" algn="just">
              <a:buFont typeface="Wingdings" pitchFamily="2" charset="2"/>
              <a:buChar char="v"/>
            </a:pPr>
            <a:r>
              <a:rPr lang="pt-BR" sz="12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imóveis: </a:t>
            </a:r>
            <a:r>
              <a:rPr lang="pt-BR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número de imóveis trabalhados no dia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Estrato: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número do estrato a ser trabalhado.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Folha: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 numeração indica o número da folha em relação ao total.</a:t>
            </a:r>
          </a:p>
          <a:p>
            <a:pPr algn="just"/>
            <a:endParaRPr lang="pt-BR" sz="1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Exemplo: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2/5 (2ª folha de um total de 5).</a:t>
            </a:r>
          </a:p>
          <a:p>
            <a:pPr algn="just"/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Este formulário deverá ser utilizado tanto na rotina de campo como para a recuperação de pendências. O usuário deverá assinalar com um “X” a atividade correspondente.</a:t>
            </a:r>
          </a:p>
          <a:p>
            <a:pPr algn="just"/>
            <a:endParaRPr lang="pt-BR" sz="12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endParaRPr lang="pt-BR" sz="1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endParaRPr lang="pt-BR" sz="12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endParaRPr lang="pt-BR" sz="1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endParaRPr lang="pt-BR" sz="12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pt-BR" sz="12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5576" y="699542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</a:rPr>
              <a:t>Nome do Município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5576" y="851942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</a:rPr>
              <a:t>Nome do Bairro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82596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rgbClr val="FF0000"/>
                </a:solidFill>
                <a:latin typeface="Arial Black" pitchFamily="34" charset="0"/>
              </a:rPr>
              <a:t>0</a:t>
            </a:r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3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024222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01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884368" y="843558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01     05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368038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20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8657223"/>
              </p:ext>
            </p:extLst>
          </p:nvPr>
        </p:nvGraphicFramePr>
        <p:xfrm>
          <a:off x="179512" y="555526"/>
          <a:ext cx="8856983" cy="2696304"/>
        </p:xfrm>
        <a:graphic>
          <a:graphicData uri="http://schemas.openxmlformats.org/drawingml/2006/table">
            <a:tbl>
              <a:tblPr/>
              <a:tblGrid>
                <a:gridCol w="409628"/>
                <a:gridCol w="1768052"/>
                <a:gridCol w="312930"/>
                <a:gridCol w="201666"/>
                <a:gridCol w="198189"/>
                <a:gridCol w="465917"/>
                <a:gridCol w="203403"/>
                <a:gridCol w="203403"/>
                <a:gridCol w="203403"/>
                <a:gridCol w="203403"/>
                <a:gridCol w="213835"/>
                <a:gridCol w="219051"/>
                <a:gridCol w="465917"/>
                <a:gridCol w="415057"/>
                <a:gridCol w="76164"/>
                <a:gridCol w="379765"/>
                <a:gridCol w="245128"/>
                <a:gridCol w="243390"/>
                <a:gridCol w="285114"/>
                <a:gridCol w="243390"/>
                <a:gridCol w="243390"/>
                <a:gridCol w="243390"/>
                <a:gridCol w="243390"/>
                <a:gridCol w="243390"/>
                <a:gridCol w="319883"/>
                <a:gridCol w="319883"/>
                <a:gridCol w="286852"/>
              </a:tblGrid>
              <a:tr h="143170">
                <a:tc gridSpan="1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Boletim de Campo e Laboratório do Levantamento Rápido de Índices - </a:t>
                      </a:r>
                      <a:r>
                        <a:rPr lang="pt-BR" sz="9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144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7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MUNICÍPIO/UF: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QUARTEIRÕES: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IMÓVEIS: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ESTRATO: _____________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5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BAIRRO (S):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FOLHA : _______ / ______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144"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77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PREENCHIMENTO NO CAMPO</a:t>
                      </a:r>
                    </a:p>
                  </a:txBody>
                  <a:tcPr marL="5303" marR="5303" marT="530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LABORATÓRIO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9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Nº DO QUARTEI-</a:t>
                      </a:r>
                      <a:br>
                        <a:rPr lang="pt-BR" sz="600" b="1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RÃO</a:t>
                      </a:r>
                    </a:p>
                  </a:txBody>
                  <a:tcPr marL="5303" marR="5303" marT="5303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 smtClean="0">
                          <a:effectLst/>
                          <a:latin typeface="Arial"/>
                        </a:rPr>
                        <a:t>ENDEREÇO</a:t>
                      </a:r>
                      <a:endParaRPr lang="pt-BR" sz="500" b="1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N.º DE RECIPIENTES COM FOCO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Identificaçã</a:t>
                      </a:r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NÚMERO DE TUBITOS 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NÚMERO DE RECIPIENTES POSITIVOS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84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LOGRADOURO (Rua, Av., Praça, etc.)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Nº/</a:t>
                      </a:r>
                      <a:br>
                        <a:rPr lang="pt-BR" sz="600" b="1" i="0" u="none" strike="noStrike">
                          <a:effectLst/>
                          <a:latin typeface="Arial"/>
                        </a:rPr>
                      </a:br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Compl.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Imoveis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TIPO DE RECIPIENTE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 das Amostras coletadas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 Tubi-tos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effectLst/>
                          <a:latin typeface="Arial"/>
                        </a:rPr>
                        <a:t>EXAMI-</a:t>
                      </a:r>
                      <a:br>
                        <a:rPr lang="pt-BR" sz="500" b="1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500" b="1" i="0" u="none" strike="noStrike" dirty="0">
                          <a:effectLst/>
                          <a:latin typeface="Arial"/>
                        </a:rPr>
                        <a:t>NADAS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aegy-pti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albo</a:t>
                      </a:r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-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pic-tus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b="1" i="1" u="none" strike="noStrike" dirty="0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Aedes 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albo</a:t>
                      </a:r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-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pictus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Out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9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8024734"/>
              </p:ext>
            </p:extLst>
          </p:nvPr>
        </p:nvGraphicFramePr>
        <p:xfrm>
          <a:off x="5148064" y="3561561"/>
          <a:ext cx="3888432" cy="954405"/>
        </p:xfrm>
        <a:graphic>
          <a:graphicData uri="http://schemas.openxmlformats.org/drawingml/2006/table">
            <a:tbl>
              <a:tblPr/>
              <a:tblGrid>
                <a:gridCol w="3888432"/>
              </a:tblGrid>
              <a:tr h="7200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Nº de imóveis positivos p/ Aedes aegypti:  ____________  p/  Aedes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albopictus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: ____________</a:t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Nº de terrenos baldios positivos p/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Ae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. aegypti  __________   p/ 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Ae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.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Albopictus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: ____________</a:t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4383487" y="2110085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0" u="none" strike="noStrike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 </a:t>
            </a:r>
            <a:endParaRPr lang="pt-B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764" y="1965340"/>
            <a:ext cx="8861732" cy="25930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1200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Preenchimento no campo</a:t>
            </a:r>
          </a:p>
          <a:p>
            <a:pPr algn="just"/>
            <a:endParaRPr lang="pt-BR" sz="105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05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5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do quarteirão: </a:t>
            </a:r>
            <a:r>
              <a:rPr lang="pt-BR" sz="105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número do quarteirão a que pertence o imóvel inspecionado.</a:t>
            </a:r>
          </a:p>
          <a:p>
            <a:pPr marL="171450" indent="-171450" algn="just">
              <a:buFont typeface="Wingdings" pitchFamily="2" charset="2"/>
              <a:buChar char="v"/>
            </a:pPr>
            <a:r>
              <a:rPr lang="pt-BR" sz="105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Endereço (logradouro): </a:t>
            </a:r>
            <a:r>
              <a:rPr lang="pt-BR" sz="105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nome da rua, avenida, praça, etc. onde está localizado o imóvel inspecionado.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05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05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Número/complemento: </a:t>
            </a:r>
            <a:r>
              <a:rPr lang="pt-BR" sz="105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número do imóvel inspecionado e o respectivo complemento, quando for o caso. Exemplo: 102/201 (imóvel número 102 e imóvel 201).</a:t>
            </a:r>
          </a:p>
          <a:p>
            <a:pPr algn="just"/>
            <a:endParaRPr lang="pt-BR" sz="105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05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TB: </a:t>
            </a:r>
            <a:r>
              <a:rPr lang="pt-BR" sz="105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Marcar com “X” no caso de o imóvel sorteado ser um </a:t>
            </a:r>
            <a:r>
              <a:rPr lang="pt-BR" sz="105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Terreno Baldio.</a:t>
            </a:r>
          </a:p>
          <a:p>
            <a:pPr algn="just">
              <a:buFont typeface="Wingdings" pitchFamily="2" charset="2"/>
              <a:buChar char="v"/>
            </a:pPr>
            <a:endParaRPr lang="pt-BR" sz="105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171450" indent="-171450" algn="just">
              <a:buFont typeface="Wingdings" pitchFamily="2" charset="2"/>
              <a:buChar char="v"/>
            </a:pPr>
            <a:r>
              <a:rPr lang="pt-BR" sz="105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Outros: </a:t>
            </a:r>
            <a:r>
              <a:rPr lang="pt-BR" sz="105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Marcar com “X” no caso de o imóvel sorteado ser </a:t>
            </a:r>
            <a:r>
              <a:rPr lang="pt-BR" sz="105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uma Residência, Comércio, Colégio, Igreja e etc.</a:t>
            </a:r>
          </a:p>
          <a:p>
            <a:pPr algn="just"/>
            <a:endParaRPr lang="pt-BR" sz="28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endParaRPr lang="pt-BR" sz="28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131840" y="1275606"/>
            <a:ext cx="6048672" cy="689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657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62385" y="1635646"/>
            <a:ext cx="123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Rua do </a:t>
            </a:r>
            <a:r>
              <a:rPr lang="pt-BR" sz="1600" b="1" dirty="0" err="1" smtClean="0">
                <a:solidFill>
                  <a:srgbClr val="FF0000"/>
                </a:solidFill>
              </a:rPr>
              <a:t>Liraa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338922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26954" y="16356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X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79712" y="1059582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55576" y="699542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</a:rPr>
              <a:t>Nome do Município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55576" y="851942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</a:rPr>
              <a:t>Nome do Bairro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582596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rgbClr val="FF0000"/>
                </a:solidFill>
                <a:latin typeface="Arial Black" pitchFamily="34" charset="0"/>
              </a:rPr>
              <a:t>0</a:t>
            </a:r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3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024222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01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884368" y="843558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01     05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368038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20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06239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8698218"/>
              </p:ext>
            </p:extLst>
          </p:nvPr>
        </p:nvGraphicFramePr>
        <p:xfrm>
          <a:off x="179512" y="555526"/>
          <a:ext cx="8856983" cy="2696304"/>
        </p:xfrm>
        <a:graphic>
          <a:graphicData uri="http://schemas.openxmlformats.org/drawingml/2006/table">
            <a:tbl>
              <a:tblPr/>
              <a:tblGrid>
                <a:gridCol w="409628"/>
                <a:gridCol w="1768052"/>
                <a:gridCol w="312930"/>
                <a:gridCol w="201666"/>
                <a:gridCol w="198189"/>
                <a:gridCol w="465917"/>
                <a:gridCol w="203403"/>
                <a:gridCol w="203403"/>
                <a:gridCol w="203403"/>
                <a:gridCol w="203403"/>
                <a:gridCol w="213835"/>
                <a:gridCol w="219051"/>
                <a:gridCol w="465917"/>
                <a:gridCol w="415057"/>
                <a:gridCol w="76164"/>
                <a:gridCol w="379765"/>
                <a:gridCol w="245128"/>
                <a:gridCol w="243390"/>
                <a:gridCol w="285114"/>
                <a:gridCol w="243390"/>
                <a:gridCol w="243390"/>
                <a:gridCol w="243390"/>
                <a:gridCol w="243390"/>
                <a:gridCol w="243390"/>
                <a:gridCol w="319883"/>
                <a:gridCol w="319883"/>
                <a:gridCol w="286852"/>
              </a:tblGrid>
              <a:tr h="143170">
                <a:tc gridSpan="1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Boletim de Campo e Laboratório do Levantamento Rápido de Índices - </a:t>
                      </a:r>
                      <a:r>
                        <a:rPr lang="pt-BR" sz="9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144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7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MUNICÍPIO/UF: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QUARTEIRÕES: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IMÓVEIS: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ESTRATO: _____________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5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BAIRRO (S):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FOLHA : _______ / ______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144"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77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PREENCHIMENTO NO CAMPO</a:t>
                      </a:r>
                    </a:p>
                  </a:txBody>
                  <a:tcPr marL="5303" marR="5303" marT="530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LABORATÓRIO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9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Nº DO QUARTEI-</a:t>
                      </a:r>
                      <a:br>
                        <a:rPr lang="pt-BR" sz="600" b="1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RÃO</a:t>
                      </a:r>
                    </a:p>
                  </a:txBody>
                  <a:tcPr marL="5303" marR="5303" marT="5303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 smtClean="0">
                          <a:effectLst/>
                          <a:latin typeface="Arial"/>
                        </a:rPr>
                        <a:t>ENDEREÇO</a:t>
                      </a:r>
                      <a:endParaRPr lang="pt-BR" sz="500" b="1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N.º DE RECIPIENTES COM FOCO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Identificaçã</a:t>
                      </a:r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NÚMERO DE TUBITOS 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NÚMERO DE RECIPIENTES POSITIVOS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84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LOGRADOURO (Rua, Av., Praça, etc.)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Nº/</a:t>
                      </a:r>
                      <a:br>
                        <a:rPr lang="pt-BR" sz="600" b="1" i="0" u="none" strike="noStrike">
                          <a:effectLst/>
                          <a:latin typeface="Arial"/>
                        </a:rPr>
                      </a:br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Compl.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Imoveis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TIPO DE RECIPIENTE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 das Amostras coletadas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 Tubi-tos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effectLst/>
                          <a:latin typeface="Arial"/>
                        </a:rPr>
                        <a:t>EXAMI-</a:t>
                      </a:r>
                      <a:br>
                        <a:rPr lang="pt-BR" sz="500" b="1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500" b="1" i="0" u="none" strike="noStrike" dirty="0">
                          <a:effectLst/>
                          <a:latin typeface="Arial"/>
                        </a:rPr>
                        <a:t>NADAS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aegy-pti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albo</a:t>
                      </a:r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-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pic-tus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b="1" i="1" u="none" strike="noStrike" dirty="0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Aedes 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albo</a:t>
                      </a:r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-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pictus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Out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9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3511029"/>
              </p:ext>
            </p:extLst>
          </p:nvPr>
        </p:nvGraphicFramePr>
        <p:xfrm>
          <a:off x="5148064" y="3561561"/>
          <a:ext cx="3888432" cy="954405"/>
        </p:xfrm>
        <a:graphic>
          <a:graphicData uri="http://schemas.openxmlformats.org/drawingml/2006/table">
            <a:tbl>
              <a:tblPr/>
              <a:tblGrid>
                <a:gridCol w="3888432"/>
              </a:tblGrid>
              <a:tr h="7200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Nº de imóveis positivos p/ Aedes aegypti:  ____________  p/  Aedes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albopictus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: ____________</a:t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Nº de terrenos baldios positivos p/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Ae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. aegypti  __________   p/ 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Ae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.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Albopictus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: ____________</a:t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4383487" y="2110085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0" u="none" strike="noStrike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 </a:t>
            </a:r>
            <a:endParaRPr lang="pt-B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79512" y="1923678"/>
            <a:ext cx="8856984" cy="29854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v"/>
            </a:pPr>
            <a:r>
              <a:rPr lang="pt-B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recipientes com foco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0" lvl="1" algn="just">
              <a:buFont typeface="Wingdings" pitchFamily="2" charset="2"/>
              <a:buChar char="v"/>
            </a:pP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Registrar o número de recipientes em que se encontraram formas imaturas (larvas/pupas) de mosquito, de acordo com a legenda localizada no rodapé do boletim. Deverão ser coletados </a:t>
            </a:r>
            <a:r>
              <a:rPr lang="pt-BR" sz="1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correspondentes ao número de tipos de recipientes positivos. Exemplo:</a:t>
            </a:r>
          </a:p>
          <a:p>
            <a:pPr algn="just"/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Se forem encontrados cinco pneus com larvas, deverá ser colhido um </a:t>
            </a:r>
            <a:r>
              <a:rPr lang="pt-BR" sz="1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com máximo de 10 larvas para cada pneu.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Numeração das amostras coletadas: 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a numeração das amostras</a:t>
            </a:r>
          </a:p>
          <a:p>
            <a:pPr algn="just"/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correspondentes. Exemplo: Se, no primeiro imóvel inspecionado, coletaram-se 10 </a:t>
            </a:r>
            <a:r>
              <a:rPr lang="pt-BR" sz="1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deverá ser anotado “</a:t>
            </a:r>
            <a:r>
              <a:rPr lang="pt-BR" sz="14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 a 10”; no segundo imóvel, caso 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tenha coletado oito </a:t>
            </a:r>
            <a:r>
              <a:rPr lang="pt-BR" sz="1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a anotação será: “</a:t>
            </a:r>
            <a:r>
              <a:rPr lang="pt-BR" sz="14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11 a 18”, e assim por diante.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</a:t>
            </a:r>
            <a:r>
              <a:rPr lang="pt-BR" sz="14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Registrar o total de </a:t>
            </a:r>
            <a:r>
              <a:rPr lang="pt-BR" sz="1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coletados no imóvel inspecionado.</a:t>
            </a:r>
          </a:p>
          <a:p>
            <a:pPr algn="just"/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No exemplo anterior, no primeiro imóvel será anotado 10 </a:t>
            </a:r>
            <a:r>
              <a:rPr lang="pt-BR" sz="1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e, no segundo, oito </a:t>
            </a:r>
            <a:r>
              <a:rPr lang="pt-BR" sz="1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pt-BR" sz="1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pt-BR" sz="1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57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71600" y="1635646"/>
            <a:ext cx="123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Rua do </a:t>
            </a:r>
            <a:r>
              <a:rPr lang="pt-BR" sz="1600" b="1" dirty="0" err="1" smtClean="0">
                <a:solidFill>
                  <a:srgbClr val="FF0000"/>
                </a:solidFill>
              </a:rPr>
              <a:t>Liraa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626954" y="163564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338922" y="1657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0628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491050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4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094625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355146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3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716016" y="1635646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1/10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291250" y="1635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10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40628" y="1275606"/>
            <a:ext cx="161988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684306" y="1059582"/>
            <a:ext cx="3352190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699542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</a:rPr>
              <a:t>Nome do Município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55576" y="851942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</a:rPr>
              <a:t>Nome do Bairro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82596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rgbClr val="FF0000"/>
                </a:solidFill>
                <a:latin typeface="Arial Black" pitchFamily="34" charset="0"/>
              </a:rPr>
              <a:t>0</a:t>
            </a:r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3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024222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01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884368" y="843558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01     05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368038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20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361604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8581626"/>
              </p:ext>
            </p:extLst>
          </p:nvPr>
        </p:nvGraphicFramePr>
        <p:xfrm>
          <a:off x="179512" y="555526"/>
          <a:ext cx="8856983" cy="2696304"/>
        </p:xfrm>
        <a:graphic>
          <a:graphicData uri="http://schemas.openxmlformats.org/drawingml/2006/table">
            <a:tbl>
              <a:tblPr/>
              <a:tblGrid>
                <a:gridCol w="409628"/>
                <a:gridCol w="1768052"/>
                <a:gridCol w="312930"/>
                <a:gridCol w="201666"/>
                <a:gridCol w="198189"/>
                <a:gridCol w="465917"/>
                <a:gridCol w="203403"/>
                <a:gridCol w="203403"/>
                <a:gridCol w="203403"/>
                <a:gridCol w="203403"/>
                <a:gridCol w="213835"/>
                <a:gridCol w="219051"/>
                <a:gridCol w="465917"/>
                <a:gridCol w="415057"/>
                <a:gridCol w="76164"/>
                <a:gridCol w="379765"/>
                <a:gridCol w="245128"/>
                <a:gridCol w="243390"/>
                <a:gridCol w="285114"/>
                <a:gridCol w="243390"/>
                <a:gridCol w="243390"/>
                <a:gridCol w="243390"/>
                <a:gridCol w="243390"/>
                <a:gridCol w="243390"/>
                <a:gridCol w="319883"/>
                <a:gridCol w="319883"/>
                <a:gridCol w="286852"/>
              </a:tblGrid>
              <a:tr h="143170">
                <a:tc gridSpan="1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Boletim de Campo e Laboratório do Levantamento Rápido de Índices - </a:t>
                      </a:r>
                      <a:r>
                        <a:rPr lang="pt-BR" sz="900" b="1" i="0" u="none" strike="noStrike" dirty="0" err="1">
                          <a:effectLst/>
                          <a:latin typeface="Arial"/>
                        </a:rPr>
                        <a:t>LIRAa</a:t>
                      </a:r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144"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7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MUNICÍPIO/UF: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QUARTEIRÕES: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N.º DE IMÓVEIS: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ESTRATO: _____________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5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BAIRRO (S): 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FOLHA : _______ / ______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144"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1" i="0" u="none" strike="noStrike">
                        <a:effectLst/>
                        <a:latin typeface="Arial"/>
                      </a:endParaRP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77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PREENCHIMENTO NO CAMPO</a:t>
                      </a:r>
                    </a:p>
                  </a:txBody>
                  <a:tcPr marL="5303" marR="5303" marT="530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LABORATÓRIO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9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Nº DO QUARTEI-</a:t>
                      </a:r>
                      <a:br>
                        <a:rPr lang="pt-BR" sz="600" b="1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RÃO</a:t>
                      </a:r>
                    </a:p>
                  </a:txBody>
                  <a:tcPr marL="5303" marR="5303" marT="5303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 smtClean="0">
                          <a:effectLst/>
                          <a:latin typeface="Arial"/>
                        </a:rPr>
                        <a:t>ENDEREÇO</a:t>
                      </a:r>
                      <a:endParaRPr lang="pt-BR" sz="500" b="1" i="0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N.º DE RECIPIENTES COM FOCO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Identificaçã</a:t>
                      </a:r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NÚMERO DE TUBITOS 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NÚMERO DE RECIPIENTES POSITIVOS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84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LOGRADOURO (Rua, Av., Praça, etc.)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Nº/</a:t>
                      </a:r>
                      <a:br>
                        <a:rPr lang="pt-BR" sz="600" b="1" i="0" u="none" strike="noStrike">
                          <a:effectLst/>
                          <a:latin typeface="Arial"/>
                        </a:rPr>
                      </a:br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Compl.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Imoveis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TIPO DE RECIPIENTE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 das Amostras coletadas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Nº Tubi-tos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effectLst/>
                          <a:latin typeface="Arial"/>
                        </a:rPr>
                        <a:t>EXAMI-</a:t>
                      </a:r>
                      <a:br>
                        <a:rPr lang="pt-BR" sz="500" b="1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500" b="1" i="0" u="none" strike="noStrike" dirty="0">
                          <a:effectLst/>
                          <a:latin typeface="Arial"/>
                        </a:rPr>
                        <a:t>NADAS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aegy-pti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albo</a:t>
                      </a:r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-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pic-tus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b="1" i="1" u="none" strike="noStrike" dirty="0">
                          <a:effectLst/>
                          <a:latin typeface="Arial"/>
                        </a:rPr>
                        <a:t>Aedes aegypti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Aedes 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albo</a:t>
                      </a:r>
                      <a:r>
                        <a:rPr lang="pt-BR" sz="600" b="1" i="1" u="none" strike="noStrike" dirty="0">
                          <a:effectLst/>
                          <a:latin typeface="Arial"/>
                        </a:rPr>
                        <a:t>-</a:t>
                      </a:r>
                      <a:br>
                        <a:rPr lang="pt-BR" sz="600" b="1" i="1" u="none" strike="noStrike" dirty="0">
                          <a:effectLst/>
                          <a:latin typeface="Arial"/>
                        </a:rPr>
                      </a:br>
                      <a:r>
                        <a:rPr lang="pt-BR" sz="600" b="1" i="1" u="none" strike="noStrike" dirty="0" err="1">
                          <a:effectLst/>
                          <a:latin typeface="Arial"/>
                        </a:rPr>
                        <a:t>pictus</a:t>
                      </a:r>
                      <a:endParaRPr lang="pt-BR" sz="600" b="1" i="1" u="none" strike="noStrike" dirty="0">
                        <a:effectLst/>
                        <a:latin typeface="Arial"/>
                      </a:endParaRPr>
                    </a:p>
                  </a:txBody>
                  <a:tcPr marL="5303" marR="5303" marT="53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Out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A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A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D 1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D 2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E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4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9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303" marR="5303" marT="53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2079343"/>
              </p:ext>
            </p:extLst>
          </p:nvPr>
        </p:nvGraphicFramePr>
        <p:xfrm>
          <a:off x="5148064" y="3561561"/>
          <a:ext cx="3888432" cy="954405"/>
        </p:xfrm>
        <a:graphic>
          <a:graphicData uri="http://schemas.openxmlformats.org/drawingml/2006/table">
            <a:tbl>
              <a:tblPr/>
              <a:tblGrid>
                <a:gridCol w="3888432"/>
              </a:tblGrid>
              <a:tr h="7200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Nº de imóveis positivos p/ Aedes aegypti:  ____________  p/  Aedes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albopictus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: ____________</a:t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Nº de terrenos baldios positivos p/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Ae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. aegypti  __________   p/ 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Ae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. </a:t>
                      </a:r>
                      <a:r>
                        <a:rPr lang="pt-BR" sz="700" b="0" i="0" u="none" strike="noStrike" dirty="0" err="1">
                          <a:effectLst/>
                          <a:latin typeface="Arial"/>
                        </a:rPr>
                        <a:t>Albopictus</a:t>
                      </a: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>: ____________</a:t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7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7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/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4383487" y="2110085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0" u="none" strike="noStrike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</a:rPr>
              <a:t> </a:t>
            </a:r>
            <a:endParaRPr lang="pt-B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57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71600" y="1635646"/>
            <a:ext cx="109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Rua do </a:t>
            </a:r>
            <a:r>
              <a:rPr lang="pt-BR" sz="1400" b="1" dirty="0" err="1" smtClean="0">
                <a:solidFill>
                  <a:srgbClr val="FF0000"/>
                </a:solidFill>
              </a:rPr>
              <a:t>Liraa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626954" y="163564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338922" y="1657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0628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491050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4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094625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355146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3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716016" y="1635646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1/10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291250" y="1635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10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52515" y="1131590"/>
            <a:ext cx="161988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79512" y="2139702"/>
            <a:ext cx="8856984" cy="2616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Preenchimento no laboratório</a:t>
            </a:r>
          </a:p>
          <a:p>
            <a:pPr algn="just"/>
            <a:endParaRPr lang="pt-BR" sz="1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</a:t>
            </a:r>
            <a:r>
              <a:rPr lang="pt-BR" sz="12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examinados: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Registrar o total de </a:t>
            </a:r>
            <a:r>
              <a:rPr lang="pt-BR" sz="1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examinados pelo laboratorista.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</a:t>
            </a:r>
            <a:r>
              <a:rPr lang="pt-BR" sz="12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com </a:t>
            </a:r>
            <a:r>
              <a:rPr lang="pt-BR" sz="1200" b="1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</a:t>
            </a:r>
            <a:r>
              <a:rPr lang="pt-BR" sz="12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Aegypti</a:t>
            </a:r>
            <a:r>
              <a:rPr lang="pt-BR" sz="12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Registrar o total de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examinados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que apresentaram larvas/pupas de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Aegypti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</a:t>
            </a:r>
            <a:r>
              <a:rPr lang="pt-BR" sz="12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com </a:t>
            </a:r>
            <a:r>
              <a:rPr lang="pt-BR" sz="12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 </a:t>
            </a:r>
            <a:r>
              <a:rPr lang="pt-BR" sz="1200" b="1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12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Registrar o total de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tubitos</a:t>
            </a:r>
            <a:r>
              <a:rPr lang="pt-BR" sz="1200" i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examinados que apresentaram larvas/pupas de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recipientes positivos para </a:t>
            </a:r>
            <a:r>
              <a:rPr lang="pt-BR" sz="12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 aegypti: 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Anotar o número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 recipientes positivos para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aegypti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de acordo com a legenda localizada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no rodapé do boletim.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Número de recipientes positivos para </a:t>
            </a:r>
            <a:r>
              <a:rPr lang="pt-BR" sz="1200" b="1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Aedes</a:t>
            </a:r>
            <a:r>
              <a:rPr lang="pt-BR" sz="1200" b="1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200" b="1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 Anotar o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número de recipientes positivos para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Ae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pt-BR" sz="1200" i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endParaRPr lang="pt-BR" sz="12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pt-BR" sz="1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pt-BR" sz="12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691112" y="1635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10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084168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371370" y="1657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4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811530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875426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4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747634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4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459602" y="16356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1520" y="1851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71600" y="1851670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Rua do lira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326098" y="1851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841376" y="18516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131840" y="1851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478226" y="1851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126298" y="1851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16016" y="1851670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11/15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291250" y="18516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724128" y="18731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299362" y="18516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8747634" y="18516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55576" y="699542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</a:rPr>
              <a:t>Nome do Município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55576" y="851942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</a:rPr>
              <a:t>Nome do Bairro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582596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rgbClr val="FF0000"/>
                </a:solidFill>
                <a:latin typeface="Arial Black" pitchFamily="34" charset="0"/>
              </a:rPr>
              <a:t>0</a:t>
            </a:r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3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024222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01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884368" y="843558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01     05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368038" y="6995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rgbClr val="FF0000"/>
                </a:solidFill>
                <a:latin typeface="Arial Black" pitchFamily="34" charset="0"/>
              </a:rPr>
              <a:t>20</a:t>
            </a:r>
            <a:endParaRPr lang="pt-BR" sz="105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81234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2" grpId="0"/>
      <p:bldP spid="29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3" grpId="0"/>
      <p:bldP spid="46" grpId="0"/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2781325"/>
              </p:ext>
            </p:extLst>
          </p:nvPr>
        </p:nvGraphicFramePr>
        <p:xfrm>
          <a:off x="4427984" y="2680310"/>
          <a:ext cx="4464497" cy="1691640"/>
        </p:xfrm>
        <a:graphic>
          <a:graphicData uri="http://schemas.openxmlformats.org/drawingml/2006/table">
            <a:tbl>
              <a:tblPr/>
              <a:tblGrid>
                <a:gridCol w="469947"/>
                <a:gridCol w="250131"/>
                <a:gridCol w="144289"/>
                <a:gridCol w="143743"/>
                <a:gridCol w="242285"/>
                <a:gridCol w="386028"/>
                <a:gridCol w="296657"/>
                <a:gridCol w="731214"/>
                <a:gridCol w="130212"/>
                <a:gridCol w="386028"/>
                <a:gridCol w="386028"/>
                <a:gridCol w="386028"/>
                <a:gridCol w="511907"/>
              </a:tblGrid>
              <a:tr h="139200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Exame de Laboratório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12997">
                <a:tc gridSpan="2"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3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3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3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3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3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301">
                <a:tc gridSpan="7"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effectLst/>
                          <a:latin typeface="Arial"/>
                        </a:rPr>
                        <a:t>Data: _____ / </a:t>
                      </a:r>
                      <a:r>
                        <a:rPr lang="pt-BR" sz="1050" b="0" i="0" u="none" strike="noStrike" dirty="0" smtClean="0">
                          <a:effectLst/>
                          <a:latin typeface="Arial"/>
                        </a:rPr>
                        <a:t>____/________</a:t>
                      </a:r>
                      <a:endParaRPr lang="pt-BR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301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301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3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1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 smtClean="0">
                          <a:effectLst/>
                          <a:latin typeface="Arial"/>
                        </a:rPr>
                        <a:t>Responsável pela identificação</a:t>
                      </a:r>
                      <a:endParaRPr lang="pt-BR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200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8652178"/>
              </p:ext>
            </p:extLst>
          </p:nvPr>
        </p:nvGraphicFramePr>
        <p:xfrm>
          <a:off x="107504" y="771550"/>
          <a:ext cx="6156182" cy="1300963"/>
        </p:xfrm>
        <a:graphic>
          <a:graphicData uri="http://schemas.openxmlformats.org/drawingml/2006/table">
            <a:tbl>
              <a:tblPr/>
              <a:tblGrid>
                <a:gridCol w="372025"/>
                <a:gridCol w="2742415"/>
                <a:gridCol w="485384"/>
                <a:gridCol w="312803"/>
                <a:gridCol w="312803"/>
                <a:gridCol w="334376"/>
                <a:gridCol w="315500"/>
                <a:gridCol w="315500"/>
                <a:gridCol w="315500"/>
                <a:gridCol w="315500"/>
                <a:gridCol w="334376"/>
              </a:tblGrid>
              <a:tr h="173983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95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Nome:___________________________________________________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Data: _____ / _____ / __________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83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32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83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83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Visto do Supervisor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669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72008" y="699542"/>
            <a:ext cx="615617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3968" y="2571750"/>
            <a:ext cx="4788024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496" y="2514258"/>
            <a:ext cx="4104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1200" b="1" u="sng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Assinar e datar os respectivos campos:</a:t>
            </a:r>
          </a:p>
          <a:p>
            <a:pPr>
              <a:buFont typeface="Wingdings" pitchFamily="2" charset="2"/>
              <a:buChar char="v"/>
            </a:pPr>
            <a:endParaRPr lang="pt-BR" sz="1200" b="1" u="sng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Os supervisores de área deverão conferir, diariamente, os boletins preenchidos pelos agentes de saúde sob sua responsabilidade e fazer o </a:t>
            </a:r>
            <a:r>
              <a:rPr lang="pt-BR" sz="1200" i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Resumo Parcial do dia  de trabalhado e encaminhar </a:t>
            </a:r>
            <a:r>
              <a:rPr lang="pt-BR" sz="1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ao supervisor-geral, que fará a conferência dos dados e encaminhará ao laboratório.</a:t>
            </a:r>
          </a:p>
          <a:p>
            <a:pPr algn="just">
              <a:buFont typeface="Wingdings" pitchFamily="2" charset="2"/>
              <a:buChar char="v"/>
            </a:pPr>
            <a:endParaRPr lang="pt-BR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3022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585207"/>
              </p:ext>
            </p:extLst>
          </p:nvPr>
        </p:nvGraphicFramePr>
        <p:xfrm>
          <a:off x="35497" y="1093862"/>
          <a:ext cx="5328591" cy="685800"/>
        </p:xfrm>
        <a:graphic>
          <a:graphicData uri="http://schemas.openxmlformats.org/drawingml/2006/table">
            <a:tbl>
              <a:tblPr/>
              <a:tblGrid>
                <a:gridCol w="3509597"/>
                <a:gridCol w="44450"/>
                <a:gridCol w="548858"/>
                <a:gridCol w="353710"/>
                <a:gridCol w="353710"/>
                <a:gridCol w="378103"/>
                <a:gridCol w="140163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Grupo A - Armazenamento de Água p/ consumo </a:t>
                      </a:r>
                      <a:r>
                        <a:rPr lang="pt-BR" sz="1000" b="1" i="0" u="none" strike="noStrike" dirty="0" smtClean="0">
                          <a:effectLst/>
                          <a:latin typeface="Arial"/>
                        </a:rPr>
                        <a:t>humano:</a:t>
                      </a:r>
                      <a:endParaRPr lang="pt-BR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14350">
                <a:tc gridSpan="7"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A 1- Caixa d`água ligada à rede (depósitos elevados)                                                                                                                                                                                                    A 2- </a:t>
                      </a:r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Depósitos ao nível do </a:t>
                      </a:r>
                      <a:r>
                        <a:rPr lang="pt-BR" sz="1000" b="1" i="0" u="none" strike="noStrike" dirty="0" smtClean="0">
                          <a:effectLst/>
                          <a:latin typeface="Arial"/>
                        </a:rPr>
                        <a:t>solo:</a:t>
                      </a:r>
                      <a:r>
                        <a:rPr lang="pt-BR" sz="1000" b="0" i="0" u="none" strike="noStrike" dirty="0" smtClean="0">
                          <a:effectLst/>
                          <a:latin typeface="Arial"/>
                        </a:rPr>
                        <a:t>:</a:t>
                      </a:r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consumo doméstico (barril, tina, tonel, tambor, depósito de barro, tanque, poço, cisterna, cacimba).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9378810"/>
              </p:ext>
            </p:extLst>
          </p:nvPr>
        </p:nvGraphicFramePr>
        <p:xfrm>
          <a:off x="5436096" y="1093862"/>
          <a:ext cx="3582516" cy="685800"/>
        </p:xfrm>
        <a:graphic>
          <a:graphicData uri="http://schemas.openxmlformats.org/drawingml/2006/table">
            <a:tbl>
              <a:tblPr/>
              <a:tblGrid>
                <a:gridCol w="1642564"/>
                <a:gridCol w="442627"/>
                <a:gridCol w="926751"/>
                <a:gridCol w="570574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Grupo B - Depósitos </a:t>
                      </a:r>
                      <a:r>
                        <a:rPr lang="pt-BR" sz="900" b="1" i="0" u="none" strike="noStrike" dirty="0" smtClean="0">
                          <a:effectLst/>
                          <a:latin typeface="Arial"/>
                        </a:rPr>
                        <a:t>móveis:</a:t>
                      </a:r>
                      <a:endParaRPr lang="pt-BR" sz="9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14350">
                <a:tc gridSpan="4"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Vasos/frascos com água, pratos, pingadeiras, recip. </a:t>
                      </a:r>
                      <a:r>
                        <a:rPr lang="pt-BR" sz="1000" b="0" i="0" u="none" strike="noStrike" dirty="0" smtClean="0">
                          <a:effectLst/>
                          <a:latin typeface="Arial"/>
                        </a:rPr>
                        <a:t>de gelo</a:t>
                      </a:r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, bebedouros em geral, peq. fontes ornamentais, mat. dep. construção, objetos religiosos/rituais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1124848"/>
              </p:ext>
            </p:extLst>
          </p:nvPr>
        </p:nvGraphicFramePr>
        <p:xfrm>
          <a:off x="1758529" y="2130549"/>
          <a:ext cx="5765799" cy="657225"/>
        </p:xfrm>
        <a:graphic>
          <a:graphicData uri="http://schemas.openxmlformats.org/drawingml/2006/table">
            <a:tbl>
              <a:tblPr/>
              <a:tblGrid>
                <a:gridCol w="3693666"/>
                <a:gridCol w="571185"/>
                <a:gridCol w="368097"/>
                <a:gridCol w="368097"/>
                <a:gridCol w="393483"/>
                <a:gridCol w="37127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Grupo C - Depósitos </a:t>
                      </a:r>
                      <a:r>
                        <a:rPr lang="pt-BR" sz="1000" b="1" i="0" u="none" strike="noStrike" dirty="0" smtClean="0">
                          <a:effectLst/>
                          <a:latin typeface="Arial"/>
                        </a:rPr>
                        <a:t>fixos:</a:t>
                      </a:r>
                      <a:endParaRPr lang="pt-BR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5775">
                <a:tc gridSpan="6"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Tanques /depósitos em obras, borracharias e hortas, calhas e </a:t>
                      </a:r>
                      <a:r>
                        <a:rPr lang="pt-BR" sz="1000" b="0" i="0" u="none" strike="noStrike" dirty="0" err="1">
                          <a:effectLst/>
                          <a:latin typeface="Arial"/>
                        </a:rPr>
                        <a:t>lages</a:t>
                      </a:r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 em desníveis, </a:t>
                      </a:r>
                      <a:r>
                        <a:rPr lang="pt-BR" sz="1000" b="0" i="0" u="none" strike="noStrike" dirty="0" err="1">
                          <a:effectLst/>
                          <a:latin typeface="Arial"/>
                        </a:rPr>
                        <a:t>sanitarios</a:t>
                      </a:r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 em desuso, piscinas não tratadas, fontes ornam. floreiras em cemitérios, cacos em muros, toldos, peças </a:t>
                      </a:r>
                      <a:r>
                        <a:rPr lang="pt-BR" sz="1000" b="0" i="0" u="none" strike="noStrike" dirty="0" err="1">
                          <a:effectLst/>
                          <a:latin typeface="Arial"/>
                        </a:rPr>
                        <a:t>arquitet</a:t>
                      </a:r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. (caixas de inspeção/passagem)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8756555"/>
              </p:ext>
            </p:extLst>
          </p:nvPr>
        </p:nvGraphicFramePr>
        <p:xfrm>
          <a:off x="107505" y="3786733"/>
          <a:ext cx="5328591" cy="657225"/>
        </p:xfrm>
        <a:graphic>
          <a:graphicData uri="http://schemas.openxmlformats.org/drawingml/2006/table">
            <a:tbl>
              <a:tblPr/>
              <a:tblGrid>
                <a:gridCol w="2575190"/>
                <a:gridCol w="490088"/>
                <a:gridCol w="98018"/>
                <a:gridCol w="498997"/>
                <a:gridCol w="418802"/>
                <a:gridCol w="415832"/>
                <a:gridCol w="415832"/>
                <a:gridCol w="415832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Grupo D - Passíveis de </a:t>
                      </a:r>
                      <a:r>
                        <a:rPr lang="pt-BR" sz="1000" b="1" i="0" u="none" strike="noStrike" dirty="0" smtClean="0">
                          <a:effectLst/>
                          <a:latin typeface="Arial"/>
                        </a:rPr>
                        <a:t>remoção/proteção</a:t>
                      </a:r>
                      <a:endParaRPr lang="pt-BR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85775">
                <a:tc gridSpan="8"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D 1-Pneus e outros materiais rodantes (manchões/câmaras)</a:t>
                      </a:r>
                      <a:br>
                        <a:rPr lang="pt-BR" sz="900" b="0" i="0" u="none" strike="noStrike" dirty="0">
                          <a:effectLst/>
                          <a:latin typeface="Arial"/>
                        </a:rPr>
                      </a:b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D 2-Lixo (recip. </a:t>
                      </a:r>
                      <a:r>
                        <a:rPr lang="pt-BR" sz="900" b="0" i="0" u="none" strike="noStrike" dirty="0" err="1">
                          <a:effectLst/>
                          <a:latin typeface="Arial"/>
                        </a:rPr>
                        <a:t>plasticos</a:t>
                      </a: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pt-BR" sz="900" b="0" i="0" u="none" strike="noStrike" dirty="0" err="1">
                          <a:effectLst/>
                          <a:latin typeface="Arial"/>
                        </a:rPr>
                        <a:t>garragas</a:t>
                      </a: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, latas) sucatas em pátios, ferro velhos e recicladoras, entulhos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7334535"/>
              </p:ext>
            </p:extLst>
          </p:nvPr>
        </p:nvGraphicFramePr>
        <p:xfrm>
          <a:off x="5508103" y="2994645"/>
          <a:ext cx="3528393" cy="657225"/>
        </p:xfrm>
        <a:graphic>
          <a:graphicData uri="http://schemas.openxmlformats.org/drawingml/2006/table">
            <a:tbl>
              <a:tblPr/>
              <a:tblGrid>
                <a:gridCol w="1663728"/>
                <a:gridCol w="562615"/>
                <a:gridCol w="562615"/>
                <a:gridCol w="739435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 dirty="0">
                          <a:effectLst/>
                          <a:latin typeface="Arial"/>
                        </a:rPr>
                        <a:t>Grupo E </a:t>
                      </a:r>
                      <a:r>
                        <a:rPr lang="pt-BR" sz="800" b="1" i="0" u="none" strike="noStrike" dirty="0" smtClean="0">
                          <a:effectLst/>
                          <a:latin typeface="Arial"/>
                        </a:rPr>
                        <a:t>– Naturais:</a:t>
                      </a:r>
                      <a:endParaRPr lang="pt-BR" sz="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85775">
                <a:tc gridSpan="4"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Axilas de </a:t>
                      </a:r>
                      <a:r>
                        <a:rPr lang="pt-BR" sz="900" b="0" i="0" u="none" strike="noStrike" dirty="0" err="1">
                          <a:effectLst/>
                          <a:latin typeface="Arial"/>
                        </a:rPr>
                        <a:t>fohas</a:t>
                      </a: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 (bromélias, </a:t>
                      </a:r>
                      <a:r>
                        <a:rPr lang="pt-BR" sz="900" b="0" i="0" u="none" strike="noStrike" dirty="0" err="1">
                          <a:effectLst/>
                          <a:latin typeface="Arial"/>
                        </a:rPr>
                        <a:t>etc</a:t>
                      </a:r>
                      <a:r>
                        <a:rPr lang="pt-BR" sz="900" b="0" i="0" u="none" strike="noStrike" dirty="0">
                          <a:effectLst/>
                          <a:latin typeface="Arial"/>
                        </a:rPr>
                        <a:t>) buracos em árvores e em rochas, cascas,  restos de animais (cascos, carapaças)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182083" y="411510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u="sng" dirty="0" smtClean="0">
                <a:solidFill>
                  <a:srgbClr val="FF0000"/>
                </a:solidFill>
              </a:rPr>
              <a:t>LEGENDAS DO RODAPÉ</a:t>
            </a:r>
            <a:endParaRPr lang="pt-BR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3203</Words>
  <Application>Microsoft Office PowerPoint</Application>
  <PresentationFormat>Apresentação na tela (16:9)</PresentationFormat>
  <Paragraphs>2418</Paragraphs>
  <Slides>27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Slide 1</vt:lpstr>
      <vt:lpstr>FORMULÁRIOS   Para o desenvolvimento das ações de campo, resumos, laboratório e supervisão são necessários alguns formulários que serão descritos a seguir.  Os modelos deverão ser reproduzidos em quantidade suficientes, não devendo sofrer alterações/modificações.    Finalidade:  Registrar as informações de cada visita realizada pelo agente de saúde para identificação e acompanhamento operacional das ações de campo e laboratório.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STUDIO - G</cp:lastModifiedBy>
  <cp:revision>76</cp:revision>
  <dcterms:created xsi:type="dcterms:W3CDTF">2017-03-30T13:51:09Z</dcterms:created>
  <dcterms:modified xsi:type="dcterms:W3CDTF">2019-08-05T01:14:20Z</dcterms:modified>
</cp:coreProperties>
</file>