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1369" y="579549"/>
            <a:ext cx="8501269" cy="1011422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Natular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DT - Espinosade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92439" y="1462184"/>
            <a:ext cx="5977011" cy="649956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Definições e Aplicação</a:t>
            </a:r>
            <a:endParaRPr lang="pt-BR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41043" y="5581275"/>
            <a:ext cx="8875690" cy="458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 baseada na Nota Técnica</a:t>
            </a:r>
            <a:r>
              <a:rPr lang="pt-BR" sz="2000" cap="all" dirty="0" smtClean="0"/>
              <a:t>  </a:t>
            </a:r>
            <a:r>
              <a:rPr lang="pt-BR" sz="2000" b="1" cap="all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000" b="1" cap="all" dirty="0">
                <a:solidFill>
                  <a:schemeClr val="accent2">
                    <a:lumMod val="75000"/>
                  </a:schemeClr>
                </a:solidFill>
              </a:rPr>
              <a:t>Nº 10/2021-CGARB/DEIDT/SVS/MS</a:t>
            </a:r>
            <a:endParaRPr lang="pt-BR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59" y="2154849"/>
            <a:ext cx="5847009" cy="327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/>
          <p:cNvSpPr txBox="1"/>
          <p:nvPr/>
        </p:nvSpPr>
        <p:spPr>
          <a:xfrm>
            <a:off x="9646274" y="6452315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Apresentação: Seriado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1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327" y="1"/>
            <a:ext cx="5422130" cy="810716"/>
          </a:xfrm>
        </p:spPr>
        <p:txBody>
          <a:bodyPr/>
          <a:lstStyle/>
          <a:p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para a cubagem: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5692" y="632928"/>
            <a:ext cx="63305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retangulares como um tanque: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Comprimento=180cm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Largura=90cm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Profundidade=100cm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Fórmula = comprimento x largura x altura(profundidade)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180cm x 90cm x 100cm=1620 litros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1932" y="2594800"/>
            <a:ext cx="10028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cilíndricas como uma caixa d’água: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Diâmetro=120cm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Altura ou profundidade=90cm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Constante=0,8cm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Fórmula = Diâmetro x Diâmetro(diâmetro ao quadrado) x altura(profundidade) X Constante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120cm x 120cm x 90cm x 0,8cm= 1037 litros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5692" y="4611516"/>
            <a:ext cx="56056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triangulares (raras):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Base=120cm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Altura ou profundidade=95cm</a:t>
            </a: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Largura=110cm</a:t>
            </a:r>
          </a:p>
          <a:p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Formula:Base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Altura x Largura /2(dividido por 2)</a:t>
            </a:r>
          </a:p>
          <a:p>
            <a:r>
              <a:rPr lang="pt-B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x 95 x 110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627 litros</a:t>
            </a:r>
            <a:endParaRPr lang="pt-BR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2</a:t>
            </a:r>
          </a:p>
          <a:p>
            <a:endParaRPr lang="pt-B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71932" y="632928"/>
            <a:ext cx="6498911" cy="1833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52807" y="2572593"/>
            <a:ext cx="10047768" cy="17765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52807" y="4611516"/>
            <a:ext cx="6424276" cy="1937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964603" y="0"/>
            <a:ext cx="5165006" cy="251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Observação:</a:t>
            </a:r>
          </a:p>
          <a:p>
            <a:pPr algn="ctr"/>
            <a:r>
              <a:rPr lang="pt-BR" dirty="0" smtClean="0"/>
              <a:t>O resultado é dado em centímetros cúbicos. Então se divide por 1000 para se encontrar o resultado em litros. No primeiro exemplo o valor encontrado foi 1620000, transformando para litros ficou 1620.</a:t>
            </a:r>
          </a:p>
          <a:p>
            <a:pPr algn="ctr"/>
            <a:r>
              <a:rPr lang="pt-BR" dirty="0" smtClean="0"/>
              <a:t>1620000/1000.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09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539" y="210352"/>
            <a:ext cx="9600009" cy="1129049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 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Recomendação de dose (tablete) de espinosade pela capacidade do depósito em litros.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6774"/>
              </p:ext>
            </p:extLst>
          </p:nvPr>
        </p:nvGraphicFramePr>
        <p:xfrm>
          <a:off x="936817" y="1309353"/>
          <a:ext cx="81280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Capacidade</a:t>
                      </a:r>
                      <a:r>
                        <a:rPr lang="pt-BR" baseline="0" dirty="0" smtClean="0"/>
                        <a:t> do Depósito em Litros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Dose</a:t>
                      </a:r>
                      <a:r>
                        <a:rPr lang="pt-BR" baseline="0" dirty="0" smtClean="0"/>
                        <a:t> (Tabletes)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Até 50 litros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1/4</a:t>
                      </a:r>
                      <a:r>
                        <a:rPr lang="pt-BR" dirty="0" smtClean="0"/>
                        <a:t> (um quarto)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Entre 50 e 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1/2</a:t>
                      </a:r>
                      <a:r>
                        <a:rPr lang="pt-BR" dirty="0" smtClean="0"/>
                        <a:t> (Metade do tablete)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Entre 100 e 150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1/2</a:t>
                      </a:r>
                      <a:r>
                        <a:rPr lang="pt-BR" sz="2000" b="1" baseline="0" dirty="0" smtClean="0"/>
                        <a:t> </a:t>
                      </a:r>
                      <a:r>
                        <a:rPr lang="pt-BR" sz="2000" b="1" dirty="0" smtClean="0"/>
                        <a:t>+</a:t>
                      </a:r>
                      <a:r>
                        <a:rPr lang="pt-BR" sz="2000" b="1" baseline="0" dirty="0" smtClean="0"/>
                        <a:t> 1/4</a:t>
                      </a:r>
                      <a:endParaRPr lang="pt-B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</a:t>
                      </a:r>
                      <a:r>
                        <a:rPr lang="pt-BR" sz="2000" b="1" baseline="0" dirty="0" smtClean="0"/>
                        <a:t> + 1/2</a:t>
                      </a:r>
                      <a:endParaRPr lang="pt-BR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 + 1/2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 + 1/2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 + 1/2</a:t>
                      </a:r>
                      <a:endParaRPr lang="pt-B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</a:t>
                      </a:r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84593"/>
            <a:ext cx="8596668" cy="1090415"/>
          </a:xfrm>
        </p:spPr>
        <p:txBody>
          <a:bodyPr>
            <a:normAutofit/>
          </a:bodyPr>
          <a:lstStyle/>
          <a:p>
            <a:pPr algn="ctr"/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DE CÁLCULO PARA SOLICITAÇÃO DO LARVICIDA </a:t>
            </a:r>
            <a:r>
              <a:rPr lang="pt-B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ESPINOSADE:</a:t>
            </a:r>
            <a:endParaRPr lang="pt-B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9452" y="1323460"/>
            <a:ext cx="8596668" cy="3880773"/>
          </a:xfrm>
        </p:spPr>
        <p:txBody>
          <a:bodyPr/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fins de definição do quantitativo de tabletes do larvicida espinosade a ser solicitado via SIES usar a seguinte proporção: </a:t>
            </a:r>
            <a:r>
              <a:rPr lang="pt-BR" sz="2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cada um (1) kg do Piriproxifen​ 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0,5% </a:t>
            </a:r>
            <a:r>
              <a:rPr lang="pt-BR" sz="2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solicitar 2.500 tabletes do espinosade</a:t>
            </a:r>
            <a:r>
              <a:rPr lang="pt-BR" sz="2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pt-BR" sz="20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</a:t>
            </a: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 o quantitativo de Espinosade a ser solicitado, se o meu consumo de Piriproxifen for de 100 </a:t>
            </a: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Kg/mês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pt-BR" sz="2000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Kg Piriproxifen -----------------------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3,375 kg Espinosade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Kg Piriproxifen ----------------------- X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onde  X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100 x 3,375 / 1 = </a:t>
            </a:r>
            <a:r>
              <a:rPr lang="pt-B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337,5 Kg de Espinosade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4248" y="5279880"/>
            <a:ext cx="6396366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kg de Piriproxifen equivale à 337,5 kg de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Natular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DT.</a:t>
            </a:r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337,5 kg = 337.500 g</a:t>
            </a:r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337.500 g / 1,35 g (um tablete) = 250.000 tabletes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86260" y="3909390"/>
            <a:ext cx="4293704" cy="1631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Observação: As solicitações serão </a:t>
            </a:r>
            <a:r>
              <a:rPr lang="pt-BR" sz="2000" b="1" dirty="0" smtClean="0">
                <a:solidFill>
                  <a:schemeClr val="bg1"/>
                </a:solidFill>
              </a:rPr>
              <a:t>realizadas</a:t>
            </a: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 </a:t>
            </a:r>
            <a:r>
              <a:rPr lang="pt-BR" sz="2000" b="1" dirty="0">
                <a:solidFill>
                  <a:schemeClr val="bg1"/>
                </a:solidFill>
              </a:rPr>
              <a:t>com o </a:t>
            </a:r>
            <a:r>
              <a:rPr lang="pt-BR" sz="2000" b="1" dirty="0" smtClean="0">
                <a:solidFill>
                  <a:schemeClr val="bg1"/>
                </a:solidFill>
              </a:rPr>
              <a:t>pedido</a:t>
            </a:r>
          </a:p>
          <a:p>
            <a:pPr algn="ctr"/>
            <a:r>
              <a:rPr lang="pt-BR" sz="2000" b="1" dirty="0" smtClean="0">
                <a:solidFill>
                  <a:schemeClr val="bg1"/>
                </a:solidFill>
              </a:rPr>
              <a:t> </a:t>
            </a:r>
            <a:r>
              <a:rPr lang="pt-BR" sz="2000" b="1" dirty="0">
                <a:solidFill>
                  <a:schemeClr val="bg1"/>
                </a:solidFill>
              </a:rPr>
              <a:t>mínimo de 1 caixa de Espinosade, contendo 2.500 tabletes.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22632"/>
            <a:ext cx="8596668" cy="952448"/>
          </a:xfrm>
        </p:spPr>
        <p:txBody>
          <a:bodyPr>
            <a:normAutofit/>
          </a:bodyPr>
          <a:lstStyle/>
          <a:p>
            <a:pPr algn="ctr"/>
            <a:r>
              <a:rPr lang="pt-B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PRÁTICO PARA O CÁLCULO DA APLICAÇÃO:</a:t>
            </a:r>
            <a:endParaRPr lang="pt-BR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12124" y="1107583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1º Exemplo:</a:t>
            </a: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12124" y="1569248"/>
            <a:ext cx="3967753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Tratar 1.000 litros</a:t>
            </a:r>
          </a:p>
          <a:p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1.000/200 =5 tabletes</a:t>
            </a:r>
          </a:p>
          <a:p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tabletes x 1,35g = </a:t>
            </a:r>
            <a:r>
              <a:rPr lang="pt-BR" sz="2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6,75g</a:t>
            </a:r>
            <a:endParaRPr lang="pt-BR" sz="24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2123" y="2827838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º Exemplo:</a:t>
            </a: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2124" y="3335979"/>
            <a:ext cx="4624984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Tratar 1.670 litros</a:t>
            </a:r>
          </a:p>
          <a:p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1.670/200 = 8,35 tabletes</a:t>
            </a:r>
          </a:p>
          <a:p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8,35 tabletes x 1,35g = </a:t>
            </a:r>
            <a:r>
              <a:rPr lang="pt-BR" sz="2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11,28g</a:t>
            </a:r>
          </a:p>
          <a:p>
            <a:endParaRPr lang="pt-BR" sz="24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30293" y="1944712"/>
            <a:ext cx="6759940" cy="41549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Detalhando:</a:t>
            </a:r>
          </a:p>
          <a:p>
            <a:pPr algn="just"/>
            <a:r>
              <a:rPr lang="pt-B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 quantidade em tabletes, quando for particionada, no caso do 2º exemplo, o número da esquerda corresponderá aos tabletes inteiros, e o da direita à parte fracionada, ou seja, cada 0,25 equivale a ¼ (um quarto de tablete) – acima de 25 até 50, 2/4, acima de 50 até 75, 3/4, acima de 75, 1 tablete.</a:t>
            </a:r>
          </a:p>
          <a:p>
            <a:pPr algn="just"/>
            <a:r>
              <a:rPr lang="pt-B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quantidade em gramas é o valor a ser digitado no sistema.</a:t>
            </a:r>
            <a:endParaRPr lang="pt-BR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94067" y="4942924"/>
            <a:ext cx="193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3º Exemplo:</a:t>
            </a: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8520" y="5335696"/>
            <a:ext cx="426270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Tratar 300 litros</a:t>
            </a:r>
          </a:p>
          <a:p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300/200 =1,5 tabletes</a:t>
            </a:r>
          </a:p>
          <a:p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1,5 tabletes x 1,35g = </a:t>
            </a:r>
            <a:r>
              <a:rPr lang="pt-BR" sz="24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2,03g</a:t>
            </a:r>
            <a:endParaRPr lang="pt-BR" sz="24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4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58839"/>
            <a:ext cx="8596668" cy="97450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INFORMAÇÕES DE PROTEÇÃO À SAÚDE DOS </a:t>
            </a:r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TRABALHADORES: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84825"/>
            <a:ext cx="8596668" cy="5283400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Envolvem tanto as ações de intervenção na organização e no processo de trabalho quanto as ações relacionadas à gestão de saúde e segurança, que deverão ser executadas pela equipe técnica de saúde do município, estado ou ente federal, a depender da relação de trabalho, envolvendo tanto a área de vigilância em saúde quanto a Rede de Atenção à Saúde</a:t>
            </a:r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medidas de proteção visam a prevenção de acidentes, doenças e outros agravos relacionados ao trabalho e devem ser aplicadas integrando àquelas de caráter individual com as coletivas</a:t>
            </a:r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relação ao uso do espinosade, é recomendado que seja evitado o contato prolongado direto do larvicida com a pele.</a:t>
            </a:r>
          </a:p>
          <a:p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larvicida deve ser transportado sempre na cartela original, até o momento da aplicação.</a:t>
            </a:r>
          </a:p>
          <a:p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Após o fracionamento, deve ser armazenado pequenos recipientes plásticos opacos com tampa</a:t>
            </a:r>
            <a:r>
              <a:rPr lang="pt-B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3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359" y="609600"/>
            <a:ext cx="8596668" cy="704045"/>
          </a:xfrm>
        </p:spPr>
        <p:txBody>
          <a:bodyPr>
            <a:normAutofit/>
          </a:bodyPr>
          <a:lstStyle/>
          <a:p>
            <a:pPr algn="ctr"/>
            <a:r>
              <a:rPr lang="pt-BR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TOXICIDADE E EXAMES COMPLEMENTARES: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09828"/>
            <a:ext cx="8596668" cy="4678093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produto apresenta baixa toxicidade sistêmica, no entanto, pode ser nocivo quando ingerido, inalado ou absorvido pela pele. Poeiras do produto podem causar ligeira irritação ocular. A inalação de grandes quantidades de poeira pode causar irritação ao nariz, garganta, pulmões e trato respiratório superior. Ao meio ambiente,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produto é considerado tóxico para organismos aquáticos - agudo: Categoria 2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r>
              <a:rPr lang="pt-BR" sz="2400" dirty="0"/>
              <a:t> 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servidores envolvidos na aplicação do produto não necessitam ser submetidos a exames regulares para dosagem da enzima colinesterase sanguínea já que esse produto não tem ação sobre a colinesterase humana.</a:t>
            </a:r>
          </a:p>
        </p:txBody>
      </p:sp>
    </p:spTree>
    <p:extLst>
      <p:ext uri="{BB962C8B-B14F-4D97-AF65-F5344CB8AC3E}">
        <p14:creationId xmlns:p14="http://schemas.microsoft.com/office/powerpoint/2010/main" val="26376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816" y="261871"/>
            <a:ext cx="5440131" cy="691166"/>
          </a:xfrm>
        </p:spPr>
        <p:txBody>
          <a:bodyPr/>
          <a:lstStyle/>
          <a:p>
            <a:r>
              <a:rPr lang="pt-BR" b="1" u="sng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FINAIS: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8088" y="1365157"/>
            <a:ext cx="9316673" cy="4726549"/>
          </a:xfrm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Reitera-se a necessidade da estruturação e manutenção dos programas de controle locais para controle do </a:t>
            </a:r>
            <a:r>
              <a:rPr lang="pt-BR" sz="2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e doenças por ele transmitidas, priorizando as ações de manejo ambiental, conscientização sanitária e de educação junto à população, bem como as ações de caráter Inter setorial, com envolvimento das áreas de saneamento e meio ambiente, educação, ordenamento urbano, cidadania, entre outras</a:t>
            </a: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Ressalta-se que as atividades de controle vetorial devem ser desenvolvidas de forma integrada incluindo o controle mecânico, como a retirada de possíveis criadouros,  aliada a comunicação e informação em saúde, com orientações para a população sobre cuidados preventivos relativos às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Arboviroses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Além disso, a mobilização, participação social e educação em saúde, assim como  o controle legal, com apoio para a tomada de decisão frente a imóveis de difícil acesso e que apresente risco iminente.</a:t>
            </a:r>
          </a:p>
        </p:txBody>
      </p:sp>
    </p:spTree>
    <p:extLst>
      <p:ext uri="{BB962C8B-B14F-4D97-AF65-F5344CB8AC3E}">
        <p14:creationId xmlns:p14="http://schemas.microsoft.com/office/powerpoint/2010/main" val="10944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049212" cy="794197"/>
          </a:xfrm>
        </p:spPr>
        <p:txBody>
          <a:bodyPr/>
          <a:lstStyle/>
          <a:p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INTRODUÇÃO: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6720" y="1559417"/>
            <a:ext cx="9278035" cy="1688563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Ministério da Saúde atualmente recomenda o larvicida espinosade para controle de </a:t>
            </a:r>
            <a:r>
              <a:rPr lang="pt-BR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 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substituição ao Piriproxifen atendendo as recomendações de manejo para prevenir a resistência a inseticidas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3618963"/>
            <a:ext cx="9278035" cy="1688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36414" y="3403600"/>
            <a:ext cx="9960623" cy="310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ações de controle larvário são voltadas para impedir a reprodução do </a:t>
            </a:r>
            <a:r>
              <a:rPr lang="pt-B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aegypti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tendo como principais atividades a proteção, a destruição ou a destinação adequada de depósitos e/ou recipientes que podem servir de criadouros (caixas d’água, depósitos diversos, pneus, etc). O tratamento de alguns criadouros com o larvicida deve ser considerado complementar e voltado a aqueles depósitos que não podem ser eliminados ou manejados de outra forma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136414" y="3129566"/>
            <a:ext cx="10359868" cy="337426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97697" cy="742682"/>
          </a:xfrm>
        </p:spPr>
        <p:txBody>
          <a:bodyPr/>
          <a:lstStyle/>
          <a:p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9316672" cy="3158386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as ações preconizadas está a visita domiciliar pelo agente de controle de endemias (ACE), na qual deverá realizar orientação da população para adoção de medidas preventivas e eventualmente o tratamento dos depósitos com larvicidas.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inserção de ações intersetorias, tais como o abastecimento regular de água e coleta de resíduos sólidos, constitui-se atividade fundamental para impactar na redução da densidade do vetor </a:t>
            </a:r>
            <a:r>
              <a:rPr lang="pt-BR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aegypti.</a:t>
            </a: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309093" y="1854558"/>
            <a:ext cx="10354614" cy="36447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924"/>
          </a:xfrm>
        </p:spPr>
        <p:txBody>
          <a:bodyPr/>
          <a:lstStyle/>
          <a:p>
            <a:r>
              <a:rPr lang="pt-BR" b="1" u="sng" dirty="0"/>
              <a:t>CARACTERÍSTICAS DO </a:t>
            </a:r>
            <a:r>
              <a:rPr lang="pt-BR" b="1" u="sng" dirty="0" smtClean="0"/>
              <a:t>PRODUTO: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907" y="1684071"/>
            <a:ext cx="10097037" cy="4265967"/>
          </a:xfrm>
        </p:spPr>
        <p:txBody>
          <a:bodyPr>
            <a:normAutofit lnSpcReduction="10000"/>
          </a:bodyPr>
          <a:lstStyle/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produto é um larvicida a base de Espinosade (Espinosina A + Espinosina D) sendo derivado da fermentação biológica da bactéria </a:t>
            </a:r>
            <a:r>
              <a:rPr lang="pt-BR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Saccharopolyspora spinosa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 formulação DT apresenta uma concentração 7,48% em forma de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tabletes de 1,35g com duas camadas, sendo uma camada efervescente para ação imediata e outra de liberação lenta para ação residual, para o controle de </a:t>
            </a:r>
            <a:r>
              <a:rPr lang="pt-B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 e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albopictus</a:t>
            </a:r>
            <a:r>
              <a:rPr lang="pt-BR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pt-BR" sz="2400" b="1" i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espinosinas pertencem ao grupo 5 (moduladores alostéricos dos receptores nicotínicos da acetilcolina) segundo o Insecticide Resistance Action Committee - IRAC 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1" y="407350"/>
            <a:ext cx="2137895" cy="2147440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15907" y="1481070"/>
            <a:ext cx="9994008" cy="257577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4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36109"/>
            <a:ext cx="8596668" cy="716924"/>
          </a:xfrm>
        </p:spPr>
        <p:txBody>
          <a:bodyPr/>
          <a:lstStyle/>
          <a:p>
            <a:r>
              <a:rPr lang="pt-BR" b="1" u="sng" dirty="0"/>
              <a:t>CARACTERÍSTICAS DO </a:t>
            </a:r>
            <a:r>
              <a:rPr lang="pt-BR" b="1" u="sng" dirty="0" smtClean="0"/>
              <a:t>PRODUTO: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4850" y="1065879"/>
            <a:ext cx="10560679" cy="5412194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 larvicida é recomendado para controle de larvas do mosquito </a:t>
            </a:r>
            <a:r>
              <a:rPr lang="pt-B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pelo Programa de Pré-qualificação em Controle de Vetores da Organização Mundial de Saúde (OMS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 está recomendada sua aplicação em reservatórios de água de consumo humano, como por exemplo caixas d´água, containers, tanques, cisternas, etc.),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conforme descrito no WHO Guidelines for 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Drinking-water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WHO/HSE/WSH/10.01/12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Estudos simulados de campo demonstraram sua eficácia durante pelo menos </a:t>
            </a:r>
            <a:r>
              <a:rPr lang="pt-BR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dias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depósitos com troca constante de água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podendo atuar por mais tempo quando as trocas de água não são frequentes. Sua efetividade também foi comprovada em estudos de campo e nas aplicações em vários municípios para o controle larvário de </a:t>
            </a:r>
            <a:r>
              <a:rPr lang="pt-BR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 aegypti e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albopictus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sz="2400" b="1" i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15907" y="953033"/>
            <a:ext cx="10869772" cy="542200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0355"/>
            <a:ext cx="8596668" cy="755561"/>
          </a:xfrm>
        </p:spPr>
        <p:txBody>
          <a:bodyPr/>
          <a:lstStyle/>
          <a:p>
            <a:r>
              <a:rPr lang="pt-BR" b="1" u="sng" dirty="0"/>
              <a:t>CARACTERÍSTICAS DO PRODUTO: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2938" y="822715"/>
            <a:ext cx="9445460" cy="3119749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 apresentação para aplicação em depósitos com água, caracteriza-se por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cartelas com 50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tabletes.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tablete é suficiente para tratar depósitos com capacidade de 200 litros de água.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Pertence a uma nova classe de larvicida com modo de ação específico, apresentando alta eficiência em baixas doses, devido a sua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 de liberação lenta do produto. </a:t>
            </a: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721995" y="3946622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>
                <a:solidFill>
                  <a:srgbClr val="FF0000"/>
                </a:solidFill>
              </a:rPr>
              <a:t>Cartelas com 50 tabletes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94890" y="3946622"/>
            <a:ext cx="11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>
                <a:solidFill>
                  <a:srgbClr val="FF0000"/>
                </a:solidFill>
              </a:rPr>
              <a:t>Cortador</a:t>
            </a:r>
            <a:endParaRPr lang="pt-BR" b="1" u="sng" dirty="0">
              <a:solidFill>
                <a:srgbClr val="FF0000"/>
              </a:solidFill>
            </a:endParaRPr>
          </a:p>
        </p:txBody>
      </p:sp>
      <p:sp>
        <p:nvSpPr>
          <p:cNvPr id="7" name="Seta para baixo 6"/>
          <p:cNvSpPr/>
          <p:nvPr/>
        </p:nvSpPr>
        <p:spPr>
          <a:xfrm>
            <a:off x="4971243" y="4303076"/>
            <a:ext cx="243791" cy="32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6963509" y="4314420"/>
            <a:ext cx="243791" cy="32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61" y="4683752"/>
            <a:ext cx="3474613" cy="1871594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/>
        </p:nvSpPr>
        <p:spPr>
          <a:xfrm>
            <a:off x="2073499" y="3942464"/>
            <a:ext cx="7765960" cy="27287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1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07319"/>
            <a:ext cx="3843151" cy="739621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DE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AÇÃO: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808303"/>
            <a:ext cx="8596668" cy="2411411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modo de ação, ou a penetração, ocorre por contato e por ingestão, porém, é mais eficaz quando ingerido pelas larvas do mosquito. Não apresenta efeito contra as fases de ovo e pupa do mosquito. 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 as larvas em todos os estágios, inclusive no quarto estágio 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avançado</a:t>
            </a:r>
          </a:p>
          <a:p>
            <a:pPr marL="0" indent="0">
              <a:buNone/>
            </a:pPr>
            <a:endParaRPr lang="pt-BR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3103808"/>
            <a:ext cx="7856114" cy="3702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6671256" y="5022761"/>
            <a:ext cx="2305320" cy="178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865288" y="5012945"/>
            <a:ext cx="4715815" cy="178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581103" y="4553644"/>
            <a:ext cx="4107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Pouca ou nenhuma eficácia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353168" y="4576277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Maior eficácia</a:t>
            </a:r>
            <a:endParaRPr lang="pt-B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ta para a esquerda e para cima 9"/>
          <p:cNvSpPr/>
          <p:nvPr/>
        </p:nvSpPr>
        <p:spPr>
          <a:xfrm>
            <a:off x="9274002" y="5032420"/>
            <a:ext cx="544947" cy="711557"/>
          </a:xfrm>
          <a:prstGeom prst="lef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4147001" y="5012945"/>
            <a:ext cx="244699" cy="4605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451" y="622479"/>
            <a:ext cx="3714362" cy="704045"/>
          </a:xfrm>
        </p:spPr>
        <p:txBody>
          <a:bodyPr/>
          <a:lstStyle/>
          <a:p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DE 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9451" y="1568161"/>
            <a:ext cx="9471218" cy="4549304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espinosinas atuam no sistema nervoso central dos insetos como moduladores alostéricos dos receptores nicotínicos de acetilcolina (Grupo 5). O sítio-alvo das espinosinas (A e D) são as proteínas receptoras de acetilcolina dos insetos, ou seja, alteram a conformação da proteína receptora e com isso a tornam mais ativa. O resultado é a ativação prolongada das proteínas receptoras de acetilcolina, causando assim a transmissão contínua e descontrolada dos impulsos nervosos, induzindo no inseto excitação e tremores contínuos. Após longos períodos de excitação, os insetos ficam paralisados pela fadiga muscular, e posteriormente morrem.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28789" y="1326525"/>
            <a:ext cx="9929611" cy="45204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424" y="197472"/>
            <a:ext cx="5131038" cy="755561"/>
          </a:xfrm>
        </p:spPr>
        <p:txBody>
          <a:bodyPr/>
          <a:lstStyle/>
          <a:p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DE </a:t>
            </a:r>
            <a:r>
              <a:rPr lang="pt-B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UTILIZAÇÃO: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424" y="924217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utilização do larvicida espinosade é recomendada para tratar somente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criadouros de </a:t>
            </a:r>
            <a:r>
              <a:rPr lang="pt-B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aegypti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e </a:t>
            </a:r>
            <a:r>
              <a:rPr lang="pt-B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Aedes albopictus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que não possam ser eliminados ou manejados de outra forma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sendo este tratamento considerado complementar ao manejo ambiental e devem ser principalmente em recipientes com capacidade de pelo menos 50 litros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tratamento deve ser realizado de acordo com a capacidade do depósito e não com a quantidade de água existente no momento da aplicação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 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recipientes com capacidade de 200 litros de água a dose recomendada é de 1 tablete e para quantidades menores os tabletes deverão ser divididos com o cortador fornecido pelo fabricante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5"/>
          <a:stretch/>
        </p:blipFill>
        <p:spPr>
          <a:xfrm>
            <a:off x="3271236" y="4636394"/>
            <a:ext cx="4095478" cy="215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ta para a esquerda e para cima 4"/>
          <p:cNvSpPr/>
          <p:nvPr/>
        </p:nvSpPr>
        <p:spPr>
          <a:xfrm>
            <a:off x="8049299" y="4340180"/>
            <a:ext cx="772730" cy="1532586"/>
          </a:xfrm>
          <a:prstGeom prst="lef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60" y="924216"/>
            <a:ext cx="3054167" cy="2025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eta para a direita 6"/>
          <p:cNvSpPr/>
          <p:nvPr/>
        </p:nvSpPr>
        <p:spPr>
          <a:xfrm>
            <a:off x="8049298" y="1957589"/>
            <a:ext cx="978794" cy="2833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937941" y="3720572"/>
            <a:ext cx="306517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É fundamental a cubagem do volume </a:t>
            </a:r>
            <a:endParaRPr lang="pt-BR" b="1" dirty="0" smtClean="0">
              <a:ln w="190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pt-BR" b="1" dirty="0" smtClean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antes </a:t>
            </a:r>
            <a:r>
              <a:rPr lang="pt-BR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 fazer a aplicação do produto.</a:t>
            </a:r>
            <a:endParaRPr lang="pt-BR" dirty="0">
              <a:ln w="190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6200000">
            <a:off x="10024769" y="3150317"/>
            <a:ext cx="758431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2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1083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Facetado</vt:lpstr>
      <vt:lpstr>Natular DT - Espinosade</vt:lpstr>
      <vt:lpstr>INTRODUÇÃO:</vt:lpstr>
      <vt:lpstr>INTRODUÇÃO:</vt:lpstr>
      <vt:lpstr>CARACTERÍSTICAS DO PRODUTO:</vt:lpstr>
      <vt:lpstr>CARACTERÍSTICAS DO PRODUTO:</vt:lpstr>
      <vt:lpstr>CARACTERÍSTICAS DO PRODUTO:</vt:lpstr>
      <vt:lpstr> MODO DE AÇÃO:</vt:lpstr>
      <vt:lpstr>MODO DE AÇÃO:</vt:lpstr>
      <vt:lpstr>MODO DE UTILIZAÇÃO:</vt:lpstr>
      <vt:lpstr>Cálculo para a cubagem:</vt:lpstr>
      <vt:lpstr> Recomendação de dose (tablete) de espinosade pela capacidade do depósito em litros.</vt:lpstr>
      <vt:lpstr>BASE DE CÁLCULO PARA SOLICITAÇÃO DO LARVICIDA ESPINOSADE:</vt:lpstr>
      <vt:lpstr>MÉTODO PRÁTICO PARA O CÁLCULO DA APLICAÇÃO:</vt:lpstr>
      <vt:lpstr>INFORMAÇÕES DE PROTEÇÃO À SAÚDE DOS TRABALHADORES:</vt:lpstr>
      <vt:lpstr>TOXICIDADE E EXAMES COMPLEMENTARES:</vt:lpstr>
      <vt:lpstr>CONSIDERAÇÕES FINAIS: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SESMA</cp:lastModifiedBy>
  <cp:revision>32</cp:revision>
  <dcterms:created xsi:type="dcterms:W3CDTF">2021-08-22T12:06:39Z</dcterms:created>
  <dcterms:modified xsi:type="dcterms:W3CDTF">2021-08-23T14:53:48Z</dcterms:modified>
</cp:coreProperties>
</file>