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299" r:id="rId3"/>
    <p:sldId id="300" r:id="rId4"/>
    <p:sldId id="301" r:id="rId5"/>
    <p:sldId id="302" r:id="rId6"/>
    <p:sldId id="303" r:id="rId7"/>
    <p:sldId id="294" r:id="rId8"/>
    <p:sldId id="295" r:id="rId9"/>
    <p:sldId id="296" r:id="rId10"/>
    <p:sldId id="313" r:id="rId11"/>
    <p:sldId id="314" r:id="rId12"/>
    <p:sldId id="315" r:id="rId13"/>
    <p:sldId id="312" r:id="rId14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8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A9BD4-7B18-4281-B705-17A557557178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0337-FDDB-414A-BD4D-F61E62114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79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0337-FDDB-414A-BD4D-F61E621142A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9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0337-FDDB-414A-BD4D-F61E621142A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75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0337-FDDB-414A-BD4D-F61E621142A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4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2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7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9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88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01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0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3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55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2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1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73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A29E-9204-4FDB-8E3A-4473F013BE98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9B0E-2819-449C-BB47-F4B4AB8D0CC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Planilha_do_Microsoft_Excel3.xlsx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Planilha_do_Microsoft_Excel2.xlsx"/><Relationship Id="rId5" Type="http://schemas.openxmlformats.org/officeDocument/2006/relationships/image" Target="../media/image7.emf"/><Relationship Id="rId4" Type="http://schemas.openxmlformats.org/officeDocument/2006/relationships/package" Target="../embeddings/Planilha_do_Microsoft_Excel1.xlsx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Planilha_do_Microsoft_Excel5.xlsx"/><Relationship Id="rId5" Type="http://schemas.openxmlformats.org/officeDocument/2006/relationships/image" Target="../media/image10.emf"/><Relationship Id="rId4" Type="http://schemas.openxmlformats.org/officeDocument/2006/relationships/package" Target="../embeddings/Planilha_do_Microsoft_Excel4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package" Target="../embeddings/Planilha_do_Microsoft_Excel6.xls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46" y="260746"/>
            <a:ext cx="4983657" cy="633650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136174" y="145299"/>
            <a:ext cx="7919668" cy="769443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pt-BR" sz="4400" b="1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Reconhecimento Geográfico (RG)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44119" y="1729819"/>
            <a:ext cx="82147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RG é atividade prévia e condição essencial para a programação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operações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campo, de pesquisa entomológica e tratamento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químico,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quarteirões e imóveis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existentes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tipo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necessário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boletins, pranchetas, lápis de cera, tinta,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lápis, borracha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bolsa de campo.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0" y="946195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1450421" y="2"/>
            <a:ext cx="0" cy="6858000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0" y="0"/>
            <a:ext cx="12192000" cy="6371772"/>
            <a:chOff x="0" y="0"/>
            <a:chExt cx="12192000" cy="6371772"/>
          </a:xfrm>
        </p:grpSpPr>
        <p:graphicFrame>
          <p:nvGraphicFramePr>
            <p:cNvPr id="15" name="Objeto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880749"/>
                </p:ext>
              </p:extLst>
            </p:nvPr>
          </p:nvGraphicFramePr>
          <p:xfrm>
            <a:off x="0" y="0"/>
            <a:ext cx="12191999" cy="2931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Planilha" r:id="rId4" imgW="9191748" imgH="2123930" progId="Excel.Sheet.12">
                    <p:embed/>
                  </p:oleObj>
                </mc:Choice>
                <mc:Fallback>
                  <p:oleObj name="Planilha" r:id="rId4" imgW="9191748" imgH="212393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2191999" cy="29318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to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0221808"/>
                </p:ext>
              </p:extLst>
            </p:nvPr>
          </p:nvGraphicFramePr>
          <p:xfrm>
            <a:off x="28576" y="2946399"/>
            <a:ext cx="12163424" cy="1582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Planilha" r:id="rId6" imgW="9191748" imgH="961907" progId="Excel.Sheet.12">
                    <p:embed/>
                  </p:oleObj>
                </mc:Choice>
                <mc:Fallback>
                  <p:oleObj name="Planilha" r:id="rId6" imgW="9191748" imgH="961907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576" y="2946399"/>
                          <a:ext cx="12163424" cy="15820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to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707593"/>
                </p:ext>
              </p:extLst>
            </p:nvPr>
          </p:nvGraphicFramePr>
          <p:xfrm>
            <a:off x="28575" y="4542970"/>
            <a:ext cx="12163425" cy="1828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Planilha" r:id="rId8" imgW="9191748" imgH="961907" progId="Excel.Sheet.12">
                    <p:embed/>
                  </p:oleObj>
                </mc:Choice>
                <mc:Fallback>
                  <p:oleObj name="Planilha" r:id="rId8" imgW="9191748" imgH="961907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575" y="4542970"/>
                          <a:ext cx="12163425" cy="18288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1442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-1"/>
            <a:ext cx="12192000" cy="5646058"/>
            <a:chOff x="0" y="-1"/>
            <a:chExt cx="12192000" cy="5646058"/>
          </a:xfrm>
        </p:grpSpPr>
        <p:graphicFrame>
          <p:nvGraphicFramePr>
            <p:cNvPr id="3" name="Objeto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4780342"/>
                </p:ext>
              </p:extLst>
            </p:nvPr>
          </p:nvGraphicFramePr>
          <p:xfrm>
            <a:off x="28576" y="-1"/>
            <a:ext cx="12163424" cy="4809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Planilha" r:id="rId4" imgW="8220109" imgH="2914729" progId="Excel.Sheet.12">
                    <p:embed/>
                  </p:oleObj>
                </mc:Choice>
                <mc:Fallback>
                  <p:oleObj name="Planilha" r:id="rId4" imgW="8220109" imgH="291472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576" y="-1"/>
                          <a:ext cx="12163424" cy="48092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to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5014985"/>
                </p:ext>
              </p:extLst>
            </p:nvPr>
          </p:nvGraphicFramePr>
          <p:xfrm>
            <a:off x="0" y="4818743"/>
            <a:ext cx="12192000" cy="827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Planilha" r:id="rId6" imgW="8220109" imgH="390564" progId="Excel.Sheet.12">
                    <p:embed/>
                  </p:oleObj>
                </mc:Choice>
                <mc:Fallback>
                  <p:oleObj name="Planilha" r:id="rId6" imgW="8220109" imgH="390564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4818743"/>
                          <a:ext cx="12192000" cy="827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0372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4286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Planilha" r:id="rId4" imgW="9924989" imgH="4962564" progId="Excel.Sheet.12">
                  <p:embed/>
                </p:oleObj>
              </mc:Choice>
              <mc:Fallback>
                <p:oleObj name="Planilha" r:id="rId4" imgW="9924989" imgH="49625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84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536029" y="404951"/>
            <a:ext cx="10988565" cy="604810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5" name="CaixaDeTexto 4"/>
          <p:cNvSpPr txBox="1"/>
          <p:nvPr/>
        </p:nvSpPr>
        <p:spPr>
          <a:xfrm>
            <a:off x="3122023" y="2246807"/>
            <a:ext cx="5695406" cy="221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fim</a:t>
            </a:r>
            <a:endParaRPr lang="pt-BR" sz="1380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63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01" y="26288"/>
            <a:ext cx="1887360" cy="26985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Retângulo 1"/>
          <p:cNvSpPr/>
          <p:nvPr/>
        </p:nvSpPr>
        <p:spPr>
          <a:xfrm>
            <a:off x="367620" y="-60799"/>
            <a:ext cx="3155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O RG passo a passo:</a:t>
            </a:r>
            <a:endParaRPr lang="pt-B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811" y="403180"/>
            <a:ext cx="1162994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6" indent="-457206">
              <a:buAutoNum type="arabicPeriod"/>
            </a:pP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Obter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mapa do município com escala e separação por bairro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57206" indent="-457206">
              <a:buAutoNum type="arabicPeriod"/>
            </a:pP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Caso não exista uma numeração dos quarteirões própria do município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deve-se numerá-los, a partir de uma rua principal na entrada do bairro,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seguindo a numeração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esquerda para a direita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ziguezague.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houver algum evento que corte todo o bairro, como um rio ou uma linha de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trem, a numeração deve seguir de um lado até o final do bairro, descendo do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outro lado até o início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A numeração dos quarteirões deve ser registrada no mapa e no campo,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onde se escreverá no poste, com lápis de cera ou tinta. A altura para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marcação do número do quarteirão ou imóvel será a do reconhecedor com o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braço estendido. Em caso de substituição de número, o anterior deve ser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apagado a fim de que não haja dupla numeração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9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2381">
            <a:off x="9296582" y="4161351"/>
            <a:ext cx="2690370" cy="1721836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sp>
        <p:nvSpPr>
          <p:cNvPr id="2" name="Retângulo 1"/>
          <p:cNvSpPr/>
          <p:nvPr/>
        </p:nvSpPr>
        <p:spPr>
          <a:xfrm>
            <a:off x="171677" y="-71302"/>
            <a:ext cx="3155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O RG passo a passo:</a:t>
            </a:r>
            <a:endParaRPr lang="pt-B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9640" y="694124"/>
            <a:ext cx="1054212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Fazer o reconhecimento de cada quarteirão, registrando os imóveis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tipo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boletim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RG1.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medida que os quarteirões forem sendo</a:t>
            </a:r>
          </a:p>
          <a:p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concluídos, passar os resultados para o boletim RG2 (anexo III), que é o</a:t>
            </a:r>
          </a:p>
          <a:p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do bairro, encaminhando-os à Gerência de Saúde de referência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digitação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SISPNCD,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os devolverá depois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sz="27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O registro do tipo de imóvel é feito respeitando a seguinte classificação: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para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residência; C para comércio; TB para terreno baldio e O para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outros (hospital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UBS, igreja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escola, delegacia, quartel), referindo-se a todos os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imóveis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se enquadrem nas classificações anteriores.</a:t>
            </a:r>
          </a:p>
          <a:p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numeração dos imóveis deve seguir a numeração oficial dos imóveis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município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Quando existirem situações diferentes da rotina de numeração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esperada, deve-se </a:t>
            </a:r>
            <a:r>
              <a:rPr lang="pt-BR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seguir conforme exemplos:</a:t>
            </a:r>
          </a:p>
        </p:txBody>
      </p:sp>
    </p:spTree>
    <p:extLst>
      <p:ext uri="{BB962C8B-B14F-4D97-AF65-F5344CB8AC3E}">
        <p14:creationId xmlns:p14="http://schemas.microsoft.com/office/powerpoint/2010/main" val="85999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0372" y="275295"/>
            <a:ext cx="1169125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01: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Imóveis com os mesmos números na mesma rua: 40, 40, 40. Observando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sentido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deslocamento do agente e a numeração do imóvel anterior, se terá: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40, 40-1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40-2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02: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Imóveis sem numeração. Observando o sentido de deslocamento do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agente e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numeração do último imóvel, se terá: 30, 35, (35-1), (35-2), 40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03: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Terrenos baldios: Serão numerados como números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sequenciais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àqueles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imóveis anteriores. Exemplo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21, 28, 28-1, 36, 36-1, 40.</a:t>
            </a:r>
          </a:p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Observação: 28-1 e 36-1 são terrenos baldios numerados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4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84303"/>
            <a:ext cx="11887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04:</a:t>
            </a:r>
          </a:p>
          <a:p>
            <a:r>
              <a:rPr lang="pt-BR" sz="2800" b="1" dirty="0">
                <a:solidFill>
                  <a:srgbClr val="FFFF00"/>
                </a:solidFill>
              </a:rPr>
              <a:t>As aglomerações que surgem rapidamente, próximas às zonas urbanas,</a:t>
            </a:r>
          </a:p>
          <a:p>
            <a:r>
              <a:rPr lang="pt-BR" sz="2800" b="1" dirty="0">
                <a:solidFill>
                  <a:srgbClr val="FFFF00"/>
                </a:solidFill>
              </a:rPr>
              <a:t>serão numeradas de um a infinito, tomando como número base o último imóvel </a:t>
            </a:r>
            <a:r>
              <a:rPr lang="pt-BR" sz="2800" b="1" dirty="0">
                <a:solidFill>
                  <a:srgbClr val="FFFF00"/>
                </a:solidFill>
              </a:rPr>
              <a:t>do quarteirão </a:t>
            </a:r>
            <a:r>
              <a:rPr lang="pt-BR" sz="2800" b="1" dirty="0">
                <a:solidFill>
                  <a:srgbClr val="FFFF00"/>
                </a:solidFill>
              </a:rPr>
              <a:t>mais próximo destas habitações. </a:t>
            </a:r>
            <a:r>
              <a:rPr lang="pt-BR" sz="2800" b="1" dirty="0" err="1">
                <a:solidFill>
                  <a:srgbClr val="FFFF00"/>
                </a:solidFill>
              </a:rPr>
              <a:t>Ex</a:t>
            </a:r>
            <a:r>
              <a:rPr lang="pt-BR" sz="2800" b="1" dirty="0">
                <a:solidFill>
                  <a:srgbClr val="FFFF00"/>
                </a:solidFill>
              </a:rPr>
              <a:t>: 40, 40-1, 40-2... 40-28, 40-29, etc</a:t>
            </a:r>
            <a:r>
              <a:rPr lang="pt-BR" sz="2800" b="1" dirty="0">
                <a:solidFill>
                  <a:srgbClr val="FFFF00"/>
                </a:solidFill>
              </a:rPr>
              <a:t>.</a:t>
            </a:r>
          </a:p>
          <a:p>
            <a:endParaRPr lang="pt-BR" sz="2800" b="1" dirty="0">
              <a:solidFill>
                <a:srgbClr val="FFFF00"/>
              </a:solidFill>
            </a:endParaRP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05:</a:t>
            </a:r>
          </a:p>
          <a:p>
            <a:r>
              <a:rPr lang="pt-BR" sz="2800" b="1" dirty="0">
                <a:solidFill>
                  <a:srgbClr val="FFFF00"/>
                </a:solidFill>
              </a:rPr>
              <a:t>Apartamentos: Usa-se o número do imóvel (prédio) e o número do</a:t>
            </a:r>
          </a:p>
          <a:p>
            <a:r>
              <a:rPr lang="pt-BR" sz="2800" b="1" dirty="0">
                <a:solidFill>
                  <a:srgbClr val="FFFF00"/>
                </a:solidFill>
              </a:rPr>
              <a:t>apartamento é registrado como complemento (boletim de campo</a:t>
            </a:r>
            <a:r>
              <a:rPr lang="pt-BR" sz="2800" b="1" dirty="0">
                <a:solidFill>
                  <a:srgbClr val="FFFF00"/>
                </a:solidFill>
              </a:rPr>
              <a:t>).</a:t>
            </a:r>
          </a:p>
          <a:p>
            <a:endParaRPr lang="pt-BR" sz="2800" b="1" dirty="0">
              <a:solidFill>
                <a:srgbClr val="FFFF00"/>
              </a:solidFill>
            </a:endParaRP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06</a:t>
            </a:r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>
                <a:solidFill>
                  <a:srgbClr val="FFFF00"/>
                </a:solidFill>
              </a:rPr>
              <a:t>Quarteirões: O quarteirão pode ser regular ou irregular. O regular é aquele</a:t>
            </a:r>
          </a:p>
          <a:p>
            <a:r>
              <a:rPr lang="pt-BR" sz="2800" b="1" dirty="0">
                <a:solidFill>
                  <a:srgbClr val="FFFF00"/>
                </a:solidFill>
              </a:rPr>
              <a:t>que pode ser circundado totalmente. O irregular, pelo contrário, é aquele que não </a:t>
            </a:r>
            <a:r>
              <a:rPr lang="pt-BR" sz="2800" b="1" dirty="0">
                <a:solidFill>
                  <a:srgbClr val="FFFF00"/>
                </a:solidFill>
              </a:rPr>
              <a:t>é possível </a:t>
            </a:r>
            <a:r>
              <a:rPr lang="pt-BR" sz="2800" b="1" dirty="0">
                <a:solidFill>
                  <a:srgbClr val="FFFF00"/>
                </a:solidFill>
              </a:rPr>
              <a:t>circundar em função de algum impedimento físico, topográfico ou outro.</a:t>
            </a:r>
          </a:p>
        </p:txBody>
      </p:sp>
    </p:spTree>
    <p:extLst>
      <p:ext uri="{BB962C8B-B14F-4D97-AF65-F5344CB8AC3E}">
        <p14:creationId xmlns:p14="http://schemas.microsoft.com/office/powerpoint/2010/main" val="17271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8323" y="592966"/>
            <a:ext cx="1062595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OBSERVAÇÃO 1:</a:t>
            </a: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quarteirões, os seus imóveis seguem a numeração crescente. O mesmo obedece para os quarteirões seguintes.</a:t>
            </a: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Quarteirão 1(com 20 imóveis) do 1 ao 20</a:t>
            </a: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Quarteirão 2(com 15 imóveis) do 1 ao 15</a:t>
            </a:r>
          </a:p>
          <a:p>
            <a:pPr algn="ctr"/>
            <a:endParaRPr lang="pt-B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OBSERVAÇÃO </a:t>
            </a:r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  <a:endParaRPr lang="pt-B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RG, ao numerar os imóveis, não se enumera os anexos: prédios (delegacias, presídios, escolas, hospitais, prefeituras, prédios públicos...)</a:t>
            </a:r>
            <a:endParaRPr lang="pt-B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0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 rot="16200000">
            <a:off x="11059886" y="3418115"/>
            <a:ext cx="1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Lado 3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586516" y="330873"/>
            <a:ext cx="1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Lado 2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660542" y="6448588"/>
            <a:ext cx="1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Lado 4</a:t>
            </a:r>
            <a:endParaRPr lang="pt-BR" sz="2400" b="1" dirty="0">
              <a:solidFill>
                <a:srgbClr val="FFFF00"/>
              </a:solidFill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491869" y="792536"/>
            <a:ext cx="10898889" cy="5721533"/>
            <a:chOff x="487624" y="792536"/>
            <a:chExt cx="10898888" cy="5721532"/>
          </a:xfrm>
        </p:grpSpPr>
        <p:grpSp>
          <p:nvGrpSpPr>
            <p:cNvPr id="5" name="Grupo 4"/>
            <p:cNvGrpSpPr/>
            <p:nvPr/>
          </p:nvGrpSpPr>
          <p:grpSpPr>
            <a:xfrm rot="10800000">
              <a:off x="1986279" y="992769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3" name="Triângulo isósceles 2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3</a:t>
                </a:r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205130" y="4667823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10" name="Triângulo isósceles 9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b="1" dirty="0">
                    <a:solidFill>
                      <a:srgbClr val="FF0000"/>
                    </a:solidFill>
                  </a:rPr>
                  <a:t>10</a:t>
                </a:r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6370355" y="4650404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13" name="Triângulo isósceles 12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9</a:t>
                </a:r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 rot="10800000">
              <a:off x="4111276" y="988408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16" name="Triângulo isósceles 15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4</a:t>
                </a:r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 rot="10800000">
              <a:off x="6316694" y="1010188"/>
              <a:ext cx="1789812" cy="1541413"/>
              <a:chOff x="2364377" y="2142313"/>
              <a:chExt cx="1162594" cy="1541413"/>
            </a:xfrm>
            <a:solidFill>
              <a:srgbClr val="FFFF00"/>
            </a:solidFill>
          </p:grpSpPr>
          <p:sp>
            <p:nvSpPr>
              <p:cNvPr id="19" name="Triângulo isósceles 18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5</a:t>
                </a:r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64377" y="2769326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8562337" y="4637318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22" name="Triângulo isósceles 21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8</a:t>
                </a:r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 rot="16200000">
              <a:off x="8595855" y="2778034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25" name="Triângulo isósceles 24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b="1" dirty="0">
                    <a:solidFill>
                      <a:srgbClr val="FF0000"/>
                    </a:solidFill>
                  </a:rPr>
                  <a:t>7</a:t>
                </a:r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27" name="Grupo 26"/>
            <p:cNvGrpSpPr/>
            <p:nvPr/>
          </p:nvGrpSpPr>
          <p:grpSpPr>
            <a:xfrm rot="10800000">
              <a:off x="8488598" y="1010191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28" name="Triângulo isósceles 27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6</a:t>
                </a:r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 rot="5400000">
              <a:off x="1959463" y="2764981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31" name="Triângulo isósceles 30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b="1" dirty="0">
                    <a:solidFill>
                      <a:srgbClr val="FF0000"/>
                    </a:solidFill>
                  </a:rPr>
                  <a:t>2</a:t>
                </a:r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sp>
          <p:nvSpPr>
            <p:cNvPr id="33" name="Retângulo 32"/>
            <p:cNvSpPr/>
            <p:nvPr/>
          </p:nvSpPr>
          <p:spPr>
            <a:xfrm>
              <a:off x="949290" y="792536"/>
              <a:ext cx="10437222" cy="5721532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936955" y="3226525"/>
              <a:ext cx="44845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u="sng" dirty="0">
                  <a:solidFill>
                    <a:srgbClr val="FFFF00"/>
                  </a:solidFill>
                </a:rPr>
                <a:t>QUARTEIRÃO 1</a:t>
              </a:r>
            </a:p>
            <a:p>
              <a:pPr algn="ctr"/>
              <a:r>
                <a:rPr lang="pt-BR" sz="2800" b="1" dirty="0">
                  <a:solidFill>
                    <a:srgbClr val="FFFF00"/>
                  </a:solidFill>
                </a:rPr>
                <a:t>1 - 10</a:t>
              </a:r>
              <a:endParaRPr lang="pt-BR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 rot="16200000">
              <a:off x="156754" y="3435531"/>
              <a:ext cx="1123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</a:rPr>
                <a:t>Lado 1</a:t>
              </a:r>
              <a:endParaRPr lang="pt-BR" sz="2400" b="1" dirty="0">
                <a:solidFill>
                  <a:srgbClr val="FFFF00"/>
                </a:solidFill>
              </a:endParaRPr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1970597" y="4515322"/>
              <a:ext cx="1684302" cy="1789812"/>
              <a:chOff x="1970597" y="4515322"/>
              <a:chExt cx="1684302" cy="1789812"/>
            </a:xfrm>
          </p:grpSpPr>
          <p:grpSp>
            <p:nvGrpSpPr>
              <p:cNvPr id="6" name="Grupo 5"/>
              <p:cNvGrpSpPr/>
              <p:nvPr/>
            </p:nvGrpSpPr>
            <p:grpSpPr>
              <a:xfrm rot="5400000">
                <a:off x="1982755" y="4632990"/>
                <a:ext cx="1789812" cy="1554476"/>
                <a:chOff x="2364377" y="2142313"/>
                <a:chExt cx="1162594" cy="1554476"/>
              </a:xfrm>
              <a:solidFill>
                <a:srgbClr val="FFFF00"/>
              </a:solidFill>
            </p:grpSpPr>
            <p:sp>
              <p:nvSpPr>
                <p:cNvPr id="7" name="Triângulo isósceles 6"/>
                <p:cNvSpPr/>
                <p:nvPr/>
              </p:nvSpPr>
              <p:spPr>
                <a:xfrm>
                  <a:off x="2364377" y="2142313"/>
                  <a:ext cx="1162594" cy="600892"/>
                </a:xfrm>
                <a:prstGeom prst="triangle">
                  <a:avLst>
                    <a:gd name="adj" fmla="val 5112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3200" b="1" dirty="0">
                      <a:solidFill>
                        <a:srgbClr val="FF0000"/>
                      </a:solidFill>
                    </a:rPr>
                    <a:t>1</a:t>
                  </a:r>
                  <a:endParaRPr lang="pt-BR" sz="3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2364377" y="2782389"/>
                  <a:ext cx="1162594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1"/>
                </a:p>
              </p:txBody>
            </p:sp>
          </p:grpSp>
          <p:sp>
            <p:nvSpPr>
              <p:cNvPr id="42" name="Triângulo isósceles 41"/>
              <p:cNvSpPr/>
              <p:nvPr/>
            </p:nvSpPr>
            <p:spPr>
              <a:xfrm rot="21325166">
                <a:off x="2283942" y="4589638"/>
                <a:ext cx="491490" cy="67481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 rot="5400000">
                <a:off x="2036494" y="5242004"/>
                <a:ext cx="9454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>
                    <a:solidFill>
                      <a:srgbClr val="FF0000"/>
                    </a:solidFill>
                  </a:rPr>
                  <a:t>JP1.</a:t>
                </a:r>
              </a:p>
              <a:p>
                <a:r>
                  <a:rPr lang="pt-BR" sz="3200" b="1" dirty="0">
                    <a:solidFill>
                      <a:srgbClr val="FF0000"/>
                    </a:solidFill>
                  </a:rPr>
                  <a:t>  L1</a:t>
                </a:r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5" name="Triângulo isósceles 44"/>
            <p:cNvSpPr/>
            <p:nvPr/>
          </p:nvSpPr>
          <p:spPr>
            <a:xfrm rot="5400000">
              <a:off x="2924023" y="1108197"/>
              <a:ext cx="491490" cy="67481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49" name="CaixaDeTexto 48"/>
            <p:cNvSpPr txBox="1"/>
            <p:nvPr/>
          </p:nvSpPr>
          <p:spPr>
            <a:xfrm rot="10800000">
              <a:off x="2026709" y="989026"/>
              <a:ext cx="6767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rgbClr val="FF0000"/>
                  </a:solidFill>
                </a:rPr>
                <a:t>JP1</a:t>
              </a:r>
            </a:p>
            <a:p>
              <a:r>
                <a:rPr lang="pt-BR" sz="2800" b="1" dirty="0">
                  <a:solidFill>
                    <a:srgbClr val="FF0000"/>
                  </a:solidFill>
                </a:rPr>
                <a:t> L2</a:t>
              </a:r>
              <a:endParaRPr lang="pt-BR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riângulo isósceles 49"/>
            <p:cNvSpPr/>
            <p:nvPr/>
          </p:nvSpPr>
          <p:spPr>
            <a:xfrm rot="10800000">
              <a:off x="9751315" y="1429222"/>
              <a:ext cx="491490" cy="457573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51" name="Triângulo isósceles 50"/>
            <p:cNvSpPr/>
            <p:nvPr/>
          </p:nvSpPr>
          <p:spPr>
            <a:xfrm rot="16200000">
              <a:off x="8919259" y="5398531"/>
              <a:ext cx="491490" cy="67481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52" name="CaixaDeTexto 51"/>
            <p:cNvSpPr txBox="1"/>
            <p:nvPr/>
          </p:nvSpPr>
          <p:spPr>
            <a:xfrm rot="16200000">
              <a:off x="9626477" y="804208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rgbClr val="FF0000"/>
                  </a:solidFill>
                </a:rPr>
                <a:t>JP1</a:t>
              </a:r>
            </a:p>
            <a:p>
              <a:r>
                <a:rPr lang="pt-BR" sz="2400" b="1" dirty="0">
                  <a:solidFill>
                    <a:srgbClr val="FF0000"/>
                  </a:solidFill>
                </a:rPr>
                <a:t> L3</a:t>
              </a:r>
              <a:endParaRPr lang="pt-B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616710" y="5329997"/>
              <a:ext cx="6767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rgbClr val="FF0000"/>
                  </a:solidFill>
                </a:rPr>
                <a:t>JP1</a:t>
              </a:r>
            </a:p>
            <a:p>
              <a:r>
                <a:rPr lang="pt-BR" sz="2800" b="1" dirty="0">
                  <a:solidFill>
                    <a:srgbClr val="FF0000"/>
                  </a:solidFill>
                </a:rPr>
                <a:t> L4</a:t>
              </a:r>
              <a:endParaRPr lang="pt-BR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Retângulo 54"/>
          <p:cNvSpPr/>
          <p:nvPr/>
        </p:nvSpPr>
        <p:spPr>
          <a:xfrm>
            <a:off x="798323" y="-34057"/>
            <a:ext cx="10625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NUMERAÇÃO DO QUARTEIRÃO (</a:t>
            </a:r>
            <a:r>
              <a:rPr lang="pt-BR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pt-BR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EGULAR)</a:t>
            </a:r>
          </a:p>
          <a:p>
            <a:pPr algn="ctr"/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27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8323" y="-34057"/>
            <a:ext cx="10625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NUMERAÇÃO DO QUARTEIRÃO (IRREGULAR)</a:t>
            </a:r>
          </a:p>
          <a:p>
            <a:pPr algn="ctr"/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586516" y="330873"/>
            <a:ext cx="1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Lado 3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660542" y="6448588"/>
            <a:ext cx="1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Lado 1</a:t>
            </a:r>
            <a:endParaRPr lang="pt-BR" sz="2400" b="1" dirty="0">
              <a:solidFill>
                <a:srgbClr val="FFFF00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055681" y="734294"/>
            <a:ext cx="8227234" cy="5777525"/>
            <a:chOff x="1055680" y="734292"/>
            <a:chExt cx="8227233" cy="5777526"/>
          </a:xfrm>
        </p:grpSpPr>
        <p:sp>
          <p:nvSpPr>
            <p:cNvPr id="36" name="CaixaDeTexto 35"/>
            <p:cNvSpPr txBox="1"/>
            <p:nvPr/>
          </p:nvSpPr>
          <p:spPr>
            <a:xfrm rot="16200000">
              <a:off x="724809" y="3435532"/>
              <a:ext cx="112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</a:rPr>
                <a:t>Lado 2</a:t>
              </a:r>
              <a:endParaRPr lang="pt-BR" sz="2400" b="1" dirty="0">
                <a:solidFill>
                  <a:srgbClr val="FFFF00"/>
                </a:solidFill>
              </a:endParaRPr>
            </a:p>
          </p:txBody>
        </p:sp>
        <p:grpSp>
          <p:nvGrpSpPr>
            <p:cNvPr id="6" name="Grupo 4"/>
            <p:cNvGrpSpPr/>
            <p:nvPr/>
          </p:nvGrpSpPr>
          <p:grpSpPr>
            <a:xfrm rot="10800000">
              <a:off x="1986279" y="992769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3" name="Triângulo isósceles 2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15" name="Grupo 11"/>
            <p:cNvGrpSpPr/>
            <p:nvPr/>
          </p:nvGrpSpPr>
          <p:grpSpPr>
            <a:xfrm>
              <a:off x="6370355" y="4650404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13" name="Triângulo isósceles 12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18" name="Grupo 14"/>
            <p:cNvGrpSpPr/>
            <p:nvPr/>
          </p:nvGrpSpPr>
          <p:grpSpPr>
            <a:xfrm rot="10800000">
              <a:off x="4111276" y="988408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16" name="Triângulo isósceles 15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21" name="Grupo 17"/>
            <p:cNvGrpSpPr/>
            <p:nvPr/>
          </p:nvGrpSpPr>
          <p:grpSpPr>
            <a:xfrm rot="10800000">
              <a:off x="6316694" y="1010188"/>
              <a:ext cx="1789812" cy="1541413"/>
              <a:chOff x="2364377" y="2142313"/>
              <a:chExt cx="1162594" cy="1541413"/>
            </a:xfrm>
            <a:solidFill>
              <a:srgbClr val="FFFF00"/>
            </a:solidFill>
          </p:grpSpPr>
          <p:sp>
            <p:nvSpPr>
              <p:cNvPr id="19" name="Triângulo isósceles 18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64377" y="2769326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grpSp>
          <p:nvGrpSpPr>
            <p:cNvPr id="35" name="Grupo 29"/>
            <p:cNvGrpSpPr/>
            <p:nvPr/>
          </p:nvGrpSpPr>
          <p:grpSpPr>
            <a:xfrm rot="5400000">
              <a:off x="1959463" y="2764981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31" name="Triângulo isósceles 30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sp>
          <p:nvSpPr>
            <p:cNvPr id="34" name="CaixaDeTexto 33"/>
            <p:cNvSpPr txBox="1"/>
            <p:nvPr/>
          </p:nvSpPr>
          <p:spPr>
            <a:xfrm>
              <a:off x="3936954" y="3226526"/>
              <a:ext cx="44845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u="sng" dirty="0">
                  <a:solidFill>
                    <a:srgbClr val="FFFF00"/>
                  </a:solidFill>
                </a:rPr>
                <a:t>QUARTEIRÃO 2</a:t>
              </a:r>
            </a:p>
            <a:p>
              <a:pPr algn="ctr"/>
              <a:r>
                <a:rPr lang="pt-BR" sz="2800" b="1" dirty="0">
                  <a:solidFill>
                    <a:srgbClr val="FFFF00"/>
                  </a:solidFill>
                </a:rPr>
                <a:t>1 - 7</a:t>
              </a:r>
              <a:endParaRPr lang="pt-BR" sz="28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648691" y="775855"/>
              <a:ext cx="6858000" cy="55418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620976" y="6456400"/>
              <a:ext cx="6858000" cy="55418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rot="5400000" flipH="1" flipV="1">
              <a:off x="-1274619" y="3602185"/>
              <a:ext cx="5763494" cy="27708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/>
            <p:cNvGrpSpPr/>
            <p:nvPr/>
          </p:nvGrpSpPr>
          <p:grpSpPr>
            <a:xfrm>
              <a:off x="2077454" y="4537192"/>
              <a:ext cx="6228860" cy="1789812"/>
              <a:chOff x="2100423" y="4515322"/>
              <a:chExt cx="6228860" cy="1789812"/>
            </a:xfrm>
          </p:grpSpPr>
          <p:grpSp>
            <p:nvGrpSpPr>
              <p:cNvPr id="47" name="Grupo 46"/>
              <p:cNvGrpSpPr/>
              <p:nvPr/>
            </p:nvGrpSpPr>
            <p:grpSpPr>
              <a:xfrm rot="5400000">
                <a:off x="1982755" y="4632990"/>
                <a:ext cx="1789812" cy="1554476"/>
                <a:chOff x="2364377" y="2142313"/>
                <a:chExt cx="1162594" cy="1554476"/>
              </a:xfrm>
              <a:solidFill>
                <a:srgbClr val="FFFF00"/>
              </a:solidFill>
            </p:grpSpPr>
            <p:sp>
              <p:nvSpPr>
                <p:cNvPr id="52" name="Triângulo isósceles 51"/>
                <p:cNvSpPr/>
                <p:nvPr/>
              </p:nvSpPr>
              <p:spPr>
                <a:xfrm>
                  <a:off x="2364377" y="2142313"/>
                  <a:ext cx="1162594" cy="600892"/>
                </a:xfrm>
                <a:prstGeom prst="triangle">
                  <a:avLst>
                    <a:gd name="adj" fmla="val 5112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3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Retângulo 52"/>
                <p:cNvSpPr/>
                <p:nvPr/>
              </p:nvSpPr>
              <p:spPr>
                <a:xfrm>
                  <a:off x="2364377" y="2782389"/>
                  <a:ext cx="1162594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1"/>
                </a:p>
              </p:txBody>
            </p:sp>
          </p:grpSp>
          <p:sp>
            <p:nvSpPr>
              <p:cNvPr id="48" name="Triângulo isósceles 47"/>
              <p:cNvSpPr/>
              <p:nvPr/>
            </p:nvSpPr>
            <p:spPr>
              <a:xfrm rot="15968643">
                <a:off x="6586077" y="5415072"/>
                <a:ext cx="491490" cy="67481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7383859" y="5212368"/>
                <a:ext cx="9454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>
                    <a:solidFill>
                      <a:srgbClr val="FF0000"/>
                    </a:solidFill>
                  </a:rPr>
                  <a:t>JP2.</a:t>
                </a:r>
              </a:p>
              <a:p>
                <a:r>
                  <a:rPr lang="pt-BR" sz="3200" b="1" dirty="0">
                    <a:solidFill>
                      <a:srgbClr val="FF0000"/>
                    </a:solidFill>
                  </a:rPr>
                  <a:t>  L1</a:t>
                </a:r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4274820" y="4515322"/>
              <a:ext cx="1626268" cy="168955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b="1" dirty="0">
                  <a:solidFill>
                    <a:srgbClr val="FFFF00"/>
                  </a:solidFill>
                </a:rPr>
                <a:t>TB</a:t>
              </a:r>
            </a:p>
            <a:p>
              <a:pPr algn="ctr"/>
              <a:r>
                <a:rPr lang="pt-BR" sz="4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4" name="Triângulo isósceles 53"/>
            <p:cNvSpPr/>
            <p:nvPr/>
          </p:nvSpPr>
          <p:spPr>
            <a:xfrm>
              <a:off x="2297370" y="4596692"/>
              <a:ext cx="491490" cy="67481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55" name="CaixaDeTexto 54"/>
            <p:cNvSpPr txBox="1"/>
            <p:nvPr/>
          </p:nvSpPr>
          <p:spPr>
            <a:xfrm rot="5400000">
              <a:off x="2153957" y="5205589"/>
              <a:ext cx="9454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rgbClr val="FF0000"/>
                  </a:solidFill>
                </a:rPr>
                <a:t>JP2</a:t>
              </a:r>
            </a:p>
            <a:p>
              <a:r>
                <a:rPr lang="pt-BR" sz="3200" b="1" dirty="0">
                  <a:solidFill>
                    <a:srgbClr val="FF0000"/>
                  </a:solidFill>
                </a:rPr>
                <a:t>  L2</a:t>
              </a:r>
              <a:endParaRPr lang="pt-BR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riângulo isósceles 55"/>
            <p:cNvSpPr/>
            <p:nvPr/>
          </p:nvSpPr>
          <p:spPr>
            <a:xfrm rot="5400000">
              <a:off x="3080325" y="1109311"/>
              <a:ext cx="491490" cy="67481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57" name="CaixaDeTexto 56"/>
            <p:cNvSpPr txBox="1"/>
            <p:nvPr/>
          </p:nvSpPr>
          <p:spPr>
            <a:xfrm rot="10800000">
              <a:off x="1873918" y="921737"/>
              <a:ext cx="9454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rgbClr val="FF0000"/>
                  </a:solidFill>
                </a:rPr>
                <a:t>JP2</a:t>
              </a:r>
            </a:p>
            <a:p>
              <a:r>
                <a:rPr lang="pt-BR" sz="3200" b="1" dirty="0">
                  <a:solidFill>
                    <a:srgbClr val="FF0000"/>
                  </a:solidFill>
                </a:rPr>
                <a:t>  L3 </a:t>
              </a:r>
              <a:endParaRPr lang="pt-BR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riângulo isósceles 57"/>
            <p:cNvSpPr/>
            <p:nvPr/>
          </p:nvSpPr>
          <p:spPr>
            <a:xfrm rot="5400000">
              <a:off x="7186466" y="1075638"/>
              <a:ext cx="491490" cy="67481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59" name="CaixaDeTexto 58"/>
            <p:cNvSpPr txBox="1"/>
            <p:nvPr/>
          </p:nvSpPr>
          <p:spPr>
            <a:xfrm rot="7181032">
              <a:off x="8275320" y="935517"/>
              <a:ext cx="4455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3200" b="1" dirty="0">
                <a:solidFill>
                  <a:srgbClr val="FF0000"/>
                </a:solidFill>
              </a:endParaRPr>
            </a:p>
            <a:p>
              <a:pPr algn="ctr"/>
              <a:r>
                <a:rPr lang="pt-BR" sz="3200" b="1" dirty="0">
                  <a:solidFill>
                    <a:srgbClr val="FF0000"/>
                  </a:solidFill>
                </a:rPr>
                <a:t>  .</a:t>
              </a:r>
              <a:endParaRPr lang="pt-BR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 rot="10800000">
              <a:off x="6111301" y="899477"/>
              <a:ext cx="9454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rgbClr val="FF0000"/>
                  </a:solidFill>
                </a:rPr>
                <a:t>JP2</a:t>
              </a:r>
            </a:p>
            <a:p>
              <a:r>
                <a:rPr lang="pt-BR" sz="3200" b="1" dirty="0">
                  <a:solidFill>
                    <a:srgbClr val="FF0000"/>
                  </a:solidFill>
                </a:rPr>
                <a:t>  L3 </a:t>
              </a:r>
              <a:endParaRPr lang="pt-BR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Triângulo isósceles 43"/>
          <p:cNvSpPr/>
          <p:nvPr/>
        </p:nvSpPr>
        <p:spPr>
          <a:xfrm rot="5400000">
            <a:off x="2447138" y="5135887"/>
            <a:ext cx="1789812" cy="600892"/>
          </a:xfrm>
          <a:prstGeom prst="triangle">
            <a:avLst>
              <a:gd name="adj" fmla="val 511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2/2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98323" y="-34057"/>
            <a:ext cx="10625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NUMERAÇÃO DO QUARTEIRÃO (ÚNICO IMÓVEL)</a:t>
            </a:r>
          </a:p>
          <a:p>
            <a:pPr algn="ctr"/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095808" y="734293"/>
            <a:ext cx="7451013" cy="5801595"/>
            <a:chOff x="1055679" y="734292"/>
            <a:chExt cx="7451012" cy="5801594"/>
          </a:xfrm>
        </p:grpSpPr>
        <p:sp>
          <p:nvSpPr>
            <p:cNvPr id="36" name="CaixaDeTexto 35"/>
            <p:cNvSpPr txBox="1"/>
            <p:nvPr/>
          </p:nvSpPr>
          <p:spPr>
            <a:xfrm rot="16200000">
              <a:off x="724809" y="3435531"/>
              <a:ext cx="1123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rgbClr val="FFFF00"/>
                  </a:solidFill>
                </a:rPr>
                <a:t>Lado </a:t>
              </a:r>
              <a:r>
                <a:rPr lang="pt-BR" sz="2400" b="1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39675" y="2072096"/>
              <a:ext cx="44845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u="sng" dirty="0">
                  <a:solidFill>
                    <a:srgbClr val="FFFF00"/>
                  </a:solidFill>
                </a:rPr>
                <a:t>QUARTEIRÃO 3</a:t>
              </a:r>
            </a:p>
            <a:p>
              <a:pPr algn="ctr"/>
              <a:r>
                <a:rPr lang="pt-BR" sz="2800" b="1" dirty="0">
                  <a:solidFill>
                    <a:srgbClr val="FFFF00"/>
                  </a:solidFill>
                </a:rPr>
                <a:t>1 </a:t>
              </a:r>
              <a:endParaRPr lang="pt-BR" sz="28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648691" y="775855"/>
              <a:ext cx="6858000" cy="55418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620976" y="6456400"/>
              <a:ext cx="6858000" cy="55418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rot="5400000" flipH="1" flipV="1">
              <a:off x="-1274619" y="3602185"/>
              <a:ext cx="5763494" cy="27708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o 46"/>
            <p:cNvGrpSpPr/>
            <p:nvPr/>
          </p:nvGrpSpPr>
          <p:grpSpPr>
            <a:xfrm rot="5400000">
              <a:off x="1846296" y="2849431"/>
              <a:ext cx="1789812" cy="1554476"/>
              <a:chOff x="2364377" y="2142313"/>
              <a:chExt cx="1162594" cy="1554476"/>
            </a:xfrm>
            <a:solidFill>
              <a:srgbClr val="FFFF00"/>
            </a:solidFill>
          </p:grpSpPr>
          <p:sp>
            <p:nvSpPr>
              <p:cNvPr id="52" name="Triângulo isósceles 51"/>
              <p:cNvSpPr/>
              <p:nvPr/>
            </p:nvSpPr>
            <p:spPr>
              <a:xfrm>
                <a:off x="2364377" y="2142313"/>
                <a:ext cx="1162594" cy="600892"/>
              </a:xfrm>
              <a:prstGeom prst="triangle">
                <a:avLst>
                  <a:gd name="adj" fmla="val 51124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2364377" y="2782389"/>
                <a:ext cx="1162594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1"/>
              </a:p>
            </p:txBody>
          </p:sp>
        </p:grpSp>
        <p:sp>
          <p:nvSpPr>
            <p:cNvPr id="54" name="Triângulo isósceles 53"/>
            <p:cNvSpPr/>
            <p:nvPr/>
          </p:nvSpPr>
          <p:spPr>
            <a:xfrm>
              <a:off x="2183880" y="2848413"/>
              <a:ext cx="491490" cy="67481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55" name="CaixaDeTexto 54"/>
            <p:cNvSpPr txBox="1"/>
            <p:nvPr/>
          </p:nvSpPr>
          <p:spPr>
            <a:xfrm rot="5400000">
              <a:off x="1823297" y="3492492"/>
              <a:ext cx="9454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FF0000"/>
                  </a:solidFill>
                </a:rPr>
                <a:t>JP3</a:t>
              </a:r>
            </a:p>
            <a:p>
              <a:pPr algn="ctr"/>
              <a:r>
                <a:rPr lang="pt-BR" sz="2000" b="1" dirty="0">
                  <a:solidFill>
                    <a:srgbClr val="FF0000"/>
                  </a:solidFill>
                </a:rPr>
                <a:t>L1</a:t>
              </a:r>
              <a:endParaRPr lang="pt-BR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Conector reto 39"/>
            <p:cNvCxnSpPr/>
            <p:nvPr/>
          </p:nvCxnSpPr>
          <p:spPr>
            <a:xfrm rot="5400000" flipH="1" flipV="1">
              <a:off x="5564331" y="3640285"/>
              <a:ext cx="5763494" cy="27708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2274717" y="231361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>
                  <a:solidFill>
                    <a:srgbClr val="FF0000"/>
                  </a:solidFill>
                </a:rPr>
                <a:t>.</a:t>
              </a:r>
              <a:endParaRPr lang="pt-BR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276577" y="393034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>
                  <a:solidFill>
                    <a:srgbClr val="FF0000"/>
                  </a:solidFill>
                </a:rPr>
                <a:t>.</a:t>
              </a:r>
              <a:endParaRPr lang="pt-BR" sz="4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2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</TotalTime>
  <Words>793</Words>
  <Application>Microsoft Office PowerPoint</Application>
  <PresentationFormat>Widescreen</PresentationFormat>
  <Paragraphs>115</Paragraphs>
  <Slides>13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Tema do Office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SESMA</dc:creator>
  <cp:lastModifiedBy>Conta da Microsoft</cp:lastModifiedBy>
  <cp:revision>97</cp:revision>
  <dcterms:created xsi:type="dcterms:W3CDTF">2018-09-13T14:33:18Z</dcterms:created>
  <dcterms:modified xsi:type="dcterms:W3CDTF">2021-09-10T00:14:31Z</dcterms:modified>
</cp:coreProperties>
</file>