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57" r:id="rId4"/>
    <p:sldId id="296" r:id="rId5"/>
    <p:sldId id="367" r:id="rId6"/>
    <p:sldId id="368" r:id="rId7"/>
    <p:sldId id="369" r:id="rId8"/>
    <p:sldId id="366" r:id="rId9"/>
    <p:sldId id="361" r:id="rId10"/>
    <p:sldId id="370" r:id="rId11"/>
    <p:sldId id="495" r:id="rId12"/>
    <p:sldId id="362" r:id="rId13"/>
    <p:sldId id="363" r:id="rId14"/>
    <p:sldId id="364" r:id="rId15"/>
    <p:sldId id="365" r:id="rId16"/>
    <p:sldId id="285" r:id="rId17"/>
    <p:sldId id="492" r:id="rId18"/>
    <p:sldId id="287" r:id="rId19"/>
    <p:sldId id="291" r:id="rId20"/>
    <p:sldId id="290" r:id="rId21"/>
    <p:sldId id="289" r:id="rId22"/>
    <p:sldId id="292" r:id="rId23"/>
    <p:sldId id="293" r:id="rId24"/>
    <p:sldId id="295" r:id="rId25"/>
    <p:sldId id="496" r:id="rId26"/>
    <p:sldId id="494" r:id="rId27"/>
  </p:sldIdLst>
  <p:sldSz cx="9144000" cy="5143500" type="screen16x9"/>
  <p:notesSz cx="6858000" cy="9144000"/>
  <p:embeddedFontLst>
    <p:embeddedFont>
      <p:font typeface="Barlow" pitchFamily="2" charset="77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ira Code Light" panose="020B0809050000020004" pitchFamily="49" charset="0"/>
      <p:regular r:id="rId37"/>
    </p:embeddedFont>
    <p:embeddedFont>
      <p:font typeface="Linux Biolinum" panose="02000503000000000000" pitchFamily="2" charset="0"/>
      <p:regular r:id="rId38"/>
      <p:bold r:id="rId39"/>
      <p:italic r:id="rId40"/>
    </p:embeddedFont>
    <p:embeddedFont>
      <p:font typeface="LINUX BIOLINUM CAPITALS" panose="02000503000000000000" pitchFamily="2" charset="0"/>
      <p:regular r:id="rId41"/>
      <p:bold r:id="rId42"/>
      <p:italic r:id="rId43"/>
    </p:embeddedFont>
    <p:embeddedFont>
      <p:font typeface="Rasa" panose="02020503060400000000" pitchFamily="18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Z5mzBpLwLGw9XgmXusN7kAps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70340"/>
  </p:normalViewPr>
  <p:slideViewPr>
    <p:cSldViewPr snapToGrid="0" snapToObjects="1">
      <p:cViewPr varScale="1">
        <p:scale>
          <a:sx n="209" d="100"/>
          <a:sy n="209" d="100"/>
        </p:scale>
        <p:origin x="33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290" d="100"/>
          <a:sy n="290" d="100"/>
        </p:scale>
        <p:origin x="4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 everyone, I’m César and I’m currently a Ph.D. student from KTH Royal Institute of Technology in Sweden.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Today, I’m going to present our paper titled: “Coverage–Based Debloating for Java Bytecode”.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co-authored by my colleagues Thomas Durieux, Nicolas </a:t>
            </a:r>
            <a:r>
              <a:rPr lang="en-GB" sz="935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Harrand</a:t>
            </a: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my supervisor Benoit </a:t>
            </a:r>
            <a:r>
              <a:rPr lang="en-GB" sz="935" b="0" i="0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Baudry</a:t>
            </a: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This paper was published in June 2022 in the journal Transactions on Software Engineering and Methodology. 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makes part of the other components in P, as well as  F unnecessary to satisfy the input.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03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can remove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3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is what we obtain when using software debloating techniques that rely on dynamic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7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collect the used components.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396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build a single artifact P’ that only contains the necessary parts to successfully execute the application for the given input.</a:t>
            </a:r>
          </a:p>
        </p:txBody>
      </p:sp>
    </p:spTree>
    <p:extLst>
      <p:ext uri="{BB962C8B-B14F-4D97-AF65-F5344CB8AC3E}">
        <p14:creationId xmlns:p14="http://schemas.microsoft.com/office/powerpoint/2010/main" val="19912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Well, in this work, we have built such a tool that automatically transforms a project P into a debloated version that only contains the parts of P that are necessary to execute certain workload.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Our tool is called JDBL and it relies on existing code-coverage tools to collect bytecode usage information at runtime.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JDBL is capable of removing methods, classes, and dependencies in Java projects that build with Maven.</a:t>
            </a:r>
            <a:endParaRPr lang="en-GB"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98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In essence, JDBL works in three phases.</a:t>
            </a:r>
          </a:p>
          <a:p>
            <a:endParaRPr lang="en-SE" dirty="0"/>
          </a:p>
          <a:p>
            <a:r>
              <a:rPr lang="en-SE" dirty="0"/>
              <a:t>It receives as input a Java  project and a workload that executes some part of the project.</a:t>
            </a:r>
          </a:p>
          <a:p>
            <a:endParaRPr lang="en-SE" dirty="0"/>
          </a:p>
          <a:p>
            <a:r>
              <a:rPr lang="en-SE" dirty="0"/>
              <a:t>In the first phase, JDBL uses code coverage tools to collect bytecode usage information.</a:t>
            </a:r>
          </a:p>
          <a:p>
            <a:endParaRPr lang="en-SE" dirty="0"/>
          </a:p>
          <a:p>
            <a:r>
              <a:rPr lang="en-SE" dirty="0"/>
              <a:t>Then, in the second phase, JDBL removes the unnecesary bytecode from the project and its dependencies</a:t>
            </a:r>
          </a:p>
          <a:p>
            <a:endParaRPr lang="en-SE" dirty="0"/>
          </a:p>
          <a:p>
            <a:r>
              <a:rPr lang="en-SE" dirty="0"/>
              <a:t>Finally, in the third phase, JDBL validates the debloating by executing the project against the same workload.</a:t>
            </a:r>
          </a:p>
          <a:p>
            <a:endParaRPr lang="en-SE" dirty="0"/>
          </a:p>
          <a:p>
            <a:r>
              <a:rPr lang="en-SE" dirty="0"/>
              <a:t>If the result is as expected, then the project is packaged as a debloated JAR file.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performed experiments to evaluate JDBL.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our first experiment, consider a popular Java library P that builds successfully.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Then we debloat P and obtain P’.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check if JDBL produces a debloated JAR.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that’s the case, then we check if the JAR preserves the original behaviour using the test suite.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all the tests pass, then we can say that the debloating was successful.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85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followed this approach and obtained a debloated JAR for 302 libraries, and from these libraries a total of 211 pass all the test.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represents almost a 70% of the libraries.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This </a:t>
            </a:r>
            <a:r>
              <a:rPr lang="en-GB" dirty="0" err="1">
                <a:effectLst/>
                <a:latin typeface="Arial" panose="020B0604020202020204" pitchFamily="34" charset="0"/>
              </a:rPr>
              <a:t>behavioral</a:t>
            </a:r>
            <a:r>
              <a:rPr lang="en-GB" dirty="0">
                <a:effectLst/>
                <a:latin typeface="Arial" panose="020B0604020202020204" pitchFamily="34" charset="0"/>
              </a:rPr>
              <a:t> assessment of coverage-based debloating demonstrates that JDBL preserves a large majority of the libraries’ </a:t>
            </a:r>
            <a:r>
              <a:rPr lang="en-GB" dirty="0" err="1">
                <a:effectLst/>
                <a:latin typeface="Arial" panose="020B0604020202020204" pitchFamily="34" charset="0"/>
              </a:rPr>
              <a:t>behavior</a:t>
            </a:r>
            <a:r>
              <a:rPr lang="en-GB" dirty="0">
                <a:effectLst/>
                <a:latin typeface="Arial" panose="020B0604020202020204" pitchFamily="34" charset="0"/>
              </a:rPr>
              <a:t>, which is essential to meet the expectations of their clients.</a:t>
            </a: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65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 show the agenda for this presentation.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I’ll give a little bit of background about software bloat and I will present an illustrative example of the problem that we are trying to solve in this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Then, I’ll give details about our tool (called JDBL), which focuses on debloating Java bytecode using dynamic analysis and code coverage tools.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Next, I’ll present our experiments and results when  debloating libraries and assessing the impact of debloating on their clients.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I’ll present our key conclusions and the future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220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 the number of methods, classes and dependencies removed in the successfully debloated libraries.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JDBL removes 59% of methods, 60% of classes, and 20% of dependencies in our dataset.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This result confirms the relevance of the coverage-based debloating approach for reducing the unnecessary bytecode of Java projects, while preserving their correctness.</a:t>
            </a: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97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focus on evaluating the impact of debloating on the clients that reuse the debloated libraries.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client C that uses the original library P and builds successfully, we replace P by its debloated version P’ in order to investigate if the client still compiles and if the tests suite still passes.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are successful then we can say that the client can use the debloated version of the library.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87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results show that from a total of 938 clients, 96% of them successfully compile with a debloated library.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This is the first empirical demonstration that debloating can preserve essential functionalities to successfully compile the clients of debloated libraries.</a:t>
            </a: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362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from these clients, 81% of them pass all the tests.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JDBL preserves the behaviour of most of the clients.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We also found that 99.1% of the test failures are due to a missing class or method, which can be easily located and fixed.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This experiment shows that the risks of removing code in software libraries are limited for their clients.</a:t>
            </a: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60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in conclusion we presented our coverage-based debloating technique and use it to obtain 211 debloated Java libraries that </a:t>
            </a: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preserve their original behaviour and these libraries are 68% smaller than the originals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endParaRPr lang="en-GB" sz="935" dirty="0">
              <a:solidFill>
                <a:schemeClr val="dk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r>
              <a:rPr lang="en-GB" sz="935" dirty="0">
                <a:solidFill>
                  <a:schemeClr val="dk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Calibri"/>
              </a:rPr>
              <a:t>We also assessed the impact of debloating libraries with respect to their clients and showed that 81% of the clients are not affected by using a debloated library.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endParaRPr lang="en-GB" sz="935" dirty="0">
              <a:solidFill>
                <a:schemeClr val="dk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Overall, our results provided evidence that coverage-based debloating is a promising technique that advances the state-of-the-art of Java bytecode debloating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  <a:tabLst/>
              <a:defRPr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47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In future work we plan to use coverage-based debloating to debloat applications based on workloads collected in production environments.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endParaRPr lang="en-GB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And we would like to extend our debloating technique to cover other parts of the program stack, e.g., to the Java Runtime Environment (JRE), program resources, or containerized application.</a:t>
            </a: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82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invite you to read our paper for more details on this work, and feel free to get in contact if you have questions or comments.</a:t>
            </a:r>
            <a:endParaRPr lang="en-GB" dirty="0">
              <a:effectLst/>
            </a:endParaRPr>
          </a:p>
          <a:p>
            <a:pPr rtl="0"/>
            <a:r>
              <a:rPr lang="en-GB" sz="936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very much for watching.</a:t>
            </a:r>
            <a:endParaRPr lang="en-GB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935" b="0" i="0" u="none" strike="noStrik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55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Software bloat is code that is packaged in an application but is actually not necessary to build and run the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The existence of s</a:t>
            </a: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 bloat is a problem because it needlessly wastes developers’ time and resources.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5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software bloat increases the size of software artifacts, creates maintenance issues, affects performance, and compromises security.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935" b="0" i="0" u="none" strike="noStrik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me show you an example that illustrates the problem of software bloat.</a:t>
            </a:r>
            <a:endParaRPr lang="en-GB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project 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declares three direct dependencies: A, B, and 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dependency A also has two dependencies: D and E, and also dependency C has another dependency F.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D, E, and F are transitive dependencies of project P.</a:t>
            </a: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60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let’s look at what is inside these software artifacts.</a:t>
            </a: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88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that there are two components in P that use other components in dependencies A, D, and F.</a:t>
            </a: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5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Calibri"/>
              <a:buNone/>
            </a:pPr>
            <a:r>
              <a:rPr lang="en-GB" sz="93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dependencies B, C, and E can be removed because they are actually not used by P.</a:t>
            </a:r>
            <a:endParaRPr lang="en-GB"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Calibri"/>
              <a:buNone/>
            </a:pPr>
            <a:endParaRPr lang="en-GB" sz="93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94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What you are seeing now is what we can get so far if we use state-of-the-art software debloating techniques that rely on static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let’s suppose that there is an input that executes the path that goes from P to A, and 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AEABAB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63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or-softwar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castor-software/longitudinal-bloa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stor-software/longitudinal-bloat" TargetMode="External"/><Relationship Id="rId5" Type="http://schemas.openxmlformats.org/officeDocument/2006/relationships/hyperlink" Target="https://github.com/castor-software/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70404" y="304800"/>
            <a:ext cx="6086700" cy="1790700"/>
          </a:xfrm>
          <a:prstGeom prst="rect">
            <a:avLst/>
          </a:prstGeom>
          <a:effectLst>
            <a:outerShdw blurRad="753706" dist="38100" dir="9420000" sx="128000" sy="128000" algn="tl" rotWithShape="0">
              <a:prstClr val="black">
                <a:alpha val="38593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685800">
              <a:spcBef>
                <a:spcPct val="0"/>
              </a:spcBef>
            </a:pPr>
            <a:r>
              <a:rPr lang="en-GB" sz="4400" b="1" kern="1200" dirty="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"/>
              </a:rPr>
              <a:t>Coverage-Based Debloating for Java Bytecode</a:t>
            </a:r>
            <a:endParaRPr sz="4400" b="1" kern="1200" dirty="0">
              <a:solidFill>
                <a:schemeClr val="bg1"/>
              </a:solidFill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70404" y="2504857"/>
            <a:ext cx="6086700" cy="12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685800">
              <a:buFont typeface="Arial" panose="020B0604020202020204" pitchFamily="34" charset="0"/>
            </a:pPr>
            <a:r>
              <a:rPr lang="en-GB" kern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César Soto Valero, Thomas Durieux, Nicolas </a:t>
            </a:r>
            <a:r>
              <a:rPr lang="en-GB" kern="1200" dirty="0" err="1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Harrand</a:t>
            </a:r>
            <a:r>
              <a:rPr lang="en-GB" kern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,</a:t>
            </a:r>
            <a:endParaRPr kern="12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Roboto"/>
            </a:endParaRPr>
          </a:p>
          <a:p>
            <a:pPr marL="0" indent="0" defTabSz="685800">
              <a:buFont typeface="Arial" panose="020B0604020202020204" pitchFamily="34" charset="0"/>
            </a:pPr>
            <a:r>
              <a:rPr lang="en-GB" kern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 and Benoit </a:t>
            </a:r>
            <a:r>
              <a:rPr lang="en-GB" kern="1200" dirty="0" err="1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Baudry</a:t>
            </a:r>
            <a:endParaRPr kern="12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Roboto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458" y="3852530"/>
            <a:ext cx="883645" cy="82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8099" y="4051718"/>
            <a:ext cx="1956808" cy="47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0228" y="3777901"/>
            <a:ext cx="3561867" cy="9864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505001" y="2343235"/>
            <a:ext cx="1898422" cy="291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Fira Sans ExtraLight"/>
              </a:rPr>
              <a:t>Journal First Track</a:t>
            </a:r>
            <a:endParaRPr dirty="0">
              <a:solidFill>
                <a:schemeClr val="lt1"/>
              </a:solidFill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Fira Sans ExtraLight"/>
            </a:endParaRPr>
          </a:p>
        </p:txBody>
      </p:sp>
      <p:sp>
        <p:nvSpPr>
          <p:cNvPr id="4" name="Google Shape;101;p2">
            <a:extLst>
              <a:ext uri="{FF2B5EF4-FFF2-40B4-BE49-F238E27FC236}">
                <a16:creationId xmlns:a16="http://schemas.microsoft.com/office/drawing/2014/main" id="{8208086E-49D6-E993-A036-DA6EADE736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cesarsv@</a:t>
            </a:r>
            <a:r>
              <a:rPr lang="en-GB" dirty="0" err="1"/>
              <a:t>kth.se</a:t>
            </a:r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C8C31-1EF0-47D6-2FFF-9BB269B0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586" y="1770191"/>
            <a:ext cx="1241700" cy="1241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FAD93EA-7836-BB4E-94D4-DE6547B4C192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335E992-F73F-DF42-91B3-39DFB84A0991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48E57A-4018-874A-8F53-4A887BD2D97C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76A9E28-CCAB-5342-8538-18F8FFBAB26F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CFDFA6A6-70F5-8B46-B5C7-B6C59F0E8D2C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E3A149-3CA9-2447-8F5F-395167138B38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A61B50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EF27E5-E23A-854F-A5E6-023EEBB8DBF1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8CB97C-AC6F-6B4D-A25F-6086E78448E6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F21DA6-C118-7C4C-941B-D18137366FF7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BE813D-FDE2-554D-92D2-F6A02B476AC4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6729899-F203-144F-B745-3B7B8B68ACC8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4346711" y="2326163"/>
            <a:ext cx="2193313" cy="1482134"/>
          </a:xfrm>
          <a:prstGeom prst="curvedConnector3">
            <a:avLst>
              <a:gd name="adj1" fmla="val 6481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03DDA8-6162-3945-B8AF-034C268DE573}"/>
              </a:ext>
            </a:extLst>
          </p:cNvPr>
          <p:cNvSpPr/>
          <p:nvPr/>
        </p:nvSpPr>
        <p:spPr>
          <a:xfrm>
            <a:off x="4610395" y="1845601"/>
            <a:ext cx="192569" cy="1371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A0EBA-587D-9F41-B9C6-09F08B60DD30}"/>
              </a:ext>
            </a:extLst>
          </p:cNvPr>
          <p:cNvSpPr/>
          <p:nvPr/>
        </p:nvSpPr>
        <p:spPr>
          <a:xfrm>
            <a:off x="5985021" y="4163887"/>
            <a:ext cx="398828" cy="14483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1DD259-7ED5-FE43-AD0E-0BAA71F2727D}"/>
              </a:ext>
            </a:extLst>
          </p:cNvPr>
          <p:cNvSpPr/>
          <p:nvPr/>
        </p:nvSpPr>
        <p:spPr>
          <a:xfrm>
            <a:off x="1731728" y="1338393"/>
            <a:ext cx="1116405" cy="477786"/>
          </a:xfrm>
          <a:prstGeom prst="roundRect">
            <a:avLst/>
          </a:prstGeom>
          <a:solidFill>
            <a:srgbClr val="FFD6C9"/>
          </a:solidFill>
          <a:ln w="31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3E743-E00E-1145-96B2-A8DCFE20137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48133" y="1577286"/>
            <a:ext cx="1301677" cy="42700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2D303941-1D0F-3946-B756-6119873EFEF7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76C92D44-3F4E-DF67-92DB-518A6ABEE2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9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9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FAD93EA-7836-BB4E-94D4-DE6547B4C192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335E992-F73F-DF42-91B3-39DFB84A0991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48E57A-4018-874A-8F53-4A887BD2D97C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76A9E28-CCAB-5342-8538-18F8FFBAB26F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CFDFA6A6-70F5-8B46-B5C7-B6C59F0E8D2C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BEF27E5-E23A-854F-A5E6-023EEBB8DBF1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8CB97C-AC6F-6B4D-A25F-6086E78448E6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F21DA6-C118-7C4C-941B-D18137366FF7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1DD259-7ED5-FE43-AD0E-0BAA71F2727D}"/>
              </a:ext>
            </a:extLst>
          </p:cNvPr>
          <p:cNvSpPr/>
          <p:nvPr/>
        </p:nvSpPr>
        <p:spPr>
          <a:xfrm>
            <a:off x="1731728" y="1338393"/>
            <a:ext cx="1116405" cy="477786"/>
          </a:xfrm>
          <a:prstGeom prst="roundRect">
            <a:avLst/>
          </a:prstGeom>
          <a:solidFill>
            <a:srgbClr val="FFD6C9"/>
          </a:solidFill>
          <a:ln w="31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3E743-E00E-1145-96B2-A8DCFE20137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48133" y="1577286"/>
            <a:ext cx="1301677" cy="42700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2D303941-1D0F-3946-B756-6119873EFEF7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76FBFE3A-84B1-747B-98C3-CACC7309F6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10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5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48E57A-4018-874A-8F53-4A887BD2D97C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887047" y="20135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CFDFA6A6-70F5-8B46-B5C7-B6C59F0E8D2C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478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414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671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681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1C2E1D-4291-4B4C-8C39-9535ECF46D62}"/>
              </a:ext>
            </a:extLst>
          </p:cNvPr>
          <p:cNvSpPr/>
          <p:nvPr/>
        </p:nvSpPr>
        <p:spPr>
          <a:xfrm>
            <a:off x="1731728" y="1346593"/>
            <a:ext cx="1116405" cy="477786"/>
          </a:xfrm>
          <a:prstGeom prst="roundRect">
            <a:avLst/>
          </a:prstGeom>
          <a:solidFill>
            <a:srgbClr val="FFD6C9"/>
          </a:solidFill>
          <a:ln w="31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067E6A-6DAD-A94F-8466-DEE693E214B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48133" y="1585486"/>
            <a:ext cx="1301677" cy="42700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789CC443-5788-B81C-B52F-21109724DBF1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382C701E-03D9-A9CB-89A5-5CF15996B4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11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34905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60553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61547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5E13D025-9CC7-0846-CB2E-914BCE0EDCA7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667B14F1-E893-BFC6-C9BA-0BE86B907E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12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6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DCE8F7-AA80-7D40-B525-57697AAA6A3C}"/>
              </a:ext>
            </a:extLst>
          </p:cNvPr>
          <p:cNvSpPr/>
          <p:nvPr/>
        </p:nvSpPr>
        <p:spPr>
          <a:xfrm>
            <a:off x="4579124" y="2480990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974E0-47C5-3945-A052-2806E4D75DD4}"/>
              </a:ext>
            </a:extLst>
          </p:cNvPr>
          <p:cNvSpPr/>
          <p:nvPr/>
        </p:nvSpPr>
        <p:spPr>
          <a:xfrm>
            <a:off x="4769926" y="223223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11075-CFD3-A244-9409-A9E56B349FEA}"/>
              </a:ext>
            </a:extLst>
          </p:cNvPr>
          <p:cNvSpPr/>
          <p:nvPr/>
        </p:nvSpPr>
        <p:spPr>
          <a:xfrm>
            <a:off x="5012125" y="2338209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32523F72-4BBF-0192-386E-AD1A37487DCE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3CB3D6DE-41B5-CE9F-F9F7-FD377E409C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13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94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9F8116-0363-CD44-B9FB-FDF5CAB5656B}"/>
              </a:ext>
            </a:extLst>
          </p:cNvPr>
          <p:cNvSpPr/>
          <p:nvPr/>
        </p:nvSpPr>
        <p:spPr>
          <a:xfrm>
            <a:off x="4376734" y="2058895"/>
            <a:ext cx="1066123" cy="771391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F04966-A2A8-664E-96EE-AA2F8F5F2CA2}"/>
              </a:ext>
            </a:extLst>
          </p:cNvPr>
          <p:cNvSpPr/>
          <p:nvPr/>
        </p:nvSpPr>
        <p:spPr>
          <a:xfrm>
            <a:off x="4139379" y="1766803"/>
            <a:ext cx="477786" cy="47778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rgbClr val="012639"/>
                </a:solidFill>
                <a:latin typeface="Barlow" pitchFamily="2" charset="77"/>
              </a:rPr>
              <a:t>P’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4579124" y="2480990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752156" y="2234755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5012125" y="2338209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D830A2-C013-8D4A-9ABA-734782310063}"/>
              </a:ext>
            </a:extLst>
          </p:cNvPr>
          <p:cNvSpPr/>
          <p:nvPr/>
        </p:nvSpPr>
        <p:spPr>
          <a:xfrm>
            <a:off x="2239728" y="1592393"/>
            <a:ext cx="1116405" cy="477786"/>
          </a:xfrm>
          <a:prstGeom prst="roundRect">
            <a:avLst/>
          </a:prstGeom>
          <a:solidFill>
            <a:srgbClr val="FFD6C9"/>
          </a:solidFill>
          <a:ln w="31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FFD4A-5C32-0042-8798-4D2D9ED145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56133" y="1831286"/>
            <a:ext cx="1020601" cy="613305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B53CE152-5A90-96D2-3A76-C3117EE4EA5D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0D67B14C-1E3B-D359-6964-2C3F8977B2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14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1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15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JDBL</a:t>
            </a:r>
            <a:endParaRPr dirty="0">
              <a:sym typeface="Roboto Medium"/>
            </a:endParaRPr>
          </a:p>
        </p:txBody>
      </p:sp>
      <p:sp>
        <p:nvSpPr>
          <p:cNvPr id="2" name="Google Shape;438;p12">
            <a:extLst>
              <a:ext uri="{FF2B5EF4-FFF2-40B4-BE49-F238E27FC236}">
                <a16:creationId xmlns:a16="http://schemas.microsoft.com/office/drawing/2014/main" id="{1DE77C2B-0EC5-7714-EFC0-5369AB7A6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772958"/>
            <a:ext cx="7217042" cy="330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>
              <a:spcBef>
                <a:spcPts val="0"/>
              </a:spcBef>
              <a:spcAft>
                <a:spcPts val="1200"/>
              </a:spcAft>
              <a:buSzPts val="2100"/>
            </a:pP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Relies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on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code-coverage tools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to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collect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bytecode usage information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at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Barlow"/>
              </a:rPr>
              <a:t>runtime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SzPts val="2100"/>
            </a:pP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Automatically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removes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unused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methods,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classes,</a:t>
            </a:r>
            <a:r>
              <a:rPr lang="en-SE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and dependencies in Java projects</a:t>
            </a:r>
            <a:endParaRPr lang="en-SE" sz="24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171450" lvl="0" indent="-171450">
              <a:spcBef>
                <a:spcPts val="0"/>
              </a:spcBef>
              <a:buSzPts val="2100"/>
            </a:pPr>
            <a:endParaRPr sz="24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FCC353-CE5C-31C9-5915-276EFCC0A782}"/>
              </a:ext>
            </a:extLst>
          </p:cNvPr>
          <p:cNvSpPr/>
          <p:nvPr/>
        </p:nvSpPr>
        <p:spPr>
          <a:xfrm>
            <a:off x="3503040" y="846400"/>
            <a:ext cx="477786" cy="47778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5DE737-520E-A1C5-4BBC-41CA82BC93CA}"/>
              </a:ext>
            </a:extLst>
          </p:cNvPr>
          <p:cNvSpPr/>
          <p:nvPr/>
        </p:nvSpPr>
        <p:spPr>
          <a:xfrm>
            <a:off x="4638666" y="846400"/>
            <a:ext cx="477786" cy="47778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rgbClr val="012639"/>
                </a:solidFill>
                <a:latin typeface="Barlow" pitchFamily="2" charset="77"/>
              </a:rPr>
              <a:t>P’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749F6-57DB-90A6-6DB9-40E946BB28A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80826" y="1085293"/>
            <a:ext cx="657840" cy="3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 descr=" 4">
            <a:extLst>
              <a:ext uri="{FF2B5EF4-FFF2-40B4-BE49-F238E27FC236}">
                <a16:creationId xmlns:a16="http://schemas.microsoft.com/office/drawing/2014/main" id="{82738261-7483-FE41-ACB8-2BBDC665F3E9}"/>
              </a:ext>
            </a:extLst>
          </p:cNvPr>
          <p:cNvSpPr/>
          <p:nvPr/>
        </p:nvSpPr>
        <p:spPr>
          <a:xfrm>
            <a:off x="2330438" y="2362918"/>
            <a:ext cx="4957869" cy="1335017"/>
          </a:xfrm>
          <a:prstGeom prst="roundRect">
            <a:avLst>
              <a:gd name="adj" fmla="val 6124"/>
            </a:avLst>
          </a:prstGeom>
          <a:solidFill>
            <a:srgbClr val="F2F2F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72">
              <a:solidFill>
                <a:sysClr val="windowText" lastClr="0000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2" name="Straight Arrow Connector 11" descr=" 5">
            <a:extLst>
              <a:ext uri="{FF2B5EF4-FFF2-40B4-BE49-F238E27FC236}">
                <a16:creationId xmlns:a16="http://schemas.microsoft.com/office/drawing/2014/main" id="{078C12EA-9AB5-6748-B718-906EB09EB6B1}"/>
              </a:ext>
            </a:extLst>
          </p:cNvPr>
          <p:cNvCxnSpPr>
            <a:cxnSpLocks/>
          </p:cNvCxnSpPr>
          <p:nvPr/>
        </p:nvCxnSpPr>
        <p:spPr>
          <a:xfrm>
            <a:off x="1804684" y="2601811"/>
            <a:ext cx="804044" cy="3811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 descr=" 6">
            <a:extLst>
              <a:ext uri="{FF2B5EF4-FFF2-40B4-BE49-F238E27FC236}">
                <a16:creationId xmlns:a16="http://schemas.microsoft.com/office/drawing/2014/main" id="{908D5562-0AC3-DC42-AF80-DD5F12D5861C}"/>
              </a:ext>
            </a:extLst>
          </p:cNvPr>
          <p:cNvSpPr/>
          <p:nvPr/>
        </p:nvSpPr>
        <p:spPr>
          <a:xfrm>
            <a:off x="688279" y="2362918"/>
            <a:ext cx="1116405" cy="477786"/>
          </a:xfrm>
          <a:prstGeom prst="roundRect">
            <a:avLst/>
          </a:prstGeom>
          <a:solidFill>
            <a:srgbClr val="FFD6C9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Project</a:t>
            </a:r>
          </a:p>
        </p:txBody>
      </p:sp>
      <p:sp>
        <p:nvSpPr>
          <p:cNvPr id="11" name="Rounded Rectangle 10" descr=" 7">
            <a:extLst>
              <a:ext uri="{FF2B5EF4-FFF2-40B4-BE49-F238E27FC236}">
                <a16:creationId xmlns:a16="http://schemas.microsoft.com/office/drawing/2014/main" id="{DD2E132A-F536-3D48-BFA7-6EEAEE228155}"/>
              </a:ext>
            </a:extLst>
          </p:cNvPr>
          <p:cNvSpPr/>
          <p:nvPr/>
        </p:nvSpPr>
        <p:spPr>
          <a:xfrm>
            <a:off x="688278" y="3066655"/>
            <a:ext cx="1116405" cy="477786"/>
          </a:xfrm>
          <a:prstGeom prst="roundRect">
            <a:avLst/>
          </a:prstGeom>
          <a:solidFill>
            <a:srgbClr val="FFD6C9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Workload</a:t>
            </a:r>
          </a:p>
        </p:txBody>
      </p:sp>
      <p:sp>
        <p:nvSpPr>
          <p:cNvPr id="15" name="Rounded Rectangle 14" descr=" 8">
            <a:extLst>
              <a:ext uri="{FF2B5EF4-FFF2-40B4-BE49-F238E27FC236}">
                <a16:creationId xmlns:a16="http://schemas.microsoft.com/office/drawing/2014/main" id="{625089B7-21E8-6A47-9DEC-434B06E9450F}"/>
              </a:ext>
            </a:extLst>
          </p:cNvPr>
          <p:cNvSpPr/>
          <p:nvPr/>
        </p:nvSpPr>
        <p:spPr>
          <a:xfrm>
            <a:off x="2669567" y="2734960"/>
            <a:ext cx="1039153" cy="496087"/>
          </a:xfrm>
          <a:prstGeom prst="roundRect">
            <a:avLst>
              <a:gd name="adj" fmla="val 0"/>
            </a:avLst>
          </a:prstGeom>
          <a:solidFill>
            <a:srgbClr val="DDEEFE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Collect</a:t>
            </a:r>
          </a:p>
        </p:txBody>
      </p:sp>
      <p:sp>
        <p:nvSpPr>
          <p:cNvPr id="18" name="Rounded Rectangle 17" descr=" 9">
            <a:extLst>
              <a:ext uri="{FF2B5EF4-FFF2-40B4-BE49-F238E27FC236}">
                <a16:creationId xmlns:a16="http://schemas.microsoft.com/office/drawing/2014/main" id="{611D1425-DC39-D340-B503-935950B5E70F}"/>
              </a:ext>
            </a:extLst>
          </p:cNvPr>
          <p:cNvSpPr/>
          <p:nvPr/>
        </p:nvSpPr>
        <p:spPr>
          <a:xfrm>
            <a:off x="4302392" y="2734959"/>
            <a:ext cx="1039153" cy="496087"/>
          </a:xfrm>
          <a:prstGeom prst="roundRect">
            <a:avLst>
              <a:gd name="adj" fmla="val 0"/>
            </a:avLst>
          </a:prstGeom>
          <a:solidFill>
            <a:srgbClr val="DDEEFE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Remove</a:t>
            </a:r>
          </a:p>
        </p:txBody>
      </p:sp>
      <p:sp>
        <p:nvSpPr>
          <p:cNvPr id="21" name="Rounded Rectangle 20" descr=" 10">
            <a:extLst>
              <a:ext uri="{FF2B5EF4-FFF2-40B4-BE49-F238E27FC236}">
                <a16:creationId xmlns:a16="http://schemas.microsoft.com/office/drawing/2014/main" id="{D8E433A4-CA0D-D042-B009-4F014ED80965}"/>
              </a:ext>
            </a:extLst>
          </p:cNvPr>
          <p:cNvSpPr/>
          <p:nvPr/>
        </p:nvSpPr>
        <p:spPr>
          <a:xfrm>
            <a:off x="5928483" y="2734958"/>
            <a:ext cx="1039153" cy="496087"/>
          </a:xfrm>
          <a:prstGeom prst="roundRect">
            <a:avLst>
              <a:gd name="adj" fmla="val 0"/>
            </a:avLst>
          </a:prstGeom>
          <a:solidFill>
            <a:srgbClr val="DDEEFE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Validate</a:t>
            </a:r>
          </a:p>
        </p:txBody>
      </p:sp>
      <p:sp>
        <p:nvSpPr>
          <p:cNvPr id="14" name="Oval 13" descr=" 11">
            <a:extLst>
              <a:ext uri="{FF2B5EF4-FFF2-40B4-BE49-F238E27FC236}">
                <a16:creationId xmlns:a16="http://schemas.microsoft.com/office/drawing/2014/main" id="{44626F9D-9C0F-7B4B-9A90-1457FE707C1A}"/>
              </a:ext>
            </a:extLst>
          </p:cNvPr>
          <p:cNvSpPr/>
          <p:nvPr/>
        </p:nvSpPr>
        <p:spPr>
          <a:xfrm>
            <a:off x="2530124" y="2506641"/>
            <a:ext cx="295261" cy="295261"/>
          </a:xfrm>
          <a:prstGeom prst="ellipse">
            <a:avLst/>
          </a:prstGeom>
          <a:solidFill>
            <a:srgbClr val="FFEE9B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925" b="1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1</a:t>
            </a:r>
          </a:p>
        </p:txBody>
      </p:sp>
      <p:sp>
        <p:nvSpPr>
          <p:cNvPr id="17" name="Oval 16" descr=" 12">
            <a:extLst>
              <a:ext uri="{FF2B5EF4-FFF2-40B4-BE49-F238E27FC236}">
                <a16:creationId xmlns:a16="http://schemas.microsoft.com/office/drawing/2014/main" id="{91DB47DB-6E5B-244C-8CCE-74080A287FD4}"/>
              </a:ext>
            </a:extLst>
          </p:cNvPr>
          <p:cNvSpPr/>
          <p:nvPr/>
        </p:nvSpPr>
        <p:spPr>
          <a:xfrm>
            <a:off x="4155487" y="2506641"/>
            <a:ext cx="295261" cy="295261"/>
          </a:xfrm>
          <a:prstGeom prst="ellipse">
            <a:avLst/>
          </a:prstGeom>
          <a:solidFill>
            <a:srgbClr val="FFEE9B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925" b="1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2</a:t>
            </a:r>
          </a:p>
        </p:txBody>
      </p:sp>
      <p:sp>
        <p:nvSpPr>
          <p:cNvPr id="20" name="Oval 19" descr=" 13">
            <a:extLst>
              <a:ext uri="{FF2B5EF4-FFF2-40B4-BE49-F238E27FC236}">
                <a16:creationId xmlns:a16="http://schemas.microsoft.com/office/drawing/2014/main" id="{05660958-BE00-B147-862F-ACF7584D2346}"/>
              </a:ext>
            </a:extLst>
          </p:cNvPr>
          <p:cNvSpPr/>
          <p:nvPr/>
        </p:nvSpPr>
        <p:spPr>
          <a:xfrm>
            <a:off x="5780850" y="2506642"/>
            <a:ext cx="295261" cy="295261"/>
          </a:xfrm>
          <a:prstGeom prst="ellipse">
            <a:avLst/>
          </a:prstGeom>
          <a:solidFill>
            <a:srgbClr val="FFEE9B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925" b="1" dirty="0">
                <a:solidFill>
                  <a:sysClr val="windowText" lastClr="00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3</a:t>
            </a:r>
          </a:p>
        </p:txBody>
      </p:sp>
      <p:cxnSp>
        <p:nvCxnSpPr>
          <p:cNvPr id="13" name="Straight Arrow Connector 12" descr=" 18">
            <a:extLst>
              <a:ext uri="{FF2B5EF4-FFF2-40B4-BE49-F238E27FC236}">
                <a16:creationId xmlns:a16="http://schemas.microsoft.com/office/drawing/2014/main" id="{71B12DFF-7804-8F4A-8C65-7CC03788C519}"/>
              </a:ext>
            </a:extLst>
          </p:cNvPr>
          <p:cNvCxnSpPr>
            <a:cxnSpLocks/>
          </p:cNvCxnSpPr>
          <p:nvPr/>
        </p:nvCxnSpPr>
        <p:spPr>
          <a:xfrm flipV="1">
            <a:off x="1804683" y="3078172"/>
            <a:ext cx="804044" cy="2273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 descr=" 24">
            <a:extLst>
              <a:ext uri="{FF2B5EF4-FFF2-40B4-BE49-F238E27FC236}">
                <a16:creationId xmlns:a16="http://schemas.microsoft.com/office/drawing/2014/main" id="{299CB56A-3D3E-6246-9F52-617D43BAE9BA}"/>
              </a:ext>
            </a:extLst>
          </p:cNvPr>
          <p:cNvCxnSpPr>
            <a:cxnSpLocks/>
          </p:cNvCxnSpPr>
          <p:nvPr/>
        </p:nvCxnSpPr>
        <p:spPr>
          <a:xfrm>
            <a:off x="3708720" y="2983003"/>
            <a:ext cx="59367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 descr=" 27">
            <a:extLst>
              <a:ext uri="{FF2B5EF4-FFF2-40B4-BE49-F238E27FC236}">
                <a16:creationId xmlns:a16="http://schemas.microsoft.com/office/drawing/2014/main" id="{4414FB88-BD68-4A4A-A6BE-C44F264A45B4}"/>
              </a:ext>
            </a:extLst>
          </p:cNvPr>
          <p:cNvCxnSpPr>
            <a:cxnSpLocks/>
          </p:cNvCxnSpPr>
          <p:nvPr/>
        </p:nvCxnSpPr>
        <p:spPr>
          <a:xfrm flipV="1">
            <a:off x="5341545" y="2983002"/>
            <a:ext cx="586938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 descr=" 33">
            <a:extLst>
              <a:ext uri="{FF2B5EF4-FFF2-40B4-BE49-F238E27FC236}">
                <a16:creationId xmlns:a16="http://schemas.microsoft.com/office/drawing/2014/main" id="{6282047D-2802-3B43-91F0-3A79BB5FBCB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967636" y="2983002"/>
            <a:ext cx="708155" cy="43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ube 22" descr=" 34">
            <a:extLst>
              <a:ext uri="{FF2B5EF4-FFF2-40B4-BE49-F238E27FC236}">
                <a16:creationId xmlns:a16="http://schemas.microsoft.com/office/drawing/2014/main" id="{BA2D7AB3-6F90-5443-82D7-D4FB502BDC9F}"/>
              </a:ext>
            </a:extLst>
          </p:cNvPr>
          <p:cNvSpPr/>
          <p:nvPr/>
        </p:nvSpPr>
        <p:spPr>
          <a:xfrm>
            <a:off x="7675791" y="2581304"/>
            <a:ext cx="779930" cy="649741"/>
          </a:xfrm>
          <a:prstGeom prst="cube">
            <a:avLst/>
          </a:prstGeom>
          <a:solidFill>
            <a:srgbClr val="FFEE9B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JAR</a:t>
            </a:r>
          </a:p>
        </p:txBody>
      </p:sp>
      <p:sp>
        <p:nvSpPr>
          <p:cNvPr id="9" name="Rectangle 8" descr=" 35">
            <a:extLst>
              <a:ext uri="{FF2B5EF4-FFF2-40B4-BE49-F238E27FC236}">
                <a16:creationId xmlns:a16="http://schemas.microsoft.com/office/drawing/2014/main" id="{C548FA23-A59C-654C-AA9E-AFD6F7E8FC7E}"/>
              </a:ext>
            </a:extLst>
          </p:cNvPr>
          <p:cNvSpPr/>
          <p:nvPr/>
        </p:nvSpPr>
        <p:spPr>
          <a:xfrm>
            <a:off x="688278" y="1948369"/>
            <a:ext cx="10391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Barlow"/>
              </a:rPr>
              <a:t>Input</a:t>
            </a:r>
            <a:endParaRPr lang="en-SE" sz="1600" b="1" dirty="0">
              <a:solidFill>
                <a:schemeClr val="bg1"/>
              </a:solidFill>
              <a:latin typeface="Barlow"/>
            </a:endParaRPr>
          </a:p>
        </p:txBody>
      </p:sp>
      <p:sp>
        <p:nvSpPr>
          <p:cNvPr id="24" name="Rectangle 23" descr=" 36">
            <a:extLst>
              <a:ext uri="{FF2B5EF4-FFF2-40B4-BE49-F238E27FC236}">
                <a16:creationId xmlns:a16="http://schemas.microsoft.com/office/drawing/2014/main" id="{58D736B4-8D8D-DA43-A4D4-3B3EA38C6553}"/>
              </a:ext>
            </a:extLst>
          </p:cNvPr>
          <p:cNvSpPr/>
          <p:nvPr/>
        </p:nvSpPr>
        <p:spPr>
          <a:xfrm>
            <a:off x="7480227" y="2101986"/>
            <a:ext cx="117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Barlow"/>
              </a:rPr>
              <a:t>Output</a:t>
            </a:r>
            <a:endParaRPr lang="en-SE" sz="1600" b="1" dirty="0">
              <a:solidFill>
                <a:schemeClr val="bg1"/>
              </a:solidFill>
              <a:latin typeface="Barlow"/>
            </a:endParaRPr>
          </a:p>
        </p:txBody>
      </p:sp>
      <p:sp>
        <p:nvSpPr>
          <p:cNvPr id="37" name="Rectangle 36" descr=" 37">
            <a:extLst>
              <a:ext uri="{FF2B5EF4-FFF2-40B4-BE49-F238E27FC236}">
                <a16:creationId xmlns:a16="http://schemas.microsoft.com/office/drawing/2014/main" id="{3DFCCA3D-0C37-2548-9150-DFC1165F9067}"/>
              </a:ext>
            </a:extLst>
          </p:cNvPr>
          <p:cNvSpPr/>
          <p:nvPr/>
        </p:nvSpPr>
        <p:spPr>
          <a:xfrm>
            <a:off x="6383516" y="3390552"/>
            <a:ext cx="1171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Barlow"/>
              </a:rPr>
              <a:t>JDBL</a:t>
            </a:r>
            <a:endParaRPr lang="en-SE" dirty="0">
              <a:solidFill>
                <a:schemeClr val="tx1"/>
              </a:solidFill>
              <a:latin typeface="Barlow"/>
            </a:endParaRPr>
          </a:p>
        </p:txBody>
      </p:sp>
      <p:sp>
        <p:nvSpPr>
          <p:cNvPr id="28" name="Google Shape;110;p2">
            <a:extLst>
              <a:ext uri="{FF2B5EF4-FFF2-40B4-BE49-F238E27FC236}">
                <a16:creationId xmlns:a16="http://schemas.microsoft.com/office/drawing/2014/main" id="{A7DD7DFC-D536-D553-1A81-76D30C476FB4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Debloating With JDBL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29" name="Google Shape;101;p2">
            <a:extLst>
              <a:ext uri="{FF2B5EF4-FFF2-40B4-BE49-F238E27FC236}">
                <a16:creationId xmlns:a16="http://schemas.microsoft.com/office/drawing/2014/main" id="{81DA8F6E-00BF-F218-67E7-8F1A271E8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16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8" grpId="0" animBg="1"/>
      <p:bldP spid="21" grpId="0" animBg="1"/>
      <p:bldP spid="14" grpId="0" animBg="1"/>
      <p:bldP spid="17" grpId="0" animBg="1"/>
      <p:bldP spid="20" grpId="0" animBg="1"/>
      <p:bldP spid="23" grpId="0" animBg="1"/>
      <p:bldP spid="9" grpId="0"/>
      <p:bldP spid="24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Experiments (Debloating Libraries)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20" name="Google Shape;470;p14">
            <a:extLst>
              <a:ext uri="{FF2B5EF4-FFF2-40B4-BE49-F238E27FC236}">
                <a16:creationId xmlns:a16="http://schemas.microsoft.com/office/drawing/2014/main" id="{B26476C5-893B-F04C-D4C4-A7467A426222}"/>
              </a:ext>
            </a:extLst>
          </p:cNvPr>
          <p:cNvSpPr/>
          <p:nvPr/>
        </p:nvSpPr>
        <p:spPr>
          <a:xfrm>
            <a:off x="5991362" y="5626731"/>
            <a:ext cx="15378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500 single-module Java Maven projects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71;p14">
            <a:extLst>
              <a:ext uri="{FF2B5EF4-FFF2-40B4-BE49-F238E27FC236}">
                <a16:creationId xmlns:a16="http://schemas.microsoft.com/office/drawing/2014/main" id="{35D46C88-9470-D82C-DC8A-C83080853E57}"/>
              </a:ext>
            </a:extLst>
          </p:cNvPr>
          <p:cNvSpPr/>
          <p:nvPr/>
        </p:nvSpPr>
        <p:spPr>
          <a:xfrm>
            <a:off x="7704082" y="5630629"/>
            <a:ext cx="134361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Commits on the POM files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79;p14">
            <a:extLst>
              <a:ext uri="{FF2B5EF4-FFF2-40B4-BE49-F238E27FC236}">
                <a16:creationId xmlns:a16="http://schemas.microsoft.com/office/drawing/2014/main" id="{25EE78AB-4BFC-B0D6-65C0-AD4E88A0CBF6}"/>
              </a:ext>
            </a:extLst>
          </p:cNvPr>
          <p:cNvSpPr/>
          <p:nvPr/>
        </p:nvSpPr>
        <p:spPr>
          <a:xfrm>
            <a:off x="1574034" y="2182173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Build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success?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cxnSp>
        <p:nvCxnSpPr>
          <p:cNvPr id="35" name="Google Shape;485;p14">
            <a:extLst>
              <a:ext uri="{FF2B5EF4-FFF2-40B4-BE49-F238E27FC236}">
                <a16:creationId xmlns:a16="http://schemas.microsoft.com/office/drawing/2014/main" id="{A3C20476-3830-9C95-027E-8CABE9E1138F}"/>
              </a:ext>
            </a:extLst>
          </p:cNvPr>
          <p:cNvCxnSpPr>
            <a:cxnSpLocks/>
            <a:stCxn id="72" idx="6"/>
            <a:endCxn id="29" idx="1"/>
          </p:cNvCxnSpPr>
          <p:nvPr/>
        </p:nvCxnSpPr>
        <p:spPr>
          <a:xfrm flipV="1">
            <a:off x="1172544" y="2479160"/>
            <a:ext cx="401490" cy="400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19;p14">
            <a:extLst>
              <a:ext uri="{FF2B5EF4-FFF2-40B4-BE49-F238E27FC236}">
                <a16:creationId xmlns:a16="http://schemas.microsoft.com/office/drawing/2014/main" id="{01CD630E-971B-555F-2E16-9643AA97896A}"/>
              </a:ext>
            </a:extLst>
          </p:cNvPr>
          <p:cNvSpPr/>
          <p:nvPr/>
        </p:nvSpPr>
        <p:spPr>
          <a:xfrm>
            <a:off x="130452" y="4490264"/>
            <a:ext cx="36247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https://github.com/castor-software/</a:t>
            </a:r>
            <a:r>
              <a:rPr lang="en-GB" sz="12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jdbl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 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https://github.com/castor-software/</a:t>
            </a:r>
            <a:r>
              <a:rPr lang="en-GB" sz="12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jdbl</a:t>
            </a: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-experiments</a:t>
            </a:r>
            <a:endParaRPr sz="1200" dirty="0">
              <a:solidFill>
                <a:schemeClr val="accent4">
                  <a:lumMod val="60000"/>
                  <a:lumOff val="40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Arial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28F8165-F172-9919-0467-46C9F685DB67}"/>
              </a:ext>
            </a:extLst>
          </p:cNvPr>
          <p:cNvSpPr/>
          <p:nvPr/>
        </p:nvSpPr>
        <p:spPr>
          <a:xfrm>
            <a:off x="495993" y="2144892"/>
            <a:ext cx="676551" cy="6765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80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175F10F-7F91-06B5-5DB8-E35CDFC377DA}"/>
              </a:ext>
            </a:extLst>
          </p:cNvPr>
          <p:cNvSpPr/>
          <p:nvPr/>
        </p:nvSpPr>
        <p:spPr>
          <a:xfrm>
            <a:off x="3055543" y="2140927"/>
            <a:ext cx="676551" cy="6765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800" dirty="0">
                <a:solidFill>
                  <a:srgbClr val="012639"/>
                </a:solidFill>
                <a:latin typeface="Barlow" pitchFamily="2" charset="77"/>
              </a:rPr>
              <a:t>P’</a:t>
            </a:r>
          </a:p>
        </p:txBody>
      </p:sp>
      <p:sp>
        <p:nvSpPr>
          <p:cNvPr id="74" name="Google Shape;479;p14">
            <a:extLst>
              <a:ext uri="{FF2B5EF4-FFF2-40B4-BE49-F238E27FC236}">
                <a16:creationId xmlns:a16="http://schemas.microsoft.com/office/drawing/2014/main" id="{52E6E21F-87E0-B2AB-3587-9DFB24C76F98}"/>
              </a:ext>
            </a:extLst>
          </p:cNvPr>
          <p:cNvSpPr/>
          <p:nvPr/>
        </p:nvSpPr>
        <p:spPr>
          <a:xfrm>
            <a:off x="4095954" y="2175527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JAR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exists?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901ED4E-E8D9-378B-52C7-FD63220DCAB7}"/>
              </a:ext>
            </a:extLst>
          </p:cNvPr>
          <p:cNvSpPr/>
          <p:nvPr/>
        </p:nvSpPr>
        <p:spPr>
          <a:xfrm>
            <a:off x="5538346" y="2143947"/>
            <a:ext cx="676551" cy="6765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800" dirty="0">
                <a:solidFill>
                  <a:srgbClr val="012639"/>
                </a:solidFill>
                <a:latin typeface="Barlow" pitchFamily="2" charset="77"/>
              </a:rPr>
              <a:t>P’</a:t>
            </a:r>
          </a:p>
        </p:txBody>
      </p:sp>
      <p:sp>
        <p:nvSpPr>
          <p:cNvPr id="76" name="Google Shape;479;p14">
            <a:extLst>
              <a:ext uri="{FF2B5EF4-FFF2-40B4-BE49-F238E27FC236}">
                <a16:creationId xmlns:a16="http://schemas.microsoft.com/office/drawing/2014/main" id="{151CB2F0-B5F4-FE04-D184-05158D0B270E}"/>
              </a:ext>
            </a:extLst>
          </p:cNvPr>
          <p:cNvSpPr/>
          <p:nvPr/>
        </p:nvSpPr>
        <p:spPr>
          <a:xfrm>
            <a:off x="6556839" y="2185743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Test suite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pass?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cxnSp>
        <p:nvCxnSpPr>
          <p:cNvPr id="79" name="Google Shape;485;p14">
            <a:extLst>
              <a:ext uri="{FF2B5EF4-FFF2-40B4-BE49-F238E27FC236}">
                <a16:creationId xmlns:a16="http://schemas.microsoft.com/office/drawing/2014/main" id="{9A380F95-E4EE-5AF5-1117-ACBC02C45E48}"/>
              </a:ext>
            </a:extLst>
          </p:cNvPr>
          <p:cNvCxnSpPr>
            <a:cxnSpLocks/>
            <a:stCxn id="29" idx="3"/>
            <a:endCxn id="73" idx="2"/>
          </p:cNvCxnSpPr>
          <p:nvPr/>
        </p:nvCxnSpPr>
        <p:spPr>
          <a:xfrm>
            <a:off x="2613187" y="2479160"/>
            <a:ext cx="442356" cy="4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82" name="Google Shape;485;p14">
            <a:extLst>
              <a:ext uri="{FF2B5EF4-FFF2-40B4-BE49-F238E27FC236}">
                <a16:creationId xmlns:a16="http://schemas.microsoft.com/office/drawing/2014/main" id="{1BF2A9CF-744C-B869-D668-CE40F7A5CDCB}"/>
              </a:ext>
            </a:extLst>
          </p:cNvPr>
          <p:cNvCxnSpPr>
            <a:cxnSpLocks/>
            <a:stCxn id="73" idx="6"/>
            <a:endCxn id="74" idx="1"/>
          </p:cNvCxnSpPr>
          <p:nvPr/>
        </p:nvCxnSpPr>
        <p:spPr>
          <a:xfrm flipV="1">
            <a:off x="3732094" y="2472514"/>
            <a:ext cx="363860" cy="668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87" name="Google Shape;485;p14">
            <a:extLst>
              <a:ext uri="{FF2B5EF4-FFF2-40B4-BE49-F238E27FC236}">
                <a16:creationId xmlns:a16="http://schemas.microsoft.com/office/drawing/2014/main" id="{31806AB3-8270-1A10-58CF-6C29618FED32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>
            <a:off x="5135107" y="2472514"/>
            <a:ext cx="403239" cy="970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Google Shape;485;p14">
            <a:extLst>
              <a:ext uri="{FF2B5EF4-FFF2-40B4-BE49-F238E27FC236}">
                <a16:creationId xmlns:a16="http://schemas.microsoft.com/office/drawing/2014/main" id="{3CE74768-43ED-1827-F5F8-1E66E7374770}"/>
              </a:ext>
            </a:extLst>
          </p:cNvPr>
          <p:cNvCxnSpPr>
            <a:cxnSpLocks/>
            <a:stCxn id="75" idx="6"/>
            <a:endCxn id="76" idx="1"/>
          </p:cNvCxnSpPr>
          <p:nvPr/>
        </p:nvCxnSpPr>
        <p:spPr>
          <a:xfrm>
            <a:off x="6214897" y="2482223"/>
            <a:ext cx="341942" cy="50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3" name="Google Shape;485;p14">
            <a:extLst>
              <a:ext uri="{FF2B5EF4-FFF2-40B4-BE49-F238E27FC236}">
                <a16:creationId xmlns:a16="http://schemas.microsoft.com/office/drawing/2014/main" id="{3B39B943-199E-C175-6C96-7C199474CB89}"/>
              </a:ext>
            </a:extLst>
          </p:cNvPr>
          <p:cNvCxnSpPr>
            <a:cxnSpLocks/>
          </p:cNvCxnSpPr>
          <p:nvPr/>
        </p:nvCxnSpPr>
        <p:spPr>
          <a:xfrm>
            <a:off x="7576675" y="2472514"/>
            <a:ext cx="58178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Google Shape;485;p14">
            <a:extLst>
              <a:ext uri="{FF2B5EF4-FFF2-40B4-BE49-F238E27FC236}">
                <a16:creationId xmlns:a16="http://schemas.microsoft.com/office/drawing/2014/main" id="{DA7E0BD5-857F-9F2E-4CDF-E33D22CBEDF3}"/>
              </a:ext>
            </a:extLst>
          </p:cNvPr>
          <p:cNvCxnSpPr>
            <a:cxnSpLocks/>
          </p:cNvCxnSpPr>
          <p:nvPr/>
        </p:nvCxnSpPr>
        <p:spPr>
          <a:xfrm>
            <a:off x="7076415" y="2769501"/>
            <a:ext cx="0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485;p14">
            <a:extLst>
              <a:ext uri="{FF2B5EF4-FFF2-40B4-BE49-F238E27FC236}">
                <a16:creationId xmlns:a16="http://schemas.microsoft.com/office/drawing/2014/main" id="{82245CEB-6D14-7016-D61A-9A094B82182B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4615530" y="2769501"/>
            <a:ext cx="1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0" name="Google Shape;485;p14">
            <a:extLst>
              <a:ext uri="{FF2B5EF4-FFF2-40B4-BE49-F238E27FC236}">
                <a16:creationId xmlns:a16="http://schemas.microsoft.com/office/drawing/2014/main" id="{E3FB59C0-73A2-8C45-1DF2-4B3554AE6E10}"/>
              </a:ext>
            </a:extLst>
          </p:cNvPr>
          <p:cNvCxnSpPr>
            <a:cxnSpLocks/>
          </p:cNvCxnSpPr>
          <p:nvPr/>
        </p:nvCxnSpPr>
        <p:spPr>
          <a:xfrm flipH="1">
            <a:off x="2060345" y="2769501"/>
            <a:ext cx="1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03" name="Google Shape;471;p14">
            <a:extLst>
              <a:ext uri="{FF2B5EF4-FFF2-40B4-BE49-F238E27FC236}">
                <a16:creationId xmlns:a16="http://schemas.microsoft.com/office/drawing/2014/main" id="{C5FAF95A-01E2-54D4-AE0F-4F5FA2636F5A}"/>
              </a:ext>
            </a:extLst>
          </p:cNvPr>
          <p:cNvSpPr/>
          <p:nvPr/>
        </p:nvSpPr>
        <p:spPr>
          <a:xfrm>
            <a:off x="1421802" y="3425494"/>
            <a:ext cx="134361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lt1"/>
                </a:solidFill>
                <a:latin typeface="Barlow" pitchFamily="2" charset="77"/>
                <a:sym typeface="Arial"/>
              </a:rPr>
              <a:t>The project build fails</a:t>
            </a:r>
            <a:endParaRPr sz="1050" dirty="0">
              <a:solidFill>
                <a:schemeClr val="lt1"/>
              </a:solidFill>
              <a:latin typeface="Barlow" pitchFamily="2" charset="77"/>
              <a:sym typeface="Arial"/>
            </a:endParaRPr>
          </a:p>
        </p:txBody>
      </p:sp>
      <p:sp>
        <p:nvSpPr>
          <p:cNvPr id="104" name="Google Shape;471;p14">
            <a:extLst>
              <a:ext uri="{FF2B5EF4-FFF2-40B4-BE49-F238E27FC236}">
                <a16:creationId xmlns:a16="http://schemas.microsoft.com/office/drawing/2014/main" id="{8A8DAF42-2875-2A25-B226-51D88B293AAD}"/>
              </a:ext>
            </a:extLst>
          </p:cNvPr>
          <p:cNvSpPr/>
          <p:nvPr/>
        </p:nvSpPr>
        <p:spPr>
          <a:xfrm>
            <a:off x="3943722" y="3425494"/>
            <a:ext cx="134361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lt1"/>
                </a:solidFill>
                <a:latin typeface="Barlow" pitchFamily="2" charset="77"/>
                <a:sym typeface="Arial"/>
              </a:rPr>
              <a:t>JDBL does not produces a debloated JAR</a:t>
            </a:r>
            <a:endParaRPr sz="1050" dirty="0">
              <a:solidFill>
                <a:schemeClr val="lt1"/>
              </a:solidFill>
              <a:latin typeface="Barlow" pitchFamily="2" charset="77"/>
              <a:sym typeface="Arial"/>
            </a:endParaRPr>
          </a:p>
        </p:txBody>
      </p:sp>
      <p:sp>
        <p:nvSpPr>
          <p:cNvPr id="105" name="Google Shape;471;p14">
            <a:extLst>
              <a:ext uri="{FF2B5EF4-FFF2-40B4-BE49-F238E27FC236}">
                <a16:creationId xmlns:a16="http://schemas.microsoft.com/office/drawing/2014/main" id="{4A465935-7ED0-E848-D7EB-EB8CDBD10353}"/>
              </a:ext>
            </a:extLst>
          </p:cNvPr>
          <p:cNvSpPr/>
          <p:nvPr/>
        </p:nvSpPr>
        <p:spPr>
          <a:xfrm>
            <a:off x="6434992" y="3387442"/>
            <a:ext cx="134361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lt1"/>
                </a:solidFill>
                <a:latin typeface="Barlow" pitchFamily="2" charset="77"/>
                <a:sym typeface="Arial"/>
              </a:rPr>
              <a:t>Debloated artifact does not preserves the behaviour</a:t>
            </a:r>
            <a:endParaRPr sz="1050" dirty="0">
              <a:solidFill>
                <a:schemeClr val="lt1"/>
              </a:solidFill>
              <a:latin typeface="Barlow" pitchFamily="2" charset="77"/>
              <a:sym typeface="Arial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E0875A5-F043-140A-133F-51E4B0AD1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52" y="2269631"/>
            <a:ext cx="506516" cy="50651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891B289-7D20-BAC3-3EA1-AC48224C2C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20"/>
          <a:stretch/>
        </p:blipFill>
        <p:spPr>
          <a:xfrm>
            <a:off x="1626739" y="3107639"/>
            <a:ext cx="239854" cy="25276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4E058A4-BD73-E29D-6AF9-27AFCFC58F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02"/>
          <a:stretch/>
        </p:blipFill>
        <p:spPr>
          <a:xfrm>
            <a:off x="2755692" y="2150495"/>
            <a:ext cx="251167" cy="25276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E5DDB6E-085A-1B3C-CA6B-523CABA1E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02"/>
          <a:stretch/>
        </p:blipFill>
        <p:spPr>
          <a:xfrm>
            <a:off x="5236098" y="2146035"/>
            <a:ext cx="251167" cy="2527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D00D799-3000-CF54-4E0B-CE64C6E84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02"/>
          <a:stretch/>
        </p:blipFill>
        <p:spPr>
          <a:xfrm>
            <a:off x="7751642" y="2140926"/>
            <a:ext cx="251167" cy="25276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50F81BD-819D-956D-8A8A-D7DB09812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20"/>
          <a:stretch/>
        </p:blipFill>
        <p:spPr>
          <a:xfrm>
            <a:off x="4053885" y="3116266"/>
            <a:ext cx="239854" cy="25276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01CBDAA-8F98-4C10-50D6-881679DE91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20"/>
          <a:stretch/>
        </p:blipFill>
        <p:spPr>
          <a:xfrm>
            <a:off x="6434992" y="3116266"/>
            <a:ext cx="239854" cy="25276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5EAFC04-46E0-3A0E-6791-750A68EAD477}"/>
              </a:ext>
            </a:extLst>
          </p:cNvPr>
          <p:cNvSpPr txBox="1"/>
          <p:nvPr/>
        </p:nvSpPr>
        <p:spPr>
          <a:xfrm>
            <a:off x="495993" y="1176751"/>
            <a:ext cx="198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bg1"/>
                </a:solidFill>
                <a:latin typeface="Barlow" pitchFamily="2" charset="77"/>
              </a:rPr>
              <a:t>P  = Original library</a:t>
            </a:r>
          </a:p>
          <a:p>
            <a:r>
              <a:rPr lang="en-SE" dirty="0">
                <a:solidFill>
                  <a:schemeClr val="bg1"/>
                </a:solidFill>
                <a:latin typeface="Barlow" pitchFamily="2" charset="77"/>
              </a:rPr>
              <a:t>P’ = Debloated library</a:t>
            </a:r>
            <a:endParaRPr lang="en-SE" sz="1400" dirty="0">
              <a:solidFill>
                <a:schemeClr val="bg1"/>
              </a:solidFill>
              <a:latin typeface="Barlow" pitchFamily="2" charset="77"/>
            </a:endParaRPr>
          </a:p>
        </p:txBody>
      </p:sp>
      <p:sp>
        <p:nvSpPr>
          <p:cNvPr id="1024" name="Google Shape;101;p2">
            <a:extLst>
              <a:ext uri="{FF2B5EF4-FFF2-40B4-BE49-F238E27FC236}">
                <a16:creationId xmlns:a16="http://schemas.microsoft.com/office/drawing/2014/main" id="{289AA493-748F-25E1-D74E-002F772FEE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17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3" grpId="0"/>
      <p:bldP spid="104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18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3C245-BDBD-A1C9-6DE7-70578C00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50" y="2029235"/>
            <a:ext cx="6686700" cy="1943353"/>
          </a:xfrm>
          <a:prstGeom prst="rect">
            <a:avLst/>
          </a:prstGeom>
        </p:spPr>
      </p:pic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2DEFA928-B03A-568F-3AFA-741C4ECF4F1F}"/>
              </a:ext>
            </a:extLst>
          </p:cNvPr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Results (Debloating Libraries)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8" name="Google Shape;633;p20">
            <a:extLst>
              <a:ext uri="{FF2B5EF4-FFF2-40B4-BE49-F238E27FC236}">
                <a16:creationId xmlns:a16="http://schemas.microsoft.com/office/drawing/2014/main" id="{C5A15C05-254D-3057-83F0-19EBD5209FF2}"/>
              </a:ext>
            </a:extLst>
          </p:cNvPr>
          <p:cNvSpPr/>
          <p:nvPr/>
        </p:nvSpPr>
        <p:spPr>
          <a:xfrm>
            <a:off x="6237332" y="2400939"/>
            <a:ext cx="1657585" cy="413778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36D1A-4B1B-3D06-E704-AD30A2A6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52" y="1845636"/>
            <a:ext cx="506516" cy="5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Agenda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2" name="Google Shape;438;p12">
            <a:extLst>
              <a:ext uri="{FF2B5EF4-FFF2-40B4-BE49-F238E27FC236}">
                <a16:creationId xmlns:a16="http://schemas.microsoft.com/office/drawing/2014/main" id="{1DE77C2B-0EC5-7714-EFC0-5369AB7A6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26229"/>
            <a:ext cx="7614910" cy="330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Background + Example</a:t>
            </a:r>
            <a:endParaRPr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Tool (JDBL)</a:t>
            </a:r>
          </a:p>
          <a:p>
            <a:pPr marL="342900" lvl="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Experiments</a:t>
            </a:r>
          </a:p>
          <a:p>
            <a:pPr lvl="1" indent="-457200">
              <a:spcBef>
                <a:spcPts val="750"/>
              </a:spcBef>
              <a:buSzPts val="2100"/>
              <a:buFont typeface="+mj-lt"/>
              <a:buAutoNum type="arabicPeriod"/>
            </a:pPr>
            <a:r>
              <a:rPr lang="en-US" sz="2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Debloating Java libraries</a:t>
            </a:r>
          </a:p>
          <a:p>
            <a:pPr lvl="1" indent="-457200">
              <a:spcBef>
                <a:spcPts val="750"/>
              </a:spcBef>
              <a:buSzPts val="2100"/>
              <a:buFont typeface="+mj-lt"/>
              <a:buAutoNum type="arabicPeriod"/>
            </a:pPr>
            <a:r>
              <a:rPr lang="en-US" sz="2100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Impact of debloating on library clients</a:t>
            </a:r>
          </a:p>
          <a:p>
            <a:pPr marL="34290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Conclusions + Future Work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 panose="020B0604020202020204" pitchFamily="34" charset="0"/>
              <a:buChar char="•"/>
            </a:pPr>
            <a:endParaRPr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457200" lvl="1" indent="0">
              <a:spcBef>
                <a:spcPts val="750"/>
              </a:spcBef>
              <a:buSzPts val="2100"/>
              <a:buNone/>
            </a:pPr>
            <a:endParaRPr lang="en-US" sz="2100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8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19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329A3BA-9D06-480F-C98F-E222B117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34575"/>
              </p:ext>
            </p:extLst>
          </p:nvPr>
        </p:nvGraphicFramePr>
        <p:xfrm>
          <a:off x="2186386" y="1919013"/>
          <a:ext cx="4261417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729">
                  <a:extLst>
                    <a:ext uri="{9D8B030D-6E8A-4147-A177-3AD203B41FA5}">
                      <a16:colId xmlns:a16="http://schemas.microsoft.com/office/drawing/2014/main" val="2452004062"/>
                    </a:ext>
                  </a:extLst>
                </a:gridCol>
                <a:gridCol w="2090688">
                  <a:extLst>
                    <a:ext uri="{9D8B030D-6E8A-4147-A177-3AD203B41FA5}">
                      <a16:colId xmlns:a16="http://schemas.microsoft.com/office/drawing/2014/main" val="277858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000" dirty="0">
                        <a:solidFill>
                          <a:schemeClr val="bg1"/>
                        </a:solidFill>
                        <a:latin typeface="Linux Biolinum" panose="02000503000000000000" pitchFamily="2" charset="0"/>
                        <a:ea typeface="Linux Biolinum" panose="02000503000000000000" pitchFamily="2" charset="0"/>
                        <a:cs typeface="Linux Biolinum" panose="02000503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 CAPITALS" panose="02000503000000000000" pitchFamily="2" charset="0"/>
                          <a:ea typeface="LINUX BIOLINUM CAPITALS" panose="02000503000000000000" pitchFamily="2" charset="0"/>
                          <a:cs typeface="LINUX BIOLINUM CAPITALS" panose="02000503000000000000" pitchFamily="2" charset="0"/>
                        </a:rPr>
                        <a:t>Removed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2622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Methods</a:t>
                      </a:r>
                    </a:p>
                    <a:p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Classes</a:t>
                      </a:r>
                    </a:p>
                    <a:p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Dependencies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59%</a:t>
                      </a:r>
                    </a:p>
                    <a:p>
                      <a:pPr algn="r"/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60%</a:t>
                      </a:r>
                    </a:p>
                    <a:p>
                      <a:pPr algn="r"/>
                      <a:r>
                        <a:rPr lang="en-SE" sz="2000" dirty="0">
                          <a:solidFill>
                            <a:schemeClr val="bg1"/>
                          </a:solidFill>
                          <a:latin typeface="Linux Biolinum" panose="02000503000000000000" pitchFamily="2" charset="0"/>
                          <a:ea typeface="Linux Biolinum" panose="02000503000000000000" pitchFamily="2" charset="0"/>
                          <a:cs typeface="Linux Biolinum" panose="02000503000000000000" pitchFamily="2" charset="0"/>
                        </a:rPr>
                        <a:t>20%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38532"/>
                  </a:ext>
                </a:extLst>
              </a:tr>
            </a:tbl>
          </a:graphicData>
        </a:graphic>
      </p:graphicFrame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68C04A94-1A4A-C5D7-F3A8-027C728E3891}"/>
              </a:ext>
            </a:extLst>
          </p:cNvPr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Results (Debloating Libraries)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98325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20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3" name="Google Shape;110;p2">
            <a:extLst>
              <a:ext uri="{FF2B5EF4-FFF2-40B4-BE49-F238E27FC236}">
                <a16:creationId xmlns:a16="http://schemas.microsoft.com/office/drawing/2014/main" id="{8D18A877-DB53-D64F-DC11-24D308E95ED2}"/>
              </a:ext>
            </a:extLst>
          </p:cNvPr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Experiments (Impact on Clients)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6" name="Google Shape;479;p14">
            <a:extLst>
              <a:ext uri="{FF2B5EF4-FFF2-40B4-BE49-F238E27FC236}">
                <a16:creationId xmlns:a16="http://schemas.microsoft.com/office/drawing/2014/main" id="{B50982EA-EE5B-1421-F605-21138A100407}"/>
              </a:ext>
            </a:extLst>
          </p:cNvPr>
          <p:cNvSpPr/>
          <p:nvPr/>
        </p:nvSpPr>
        <p:spPr>
          <a:xfrm>
            <a:off x="4169093" y="2182173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Client compiles?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cxnSp>
        <p:nvCxnSpPr>
          <p:cNvPr id="7" name="Google Shape;485;p14">
            <a:extLst>
              <a:ext uri="{FF2B5EF4-FFF2-40B4-BE49-F238E27FC236}">
                <a16:creationId xmlns:a16="http://schemas.microsoft.com/office/drawing/2014/main" id="{F85F3B64-0634-43C1-D55E-4BC81236764D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 flipV="1">
            <a:off x="3742062" y="2479160"/>
            <a:ext cx="427031" cy="400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0F7654-EA2B-6392-ACD8-219D1E8F7F71}"/>
              </a:ext>
            </a:extLst>
          </p:cNvPr>
          <p:cNvSpPr/>
          <p:nvPr/>
        </p:nvSpPr>
        <p:spPr>
          <a:xfrm>
            <a:off x="3065511" y="2144892"/>
            <a:ext cx="676551" cy="6765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800" dirty="0">
                <a:solidFill>
                  <a:srgbClr val="012639"/>
                </a:solidFill>
                <a:latin typeface="Barlow" pitchFamily="2" charset="77"/>
              </a:rPr>
              <a:t>C</a:t>
            </a:r>
            <a:r>
              <a:rPr lang="en-SE" sz="1800" baseline="-25000" dirty="0">
                <a:solidFill>
                  <a:srgbClr val="012639"/>
                </a:solidFill>
                <a:latin typeface="Barlow" pitchFamily="2" charset="77"/>
              </a:rPr>
              <a:t>P’</a:t>
            </a:r>
            <a:endParaRPr lang="en-SE" sz="1800" dirty="0">
              <a:solidFill>
                <a:srgbClr val="012639"/>
              </a:solidFill>
              <a:latin typeface="Barlow" pitchFamily="2" charset="77"/>
            </a:endParaRPr>
          </a:p>
        </p:txBody>
      </p:sp>
      <p:sp>
        <p:nvSpPr>
          <p:cNvPr id="10" name="Google Shape;479;p14">
            <a:extLst>
              <a:ext uri="{FF2B5EF4-FFF2-40B4-BE49-F238E27FC236}">
                <a16:creationId xmlns:a16="http://schemas.microsoft.com/office/drawing/2014/main" id="{0C08A1EB-2696-97F0-E19C-30A539AFFA29}"/>
              </a:ext>
            </a:extLst>
          </p:cNvPr>
          <p:cNvSpPr/>
          <p:nvPr/>
        </p:nvSpPr>
        <p:spPr>
          <a:xfrm>
            <a:off x="5776617" y="2175527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Test suite pass?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cxnSp>
        <p:nvCxnSpPr>
          <p:cNvPr id="13" name="Google Shape;485;p14">
            <a:extLst>
              <a:ext uri="{FF2B5EF4-FFF2-40B4-BE49-F238E27FC236}">
                <a16:creationId xmlns:a16="http://schemas.microsoft.com/office/drawing/2014/main" id="{65C748DD-94EC-A614-6E16-97DAAA57351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208246" y="2472514"/>
            <a:ext cx="568371" cy="6646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5" name="Google Shape;485;p14">
            <a:extLst>
              <a:ext uri="{FF2B5EF4-FFF2-40B4-BE49-F238E27FC236}">
                <a16:creationId xmlns:a16="http://schemas.microsoft.com/office/drawing/2014/main" id="{B1BBE961-FBA9-6B78-3F5F-B2D8348EE89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15770" y="2472514"/>
            <a:ext cx="73441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Google Shape;485;p14">
            <a:extLst>
              <a:ext uri="{FF2B5EF4-FFF2-40B4-BE49-F238E27FC236}">
                <a16:creationId xmlns:a16="http://schemas.microsoft.com/office/drawing/2014/main" id="{0F58A1DC-904A-A400-917E-A3D93FE8727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96193" y="2769501"/>
            <a:ext cx="1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0" name="Google Shape;485;p14">
            <a:extLst>
              <a:ext uri="{FF2B5EF4-FFF2-40B4-BE49-F238E27FC236}">
                <a16:creationId xmlns:a16="http://schemas.microsoft.com/office/drawing/2014/main" id="{AF763D38-5145-D9D4-06C0-0E16BC8C2187}"/>
              </a:ext>
            </a:extLst>
          </p:cNvPr>
          <p:cNvCxnSpPr>
            <a:cxnSpLocks/>
          </p:cNvCxnSpPr>
          <p:nvPr/>
        </p:nvCxnSpPr>
        <p:spPr>
          <a:xfrm flipH="1">
            <a:off x="4655404" y="2769501"/>
            <a:ext cx="1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1" name="Google Shape;471;p14">
            <a:extLst>
              <a:ext uri="{FF2B5EF4-FFF2-40B4-BE49-F238E27FC236}">
                <a16:creationId xmlns:a16="http://schemas.microsoft.com/office/drawing/2014/main" id="{7183E57E-05FE-B4D9-8567-810D4D178FA1}"/>
              </a:ext>
            </a:extLst>
          </p:cNvPr>
          <p:cNvSpPr/>
          <p:nvPr/>
        </p:nvSpPr>
        <p:spPr>
          <a:xfrm>
            <a:off x="4016861" y="3425494"/>
            <a:ext cx="134361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lt1"/>
                </a:solidFill>
                <a:latin typeface="Barlow" pitchFamily="2" charset="77"/>
                <a:sym typeface="Arial"/>
              </a:rPr>
              <a:t>The client compilation is broken due to the debloated library</a:t>
            </a:r>
            <a:endParaRPr sz="1050" dirty="0">
              <a:solidFill>
                <a:schemeClr val="lt1"/>
              </a:solidFill>
              <a:latin typeface="Barlow" pitchFamily="2" charset="77"/>
              <a:sym typeface="Arial"/>
            </a:endParaRPr>
          </a:p>
        </p:txBody>
      </p:sp>
      <p:sp>
        <p:nvSpPr>
          <p:cNvPr id="22" name="Google Shape;471;p14">
            <a:extLst>
              <a:ext uri="{FF2B5EF4-FFF2-40B4-BE49-F238E27FC236}">
                <a16:creationId xmlns:a16="http://schemas.microsoft.com/office/drawing/2014/main" id="{C7DC3C31-62DC-31D7-8477-43CC3377B2E8}"/>
              </a:ext>
            </a:extLst>
          </p:cNvPr>
          <p:cNvSpPr/>
          <p:nvPr/>
        </p:nvSpPr>
        <p:spPr>
          <a:xfrm>
            <a:off x="5624385" y="3425494"/>
            <a:ext cx="134361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lt1"/>
                </a:solidFill>
                <a:latin typeface="Barlow" pitchFamily="2" charset="77"/>
                <a:sym typeface="Arial"/>
              </a:rPr>
              <a:t>The client does not preserves its behaviour</a:t>
            </a:r>
            <a:endParaRPr sz="1050" dirty="0">
              <a:solidFill>
                <a:schemeClr val="lt1"/>
              </a:solidFill>
              <a:latin typeface="Barlow" pitchFamily="2" charset="77"/>
              <a:sym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0DF238-0C48-F3F5-8E71-DAAFFA10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8" y="2233523"/>
            <a:ext cx="506516" cy="5065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B097B2-0D97-CAA8-6241-C7F08082FC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20"/>
          <a:stretch/>
        </p:blipFill>
        <p:spPr>
          <a:xfrm>
            <a:off x="4221798" y="3107639"/>
            <a:ext cx="239854" cy="2527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9518E2-E90D-C462-38E8-8F40B1A51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02"/>
          <a:stretch/>
        </p:blipFill>
        <p:spPr>
          <a:xfrm>
            <a:off x="5350751" y="2150495"/>
            <a:ext cx="251167" cy="2527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166C36-B207-D901-4FBE-4A5AA2423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02"/>
          <a:stretch/>
        </p:blipFill>
        <p:spPr>
          <a:xfrm>
            <a:off x="6916761" y="2146035"/>
            <a:ext cx="251167" cy="2527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752CC7-6053-A4FB-AD16-034648CC5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20"/>
          <a:stretch/>
        </p:blipFill>
        <p:spPr>
          <a:xfrm>
            <a:off x="5734548" y="3116266"/>
            <a:ext cx="239854" cy="2527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7DC3DF-EC3B-A8EC-626E-4F6B9CA35DBF}"/>
              </a:ext>
            </a:extLst>
          </p:cNvPr>
          <p:cNvSpPr txBox="1"/>
          <p:nvPr/>
        </p:nvSpPr>
        <p:spPr>
          <a:xfrm>
            <a:off x="357225" y="1286650"/>
            <a:ext cx="2789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bg1"/>
                </a:solidFill>
                <a:latin typeface="Barlow" pitchFamily="2" charset="77"/>
              </a:rPr>
              <a:t>C</a:t>
            </a:r>
            <a:r>
              <a:rPr lang="en-SE" sz="1400" baseline="-25000" dirty="0">
                <a:solidFill>
                  <a:schemeClr val="bg1"/>
                </a:solidFill>
                <a:latin typeface="Barlow" pitchFamily="2" charset="77"/>
              </a:rPr>
              <a:t>P</a:t>
            </a:r>
            <a:r>
              <a:rPr lang="en-SE" sz="1400" dirty="0">
                <a:solidFill>
                  <a:schemeClr val="bg1"/>
                </a:solidFill>
                <a:latin typeface="Barlow" pitchFamily="2" charset="77"/>
              </a:rPr>
              <a:t>  = Client of original library P</a:t>
            </a:r>
          </a:p>
          <a:p>
            <a:r>
              <a:rPr lang="en-SE" sz="1400" dirty="0">
                <a:solidFill>
                  <a:schemeClr val="bg1"/>
                </a:solidFill>
                <a:latin typeface="Barlow" pitchFamily="2" charset="77"/>
              </a:rPr>
              <a:t>C</a:t>
            </a:r>
            <a:r>
              <a:rPr lang="en-SE" sz="1400" baseline="-25000" dirty="0">
                <a:solidFill>
                  <a:schemeClr val="bg1"/>
                </a:solidFill>
                <a:latin typeface="Barlow" pitchFamily="2" charset="77"/>
              </a:rPr>
              <a:t>P’</a:t>
            </a:r>
            <a:r>
              <a:rPr lang="en-SE" sz="1400" dirty="0">
                <a:solidFill>
                  <a:schemeClr val="bg1"/>
                </a:solidFill>
                <a:latin typeface="Barlow" pitchFamily="2" charset="77"/>
              </a:rPr>
              <a:t>  = Client of debloated library P’</a:t>
            </a:r>
          </a:p>
        </p:txBody>
      </p:sp>
      <p:sp>
        <p:nvSpPr>
          <p:cNvPr id="34" name="Google Shape;519;p14">
            <a:extLst>
              <a:ext uri="{FF2B5EF4-FFF2-40B4-BE49-F238E27FC236}">
                <a16:creationId xmlns:a16="http://schemas.microsoft.com/office/drawing/2014/main" id="{7529CB7E-80D3-2471-C406-DA293136CCE5}"/>
              </a:ext>
            </a:extLst>
          </p:cNvPr>
          <p:cNvSpPr/>
          <p:nvPr/>
        </p:nvSpPr>
        <p:spPr>
          <a:xfrm>
            <a:off x="130452" y="4490264"/>
            <a:ext cx="36247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https://github.com/castor-software/</a:t>
            </a:r>
            <a:r>
              <a:rPr lang="en-GB" sz="12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jdbl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 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https://github.com/castor-software/</a:t>
            </a:r>
            <a:r>
              <a:rPr lang="en-GB" sz="12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jdbl</a:t>
            </a:r>
            <a:r>
              <a:rPr lang="en-GB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-experiments</a:t>
            </a:r>
            <a:endParaRPr sz="1200" dirty="0">
              <a:solidFill>
                <a:schemeClr val="accent4">
                  <a:lumMod val="60000"/>
                  <a:lumOff val="40000"/>
                </a:schemeClr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Arial"/>
            </a:endParaRPr>
          </a:p>
        </p:txBody>
      </p:sp>
      <p:sp>
        <p:nvSpPr>
          <p:cNvPr id="35" name="Google Shape;479;p14">
            <a:extLst>
              <a:ext uri="{FF2B5EF4-FFF2-40B4-BE49-F238E27FC236}">
                <a16:creationId xmlns:a16="http://schemas.microsoft.com/office/drawing/2014/main" id="{4B507C88-CEAB-67DF-E7AC-D63DC63D3E6B}"/>
              </a:ext>
            </a:extLst>
          </p:cNvPr>
          <p:cNvSpPr/>
          <p:nvPr/>
        </p:nvSpPr>
        <p:spPr>
          <a:xfrm>
            <a:off x="1579208" y="2187790"/>
            <a:ext cx="1039153" cy="593974"/>
          </a:xfrm>
          <a:prstGeom prst="roundRect">
            <a:avLst>
              <a:gd name="adj" fmla="val 0"/>
            </a:avLst>
          </a:prstGeom>
          <a:solidFill>
            <a:srgbClr val="DDFACB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itchFamily="2" charset="77"/>
              </a:rPr>
              <a:t>Build success?</a:t>
            </a:r>
            <a:endParaRPr dirty="0">
              <a:solidFill>
                <a:schemeClr val="tx1"/>
              </a:solidFill>
              <a:latin typeface="Barlow" pitchFamily="2" charset="77"/>
              <a:sym typeface="Arial"/>
            </a:endParaRPr>
          </a:p>
        </p:txBody>
      </p:sp>
      <p:cxnSp>
        <p:nvCxnSpPr>
          <p:cNvPr id="36" name="Google Shape;485;p14">
            <a:extLst>
              <a:ext uri="{FF2B5EF4-FFF2-40B4-BE49-F238E27FC236}">
                <a16:creationId xmlns:a16="http://schemas.microsoft.com/office/drawing/2014/main" id="{DF7975E1-0BC8-EF76-3055-F024ED36D4F7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1223699" y="2484777"/>
            <a:ext cx="355509" cy="400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C075205-A3CB-5704-35E0-039C9D9CCD8E}"/>
              </a:ext>
            </a:extLst>
          </p:cNvPr>
          <p:cNvSpPr/>
          <p:nvPr/>
        </p:nvSpPr>
        <p:spPr>
          <a:xfrm>
            <a:off x="547148" y="2150509"/>
            <a:ext cx="676551" cy="6765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800" dirty="0">
                <a:solidFill>
                  <a:srgbClr val="012639"/>
                </a:solidFill>
                <a:latin typeface="Barlow" pitchFamily="2" charset="77"/>
              </a:rPr>
              <a:t>C</a:t>
            </a:r>
            <a:r>
              <a:rPr lang="en-SE" sz="1800" baseline="-25000" dirty="0">
                <a:solidFill>
                  <a:srgbClr val="012639"/>
                </a:solidFill>
                <a:latin typeface="Barlow" pitchFamily="2" charset="77"/>
              </a:rPr>
              <a:t>P</a:t>
            </a:r>
            <a:endParaRPr lang="en-SE" sz="1800" dirty="0">
              <a:solidFill>
                <a:srgbClr val="012639"/>
              </a:solidFill>
              <a:latin typeface="Barlow" pitchFamily="2" charset="77"/>
            </a:endParaRPr>
          </a:p>
        </p:txBody>
      </p:sp>
      <p:cxnSp>
        <p:nvCxnSpPr>
          <p:cNvPr id="38" name="Google Shape;485;p14">
            <a:extLst>
              <a:ext uri="{FF2B5EF4-FFF2-40B4-BE49-F238E27FC236}">
                <a16:creationId xmlns:a16="http://schemas.microsoft.com/office/drawing/2014/main" id="{0CA22C80-99C3-0C36-70FE-18BBC44E4DAB}"/>
              </a:ext>
            </a:extLst>
          </p:cNvPr>
          <p:cNvCxnSpPr>
            <a:cxnSpLocks/>
            <a:stCxn id="35" idx="3"/>
            <a:endCxn id="8" idx="2"/>
          </p:cNvCxnSpPr>
          <p:nvPr/>
        </p:nvCxnSpPr>
        <p:spPr>
          <a:xfrm flipV="1">
            <a:off x="2618361" y="2483168"/>
            <a:ext cx="447150" cy="160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39" name="Google Shape;485;p14">
            <a:extLst>
              <a:ext uri="{FF2B5EF4-FFF2-40B4-BE49-F238E27FC236}">
                <a16:creationId xmlns:a16="http://schemas.microsoft.com/office/drawing/2014/main" id="{909A86A0-75E8-D035-6776-D749150FA130}"/>
              </a:ext>
            </a:extLst>
          </p:cNvPr>
          <p:cNvCxnSpPr>
            <a:cxnSpLocks/>
          </p:cNvCxnSpPr>
          <p:nvPr/>
        </p:nvCxnSpPr>
        <p:spPr>
          <a:xfrm flipH="1">
            <a:off x="2065519" y="2775118"/>
            <a:ext cx="1" cy="593358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lg" len="lg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D7869DC-CDF3-79B0-D1B6-BFAD634BAE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20"/>
          <a:stretch/>
        </p:blipFill>
        <p:spPr>
          <a:xfrm>
            <a:off x="1631913" y="3113256"/>
            <a:ext cx="239854" cy="2527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1A6F05-AA06-6435-BC96-BB8D30F6E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02"/>
          <a:stretch/>
        </p:blipFill>
        <p:spPr>
          <a:xfrm>
            <a:off x="2750572" y="2169185"/>
            <a:ext cx="251167" cy="252761"/>
          </a:xfrm>
          <a:prstGeom prst="rect">
            <a:avLst/>
          </a:prstGeom>
        </p:spPr>
      </p:pic>
      <p:sp>
        <p:nvSpPr>
          <p:cNvPr id="45" name="Google Shape;471;p14">
            <a:extLst>
              <a:ext uri="{FF2B5EF4-FFF2-40B4-BE49-F238E27FC236}">
                <a16:creationId xmlns:a16="http://schemas.microsoft.com/office/drawing/2014/main" id="{54AA2713-1080-9ADC-5FA8-487AAE779626}"/>
              </a:ext>
            </a:extLst>
          </p:cNvPr>
          <p:cNvSpPr/>
          <p:nvPr/>
        </p:nvSpPr>
        <p:spPr>
          <a:xfrm>
            <a:off x="1401453" y="3425494"/>
            <a:ext cx="134361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1050" dirty="0">
                <a:solidFill>
                  <a:schemeClr val="lt1"/>
                </a:solidFill>
                <a:latin typeface="Barlow" pitchFamily="2" charset="77"/>
              </a:rPr>
              <a:t>The client build</a:t>
            </a:r>
          </a:p>
          <a:p>
            <a:pPr lvl="0" algn="ctr"/>
            <a:r>
              <a:rPr lang="en-GB" sz="1050" dirty="0">
                <a:solidFill>
                  <a:schemeClr val="lt1"/>
                </a:solidFill>
                <a:latin typeface="Barlow" pitchFamily="2" charset="77"/>
              </a:rPr>
              <a:t> fails</a:t>
            </a:r>
          </a:p>
        </p:txBody>
      </p:sp>
    </p:spTree>
    <p:extLst>
      <p:ext uri="{BB962C8B-B14F-4D97-AF65-F5344CB8AC3E}">
        <p14:creationId xmlns:p14="http://schemas.microsoft.com/office/powerpoint/2010/main" val="29007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1" grpId="0"/>
      <p:bldP spid="22" grpId="0"/>
      <p:bldP spid="35" grpId="0" animBg="1"/>
      <p:bldP spid="37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21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3B24B1DE-8755-090D-F89E-A1FD18E9EA03}"/>
              </a:ext>
            </a:extLst>
          </p:cNvPr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Results (Impact on Clients)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3AFF7-ADC4-2184-7913-97EC08D0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31" y="1971710"/>
            <a:ext cx="6113591" cy="1718463"/>
          </a:xfrm>
          <a:prstGeom prst="rect">
            <a:avLst/>
          </a:prstGeom>
        </p:spPr>
      </p:pic>
      <p:sp>
        <p:nvSpPr>
          <p:cNvPr id="4" name="Google Shape;633;p20">
            <a:extLst>
              <a:ext uri="{FF2B5EF4-FFF2-40B4-BE49-F238E27FC236}">
                <a16:creationId xmlns:a16="http://schemas.microsoft.com/office/drawing/2014/main" id="{2263A8BA-0F77-F74B-7E4A-C01A2D04CABF}"/>
              </a:ext>
            </a:extLst>
          </p:cNvPr>
          <p:cNvSpPr/>
          <p:nvPr/>
        </p:nvSpPr>
        <p:spPr>
          <a:xfrm>
            <a:off x="5862089" y="2315701"/>
            <a:ext cx="1657585" cy="413778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DDDAD-7B82-045D-F197-3621F6F2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04" y="1779689"/>
            <a:ext cx="506516" cy="5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22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B1CC2-FFD4-7B4C-3716-73C0E7EE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92" y="1918619"/>
            <a:ext cx="6517016" cy="1719159"/>
          </a:xfrm>
          <a:prstGeom prst="rect">
            <a:avLst/>
          </a:prstGeom>
        </p:spPr>
      </p:pic>
      <p:sp>
        <p:nvSpPr>
          <p:cNvPr id="3" name="Google Shape;110;p2">
            <a:extLst>
              <a:ext uri="{FF2B5EF4-FFF2-40B4-BE49-F238E27FC236}">
                <a16:creationId xmlns:a16="http://schemas.microsoft.com/office/drawing/2014/main" id="{223D9566-12B5-F4E1-60FD-A41D1D789880}"/>
              </a:ext>
            </a:extLst>
          </p:cNvPr>
          <p:cNvSpPr txBox="1"/>
          <p:nvPr/>
        </p:nvSpPr>
        <p:spPr>
          <a:xfrm>
            <a:off x="282758" y="244996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Results (Impact on Clients)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4" name="Google Shape;633;p20">
            <a:extLst>
              <a:ext uri="{FF2B5EF4-FFF2-40B4-BE49-F238E27FC236}">
                <a16:creationId xmlns:a16="http://schemas.microsoft.com/office/drawing/2014/main" id="{48A0619A-2478-09D3-C226-DBB4BA8247D4}"/>
              </a:ext>
            </a:extLst>
          </p:cNvPr>
          <p:cNvSpPr/>
          <p:nvPr/>
        </p:nvSpPr>
        <p:spPr>
          <a:xfrm>
            <a:off x="6140665" y="2196284"/>
            <a:ext cx="1657585" cy="413778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B396-DD6E-E1E0-BDE2-CDE717D8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863" y="1689768"/>
            <a:ext cx="506516" cy="5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23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Conclusions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2" name="Google Shape;438;p12">
            <a:extLst>
              <a:ext uri="{FF2B5EF4-FFF2-40B4-BE49-F238E27FC236}">
                <a16:creationId xmlns:a16="http://schemas.microsoft.com/office/drawing/2014/main" id="{1DE77C2B-0EC5-7714-EFC0-5369AB7A6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605429"/>
            <a:ext cx="7377585" cy="330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We implemented coverage-based debloating and obtained 211 debloated libraries that compile and preserve their original behaviour while reducing 68% of their total bytecode size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We assessed the impact of debloating libraries for their</a:t>
            </a:r>
            <a:b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</a:b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clients and showed that 81% of the clients can successfully compile and run their test suite with a debloated library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Our results provided evidence that coverage-based debloating is a promising technique that advances the state-of-the-art of Java bytecode debloating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endParaRPr lang="en-GB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24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Future Work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2" name="Google Shape;438;p12">
            <a:extLst>
              <a:ext uri="{FF2B5EF4-FFF2-40B4-BE49-F238E27FC236}">
                <a16:creationId xmlns:a16="http://schemas.microsoft.com/office/drawing/2014/main" id="{1DE77C2B-0EC5-7714-EFC0-5369AB7A6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682214"/>
            <a:ext cx="7196101" cy="330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Debloating applications with respect to usage profiles collected in production environments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2100"/>
            </a:pP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Extending the debloating techniques to cover other parts of the program stack</a:t>
            </a:r>
          </a:p>
        </p:txBody>
      </p:sp>
    </p:spTree>
    <p:extLst>
      <p:ext uri="{BB962C8B-B14F-4D97-AF65-F5344CB8AC3E}">
        <p14:creationId xmlns:p14="http://schemas.microsoft.com/office/powerpoint/2010/main" val="40877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70404" y="304800"/>
            <a:ext cx="6086700" cy="1790700"/>
          </a:xfrm>
          <a:prstGeom prst="rect">
            <a:avLst/>
          </a:prstGeom>
          <a:effectLst>
            <a:outerShdw blurRad="753706" dist="38100" dir="9420000" sx="128000" sy="128000" algn="tl" rotWithShape="0">
              <a:prstClr val="black">
                <a:alpha val="38593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685800">
              <a:spcBef>
                <a:spcPct val="0"/>
              </a:spcBef>
            </a:pPr>
            <a:r>
              <a:rPr lang="en-GB" sz="4400" b="1" kern="1200" dirty="0">
                <a:solidFill>
                  <a:schemeClr val="bg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"/>
              </a:rPr>
              <a:t>Coverage-Based Debloating for Java Bytecode</a:t>
            </a:r>
            <a:endParaRPr sz="4400" b="1" kern="1200" dirty="0">
              <a:solidFill>
                <a:schemeClr val="bg1"/>
              </a:solidFill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10862" y="2704084"/>
            <a:ext cx="6086700" cy="124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685800">
              <a:buFont typeface="Arial" panose="020B0604020202020204" pitchFamily="34" charset="0"/>
            </a:pPr>
            <a:r>
              <a:rPr lang="en-GB" dirty="0"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Published in the </a:t>
            </a: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journal </a:t>
            </a:r>
            <a:r>
              <a:rPr lang="en-GB" dirty="0"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ACM Transactions on Softw</a:t>
            </a:r>
            <a:r>
              <a:rPr lang="en-GB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are </a:t>
            </a:r>
            <a:r>
              <a:rPr lang="en-GB" dirty="0"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Engineering and Methodology</a:t>
            </a:r>
            <a:endParaRPr kern="12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Robot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505001" y="2343235"/>
            <a:ext cx="1898422" cy="291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Fira Sans ExtraLight"/>
              </a:rPr>
              <a:t>Journal First Track</a:t>
            </a:r>
            <a:endParaRPr dirty="0">
              <a:solidFill>
                <a:schemeClr val="lt1"/>
              </a:solidFill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Fira Sans Extra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A1015-D667-9649-61A2-AB0F3BB3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86" y="1770191"/>
            <a:ext cx="1241700" cy="1241700"/>
          </a:xfrm>
          <a:prstGeom prst="rect">
            <a:avLst/>
          </a:prstGeom>
        </p:spPr>
      </p:pic>
      <p:sp>
        <p:nvSpPr>
          <p:cNvPr id="2" name="Google Shape;101;p2">
            <a:extLst>
              <a:ext uri="{FF2B5EF4-FFF2-40B4-BE49-F238E27FC236}">
                <a16:creationId xmlns:a16="http://schemas.microsoft.com/office/drawing/2014/main" id="{740D16EE-46A4-C539-4B08-3F79D56AED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cesarsv@</a:t>
            </a:r>
            <a:r>
              <a:rPr lang="en-GB" dirty="0" err="1"/>
              <a:t>kth.se</a:t>
            </a:r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2</a:t>
            </a:fld>
            <a:endParaRPr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41775" y="1785173"/>
            <a:ext cx="435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GB" sz="2000" kern="12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Roboto"/>
              </a:rPr>
              <a:t>“The term software bloat refers to code that is packaged in an application but that is not necessary for building and running the application.”</a:t>
            </a:r>
            <a:endParaRPr sz="2000" kern="12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  <a:sym typeface="Roboto"/>
            </a:endParaRPr>
          </a:p>
        </p:txBody>
      </p:sp>
      <p:sp>
        <p:nvSpPr>
          <p:cNvPr id="103" name="Google Shape;103;p2"/>
          <p:cNvSpPr/>
          <p:nvPr/>
        </p:nvSpPr>
        <p:spPr>
          <a:xfrm rot="-652062">
            <a:off x="4887204" y="3080107"/>
            <a:ext cx="1688042" cy="408772"/>
          </a:xfrm>
          <a:prstGeom prst="roundRect">
            <a:avLst>
              <a:gd name="adj" fmla="val 0"/>
            </a:avLst>
          </a:prstGeom>
          <a:solidFill>
            <a:srgbClr val="A61B50"/>
          </a:solidFill>
          <a:ln w="31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Maintenance</a:t>
            </a:r>
            <a:endParaRPr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4" name="Google Shape;104;p2"/>
          <p:cNvSpPr/>
          <p:nvPr/>
        </p:nvSpPr>
        <p:spPr>
          <a:xfrm rot="1073701">
            <a:off x="5084278" y="3746466"/>
            <a:ext cx="1064413" cy="408772"/>
          </a:xfrm>
          <a:prstGeom prst="roundRect">
            <a:avLst>
              <a:gd name="adj" fmla="val 0"/>
            </a:avLst>
          </a:prstGeom>
          <a:solidFill>
            <a:srgbClr val="A61B50"/>
          </a:solidFill>
          <a:ln w="31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Size</a:t>
            </a:r>
            <a:endParaRPr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5" name="Google Shape;105;p2"/>
          <p:cNvSpPr/>
          <p:nvPr/>
        </p:nvSpPr>
        <p:spPr>
          <a:xfrm rot="1649429">
            <a:off x="5790576" y="3460748"/>
            <a:ext cx="1643325" cy="408772"/>
          </a:xfrm>
          <a:prstGeom prst="roundRect">
            <a:avLst>
              <a:gd name="adj" fmla="val 0"/>
            </a:avLst>
          </a:prstGeom>
          <a:solidFill>
            <a:srgbClr val="A61B50"/>
          </a:solidFill>
          <a:ln w="31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Performance</a:t>
            </a:r>
            <a:endParaRPr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9" name="Google Shape;109;p2"/>
          <p:cNvSpPr/>
          <p:nvPr/>
        </p:nvSpPr>
        <p:spPr>
          <a:xfrm rot="-1353331">
            <a:off x="5729026" y="3439960"/>
            <a:ext cx="1280271" cy="408772"/>
          </a:xfrm>
          <a:prstGeom prst="roundRect">
            <a:avLst>
              <a:gd name="adj" fmla="val 0"/>
            </a:avLst>
          </a:prstGeom>
          <a:solidFill>
            <a:srgbClr val="A61B50"/>
          </a:solidFill>
          <a:ln w="31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  <a:sym typeface="Arial"/>
              </a:rPr>
              <a:t>Security</a:t>
            </a:r>
            <a:endParaRPr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Background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3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Example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4EA6E1-883A-CF68-3C9C-E56397631B04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57F4127-4575-3D08-5837-8FCE699DD7AC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3786-175D-86CB-B904-FC2D3C725B34}"/>
              </a:ext>
            </a:extLst>
          </p:cNvPr>
          <p:cNvSpPr/>
          <p:nvPr/>
        </p:nvSpPr>
        <p:spPr>
          <a:xfrm>
            <a:off x="3925624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3026CF4-DD25-CF7B-FB09-51704F8FC710}"/>
              </a:ext>
            </a:extLst>
          </p:cNvPr>
          <p:cNvSpPr/>
          <p:nvPr/>
        </p:nvSpPr>
        <p:spPr>
          <a:xfrm>
            <a:off x="5411886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5BF42F-B949-F8DE-1616-1E502D169E57}"/>
              </a:ext>
            </a:extLst>
          </p:cNvPr>
          <p:cNvSpPr/>
          <p:nvPr/>
        </p:nvSpPr>
        <p:spPr>
          <a:xfrm>
            <a:off x="316491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F97912-4834-69A1-CFBE-BB47BC75E28D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1D67DA6-ED59-B309-A7C0-FC8238F9557E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88C744-FB00-D3AB-2570-7A8B70E20EB7}"/>
              </a:ext>
            </a:extLst>
          </p:cNvPr>
          <p:cNvSpPr/>
          <p:nvPr/>
        </p:nvSpPr>
        <p:spPr>
          <a:xfrm>
            <a:off x="4276108" y="173551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C6B771-E59F-5AD9-CBC9-35CD9970C27A}"/>
              </a:ext>
            </a:extLst>
          </p:cNvPr>
          <p:cNvSpPr/>
          <p:nvPr/>
        </p:nvSpPr>
        <p:spPr>
          <a:xfrm>
            <a:off x="2746814" y="282795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B56FF2-06B4-D4A0-44AB-2AA12FCBCF16}"/>
              </a:ext>
            </a:extLst>
          </p:cNvPr>
          <p:cNvSpPr/>
          <p:nvPr/>
        </p:nvSpPr>
        <p:spPr>
          <a:xfrm>
            <a:off x="4276109" y="2852518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D1A9AC-F4A8-F56E-6BD2-B4CF3646C1B4}"/>
              </a:ext>
            </a:extLst>
          </p:cNvPr>
          <p:cNvSpPr/>
          <p:nvPr/>
        </p:nvSpPr>
        <p:spPr>
          <a:xfrm>
            <a:off x="5763843" y="2852518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F7A725-DF34-09F1-900F-77BCEB7D4BBF}"/>
              </a:ext>
            </a:extLst>
          </p:cNvPr>
          <p:cNvSpPr/>
          <p:nvPr/>
        </p:nvSpPr>
        <p:spPr>
          <a:xfrm>
            <a:off x="1986839" y="3975303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D661-925A-6D5F-B5FD-A814091085B7}"/>
              </a:ext>
            </a:extLst>
          </p:cNvPr>
          <p:cNvSpPr/>
          <p:nvPr/>
        </p:nvSpPr>
        <p:spPr>
          <a:xfrm>
            <a:off x="3515399" y="3975303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32211F8-4459-04D6-79B8-E5DFCD6CB23A}"/>
              </a:ext>
            </a:extLst>
          </p:cNvPr>
          <p:cNvSpPr/>
          <p:nvPr/>
        </p:nvSpPr>
        <p:spPr>
          <a:xfrm>
            <a:off x="5763843" y="3975303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0DABE9D-1380-0556-4F2E-E8DF7B55C3F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3434524" y="1719000"/>
            <a:ext cx="543443" cy="152142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BE1EBD2-A080-112A-B692-19324169833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4938365" y="1736579"/>
            <a:ext cx="543443" cy="148626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15FB6F9-5899-D999-78A9-90BC16E2365F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4466955" y="2207989"/>
            <a:ext cx="0" cy="543443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1F11C05-63AA-79E6-3020-0E9B9971E4F0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16200000" flipH="1">
            <a:off x="3054168" y="3222140"/>
            <a:ext cx="543443" cy="76071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E0C796E2-CF46-1B22-30C8-CB03E9801E85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5400000">
            <a:off x="2285473" y="3214155"/>
            <a:ext cx="543443" cy="7766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9BDC6480-A51F-D800-6114-08358013EFAA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5953217" y="3330774"/>
            <a:ext cx="0" cy="54344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4EA6E1-883A-CF68-3C9C-E56397631B04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57F4127-4575-3D08-5837-8FCE699DD7AC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3786-175D-86CB-B904-FC2D3C725B34}"/>
              </a:ext>
            </a:extLst>
          </p:cNvPr>
          <p:cNvSpPr/>
          <p:nvPr/>
        </p:nvSpPr>
        <p:spPr>
          <a:xfrm>
            <a:off x="3925624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3026CF4-DD25-CF7B-FB09-51704F8FC710}"/>
              </a:ext>
            </a:extLst>
          </p:cNvPr>
          <p:cNvSpPr/>
          <p:nvPr/>
        </p:nvSpPr>
        <p:spPr>
          <a:xfrm>
            <a:off x="5411886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5BF42F-B949-F8DE-1616-1E502D169E57}"/>
              </a:ext>
            </a:extLst>
          </p:cNvPr>
          <p:cNvSpPr/>
          <p:nvPr/>
        </p:nvSpPr>
        <p:spPr>
          <a:xfrm>
            <a:off x="316491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F97912-4834-69A1-CFBE-BB47BC75E28D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1D67DA6-ED59-B309-A7C0-FC8238F9557E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88C744-FB00-D3AB-2570-7A8B70E20EB7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C6B771-E59F-5AD9-CBC9-35CD9970C27A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B56FF2-06B4-D4A0-44AB-2AA12FCBCF16}"/>
              </a:ext>
            </a:extLst>
          </p:cNvPr>
          <p:cNvSpPr/>
          <p:nvPr/>
        </p:nvSpPr>
        <p:spPr>
          <a:xfrm>
            <a:off x="3739928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D1A9AC-F4A8-F56E-6BD2-B4CF3646C1B4}"/>
              </a:ext>
            </a:extLst>
          </p:cNvPr>
          <p:cNvSpPr/>
          <p:nvPr/>
        </p:nvSpPr>
        <p:spPr>
          <a:xfrm>
            <a:off x="5227662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F7A725-DF34-09F1-900F-77BCEB7D4BBF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D661-925A-6D5F-B5FD-A814091085B7}"/>
              </a:ext>
            </a:extLst>
          </p:cNvPr>
          <p:cNvSpPr/>
          <p:nvPr/>
        </p:nvSpPr>
        <p:spPr>
          <a:xfrm>
            <a:off x="297921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32211F8-4459-04D6-79B8-E5DFCD6CB23A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2" name="Google Shape;101;p2">
            <a:extLst>
              <a:ext uri="{FF2B5EF4-FFF2-40B4-BE49-F238E27FC236}">
                <a16:creationId xmlns:a16="http://schemas.microsoft.com/office/drawing/2014/main" id="{D60F0950-9203-43FE-BAD7-D182FA0D14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4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5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Example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4EA6E1-883A-CF68-3C9C-E56397631B04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57F4127-4575-3D08-5837-8FCE699DD7AC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3786-175D-86CB-B904-FC2D3C725B34}"/>
              </a:ext>
            </a:extLst>
          </p:cNvPr>
          <p:cNvSpPr/>
          <p:nvPr/>
        </p:nvSpPr>
        <p:spPr>
          <a:xfrm>
            <a:off x="3925624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3026CF4-DD25-CF7B-FB09-51704F8FC710}"/>
              </a:ext>
            </a:extLst>
          </p:cNvPr>
          <p:cNvSpPr/>
          <p:nvPr/>
        </p:nvSpPr>
        <p:spPr>
          <a:xfrm>
            <a:off x="5411886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6D5E27C-D5A7-6EB4-6068-E2658C5DDCE4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5BF42F-B949-F8DE-1616-1E502D169E57}"/>
              </a:ext>
            </a:extLst>
          </p:cNvPr>
          <p:cNvSpPr/>
          <p:nvPr/>
        </p:nvSpPr>
        <p:spPr>
          <a:xfrm>
            <a:off x="316491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F97912-4834-69A1-CFBE-BB47BC75E28D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C0B8A07-06BF-1063-B067-7CD929719D59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1D67DA6-ED59-B309-A7C0-FC8238F9557E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88C744-FB00-D3AB-2570-7A8B70E20EB7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C6B771-E59F-5AD9-CBC9-35CD9970C27A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B56FF2-06B4-D4A0-44AB-2AA12FCBCF16}"/>
              </a:ext>
            </a:extLst>
          </p:cNvPr>
          <p:cNvSpPr/>
          <p:nvPr/>
        </p:nvSpPr>
        <p:spPr>
          <a:xfrm>
            <a:off x="3739928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D1A9AC-F4A8-F56E-6BD2-B4CF3646C1B4}"/>
              </a:ext>
            </a:extLst>
          </p:cNvPr>
          <p:cNvSpPr/>
          <p:nvPr/>
        </p:nvSpPr>
        <p:spPr>
          <a:xfrm>
            <a:off x="5227662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F7A725-DF34-09F1-900F-77BCEB7D4BBF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D661-925A-6D5F-B5FD-A814091085B7}"/>
              </a:ext>
            </a:extLst>
          </p:cNvPr>
          <p:cNvSpPr/>
          <p:nvPr/>
        </p:nvSpPr>
        <p:spPr>
          <a:xfrm>
            <a:off x="297921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32211F8-4459-04D6-79B8-E5DFCD6CB23A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98B3E6-E0E3-AA51-E70F-64605820D604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2D1836-2714-C655-7440-732221DA6633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305895-85A8-35B7-5E97-05E6A83B41A4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1342384A-C092-80FF-349E-E7E6BC054459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H="1">
            <a:off x="4346711" y="2326163"/>
            <a:ext cx="2193313" cy="1482134"/>
          </a:xfrm>
          <a:prstGeom prst="curvedConnector3">
            <a:avLst>
              <a:gd name="adj1" fmla="val 6481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A7D2A28-2A29-6FE3-02D3-ABC5D39F6125}"/>
              </a:ext>
            </a:extLst>
          </p:cNvPr>
          <p:cNvSpPr/>
          <p:nvPr/>
        </p:nvSpPr>
        <p:spPr>
          <a:xfrm>
            <a:off x="4610395" y="1845601"/>
            <a:ext cx="192569" cy="1371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CFF9B7-B367-1120-DAB1-069B765E4ABA}"/>
              </a:ext>
            </a:extLst>
          </p:cNvPr>
          <p:cNvSpPr/>
          <p:nvPr/>
        </p:nvSpPr>
        <p:spPr>
          <a:xfrm>
            <a:off x="5985021" y="4163887"/>
            <a:ext cx="398828" cy="14483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</p:spTree>
    <p:extLst>
      <p:ext uri="{BB962C8B-B14F-4D97-AF65-F5344CB8AC3E}">
        <p14:creationId xmlns:p14="http://schemas.microsoft.com/office/powerpoint/2010/main" val="17337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Fira Code Light" panose="020B0809050000020004" pitchFamily="49" charset="0"/>
                <a:ea typeface="Fira Code Light" panose="020B0809050000020004" pitchFamily="49" charset="0"/>
              </a:rPr>
              <a:t>6</a:t>
            </a:fld>
            <a:endParaRPr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Example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4EA6E1-883A-CF68-3C9C-E56397631B04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57F4127-4575-3D08-5837-8FCE699DD7AC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63786-175D-86CB-B904-FC2D3C725B34}"/>
              </a:ext>
            </a:extLst>
          </p:cNvPr>
          <p:cNvSpPr/>
          <p:nvPr/>
        </p:nvSpPr>
        <p:spPr>
          <a:xfrm>
            <a:off x="3925624" y="2751432"/>
            <a:ext cx="1082661" cy="579342"/>
          </a:xfrm>
          <a:prstGeom prst="roundRect">
            <a:avLst/>
          </a:prstGeom>
          <a:solidFill>
            <a:srgbClr val="A61B50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3026CF4-DD25-CF7B-FB09-51704F8FC710}"/>
              </a:ext>
            </a:extLst>
          </p:cNvPr>
          <p:cNvSpPr/>
          <p:nvPr/>
        </p:nvSpPr>
        <p:spPr>
          <a:xfrm>
            <a:off x="5411886" y="2751432"/>
            <a:ext cx="1082661" cy="579342"/>
          </a:xfrm>
          <a:prstGeom prst="roundRect">
            <a:avLst/>
          </a:prstGeom>
          <a:solidFill>
            <a:srgbClr val="A61B50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6D5E27C-D5A7-6EB4-6068-E2658C5DDCE4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5BF42F-B949-F8DE-1616-1E502D169E57}"/>
              </a:ext>
            </a:extLst>
          </p:cNvPr>
          <p:cNvSpPr/>
          <p:nvPr/>
        </p:nvSpPr>
        <p:spPr>
          <a:xfrm>
            <a:off x="3164913" y="3874217"/>
            <a:ext cx="1082661" cy="579342"/>
          </a:xfrm>
          <a:prstGeom prst="roundRect">
            <a:avLst/>
          </a:prstGeom>
          <a:solidFill>
            <a:srgbClr val="A61B50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F97912-4834-69A1-CFBE-BB47BC75E28D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C0B8A07-06BF-1063-B067-7CD929719D59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1D67DA6-ED59-B309-A7C0-FC8238F9557E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88C744-FB00-D3AB-2570-7A8B70E20EB7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C6B771-E59F-5AD9-CBC9-35CD9970C27A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B56FF2-06B4-D4A0-44AB-2AA12FCBCF16}"/>
              </a:ext>
            </a:extLst>
          </p:cNvPr>
          <p:cNvSpPr/>
          <p:nvPr/>
        </p:nvSpPr>
        <p:spPr>
          <a:xfrm>
            <a:off x="3739928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D1A9AC-F4A8-F56E-6BD2-B4CF3646C1B4}"/>
              </a:ext>
            </a:extLst>
          </p:cNvPr>
          <p:cNvSpPr/>
          <p:nvPr/>
        </p:nvSpPr>
        <p:spPr>
          <a:xfrm>
            <a:off x="5227662" y="2565736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F7A725-DF34-09F1-900F-77BCEB7D4BBF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D661-925A-6D5F-B5FD-A814091085B7}"/>
              </a:ext>
            </a:extLst>
          </p:cNvPr>
          <p:cNvSpPr/>
          <p:nvPr/>
        </p:nvSpPr>
        <p:spPr>
          <a:xfrm>
            <a:off x="297921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32211F8-4459-04D6-79B8-E5DFCD6CB23A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98B3E6-E0E3-AA51-E70F-64605820D604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2D1836-2714-C655-7440-732221DA6633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305895-85A8-35B7-5E97-05E6A83B41A4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1342384A-C092-80FF-349E-E7E6BC054459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H="1">
            <a:off x="4346711" y="2326163"/>
            <a:ext cx="2193313" cy="1482134"/>
          </a:xfrm>
          <a:prstGeom prst="curvedConnector3">
            <a:avLst>
              <a:gd name="adj1" fmla="val 6481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A7D2A28-2A29-6FE3-02D3-ABC5D39F6125}"/>
              </a:ext>
            </a:extLst>
          </p:cNvPr>
          <p:cNvSpPr/>
          <p:nvPr/>
        </p:nvSpPr>
        <p:spPr>
          <a:xfrm>
            <a:off x="4610395" y="1845601"/>
            <a:ext cx="192569" cy="1371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CFF9B7-B367-1120-DAB1-069B765E4ABA}"/>
              </a:ext>
            </a:extLst>
          </p:cNvPr>
          <p:cNvSpPr/>
          <p:nvPr/>
        </p:nvSpPr>
        <p:spPr>
          <a:xfrm>
            <a:off x="5985021" y="4163887"/>
            <a:ext cx="398828" cy="14483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</p:spTree>
    <p:extLst>
      <p:ext uri="{BB962C8B-B14F-4D97-AF65-F5344CB8AC3E}">
        <p14:creationId xmlns:p14="http://schemas.microsoft.com/office/powerpoint/2010/main" val="22337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FAD93EA-7836-BB4E-94D4-DE6547B4C192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335E992-F73F-DF42-91B3-39DFB84A0991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48E57A-4018-874A-8F53-4A887BD2D97C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76A9E28-CCAB-5342-8538-18F8FFBAB26F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CFDFA6A6-70F5-8B46-B5C7-B6C59F0E8D2C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E3A149-3CA9-2447-8F5F-395167138B38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EF27E5-E23A-854F-A5E6-023EEBB8DBF1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8CB97C-AC6F-6B4D-A25F-6086E78448E6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F21DA6-C118-7C4C-941B-D18137366FF7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BE813D-FDE2-554D-92D2-F6A02B476AC4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6729899-F203-144F-B745-3B7B8B68ACC8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4346711" y="2326163"/>
            <a:ext cx="2193313" cy="1482134"/>
          </a:xfrm>
          <a:prstGeom prst="curvedConnector3">
            <a:avLst>
              <a:gd name="adj1" fmla="val 6481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03DDA8-6162-3945-B8AF-034C268DE573}"/>
              </a:ext>
            </a:extLst>
          </p:cNvPr>
          <p:cNvSpPr/>
          <p:nvPr/>
        </p:nvSpPr>
        <p:spPr>
          <a:xfrm>
            <a:off x="4610395" y="1845601"/>
            <a:ext cx="192569" cy="1371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A0EBA-587D-9F41-B9C6-09F08B60DD30}"/>
              </a:ext>
            </a:extLst>
          </p:cNvPr>
          <p:cNvSpPr/>
          <p:nvPr/>
        </p:nvSpPr>
        <p:spPr>
          <a:xfrm>
            <a:off x="5985021" y="4163887"/>
            <a:ext cx="398828" cy="14483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AD51A39E-3BD3-5759-7262-C5A5E975859F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  <a:sym typeface="Roboto Medium"/>
              </a:rPr>
              <a:t>Example</a:t>
            </a:r>
            <a:endParaRPr sz="3000" dirty="0">
              <a:solidFill>
                <a:srgbClr val="000000"/>
              </a:solidFill>
              <a:highlight>
                <a:srgbClr val="FFD966"/>
              </a:highlight>
              <a:latin typeface="LINUX BIOLINUM CAPITALS" panose="02000503000000000000" pitchFamily="2" charset="0"/>
              <a:ea typeface="LINUX BIOLINUM CAPITALS" panose="02000503000000000000" pitchFamily="2" charset="0"/>
              <a:cs typeface="LINUX BIOLINUM CAPITALS" panose="02000503000000000000" pitchFamily="2" charset="0"/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2CD3B0D1-9C69-CFA9-2CDE-3E29C30FE5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  <a:sym typeface="Arial"/>
              </a:rPr>
              <a:pPr/>
              <a:t>7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9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FAD93EA-7836-BB4E-94D4-DE6547B4C192}"/>
              </a:ext>
            </a:extLst>
          </p:cNvPr>
          <p:cNvSpPr/>
          <p:nvPr/>
        </p:nvSpPr>
        <p:spPr>
          <a:xfrm>
            <a:off x="3925624" y="162864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335E992-F73F-DF42-91B3-39DFB84A0991}"/>
              </a:ext>
            </a:extLst>
          </p:cNvPr>
          <p:cNvSpPr/>
          <p:nvPr/>
        </p:nvSpPr>
        <p:spPr>
          <a:xfrm>
            <a:off x="2404203" y="2751432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48E57A-4018-874A-8F53-4A887BD2D97C}"/>
              </a:ext>
            </a:extLst>
          </p:cNvPr>
          <p:cNvCxnSpPr>
            <a:cxnSpLocks/>
            <a:endCxn id="67" idx="0"/>
          </p:cNvCxnSpPr>
          <p:nvPr/>
        </p:nvCxnSpPr>
        <p:spPr>
          <a:xfrm rot="10800000" flipV="1">
            <a:off x="2887047" y="2005340"/>
            <a:ext cx="1287463" cy="927925"/>
          </a:xfrm>
          <a:prstGeom prst="curvedConnector2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76A9E28-CCAB-5342-8538-18F8FFBAB26F}"/>
              </a:ext>
            </a:extLst>
          </p:cNvPr>
          <p:cNvSpPr/>
          <p:nvPr/>
        </p:nvSpPr>
        <p:spPr>
          <a:xfrm>
            <a:off x="1627523" y="3874217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CFDFA6A6-70F5-8B46-B5C7-B6C59F0E8D2C}"/>
              </a:ext>
            </a:extLst>
          </p:cNvPr>
          <p:cNvCxnSpPr>
            <a:cxnSpLocks/>
          </p:cNvCxnSpPr>
          <p:nvPr/>
        </p:nvCxnSpPr>
        <p:spPr>
          <a:xfrm rot="5400000">
            <a:off x="2066816" y="3239676"/>
            <a:ext cx="938242" cy="70222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E3A149-3CA9-2447-8F5F-395167138B38}"/>
              </a:ext>
            </a:extLst>
          </p:cNvPr>
          <p:cNvSpPr/>
          <p:nvPr/>
        </p:nvSpPr>
        <p:spPr>
          <a:xfrm>
            <a:off x="5411886" y="3874216"/>
            <a:ext cx="1082661" cy="579342"/>
          </a:xfrm>
          <a:prstGeom prst="roundRect">
            <a:avLst/>
          </a:prstGeom>
          <a:solidFill>
            <a:srgbClr val="50A61B"/>
          </a:solid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6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EF27E5-E23A-854F-A5E6-023EEBB8DBF1}"/>
              </a:ext>
            </a:extLst>
          </p:cNvPr>
          <p:cNvSpPr/>
          <p:nvPr/>
        </p:nvSpPr>
        <p:spPr>
          <a:xfrm>
            <a:off x="3739927" y="1448732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C8CB97C-AC6F-6B4D-A25F-6086E78448E6}"/>
              </a:ext>
            </a:extLst>
          </p:cNvPr>
          <p:cNvSpPr/>
          <p:nvPr/>
        </p:nvSpPr>
        <p:spPr>
          <a:xfrm>
            <a:off x="2210633" y="2541174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BF21DA6-C118-7C4C-941B-D18137366FF7}"/>
              </a:ext>
            </a:extLst>
          </p:cNvPr>
          <p:cNvSpPr/>
          <p:nvPr/>
        </p:nvSpPr>
        <p:spPr>
          <a:xfrm>
            <a:off x="1450658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BE813D-FDE2-554D-92D2-F6A02B476AC4}"/>
              </a:ext>
            </a:extLst>
          </p:cNvPr>
          <p:cNvSpPr/>
          <p:nvPr/>
        </p:nvSpPr>
        <p:spPr>
          <a:xfrm>
            <a:off x="5227662" y="3688521"/>
            <a:ext cx="371388" cy="37138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160" dirty="0">
                <a:solidFill>
                  <a:srgbClr val="012639"/>
                </a:solidFill>
                <a:latin typeface="Barlow" pitchFamily="2" charset="77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9EF4B-1724-F04D-9370-6657CBC8E083}"/>
              </a:ext>
            </a:extLst>
          </p:cNvPr>
          <p:cNvSpPr/>
          <p:nvPr/>
        </p:nvSpPr>
        <p:spPr>
          <a:xfrm>
            <a:off x="2714016" y="2933266"/>
            <a:ext cx="346065" cy="1913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F6DF4C-6AF7-5347-9A95-F565325849E9}"/>
              </a:ext>
            </a:extLst>
          </p:cNvPr>
          <p:cNvSpPr/>
          <p:nvPr/>
        </p:nvSpPr>
        <p:spPr>
          <a:xfrm>
            <a:off x="4149810" y="1958914"/>
            <a:ext cx="97765" cy="907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E47250-EC18-2C4B-8F1A-203DE267A487}"/>
              </a:ext>
            </a:extLst>
          </p:cNvPr>
          <p:cNvSpPr/>
          <p:nvPr/>
        </p:nvSpPr>
        <p:spPr>
          <a:xfrm>
            <a:off x="2120027" y="4059908"/>
            <a:ext cx="128043" cy="7194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6729899-F203-144F-B745-3B7B8B68ACC8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4346711" y="2326163"/>
            <a:ext cx="2193313" cy="1482134"/>
          </a:xfrm>
          <a:prstGeom prst="curvedConnector3">
            <a:avLst>
              <a:gd name="adj1" fmla="val 6481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03DDA8-6162-3945-B8AF-034C268DE573}"/>
              </a:ext>
            </a:extLst>
          </p:cNvPr>
          <p:cNvSpPr/>
          <p:nvPr/>
        </p:nvSpPr>
        <p:spPr>
          <a:xfrm>
            <a:off x="4610395" y="1845601"/>
            <a:ext cx="192569" cy="13716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A0EBA-587D-9F41-B9C6-09F08B60DD30}"/>
              </a:ext>
            </a:extLst>
          </p:cNvPr>
          <p:cNvSpPr/>
          <p:nvPr/>
        </p:nvSpPr>
        <p:spPr>
          <a:xfrm>
            <a:off x="5985021" y="4163887"/>
            <a:ext cx="398828" cy="14483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62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1DD259-7ED5-FE43-AD0E-0BAA71F2727D}"/>
              </a:ext>
            </a:extLst>
          </p:cNvPr>
          <p:cNvSpPr/>
          <p:nvPr/>
        </p:nvSpPr>
        <p:spPr>
          <a:xfrm>
            <a:off x="1731728" y="1338393"/>
            <a:ext cx="1116405" cy="477786"/>
          </a:xfrm>
          <a:prstGeom prst="roundRect">
            <a:avLst/>
          </a:prstGeom>
          <a:solidFill>
            <a:srgbClr val="FFD6C9"/>
          </a:solidFill>
          <a:ln w="31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>
                <a:solidFill>
                  <a:schemeClr val="dk1"/>
                </a:solidFill>
                <a:latin typeface="Barlow"/>
                <a:cs typeface="Arial"/>
              </a:rPr>
              <a:t>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3E743-E00E-1145-96B2-A8DCFE20137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48133" y="1577286"/>
            <a:ext cx="1301677" cy="42700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2D303941-1D0F-3946-B756-6119873EFEF7}"/>
              </a:ext>
            </a:extLst>
          </p:cNvPr>
          <p:cNvSpPr txBox="1"/>
          <p:nvPr/>
        </p:nvSpPr>
        <p:spPr>
          <a:xfrm>
            <a:off x="277650" y="355600"/>
            <a:ext cx="66867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3000">
                <a:highlight>
                  <a:srgbClr val="FFD966"/>
                </a:highlight>
                <a:latin typeface="LINUX BIOLINUM CAPITALS" panose="02000503000000000000" pitchFamily="2" charset="0"/>
                <a:ea typeface="LINUX BIOLINUM CAPITALS" panose="02000503000000000000" pitchFamily="2" charset="0"/>
                <a:cs typeface="LINUX BIOLINUM CAPITALS" panose="02000503000000000000" pitchFamily="2" charset="0"/>
              </a:defRPr>
            </a:lvl1pPr>
          </a:lstStyle>
          <a:p>
            <a:r>
              <a:rPr lang="en-GB" dirty="0">
                <a:sym typeface="Roboto Medium"/>
              </a:rPr>
              <a:t>Example</a:t>
            </a:r>
            <a:endParaRPr dirty="0">
              <a:sym typeface="Roboto Medium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704760D7-B2D3-DEE3-8C05-A745005C55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268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AEABAB"/>
                </a:solidFill>
                <a:latin typeface="Fira Code Light" panose="020B0809050000020004" pitchFamily="49" charset="0"/>
                <a:ea typeface="Fira Code Light" panose="020B0809050000020004" pitchFamily="49" charset="0"/>
                <a:cs typeface="Arial"/>
              </a:rPr>
              <a:pPr/>
              <a:t>8</a:t>
            </a:fld>
            <a:endParaRPr dirty="0">
              <a:solidFill>
                <a:srgbClr val="AEABAB"/>
              </a:solidFill>
              <a:latin typeface="Fira Code Light" panose="020B0809050000020004" pitchFamily="49" charset="0"/>
              <a:ea typeface="Fira Code Light" panose="020B08090500000200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0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3892E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4422EE7-C13F-E84A-BFB0-4A00FB215926}">
  <we:reference id="wa104381411" version="1.0.0.0" store="en-GB" storeType="OMEX"/>
  <we:alternateReferences>
    <we:reference id="WA104381411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1776</Words>
  <Application>Microsoft Macintosh PowerPoint</Application>
  <PresentationFormat>On-screen Show (16:9)</PresentationFormat>
  <Paragraphs>289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LINUX BIOLINUM CAPITALS</vt:lpstr>
      <vt:lpstr>Rasa</vt:lpstr>
      <vt:lpstr>Barlow</vt:lpstr>
      <vt:lpstr>Fira Code Light</vt:lpstr>
      <vt:lpstr>Linux Biolinum</vt:lpstr>
      <vt:lpstr>Calibri</vt:lpstr>
      <vt:lpstr>Arial</vt:lpstr>
      <vt:lpstr>Office Theme</vt:lpstr>
      <vt:lpstr>Coverage-Based Debloating for Java Bytecode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Coverage-Based Debloating for Java Bytecode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Coverage-Based Debloating for Java Bytecode</dc:title>
  <dc:creator>César Soto Valero</dc:creator>
  <cp:lastModifiedBy>César Soto Valero</cp:lastModifiedBy>
  <cp:revision>8</cp:revision>
  <dcterms:created xsi:type="dcterms:W3CDTF">2020-12-25T21:47:44Z</dcterms:created>
  <dcterms:modified xsi:type="dcterms:W3CDTF">2022-10-17T08:23:26Z</dcterms:modified>
</cp:coreProperties>
</file>