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9" r:id="rId3"/>
    <p:sldId id="280" r:id="rId4"/>
    <p:sldId id="257" r:id="rId5"/>
    <p:sldId id="278" r:id="rId6"/>
    <p:sldId id="258" r:id="rId7"/>
    <p:sldId id="260" r:id="rId8"/>
    <p:sldId id="263" r:id="rId9"/>
    <p:sldId id="261" r:id="rId10"/>
    <p:sldId id="262" r:id="rId11"/>
    <p:sldId id="264" r:id="rId12"/>
    <p:sldId id="269" r:id="rId13"/>
    <p:sldId id="265" r:id="rId14"/>
    <p:sldId id="266" r:id="rId15"/>
    <p:sldId id="268" r:id="rId16"/>
    <p:sldId id="26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FE93-800D-4F6A-B621-495B75F8B8A1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5F8-8028-4B18-A345-61CDC33B77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25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FE93-800D-4F6A-B621-495B75F8B8A1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5F8-8028-4B18-A345-61CDC33B77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83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FE93-800D-4F6A-B621-495B75F8B8A1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5F8-8028-4B18-A345-61CDC33B77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4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FE93-800D-4F6A-B621-495B75F8B8A1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5F8-8028-4B18-A345-61CDC33B77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34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FE93-800D-4F6A-B621-495B75F8B8A1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5F8-8028-4B18-A345-61CDC33B77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53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FE93-800D-4F6A-B621-495B75F8B8A1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5F8-8028-4B18-A345-61CDC33B77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7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FE93-800D-4F6A-B621-495B75F8B8A1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5F8-8028-4B18-A345-61CDC33B77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92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FE93-800D-4F6A-B621-495B75F8B8A1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5F8-8028-4B18-A345-61CDC33B77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38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FE93-800D-4F6A-B621-495B75F8B8A1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5F8-8028-4B18-A345-61CDC33B77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17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FE93-800D-4F6A-B621-495B75F8B8A1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5F8-8028-4B18-A345-61CDC33B77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89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FE93-800D-4F6A-B621-495B75F8B8A1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5F8-8028-4B18-A345-61CDC33B77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36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FE93-800D-4F6A-B621-495B75F8B8A1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F5F8-8028-4B18-A345-61CDC33B77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42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.1/d7/d8b/tutorial_py_face_detection.html" TargetMode="External"/><Relationship Id="rId2" Type="http://schemas.openxmlformats.org/officeDocument/2006/relationships/hyperlink" Target="https://docs.opencv.org/3.4/d7/d00/tutorial_meanshif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putervisiononline.com/" TargetMode="External"/><Relationship Id="rId4" Type="http://schemas.openxmlformats.org/officeDocument/2006/relationships/hyperlink" Target="https://www.youtube.com/watch?v=WfdYYNamHZ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Tracking de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Haarcascade</a:t>
            </a:r>
            <a:r>
              <a:rPr lang="pt-BR" dirty="0"/>
              <a:t> e </a:t>
            </a:r>
            <a:r>
              <a:rPr lang="pt-BR" dirty="0" err="1"/>
              <a:t>Camshift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19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140897"/>
            <a:ext cx="5683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Será que todos eles são relevantes para nosso proposito?</a:t>
            </a:r>
            <a:r>
              <a:rPr lang="pt-BR" dirty="0"/>
              <a:t> 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585910" cy="1325563"/>
          </a:xfrm>
        </p:spPr>
        <p:txBody>
          <a:bodyPr/>
          <a:lstStyle/>
          <a:p>
            <a:r>
              <a:rPr lang="pt-BR" dirty="0" err="1"/>
              <a:t>Adaboost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1820129"/>
            <a:ext cx="1201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 todos os 160.000 recursos gerados, nem todos nos trazem padrões necessários para nossa detecção. Para reduzir e selecionar somente os recursos úteis utilizamos o </a:t>
            </a:r>
            <a:r>
              <a:rPr lang="pt-BR" dirty="0" err="1"/>
              <a:t>Adaboost</a:t>
            </a:r>
            <a:r>
              <a:rPr lang="pt-BR" dirty="0"/>
              <a:t>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49" y="2681097"/>
            <a:ext cx="1752845" cy="113363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274" y="2776360"/>
            <a:ext cx="1247949" cy="103837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895699" y="3947558"/>
            <a:ext cx="19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Recurso irrelevante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896949" y="3947558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Recurso relevante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1531345" y="4316890"/>
            <a:ext cx="451692" cy="42300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88907" y="4739890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Classificador fraco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37" y="5784983"/>
            <a:ext cx="4734586" cy="285790"/>
          </a:xfrm>
          <a:prstGeom prst="rect">
            <a:avLst/>
          </a:prstGeom>
        </p:spPr>
      </p:pic>
      <p:cxnSp>
        <p:nvCxnSpPr>
          <p:cNvPr id="16" name="Conector de seta reta 15"/>
          <p:cNvCxnSpPr>
            <a:stCxn id="14" idx="2"/>
          </p:cNvCxnSpPr>
          <p:nvPr/>
        </p:nvCxnSpPr>
        <p:spPr>
          <a:xfrm>
            <a:off x="1531345" y="5109222"/>
            <a:ext cx="1531344" cy="67576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0" y="6460744"/>
            <a:ext cx="1220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Basicamente, um classificador forte é a combinação linear de vários classificadores fracos com pesos atribuídos a cada um deles.</a:t>
            </a: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8072846" y="2573383"/>
            <a:ext cx="3102312" cy="1886054"/>
          </a:xfrm>
          <a:prstGeom prst="roundRect">
            <a:avLst>
              <a:gd name="adj" fmla="val 1012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Um classificador fraco é um recurso relevante que tenha uma porcentagem de acerto em cerca de 50%.</a:t>
            </a:r>
          </a:p>
          <a:p>
            <a:r>
              <a:rPr lang="pt-BR" sz="1600" dirty="0">
                <a:solidFill>
                  <a:schemeClr val="tx1"/>
                </a:solidFill>
              </a:rPr>
              <a:t>Retorna 1 quando encontra um recurso na imagem e 0 quando não.</a:t>
            </a:r>
          </a:p>
        </p:txBody>
      </p:sp>
    </p:spTree>
    <p:extLst>
      <p:ext uri="{BB962C8B-B14F-4D97-AF65-F5344CB8AC3E}">
        <p14:creationId xmlns:p14="http://schemas.microsoft.com/office/powerpoint/2010/main" val="407822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194561" y="1293222"/>
            <a:ext cx="7380514" cy="4389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ubo 5"/>
          <p:cNvSpPr/>
          <p:nvPr/>
        </p:nvSpPr>
        <p:spPr>
          <a:xfrm>
            <a:off x="4763589" y="2320836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ubo 6"/>
          <p:cNvSpPr/>
          <p:nvPr/>
        </p:nvSpPr>
        <p:spPr>
          <a:xfrm>
            <a:off x="6588035" y="2551612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bo 12"/>
          <p:cNvSpPr/>
          <p:nvPr/>
        </p:nvSpPr>
        <p:spPr>
          <a:xfrm>
            <a:off x="5238206" y="3840480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ubo 13"/>
          <p:cNvSpPr/>
          <p:nvPr/>
        </p:nvSpPr>
        <p:spPr>
          <a:xfrm>
            <a:off x="6500950" y="3300550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ubo 14"/>
          <p:cNvSpPr/>
          <p:nvPr/>
        </p:nvSpPr>
        <p:spPr>
          <a:xfrm>
            <a:off x="4445726" y="3243944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ubo 15"/>
          <p:cNvSpPr/>
          <p:nvPr/>
        </p:nvSpPr>
        <p:spPr>
          <a:xfrm>
            <a:off x="6339841" y="4393476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ubo 16"/>
          <p:cNvSpPr/>
          <p:nvPr/>
        </p:nvSpPr>
        <p:spPr>
          <a:xfrm>
            <a:off x="5425442" y="2225041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ubo 17"/>
          <p:cNvSpPr/>
          <p:nvPr/>
        </p:nvSpPr>
        <p:spPr>
          <a:xfrm>
            <a:off x="5577841" y="3082834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 rot="5400000" flipH="1" flipV="1">
            <a:off x="2579916" y="1521822"/>
            <a:ext cx="5003075" cy="40756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5630091" y="352698"/>
            <a:ext cx="20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Classificador fraco 1</a:t>
            </a:r>
          </a:p>
        </p:txBody>
      </p:sp>
      <p:cxnSp>
        <p:nvCxnSpPr>
          <p:cNvPr id="8" name="Conector de seta reta 7"/>
          <p:cNvCxnSpPr/>
          <p:nvPr/>
        </p:nvCxnSpPr>
        <p:spPr>
          <a:xfrm flipH="1" flipV="1">
            <a:off x="6268598" y="1597446"/>
            <a:ext cx="265403" cy="17627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194561" y="1293222"/>
            <a:ext cx="7380514" cy="4389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ubo 5"/>
          <p:cNvSpPr/>
          <p:nvPr/>
        </p:nvSpPr>
        <p:spPr>
          <a:xfrm>
            <a:off x="4763589" y="2320836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ubo 6"/>
          <p:cNvSpPr/>
          <p:nvPr/>
        </p:nvSpPr>
        <p:spPr>
          <a:xfrm>
            <a:off x="6588035" y="2551612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bo 12"/>
          <p:cNvSpPr/>
          <p:nvPr/>
        </p:nvSpPr>
        <p:spPr>
          <a:xfrm>
            <a:off x="5238206" y="3840480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ubo 13"/>
          <p:cNvSpPr/>
          <p:nvPr/>
        </p:nvSpPr>
        <p:spPr>
          <a:xfrm>
            <a:off x="6500950" y="3300550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ubo 14"/>
          <p:cNvSpPr/>
          <p:nvPr/>
        </p:nvSpPr>
        <p:spPr>
          <a:xfrm>
            <a:off x="4445726" y="3243944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ubo 15"/>
          <p:cNvSpPr/>
          <p:nvPr/>
        </p:nvSpPr>
        <p:spPr>
          <a:xfrm>
            <a:off x="6339841" y="4393476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ubo 16"/>
          <p:cNvSpPr/>
          <p:nvPr/>
        </p:nvSpPr>
        <p:spPr>
          <a:xfrm>
            <a:off x="5425442" y="2225041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ubo 17"/>
          <p:cNvSpPr/>
          <p:nvPr/>
        </p:nvSpPr>
        <p:spPr>
          <a:xfrm>
            <a:off x="5577841" y="3082834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 rot="5400000" flipH="1" flipV="1">
            <a:off x="2579916" y="1521822"/>
            <a:ext cx="5003075" cy="40756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5630091" y="352698"/>
            <a:ext cx="20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Classificador fraco 1</a:t>
            </a:r>
          </a:p>
        </p:txBody>
      </p:sp>
      <p:sp>
        <p:nvSpPr>
          <p:cNvPr id="19" name="Cubo 18"/>
          <p:cNvSpPr/>
          <p:nvPr/>
        </p:nvSpPr>
        <p:spPr>
          <a:xfrm>
            <a:off x="4441370" y="3004454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ubo 19"/>
          <p:cNvSpPr/>
          <p:nvPr/>
        </p:nvSpPr>
        <p:spPr>
          <a:xfrm>
            <a:off x="4772297" y="2094413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 flipH="1" flipV="1">
            <a:off x="6268598" y="1597446"/>
            <a:ext cx="265403" cy="17627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194561" y="1293222"/>
            <a:ext cx="7380514" cy="4389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ubo 5"/>
          <p:cNvSpPr/>
          <p:nvPr/>
        </p:nvSpPr>
        <p:spPr>
          <a:xfrm>
            <a:off x="4763589" y="2320836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ubo 6"/>
          <p:cNvSpPr/>
          <p:nvPr/>
        </p:nvSpPr>
        <p:spPr>
          <a:xfrm>
            <a:off x="6588035" y="2551612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bo 12"/>
          <p:cNvSpPr/>
          <p:nvPr/>
        </p:nvSpPr>
        <p:spPr>
          <a:xfrm>
            <a:off x="5238206" y="3840480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ubo 13"/>
          <p:cNvSpPr/>
          <p:nvPr/>
        </p:nvSpPr>
        <p:spPr>
          <a:xfrm>
            <a:off x="6500950" y="3300550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ubo 14"/>
          <p:cNvSpPr/>
          <p:nvPr/>
        </p:nvSpPr>
        <p:spPr>
          <a:xfrm>
            <a:off x="4445726" y="3243944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ubo 15"/>
          <p:cNvSpPr/>
          <p:nvPr/>
        </p:nvSpPr>
        <p:spPr>
          <a:xfrm>
            <a:off x="6339841" y="4393476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ubo 16"/>
          <p:cNvSpPr/>
          <p:nvPr/>
        </p:nvSpPr>
        <p:spPr>
          <a:xfrm>
            <a:off x="5425442" y="2225041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ubo 17"/>
          <p:cNvSpPr/>
          <p:nvPr/>
        </p:nvSpPr>
        <p:spPr>
          <a:xfrm>
            <a:off x="5577841" y="3082834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ubo 18"/>
          <p:cNvSpPr/>
          <p:nvPr/>
        </p:nvSpPr>
        <p:spPr>
          <a:xfrm>
            <a:off x="4441372" y="3017521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ubo 19"/>
          <p:cNvSpPr/>
          <p:nvPr/>
        </p:nvSpPr>
        <p:spPr>
          <a:xfrm>
            <a:off x="4772298" y="2094414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 rot="5400000" flipH="1" flipV="1">
            <a:off x="2325191" y="3513909"/>
            <a:ext cx="5721533" cy="1045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4058194" y="322217"/>
            <a:ext cx="20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Classificador fraco 2</a:t>
            </a: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5199125" y="1836070"/>
            <a:ext cx="387430" cy="374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194561" y="1293222"/>
            <a:ext cx="7380514" cy="4389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ubo 5"/>
          <p:cNvSpPr/>
          <p:nvPr/>
        </p:nvSpPr>
        <p:spPr>
          <a:xfrm>
            <a:off x="4763589" y="2320836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ubo 6"/>
          <p:cNvSpPr/>
          <p:nvPr/>
        </p:nvSpPr>
        <p:spPr>
          <a:xfrm>
            <a:off x="6588035" y="2551612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bo 12"/>
          <p:cNvSpPr/>
          <p:nvPr/>
        </p:nvSpPr>
        <p:spPr>
          <a:xfrm>
            <a:off x="5238206" y="3840480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ubo 13"/>
          <p:cNvSpPr/>
          <p:nvPr/>
        </p:nvSpPr>
        <p:spPr>
          <a:xfrm>
            <a:off x="6500950" y="3300550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ubo 14"/>
          <p:cNvSpPr/>
          <p:nvPr/>
        </p:nvSpPr>
        <p:spPr>
          <a:xfrm>
            <a:off x="4445726" y="3243944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ubo 15"/>
          <p:cNvSpPr/>
          <p:nvPr/>
        </p:nvSpPr>
        <p:spPr>
          <a:xfrm>
            <a:off x="6339841" y="4393476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ubo 16"/>
          <p:cNvSpPr/>
          <p:nvPr/>
        </p:nvSpPr>
        <p:spPr>
          <a:xfrm>
            <a:off x="5425442" y="2225041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ubo 17"/>
          <p:cNvSpPr/>
          <p:nvPr/>
        </p:nvSpPr>
        <p:spPr>
          <a:xfrm>
            <a:off x="5577841" y="3082834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ubo 18"/>
          <p:cNvSpPr/>
          <p:nvPr/>
        </p:nvSpPr>
        <p:spPr>
          <a:xfrm>
            <a:off x="4441372" y="3017521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ubo 19"/>
          <p:cNvSpPr/>
          <p:nvPr/>
        </p:nvSpPr>
        <p:spPr>
          <a:xfrm>
            <a:off x="4772298" y="2094414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 rot="5400000" flipH="1" flipV="1">
            <a:off x="2325191" y="3513909"/>
            <a:ext cx="5721533" cy="1045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4058194" y="322217"/>
            <a:ext cx="20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Classificador fraco 2</a:t>
            </a:r>
          </a:p>
        </p:txBody>
      </p:sp>
      <p:sp>
        <p:nvSpPr>
          <p:cNvPr id="21" name="Cubo 20"/>
          <p:cNvSpPr/>
          <p:nvPr/>
        </p:nvSpPr>
        <p:spPr>
          <a:xfrm>
            <a:off x="6335487" y="4140928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5199125" y="1836070"/>
            <a:ext cx="387430" cy="374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194561" y="1293222"/>
            <a:ext cx="7380514" cy="4389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ubo 5"/>
          <p:cNvSpPr/>
          <p:nvPr/>
        </p:nvSpPr>
        <p:spPr>
          <a:xfrm>
            <a:off x="4763589" y="2320836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ubo 6"/>
          <p:cNvSpPr/>
          <p:nvPr/>
        </p:nvSpPr>
        <p:spPr>
          <a:xfrm>
            <a:off x="6588035" y="2551612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bo 12"/>
          <p:cNvSpPr/>
          <p:nvPr/>
        </p:nvSpPr>
        <p:spPr>
          <a:xfrm>
            <a:off x="5238206" y="3840480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ubo 13"/>
          <p:cNvSpPr/>
          <p:nvPr/>
        </p:nvSpPr>
        <p:spPr>
          <a:xfrm>
            <a:off x="6500950" y="3300550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ubo 14"/>
          <p:cNvSpPr/>
          <p:nvPr/>
        </p:nvSpPr>
        <p:spPr>
          <a:xfrm>
            <a:off x="4445726" y="3243944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ubo 15"/>
          <p:cNvSpPr/>
          <p:nvPr/>
        </p:nvSpPr>
        <p:spPr>
          <a:xfrm>
            <a:off x="6339841" y="4393476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ubo 16"/>
          <p:cNvSpPr/>
          <p:nvPr/>
        </p:nvSpPr>
        <p:spPr>
          <a:xfrm>
            <a:off x="5425442" y="2225041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ubo 17"/>
          <p:cNvSpPr/>
          <p:nvPr/>
        </p:nvSpPr>
        <p:spPr>
          <a:xfrm>
            <a:off x="5577841" y="3082834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ubo 18"/>
          <p:cNvSpPr/>
          <p:nvPr/>
        </p:nvSpPr>
        <p:spPr>
          <a:xfrm>
            <a:off x="4441372" y="3017521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ubo 19"/>
          <p:cNvSpPr/>
          <p:nvPr/>
        </p:nvSpPr>
        <p:spPr>
          <a:xfrm>
            <a:off x="4772298" y="2094414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ubo 20"/>
          <p:cNvSpPr/>
          <p:nvPr/>
        </p:nvSpPr>
        <p:spPr>
          <a:xfrm>
            <a:off x="6335487" y="4140928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3722914" y="1436914"/>
            <a:ext cx="6008915" cy="46765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9792789" y="1262743"/>
            <a:ext cx="20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Classificador fraco 3</a:t>
            </a:r>
          </a:p>
        </p:txBody>
      </p:sp>
      <p:cxnSp>
        <p:nvCxnSpPr>
          <p:cNvPr id="22" name="Conector de seta reta 21"/>
          <p:cNvCxnSpPr/>
          <p:nvPr/>
        </p:nvCxnSpPr>
        <p:spPr>
          <a:xfrm flipH="1" flipV="1">
            <a:off x="7656723" y="2562629"/>
            <a:ext cx="209321" cy="3135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194561" y="1293222"/>
            <a:ext cx="7380514" cy="4389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ubo 5"/>
          <p:cNvSpPr/>
          <p:nvPr/>
        </p:nvSpPr>
        <p:spPr>
          <a:xfrm>
            <a:off x="4763589" y="2320836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ubo 6"/>
          <p:cNvSpPr/>
          <p:nvPr/>
        </p:nvSpPr>
        <p:spPr>
          <a:xfrm>
            <a:off x="6588035" y="2551612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bo 12"/>
          <p:cNvSpPr/>
          <p:nvPr/>
        </p:nvSpPr>
        <p:spPr>
          <a:xfrm>
            <a:off x="5238206" y="3840480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ubo 13"/>
          <p:cNvSpPr/>
          <p:nvPr/>
        </p:nvSpPr>
        <p:spPr>
          <a:xfrm>
            <a:off x="6500950" y="3300550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ubo 14"/>
          <p:cNvSpPr/>
          <p:nvPr/>
        </p:nvSpPr>
        <p:spPr>
          <a:xfrm>
            <a:off x="4445726" y="3243944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ubo 15"/>
          <p:cNvSpPr/>
          <p:nvPr/>
        </p:nvSpPr>
        <p:spPr>
          <a:xfrm>
            <a:off x="6339841" y="4393476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ubo 16"/>
          <p:cNvSpPr/>
          <p:nvPr/>
        </p:nvSpPr>
        <p:spPr>
          <a:xfrm>
            <a:off x="5425442" y="2225041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ubo 17"/>
          <p:cNvSpPr/>
          <p:nvPr/>
        </p:nvSpPr>
        <p:spPr>
          <a:xfrm>
            <a:off x="5577841" y="3082834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ubo 18"/>
          <p:cNvSpPr/>
          <p:nvPr/>
        </p:nvSpPr>
        <p:spPr>
          <a:xfrm>
            <a:off x="4441372" y="3017521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ubo 19"/>
          <p:cNvSpPr/>
          <p:nvPr/>
        </p:nvSpPr>
        <p:spPr>
          <a:xfrm>
            <a:off x="4772298" y="2094414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ubo 20"/>
          <p:cNvSpPr/>
          <p:nvPr/>
        </p:nvSpPr>
        <p:spPr>
          <a:xfrm>
            <a:off x="6335487" y="4140928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3722914" y="1436914"/>
            <a:ext cx="6008915" cy="46765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9792789" y="1262743"/>
            <a:ext cx="20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Classificador fraco 3</a:t>
            </a:r>
          </a:p>
        </p:txBody>
      </p:sp>
      <p:sp>
        <p:nvSpPr>
          <p:cNvPr id="30" name="Cubo 29"/>
          <p:cNvSpPr/>
          <p:nvPr/>
        </p:nvSpPr>
        <p:spPr>
          <a:xfrm>
            <a:off x="4437018" y="2778035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ubo 30"/>
          <p:cNvSpPr/>
          <p:nvPr/>
        </p:nvSpPr>
        <p:spPr>
          <a:xfrm>
            <a:off x="4767943" y="1854927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 flipH="1" flipV="1">
            <a:off x="7656723" y="2562629"/>
            <a:ext cx="209321" cy="3135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194561" y="1293222"/>
            <a:ext cx="7380514" cy="4389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ubo 5"/>
          <p:cNvSpPr/>
          <p:nvPr/>
        </p:nvSpPr>
        <p:spPr>
          <a:xfrm>
            <a:off x="4763589" y="2320836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ubo 6"/>
          <p:cNvSpPr/>
          <p:nvPr/>
        </p:nvSpPr>
        <p:spPr>
          <a:xfrm>
            <a:off x="6588035" y="2551612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bo 12"/>
          <p:cNvSpPr/>
          <p:nvPr/>
        </p:nvSpPr>
        <p:spPr>
          <a:xfrm>
            <a:off x="5238206" y="3840480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ubo 13"/>
          <p:cNvSpPr/>
          <p:nvPr/>
        </p:nvSpPr>
        <p:spPr>
          <a:xfrm>
            <a:off x="6500950" y="3300550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ubo 14"/>
          <p:cNvSpPr/>
          <p:nvPr/>
        </p:nvSpPr>
        <p:spPr>
          <a:xfrm>
            <a:off x="4445726" y="3243944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ubo 15"/>
          <p:cNvSpPr/>
          <p:nvPr/>
        </p:nvSpPr>
        <p:spPr>
          <a:xfrm>
            <a:off x="6339841" y="4393476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ubo 16"/>
          <p:cNvSpPr/>
          <p:nvPr/>
        </p:nvSpPr>
        <p:spPr>
          <a:xfrm>
            <a:off x="5425442" y="2225041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ubo 17"/>
          <p:cNvSpPr/>
          <p:nvPr/>
        </p:nvSpPr>
        <p:spPr>
          <a:xfrm>
            <a:off x="5577841" y="3082834"/>
            <a:ext cx="339634" cy="31350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ubo 18"/>
          <p:cNvSpPr/>
          <p:nvPr/>
        </p:nvSpPr>
        <p:spPr>
          <a:xfrm>
            <a:off x="4441372" y="3017521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ubo 19"/>
          <p:cNvSpPr/>
          <p:nvPr/>
        </p:nvSpPr>
        <p:spPr>
          <a:xfrm>
            <a:off x="4772298" y="2094414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ubo 20"/>
          <p:cNvSpPr/>
          <p:nvPr/>
        </p:nvSpPr>
        <p:spPr>
          <a:xfrm>
            <a:off x="6335487" y="4140928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3722914" y="1436914"/>
            <a:ext cx="6008915" cy="46765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9792789" y="1262743"/>
            <a:ext cx="20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Classificador fraco 3</a:t>
            </a:r>
          </a:p>
        </p:txBody>
      </p:sp>
      <p:sp>
        <p:nvSpPr>
          <p:cNvPr id="30" name="Cubo 29"/>
          <p:cNvSpPr/>
          <p:nvPr/>
        </p:nvSpPr>
        <p:spPr>
          <a:xfrm>
            <a:off x="4437018" y="2778035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ubo 30"/>
          <p:cNvSpPr/>
          <p:nvPr/>
        </p:nvSpPr>
        <p:spPr>
          <a:xfrm>
            <a:off x="4767943" y="1854927"/>
            <a:ext cx="339634" cy="31350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 rot="5400000" flipH="1" flipV="1">
            <a:off x="2579916" y="1521822"/>
            <a:ext cx="5003075" cy="40756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rot="5400000" flipH="1" flipV="1">
            <a:off x="2325191" y="3513909"/>
            <a:ext cx="5721533" cy="1045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640286" y="592183"/>
            <a:ext cx="20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Classificador fraco 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323806" y="274320"/>
            <a:ext cx="20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Classificador fraco 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2730137" y="1267095"/>
            <a:ext cx="7430825" cy="3513909"/>
            <a:chOff x="2194561" y="705396"/>
            <a:chExt cx="10149973" cy="5408022"/>
          </a:xfrm>
        </p:grpSpPr>
        <p:sp>
          <p:nvSpPr>
            <p:cNvPr id="4" name="Retângulo 3"/>
            <p:cNvSpPr/>
            <p:nvPr/>
          </p:nvSpPr>
          <p:spPr>
            <a:xfrm>
              <a:off x="2194561" y="1293222"/>
              <a:ext cx="7380514" cy="4389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Cubo 5"/>
            <p:cNvSpPr/>
            <p:nvPr/>
          </p:nvSpPr>
          <p:spPr>
            <a:xfrm>
              <a:off x="4763589" y="2320836"/>
              <a:ext cx="339634" cy="313509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ubo 6"/>
            <p:cNvSpPr/>
            <p:nvPr/>
          </p:nvSpPr>
          <p:spPr>
            <a:xfrm>
              <a:off x="6588035" y="2551612"/>
              <a:ext cx="339634" cy="313509"/>
            </a:xfrm>
            <a:prstGeom prst="cub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ubo 12"/>
            <p:cNvSpPr/>
            <p:nvPr/>
          </p:nvSpPr>
          <p:spPr>
            <a:xfrm>
              <a:off x="5238206" y="3840480"/>
              <a:ext cx="339634" cy="313509"/>
            </a:xfrm>
            <a:prstGeom prst="cub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ubo 13"/>
            <p:cNvSpPr/>
            <p:nvPr/>
          </p:nvSpPr>
          <p:spPr>
            <a:xfrm>
              <a:off x="6500950" y="3300550"/>
              <a:ext cx="339634" cy="313509"/>
            </a:xfrm>
            <a:prstGeom prst="cub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ubo 14"/>
            <p:cNvSpPr/>
            <p:nvPr/>
          </p:nvSpPr>
          <p:spPr>
            <a:xfrm>
              <a:off x="4445726" y="3243944"/>
              <a:ext cx="339634" cy="313509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ubo 15"/>
            <p:cNvSpPr/>
            <p:nvPr/>
          </p:nvSpPr>
          <p:spPr>
            <a:xfrm>
              <a:off x="6339841" y="4393476"/>
              <a:ext cx="339634" cy="313509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ubo 16"/>
            <p:cNvSpPr/>
            <p:nvPr/>
          </p:nvSpPr>
          <p:spPr>
            <a:xfrm>
              <a:off x="5425442" y="2225041"/>
              <a:ext cx="339634" cy="313509"/>
            </a:xfrm>
            <a:prstGeom prst="cub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ubo 17"/>
            <p:cNvSpPr/>
            <p:nvPr/>
          </p:nvSpPr>
          <p:spPr>
            <a:xfrm>
              <a:off x="5577841" y="3082834"/>
              <a:ext cx="339634" cy="313509"/>
            </a:xfrm>
            <a:prstGeom prst="cub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ubo 18"/>
            <p:cNvSpPr/>
            <p:nvPr/>
          </p:nvSpPr>
          <p:spPr>
            <a:xfrm>
              <a:off x="4441372" y="3017521"/>
              <a:ext cx="339634" cy="313509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ubo 19"/>
            <p:cNvSpPr/>
            <p:nvPr/>
          </p:nvSpPr>
          <p:spPr>
            <a:xfrm>
              <a:off x="4772298" y="2094413"/>
              <a:ext cx="339634" cy="313509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ubo 20"/>
            <p:cNvSpPr/>
            <p:nvPr/>
          </p:nvSpPr>
          <p:spPr>
            <a:xfrm>
              <a:off x="6335487" y="4140928"/>
              <a:ext cx="339634" cy="313509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de seta reta 24"/>
            <p:cNvCxnSpPr/>
            <p:nvPr/>
          </p:nvCxnSpPr>
          <p:spPr>
            <a:xfrm flipV="1">
              <a:off x="3722914" y="1436914"/>
              <a:ext cx="6008915" cy="46765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/>
            <p:cNvSpPr txBox="1"/>
            <p:nvPr/>
          </p:nvSpPr>
          <p:spPr>
            <a:xfrm>
              <a:off x="9792789" y="1262743"/>
              <a:ext cx="2551745" cy="568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Classificador forte</a:t>
              </a:r>
            </a:p>
          </p:txBody>
        </p:sp>
        <p:sp>
          <p:nvSpPr>
            <p:cNvPr id="30" name="Cubo 29"/>
            <p:cNvSpPr/>
            <p:nvPr/>
          </p:nvSpPr>
          <p:spPr>
            <a:xfrm>
              <a:off x="4437018" y="2778035"/>
              <a:ext cx="339634" cy="313509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ubo 30"/>
            <p:cNvSpPr/>
            <p:nvPr/>
          </p:nvSpPr>
          <p:spPr>
            <a:xfrm>
              <a:off x="4767943" y="1854927"/>
              <a:ext cx="339634" cy="313509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de seta reta 22"/>
            <p:cNvCxnSpPr/>
            <p:nvPr/>
          </p:nvCxnSpPr>
          <p:spPr>
            <a:xfrm rot="5400000" flipH="1" flipV="1">
              <a:off x="3037118" y="2815046"/>
              <a:ext cx="4310742" cy="9144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6" name="Imagem 35" descr="adaboost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18" y="5277394"/>
            <a:ext cx="6422182" cy="970463"/>
          </a:xfrm>
          <a:prstGeom prst="rect">
            <a:avLst/>
          </a:prstGeom>
        </p:spPr>
      </p:pic>
      <p:sp>
        <p:nvSpPr>
          <p:cNvPr id="37" name="Elipse 36"/>
          <p:cNvSpPr/>
          <p:nvPr/>
        </p:nvSpPr>
        <p:spPr>
          <a:xfrm>
            <a:off x="7393578" y="5329645"/>
            <a:ext cx="1698171" cy="6400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8882742" y="5368836"/>
            <a:ext cx="154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Limiar definido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adaboost5.JPG"/>
          <p:cNvPicPr>
            <a:picLocks noChangeAspect="1"/>
          </p:cNvPicPr>
          <p:nvPr/>
        </p:nvPicPr>
        <p:blipFill rotWithShape="1">
          <a:blip r:embed="rId2"/>
          <a:srcRect l="130" b="27601"/>
          <a:stretch/>
        </p:blipFill>
        <p:spPr>
          <a:xfrm>
            <a:off x="4605051" y="2079526"/>
            <a:ext cx="3982266" cy="1952647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3955055" y="2313542"/>
            <a:ext cx="11017" cy="230252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3464804" y="2313542"/>
            <a:ext cx="10025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</a:t>
            </a:r>
          </a:p>
          <a:p>
            <a:r>
              <a:rPr lang="pt-BR" dirty="0"/>
              <a:t>E</a:t>
            </a:r>
          </a:p>
          <a:p>
            <a:r>
              <a:rPr lang="pt-BR" dirty="0"/>
              <a:t>C</a:t>
            </a:r>
          </a:p>
          <a:p>
            <a:r>
              <a:rPr lang="pt-BR" dirty="0"/>
              <a:t>U</a:t>
            </a:r>
          </a:p>
          <a:p>
            <a:r>
              <a:rPr lang="pt-BR" dirty="0"/>
              <a:t>R</a:t>
            </a:r>
          </a:p>
          <a:p>
            <a:r>
              <a:rPr lang="pt-BR" dirty="0"/>
              <a:t>S</a:t>
            </a:r>
          </a:p>
          <a:p>
            <a:r>
              <a:rPr lang="pt-BR" dirty="0"/>
              <a:t>O</a:t>
            </a:r>
          </a:p>
          <a:p>
            <a:r>
              <a:rPr lang="pt-BR" dirty="0"/>
              <a:t>S</a:t>
            </a:r>
          </a:p>
          <a:p>
            <a:endParaRPr lang="pt-BR" dirty="0"/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5541484" y="1024569"/>
            <a:ext cx="815249" cy="14872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541484" y="655237"/>
            <a:ext cx="17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Imagem positiva</a:t>
            </a:r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8075364" y="1167788"/>
            <a:ext cx="793214" cy="1344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8587317" y="779043"/>
            <a:ext cx="178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Imagem negativa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98630" y="5361463"/>
            <a:ext cx="1169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cada recurso, teremos um valor da qual obtemos analisando cada um desses recursos sobre todas as imagens (positivas e negativas) que é um limiar na qual define se é uma detecção ou não. É nesse momento em que aplicamos o “misclassified” visto anteriormente, atribuindo pesos aos erros de cada um dos classificadores.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9005284" y="2497566"/>
            <a:ext cx="4764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0,4</a:t>
            </a:r>
          </a:p>
          <a:p>
            <a:endParaRPr lang="pt-BR" dirty="0"/>
          </a:p>
          <a:p>
            <a:r>
              <a:rPr lang="pt-BR" dirty="0"/>
              <a:t>0,6</a:t>
            </a:r>
          </a:p>
          <a:p>
            <a:endParaRPr lang="pt-BR" dirty="0"/>
          </a:p>
          <a:p>
            <a:r>
              <a:rPr lang="pt-BR" dirty="0"/>
              <a:t>0,8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8705233" y="4805890"/>
            <a:ext cx="1076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Taxa de erro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desse estudo é entender/esmiuçar o Tracking de Objetos, explicando suas técnicas e metodologia através de exemplos e implementações práticas de alguns dos algoritmos usados  para a detecção de objetos previamente escolhido, além de abordar sucintamente algumas das ferramentas mais utilizadas. </a:t>
            </a:r>
          </a:p>
          <a:p>
            <a:endParaRPr lang="pt-BR" dirty="0"/>
          </a:p>
        </p:txBody>
      </p:sp>
      <p:pic>
        <p:nvPicPr>
          <p:cNvPr id="4" name="Imagem 3" descr="ex_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983973" y="4281261"/>
            <a:ext cx="3286226" cy="1924050"/>
          </a:xfrm>
          <a:prstGeom prst="rect">
            <a:avLst/>
          </a:prstGeom>
        </p:spPr>
      </p:pic>
      <p:pic>
        <p:nvPicPr>
          <p:cNvPr id="5" name="Imagem 4" descr="ex_2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7619094" y="4230233"/>
            <a:ext cx="2933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37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adaboost5.JPG"/>
          <p:cNvPicPr>
            <a:picLocks noChangeAspect="1"/>
          </p:cNvPicPr>
          <p:nvPr/>
        </p:nvPicPr>
        <p:blipFill rotWithShape="1">
          <a:blip r:embed="rId2"/>
          <a:srcRect l="130" b="27601"/>
          <a:stretch/>
        </p:blipFill>
        <p:spPr>
          <a:xfrm>
            <a:off x="2071171" y="2057492"/>
            <a:ext cx="3982266" cy="1952647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421175" y="2291508"/>
            <a:ext cx="11017" cy="230252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930924" y="2291508"/>
            <a:ext cx="10025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</a:t>
            </a:r>
          </a:p>
          <a:p>
            <a:r>
              <a:rPr lang="pt-BR" dirty="0"/>
              <a:t>E</a:t>
            </a:r>
          </a:p>
          <a:p>
            <a:r>
              <a:rPr lang="pt-BR" dirty="0"/>
              <a:t>C</a:t>
            </a:r>
          </a:p>
          <a:p>
            <a:r>
              <a:rPr lang="pt-BR" dirty="0"/>
              <a:t>U</a:t>
            </a:r>
          </a:p>
          <a:p>
            <a:r>
              <a:rPr lang="pt-BR" dirty="0"/>
              <a:t>R</a:t>
            </a:r>
          </a:p>
          <a:p>
            <a:r>
              <a:rPr lang="pt-BR" dirty="0"/>
              <a:t>S</a:t>
            </a:r>
          </a:p>
          <a:p>
            <a:r>
              <a:rPr lang="pt-BR" dirty="0"/>
              <a:t>O</a:t>
            </a:r>
          </a:p>
          <a:p>
            <a:r>
              <a:rPr lang="pt-BR" dirty="0"/>
              <a:t>S</a:t>
            </a:r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98630" y="5601191"/>
            <a:ext cx="1169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Atribuído a taxa de erro em cada um dos recursos, escolhemos os que apresentam os menores e passamos eles na combinação linear do classificador forte. Sendo assim, estamos escolhendo dentre todos os 160.000 recursos, aqueles que mais permitem detectar o objeto em questão.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471404" y="2475532"/>
            <a:ext cx="4764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0,4</a:t>
            </a:r>
          </a:p>
          <a:p>
            <a:endParaRPr lang="pt-BR" dirty="0"/>
          </a:p>
          <a:p>
            <a:r>
              <a:rPr lang="pt-BR" dirty="0"/>
              <a:t>0,6</a:t>
            </a:r>
          </a:p>
          <a:p>
            <a:endParaRPr lang="pt-BR" dirty="0"/>
          </a:p>
          <a:p>
            <a:r>
              <a:rPr lang="pt-BR" dirty="0"/>
              <a:t>0,8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6171353" y="4783856"/>
            <a:ext cx="1076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Taxa de erro</a:t>
            </a:r>
          </a:p>
        </p:txBody>
      </p:sp>
      <p:sp>
        <p:nvSpPr>
          <p:cNvPr id="2" name="Retângulo 1"/>
          <p:cNvSpPr/>
          <p:nvPr/>
        </p:nvSpPr>
        <p:spPr>
          <a:xfrm>
            <a:off x="6171353" y="2475532"/>
            <a:ext cx="1076513" cy="399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11" y="585784"/>
            <a:ext cx="4734586" cy="285790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 flipH="1" flipV="1">
            <a:off x="2864385" y="939631"/>
            <a:ext cx="3306968" cy="1535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51" y="2291508"/>
            <a:ext cx="3860719" cy="1505373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8239212" y="3761362"/>
            <a:ext cx="3525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Exemplo do comportamento de um bom classificador</a:t>
            </a:r>
          </a:p>
        </p:txBody>
      </p:sp>
    </p:spTree>
    <p:extLst>
      <p:ext uri="{BB962C8B-B14F-4D97-AF65-F5344CB8AC3E}">
        <p14:creationId xmlns:p14="http://schemas.microsoft.com/office/powerpoint/2010/main" val="172762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914401" y="1123721"/>
            <a:ext cx="1729648" cy="6389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644049" y="2278656"/>
            <a:ext cx="1729648" cy="6389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373697" y="3433591"/>
            <a:ext cx="1729648" cy="6389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6103345" y="4546292"/>
            <a:ext cx="1729648" cy="6389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969485" y="1181600"/>
            <a:ext cx="1619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Objeto é encontrado?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699133" y="2292468"/>
            <a:ext cx="1619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Objeto é encontrado?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428781" y="3433591"/>
            <a:ext cx="1619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Objeto é encontrado?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158429" y="4604171"/>
            <a:ext cx="1619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Objeto é encontrado?</a:t>
            </a:r>
          </a:p>
        </p:txBody>
      </p:sp>
      <p:cxnSp>
        <p:nvCxnSpPr>
          <p:cNvPr id="18" name="Conector de seta reta 17"/>
          <p:cNvCxnSpPr>
            <a:stCxn id="7" idx="3"/>
          </p:cNvCxnSpPr>
          <p:nvPr/>
        </p:nvCxnSpPr>
        <p:spPr>
          <a:xfrm>
            <a:off x="2644049" y="1443210"/>
            <a:ext cx="14982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110104" y="112372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4373697" y="2589098"/>
            <a:ext cx="14982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839752" y="226960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6103345" y="3723050"/>
            <a:ext cx="14982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569400" y="340356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24" name="Conector de seta reta 23"/>
          <p:cNvCxnSpPr/>
          <p:nvPr/>
        </p:nvCxnSpPr>
        <p:spPr>
          <a:xfrm>
            <a:off x="7832993" y="4898529"/>
            <a:ext cx="14982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8299048" y="457904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27" name="Conector angulado 26"/>
          <p:cNvCxnSpPr>
            <a:stCxn id="7" idx="2"/>
            <a:endCxn id="8" idx="1"/>
          </p:cNvCxnSpPr>
          <p:nvPr/>
        </p:nvCxnSpPr>
        <p:spPr>
          <a:xfrm rot="16200000" flipH="1">
            <a:off x="1793914" y="1748010"/>
            <a:ext cx="835446" cy="864824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/>
          <p:cNvCxnSpPr/>
          <p:nvPr/>
        </p:nvCxnSpPr>
        <p:spPr>
          <a:xfrm rot="16200000" flipH="1">
            <a:off x="3523562" y="2926680"/>
            <a:ext cx="835446" cy="864824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/>
          <p:nvPr/>
        </p:nvCxnSpPr>
        <p:spPr>
          <a:xfrm rot="16200000" flipH="1">
            <a:off x="5242194" y="4088976"/>
            <a:ext cx="835446" cy="864824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1086820" y="2084943"/>
            <a:ext cx="74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Talvez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817996" y="3174426"/>
            <a:ext cx="74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Talvez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4489662" y="4521387"/>
            <a:ext cx="74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Talvez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4197426" y="1235287"/>
            <a:ext cx="1630496" cy="415845"/>
          </a:xfrm>
          <a:prstGeom prst="rect">
            <a:avLst/>
          </a:prstGeom>
          <a:solidFill>
            <a:srgbClr val="FA909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Não detectado!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7601636" y="3515127"/>
            <a:ext cx="1630496" cy="415845"/>
          </a:xfrm>
          <a:prstGeom prst="rect">
            <a:avLst/>
          </a:prstGeom>
          <a:solidFill>
            <a:srgbClr val="FA909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Não detectado!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5871988" y="2381175"/>
            <a:ext cx="1630496" cy="415845"/>
          </a:xfrm>
          <a:prstGeom prst="rect">
            <a:avLst/>
          </a:prstGeom>
          <a:solidFill>
            <a:srgbClr val="FA909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Não detectado!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9349969" y="4690606"/>
            <a:ext cx="1630496" cy="415845"/>
          </a:xfrm>
          <a:prstGeom prst="rect">
            <a:avLst/>
          </a:prstGeom>
          <a:solidFill>
            <a:srgbClr val="FA909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Não detectado!</a:t>
            </a:r>
          </a:p>
        </p:txBody>
      </p:sp>
      <p:sp>
        <p:nvSpPr>
          <p:cNvPr id="39" name="Seta para baixo 38"/>
          <p:cNvSpPr/>
          <p:nvPr/>
        </p:nvSpPr>
        <p:spPr>
          <a:xfrm>
            <a:off x="6797407" y="5196287"/>
            <a:ext cx="429658" cy="631636"/>
          </a:xfrm>
          <a:prstGeom prst="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196988" y="5887025"/>
            <a:ext cx="1630496" cy="41584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Detectado!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2596632" y="2036939"/>
            <a:ext cx="1832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Estágio 2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74164" y="896256"/>
            <a:ext cx="1832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Estágio 1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326280" y="3224579"/>
            <a:ext cx="1832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...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092329" y="4327303"/>
            <a:ext cx="1832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Estágio N</a:t>
            </a:r>
          </a:p>
        </p:txBody>
      </p:sp>
      <p:sp>
        <p:nvSpPr>
          <p:cNvPr id="45" name="Título 1"/>
          <p:cNvSpPr>
            <a:spLocks noGrp="1"/>
          </p:cNvSpPr>
          <p:nvPr>
            <p:ph type="title"/>
          </p:nvPr>
        </p:nvSpPr>
        <p:spPr>
          <a:xfrm>
            <a:off x="0" y="79715"/>
            <a:ext cx="5585910" cy="1325563"/>
          </a:xfrm>
        </p:spPr>
        <p:txBody>
          <a:bodyPr/>
          <a:lstStyle/>
          <a:p>
            <a:r>
              <a:rPr lang="pt-BR" dirty="0"/>
              <a:t>Cascading</a:t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47" name="Tabe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23073"/>
              </p:ext>
            </p:extLst>
          </p:nvPr>
        </p:nvGraphicFramePr>
        <p:xfrm>
          <a:off x="264903" y="5561190"/>
          <a:ext cx="410879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Estágio</a:t>
                      </a:r>
                      <a:r>
                        <a:rPr lang="pt-BR" sz="1400" baseline="0" dirty="0"/>
                        <a:t> 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Estágio</a:t>
                      </a:r>
                      <a:r>
                        <a:rPr lang="pt-BR" sz="1400" baseline="0" dirty="0"/>
                        <a:t> 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Estágio</a:t>
                      </a:r>
                      <a:r>
                        <a:rPr lang="pt-BR" sz="1400" baseline="0" dirty="0"/>
                        <a:t> N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10 recursos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20 recursos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T-</a:t>
                      </a:r>
                      <a:r>
                        <a:rPr lang="pt-BR" sz="1400" baseline="0" dirty="0"/>
                        <a:t> X recursos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CaixaDeTexto 47"/>
          <p:cNvSpPr txBox="1"/>
          <p:nvPr/>
        </p:nvSpPr>
        <p:spPr>
          <a:xfrm>
            <a:off x="1182616" y="6315961"/>
            <a:ext cx="2434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X= números de recursos já testados </a:t>
            </a:r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" y="5258685"/>
            <a:ext cx="4014065" cy="24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7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470262" y="0"/>
            <a:ext cx="7467600" cy="11430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Histograma </a:t>
            </a:r>
            <a:r>
              <a:rPr lang="pt-BR" dirty="0" err="1">
                <a:solidFill>
                  <a:schemeClr val="tx1"/>
                </a:solidFill>
              </a:rPr>
              <a:t>Back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Projection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78823" y="1508761"/>
            <a:ext cx="11316788" cy="2686056"/>
          </a:xfrm>
        </p:spPr>
        <p:txBody>
          <a:bodyPr>
            <a:normAutofit/>
          </a:bodyPr>
          <a:lstStyle/>
          <a:p>
            <a:r>
              <a:rPr lang="pt-BR" sz="1900" dirty="0"/>
              <a:t>No começo, uma janela é escolhida para fazer o </a:t>
            </a:r>
            <a:r>
              <a:rPr lang="pt-BR" sz="1900" dirty="0" err="1"/>
              <a:t>traking</a:t>
            </a:r>
            <a:r>
              <a:rPr lang="pt-BR" sz="1900" dirty="0"/>
              <a:t> do rosto. Os valores de matiz sob a janela são extraídos e um histograma é formado usando aqueles valores.</a:t>
            </a:r>
          </a:p>
          <a:p>
            <a:r>
              <a:rPr lang="pt-BR" sz="1900" dirty="0"/>
              <a:t> Este histograma é usado como referência e para qualquer nova imagem o pixel valor nele são substituídos do valor do histograma de referência correspondente a esse valor de pixel. Essa técnica é chamada histograma </a:t>
            </a:r>
            <a:r>
              <a:rPr lang="pt-BR" sz="1900" dirty="0" err="1"/>
              <a:t>back</a:t>
            </a:r>
            <a:r>
              <a:rPr lang="pt-BR" sz="1900" dirty="0"/>
              <a:t> </a:t>
            </a:r>
            <a:r>
              <a:rPr lang="pt-BR" sz="1900" dirty="0" err="1"/>
              <a:t>projection</a:t>
            </a:r>
            <a:r>
              <a:rPr lang="pt-BR" sz="1900" dirty="0"/>
              <a:t>. O </a:t>
            </a:r>
            <a:r>
              <a:rPr lang="pt-BR" sz="1900" dirty="0" err="1"/>
              <a:t>mean</a:t>
            </a:r>
            <a:r>
              <a:rPr lang="pt-BR" sz="1900" dirty="0"/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shift </a:t>
            </a:r>
            <a:r>
              <a:rPr lang="pt-BR" sz="1900" dirty="0"/>
              <a:t>é aplicado nesta imagem projetada para trás.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Imagem 6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71" y="3710804"/>
            <a:ext cx="3427413" cy="2678430"/>
          </a:xfrm>
          <a:prstGeom prst="rect">
            <a:avLst/>
          </a:prstGeom>
        </p:spPr>
      </p:pic>
      <p:pic>
        <p:nvPicPr>
          <p:cNvPr id="8" name="Imagem 7" descr="Captur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81" y="3686627"/>
            <a:ext cx="3391926" cy="2697389"/>
          </a:xfrm>
          <a:prstGeom prst="rect">
            <a:avLst/>
          </a:prstGeom>
        </p:spPr>
      </p:pic>
      <p:pic>
        <p:nvPicPr>
          <p:cNvPr id="9" name="Imagem 8" descr="Figure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115" y="3802743"/>
            <a:ext cx="3376028" cy="253202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27018" y="1156065"/>
            <a:ext cx="10998925" cy="4873752"/>
          </a:xfrm>
        </p:spPr>
        <p:txBody>
          <a:bodyPr/>
          <a:lstStyle/>
          <a:p>
            <a:r>
              <a:rPr lang="pt-BR" sz="1800" dirty="0"/>
              <a:t>Para aplicar o deslocamento médio, a área e o centro de massa são calculados sob a janela usando as seguintes equações.</a:t>
            </a:r>
          </a:p>
          <a:p>
            <a:r>
              <a:rPr lang="pt-BR" sz="1800" dirty="0"/>
              <a:t>Área (também chamado de momento </a:t>
            </a:r>
            <a:r>
              <a:rPr lang="pt-BR" sz="1800" dirty="0" err="1"/>
              <a:t>Zeroth</a:t>
            </a:r>
            <a:r>
              <a:rPr lang="pt-BR" sz="1800" dirty="0"/>
              <a:t>):</a:t>
            </a:r>
          </a:p>
          <a:p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Momentos de primeira ordem:</a:t>
            </a:r>
          </a:p>
          <a:p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O centro de massa (xc, </a:t>
            </a:r>
            <a:r>
              <a:rPr lang="pt-BR" sz="1800" dirty="0" err="1"/>
              <a:t>yc</a:t>
            </a:r>
            <a:r>
              <a:rPr lang="pt-BR" sz="1800" dirty="0"/>
              <a:t>) é então calculado usando:</a:t>
            </a:r>
          </a:p>
          <a:p>
            <a:endParaRPr lang="pt-BR" sz="1800" dirty="0"/>
          </a:p>
          <a:p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474" y="2212108"/>
            <a:ext cx="2855139" cy="64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845" y="3290618"/>
            <a:ext cx="48672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97" y="4883887"/>
            <a:ext cx="2228850" cy="64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2372444" y="0"/>
            <a:ext cx="7467600" cy="1143000"/>
          </a:xfrm>
        </p:spPr>
        <p:txBody>
          <a:bodyPr/>
          <a:lstStyle/>
          <a:p>
            <a:pPr algn="ctr"/>
            <a:r>
              <a:rPr lang="pt-BR" dirty="0" err="1"/>
              <a:t>CAMshift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6172" y="1544718"/>
            <a:ext cx="10987957" cy="4873752"/>
          </a:xfrm>
        </p:spPr>
        <p:txBody>
          <a:bodyPr/>
          <a:lstStyle/>
          <a:p>
            <a:pPr algn="just"/>
            <a:r>
              <a:rPr lang="pt-BR" sz="1800" dirty="0" err="1"/>
              <a:t>CAMshift</a:t>
            </a:r>
            <a:r>
              <a:rPr lang="pt-BR" sz="1800" dirty="0"/>
              <a:t> é um algoritmo para adaptar continuamente o tamanho da janela de acordo com o tamanho do objeto que está sendo rastreado.</a:t>
            </a:r>
          </a:p>
          <a:p>
            <a:pPr algn="just"/>
            <a:r>
              <a:rPr lang="pt-BR" sz="1800" dirty="0"/>
              <a:t>Em cada nova iteração, o tamanho da janela é ajustado com base no primeiro momento (área) calculado </a:t>
            </a:r>
          </a:p>
          <a:p>
            <a:pPr algn="just"/>
            <a:r>
              <a:rPr lang="pt-BR" sz="1800" dirty="0"/>
              <a:t>O tamanho da janela é ajustado como: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sz="1800" dirty="0"/>
              <a:t>A largura e o comprimento da janela são alterados como s e 1.2s.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16" y="3042400"/>
            <a:ext cx="19716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https://docs.opencv.org/3.4/d7/d00/tutorial_meanshift.html</a:t>
            </a:r>
            <a:endParaRPr lang="pt-BR" dirty="0"/>
          </a:p>
          <a:p>
            <a:r>
              <a:rPr lang="pt-BR" dirty="0">
                <a:hlinkClick r:id="rId3"/>
              </a:rPr>
              <a:t>https://docs.opencv.org/3.4.1/d7/d8b/tutorial_py_face_detection.html</a:t>
            </a:r>
            <a:endParaRPr lang="pt-BR" dirty="0"/>
          </a:p>
          <a:p>
            <a:r>
              <a:rPr lang="pt-BR" dirty="0">
                <a:hlinkClick r:id="rId4"/>
              </a:rPr>
              <a:t>https://www.youtube.com/watch?v=WfdYYNamHZ8</a:t>
            </a:r>
            <a:endParaRPr lang="pt-BR" dirty="0"/>
          </a:p>
          <a:p>
            <a:r>
              <a:rPr lang="pt-BR" dirty="0">
                <a:hlinkClick r:id="rId5"/>
              </a:rPr>
              <a:t>https://computervisiononline.com/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Monitoramento de câmeras de segurança.</a:t>
            </a:r>
          </a:p>
          <a:p>
            <a:pPr lvl="0"/>
            <a:r>
              <a:rPr lang="pt-BR" dirty="0"/>
              <a:t>Controle de tráfego de veículos. </a:t>
            </a:r>
          </a:p>
          <a:p>
            <a:pPr lvl="0"/>
            <a:r>
              <a:rPr lang="pt-BR" dirty="0"/>
              <a:t>Reconhecimento de faces.</a:t>
            </a:r>
          </a:p>
          <a:p>
            <a:pPr lvl="0"/>
            <a:r>
              <a:rPr lang="pt-BR" dirty="0"/>
              <a:t>Classificações de imagens médicas .</a:t>
            </a:r>
          </a:p>
          <a:p>
            <a:pPr lvl="0"/>
            <a:r>
              <a:rPr lang="pt-BR" dirty="0"/>
              <a:t>Pesquisas em bancos de dados multimídias ou edição de vídeo.</a:t>
            </a:r>
          </a:p>
          <a:p>
            <a:pPr lvl="0"/>
            <a:r>
              <a:rPr lang="pt-BR" dirty="0"/>
              <a:t>Processamento de imagens aéreas.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abordados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9696450" cy="2841625"/>
          </a:xfrm>
        </p:spPr>
        <p:txBody>
          <a:bodyPr>
            <a:normAutofit/>
          </a:bodyPr>
          <a:lstStyle/>
          <a:p>
            <a:r>
              <a:rPr lang="pt-BR" dirty="0"/>
              <a:t>Viola Jones – Algoritmo de detecção</a:t>
            </a:r>
          </a:p>
          <a:p>
            <a:pPr lvl="1"/>
            <a:r>
              <a:rPr lang="pt-BR" dirty="0" err="1"/>
              <a:t>Haar</a:t>
            </a:r>
            <a:r>
              <a:rPr lang="pt-BR" dirty="0"/>
              <a:t> </a:t>
            </a:r>
            <a:r>
              <a:rPr lang="pt-BR" dirty="0" err="1"/>
              <a:t>features</a:t>
            </a:r>
            <a:endParaRPr lang="pt-BR" dirty="0"/>
          </a:p>
          <a:p>
            <a:pPr lvl="1"/>
            <a:r>
              <a:rPr lang="pt-BR" dirty="0"/>
              <a:t>Integral image</a:t>
            </a:r>
          </a:p>
          <a:p>
            <a:pPr lvl="1"/>
            <a:r>
              <a:rPr lang="pt-BR" dirty="0" err="1"/>
              <a:t>Adboost</a:t>
            </a:r>
            <a:endParaRPr lang="pt-BR" dirty="0"/>
          </a:p>
          <a:p>
            <a:pPr lvl="1"/>
            <a:r>
              <a:rPr lang="pt-BR" dirty="0"/>
              <a:t>Cascading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							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4264025"/>
            <a:ext cx="9696450" cy="284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Algoritmo de Tracking</a:t>
            </a:r>
          </a:p>
          <a:p>
            <a:pPr lvl="1"/>
            <a:r>
              <a:rPr lang="pt-BR" dirty="0" err="1"/>
              <a:t>Mean</a:t>
            </a:r>
            <a:r>
              <a:rPr lang="pt-BR" dirty="0"/>
              <a:t> shift</a:t>
            </a:r>
          </a:p>
          <a:p>
            <a:pPr lvl="1"/>
            <a:r>
              <a:rPr lang="pt-BR" dirty="0" err="1"/>
              <a:t>Histogram</a:t>
            </a:r>
            <a:r>
              <a:rPr lang="pt-BR" dirty="0"/>
              <a:t> </a:t>
            </a:r>
            <a:r>
              <a:rPr lang="pt-BR" dirty="0" err="1"/>
              <a:t>backprojection</a:t>
            </a:r>
            <a:endParaRPr lang="pt-BR" dirty="0"/>
          </a:p>
          <a:p>
            <a:pPr lvl="1"/>
            <a:r>
              <a:rPr lang="pt-BR" dirty="0"/>
              <a:t>Outros algoritmos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dirty="0"/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231371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modelo_haarcascade.fw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091180" y="275772"/>
            <a:ext cx="6139906" cy="6129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4984173" y="2300815"/>
            <a:ext cx="2140527" cy="296295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101" y="0"/>
            <a:ext cx="3516465" cy="1325563"/>
          </a:xfrm>
        </p:spPr>
        <p:txBody>
          <a:bodyPr/>
          <a:lstStyle/>
          <a:p>
            <a:r>
              <a:rPr lang="pt-BR" dirty="0" err="1"/>
              <a:t>Haar</a:t>
            </a:r>
            <a:r>
              <a:rPr lang="pt-BR" dirty="0"/>
              <a:t> </a:t>
            </a:r>
            <a:r>
              <a:rPr lang="pt-BR" dirty="0" err="1"/>
              <a:t>features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18" y="2848245"/>
            <a:ext cx="1257475" cy="1267002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99" y="2967324"/>
            <a:ext cx="1619476" cy="10288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681" y="2933982"/>
            <a:ext cx="1219370" cy="1181265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>
            <a:off x="4104409" y="3325091"/>
            <a:ext cx="789709" cy="384464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7262336" y="3325091"/>
            <a:ext cx="789709" cy="384464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161596" y="4613564"/>
            <a:ext cx="178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Padrão escolhido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281589" y="2365206"/>
            <a:ext cx="201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Imagem de entrada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912905" y="2372802"/>
            <a:ext cx="17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Imagem de saída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87435" y="5749650"/>
            <a:ext cx="1179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esse padrão reconhecemos linhas horizontais, portanto,  ao varrer a imagem aplicando esse Kernel teremos um realce nas linhas horizontais da imagem de entrada.</a:t>
            </a:r>
          </a:p>
          <a:p>
            <a:r>
              <a:rPr lang="pt-BR" dirty="0"/>
              <a:t>Em outras palavras: regiões na imagem de entrada que correspondem ao padrão aplicado (Kernel) retornam valores “altos”.  </a:t>
            </a:r>
          </a:p>
        </p:txBody>
      </p:sp>
    </p:spTree>
    <p:extLst>
      <p:ext uri="{BB962C8B-B14F-4D97-AF65-F5344CB8AC3E}">
        <p14:creationId xmlns:p14="http://schemas.microsoft.com/office/powerpoint/2010/main" val="82079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585910" cy="1325563"/>
          </a:xfrm>
        </p:spPr>
        <p:txBody>
          <a:bodyPr/>
          <a:lstStyle/>
          <a:p>
            <a:r>
              <a:rPr lang="pt-BR" dirty="0" err="1"/>
              <a:t>Haar</a:t>
            </a:r>
            <a:r>
              <a:rPr lang="pt-BR" dirty="0"/>
              <a:t> </a:t>
            </a:r>
            <a:r>
              <a:rPr lang="pt-BR" dirty="0" err="1"/>
              <a:t>Features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3" y="1962280"/>
            <a:ext cx="3400900" cy="26102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18" y="1692159"/>
            <a:ext cx="3496163" cy="233395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9810" y="6026227"/>
            <a:ext cx="11972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 mesma forma, podemos aplicar vários </a:t>
            </a:r>
            <a:r>
              <a:rPr lang="pt-BR" dirty="0" err="1"/>
              <a:t>Kernel’s</a:t>
            </a:r>
            <a:r>
              <a:rPr lang="pt-BR" dirty="0"/>
              <a:t> em uma imagem para extrair diferentes tipos de padrões em uma imagem. </a:t>
            </a:r>
          </a:p>
          <a:p>
            <a:r>
              <a:rPr lang="pt-BR" b="1" dirty="0"/>
              <a:t>Mas quantos padrões são gerados? Será que todos eles são relevantes para nosso proposito?</a:t>
            </a:r>
            <a:r>
              <a:rPr lang="pt-BR" dirty="0"/>
              <a:t>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16943" y="4772136"/>
            <a:ext cx="297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Recursos básicos (</a:t>
            </a:r>
            <a:r>
              <a:rPr lang="pt-BR" dirty="0" err="1"/>
              <a:t>Haar</a:t>
            </a:r>
            <a:r>
              <a:rPr lang="pt-BR" dirty="0"/>
              <a:t>) – Viola Jones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675144" y="4867071"/>
            <a:ext cx="321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Variações de um </a:t>
            </a:r>
            <a:r>
              <a:rPr lang="pt-BR" dirty="0" err="1"/>
              <a:t>Haar</a:t>
            </a:r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4432316" y="3967457"/>
            <a:ext cx="1233888" cy="561860"/>
            <a:chOff x="8582745" y="677532"/>
            <a:chExt cx="1233888" cy="561860"/>
          </a:xfrm>
        </p:grpSpPr>
        <p:sp>
          <p:nvSpPr>
            <p:cNvPr id="10" name="Retângulo 9"/>
            <p:cNvSpPr/>
            <p:nvPr/>
          </p:nvSpPr>
          <p:spPr>
            <a:xfrm>
              <a:off x="8582745" y="677532"/>
              <a:ext cx="616944" cy="561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-1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199689" y="677532"/>
              <a:ext cx="616944" cy="5618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+1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432316" y="3405597"/>
            <a:ext cx="1233888" cy="561860"/>
            <a:chOff x="8582745" y="677532"/>
            <a:chExt cx="1233888" cy="561860"/>
          </a:xfrm>
        </p:grpSpPr>
        <p:sp>
          <p:nvSpPr>
            <p:cNvPr id="14" name="Retângulo 13"/>
            <p:cNvSpPr/>
            <p:nvPr/>
          </p:nvSpPr>
          <p:spPr>
            <a:xfrm>
              <a:off x="8582745" y="677532"/>
              <a:ext cx="616944" cy="561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-1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9199689" y="677532"/>
              <a:ext cx="616944" cy="5618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+1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4432316" y="2843737"/>
            <a:ext cx="1233888" cy="561860"/>
            <a:chOff x="8582745" y="677532"/>
            <a:chExt cx="1233888" cy="561860"/>
          </a:xfrm>
        </p:grpSpPr>
        <p:sp>
          <p:nvSpPr>
            <p:cNvPr id="17" name="Retângulo 16"/>
            <p:cNvSpPr/>
            <p:nvPr/>
          </p:nvSpPr>
          <p:spPr>
            <a:xfrm>
              <a:off x="8582745" y="677532"/>
              <a:ext cx="616944" cy="561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-1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9199689" y="677532"/>
              <a:ext cx="616944" cy="5618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+1</a:t>
              </a: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5974676" y="3036144"/>
            <a:ext cx="1233888" cy="561860"/>
            <a:chOff x="8582745" y="677532"/>
            <a:chExt cx="1233888" cy="561860"/>
          </a:xfrm>
        </p:grpSpPr>
        <p:sp>
          <p:nvSpPr>
            <p:cNvPr id="21" name="Retângulo 20"/>
            <p:cNvSpPr/>
            <p:nvPr/>
          </p:nvSpPr>
          <p:spPr>
            <a:xfrm>
              <a:off x="8582745" y="677532"/>
              <a:ext cx="616944" cy="561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-1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9199689" y="677532"/>
              <a:ext cx="616944" cy="5618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+1</a:t>
              </a: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974676" y="3598004"/>
            <a:ext cx="1233888" cy="561860"/>
            <a:chOff x="8582745" y="677532"/>
            <a:chExt cx="1233888" cy="561860"/>
          </a:xfrm>
        </p:grpSpPr>
        <p:sp>
          <p:nvSpPr>
            <p:cNvPr id="24" name="Retângulo 23"/>
            <p:cNvSpPr/>
            <p:nvPr/>
          </p:nvSpPr>
          <p:spPr>
            <a:xfrm>
              <a:off x="8582745" y="677532"/>
              <a:ext cx="616944" cy="561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-1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9199689" y="677532"/>
              <a:ext cx="616944" cy="5618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+1</a:t>
              </a: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5049260" y="2017794"/>
            <a:ext cx="1233888" cy="561860"/>
            <a:chOff x="8582745" y="677532"/>
            <a:chExt cx="1233888" cy="561860"/>
          </a:xfrm>
        </p:grpSpPr>
        <p:sp>
          <p:nvSpPr>
            <p:cNvPr id="27" name="Retângulo 26"/>
            <p:cNvSpPr/>
            <p:nvPr/>
          </p:nvSpPr>
          <p:spPr>
            <a:xfrm>
              <a:off x="8582745" y="677532"/>
              <a:ext cx="616944" cy="561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-1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9199689" y="677532"/>
              <a:ext cx="616944" cy="5618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+1</a:t>
              </a: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4432316" y="2017794"/>
            <a:ext cx="2467776" cy="561860"/>
            <a:chOff x="9199689" y="677532"/>
            <a:chExt cx="2467776" cy="561860"/>
          </a:xfrm>
        </p:grpSpPr>
        <p:sp>
          <p:nvSpPr>
            <p:cNvPr id="30" name="Retângulo 29"/>
            <p:cNvSpPr/>
            <p:nvPr/>
          </p:nvSpPr>
          <p:spPr>
            <a:xfrm>
              <a:off x="9199689" y="677532"/>
              <a:ext cx="616944" cy="561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-1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1050521" y="677532"/>
              <a:ext cx="616944" cy="5618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+1</a:t>
              </a:r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8543943" y="4832318"/>
            <a:ext cx="321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 de “bons recursos”</a:t>
            </a:r>
          </a:p>
        </p:txBody>
      </p:sp>
    </p:spTree>
    <p:extLst>
      <p:ext uri="{BB962C8B-B14F-4D97-AF65-F5344CB8AC3E}">
        <p14:creationId xmlns:p14="http://schemas.microsoft.com/office/powerpoint/2010/main" val="294384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-13101" y="0"/>
            <a:ext cx="3516465" cy="1325563"/>
          </a:xfrm>
        </p:spPr>
        <p:txBody>
          <a:bodyPr/>
          <a:lstStyle/>
          <a:p>
            <a:r>
              <a:rPr lang="pt-BR" dirty="0"/>
              <a:t>Integral Image</a:t>
            </a:r>
          </a:p>
        </p:txBody>
      </p:sp>
      <p:sp>
        <p:nvSpPr>
          <p:cNvPr id="5" name="Retângulo 4"/>
          <p:cNvSpPr/>
          <p:nvPr/>
        </p:nvSpPr>
        <p:spPr>
          <a:xfrm>
            <a:off x="137864" y="1259549"/>
            <a:ext cx="400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Otimizando cálculo da diferença de área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6" y="2680058"/>
            <a:ext cx="1565261" cy="16641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52" y="2741844"/>
            <a:ext cx="1400497" cy="1540547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2027602" y="3167656"/>
            <a:ext cx="931663" cy="4287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027602" y="3697847"/>
            <a:ext cx="1182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Soma dos pixel acima e a esquerda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577" y="2538938"/>
            <a:ext cx="2181529" cy="168616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37864" y="5359501"/>
            <a:ext cx="11783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dirty="0"/>
            </a:br>
            <a:r>
              <a:rPr lang="pt-BR" dirty="0"/>
              <a:t>Imagem integral permite o cálculo da soma de todos os pixels dentro de qualquer dado retângulo usando apenas quatro valores nos cantos do retângulo. Isso otimiza nosso processo de realizar o calcula da diferença entre os pixels da região branca/preto.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873067" y="264578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Soma de todos os pixel em D:</a:t>
            </a:r>
          </a:p>
          <a:p>
            <a:endParaRPr lang="pt-BR" dirty="0"/>
          </a:p>
          <a:p>
            <a:r>
              <a:rPr lang="pt-BR" dirty="0"/>
              <a:t>D = 1+4-(2+3)</a:t>
            </a:r>
          </a:p>
          <a:p>
            <a:r>
              <a:rPr lang="pt-BR" dirty="0"/>
              <a:t>= A+(A+B+C+D)-(A+C+A+B)</a:t>
            </a:r>
          </a:p>
          <a:p>
            <a:r>
              <a:rPr lang="pt-BR" dirty="0"/>
              <a:t>= D</a:t>
            </a:r>
          </a:p>
        </p:txBody>
      </p:sp>
    </p:spTree>
    <p:extLst>
      <p:ext uri="{BB962C8B-B14F-4D97-AF65-F5344CB8AC3E}">
        <p14:creationId xmlns:p14="http://schemas.microsoft.com/office/powerpoint/2010/main" val="136003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585910" cy="1325563"/>
          </a:xfrm>
        </p:spPr>
        <p:txBody>
          <a:bodyPr/>
          <a:lstStyle/>
          <a:p>
            <a:r>
              <a:rPr lang="pt-BR" dirty="0" err="1"/>
              <a:t>Haar</a:t>
            </a:r>
            <a:r>
              <a:rPr lang="pt-BR" dirty="0"/>
              <a:t> </a:t>
            </a:r>
            <a:r>
              <a:rPr lang="pt-BR" dirty="0" err="1"/>
              <a:t>Features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40" y="2038121"/>
            <a:ext cx="5209240" cy="202911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51532" y="5255045"/>
            <a:ext cx="11940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algoritmo Viola Jonas usa imagens com tamanho 24x24 pixels. O motivo é simples, em uma imagem com essas especificações, a quantidade de comparações de todas combinações dos </a:t>
            </a:r>
            <a:r>
              <a:rPr lang="pt-BR" dirty="0" err="1"/>
              <a:t>Haar’s</a:t>
            </a:r>
            <a:r>
              <a:rPr lang="pt-BR" dirty="0"/>
              <a:t> supera  160.000  interações. Sendo assim, imagens muito grandes acabam tendo um processamento muito demorado, já que teremos mais pixels para percorrer e mais variações de cada </a:t>
            </a:r>
            <a:r>
              <a:rPr lang="pt-BR" dirty="0" err="1"/>
              <a:t>Haar</a:t>
            </a:r>
            <a:r>
              <a:rPr lang="pt-BR" dirty="0"/>
              <a:t> para varrer a imagem.</a:t>
            </a:r>
          </a:p>
        </p:txBody>
      </p:sp>
      <p:sp>
        <p:nvSpPr>
          <p:cNvPr id="8" name="Retângulo 7"/>
          <p:cNvSpPr/>
          <p:nvPr/>
        </p:nvSpPr>
        <p:spPr>
          <a:xfrm>
            <a:off x="137864" y="1259549"/>
            <a:ext cx="358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Mas quantos padrões são gerados?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059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997</Words>
  <Application>Microsoft Office PowerPoint</Application>
  <PresentationFormat>Widescreen</PresentationFormat>
  <Paragraphs>177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Tema do Office</vt:lpstr>
      <vt:lpstr>Tracking de Objetos</vt:lpstr>
      <vt:lpstr>Objetivo</vt:lpstr>
      <vt:lpstr>Aplicações</vt:lpstr>
      <vt:lpstr>Tópicos abordados</vt:lpstr>
      <vt:lpstr>Apresentação do PowerPoint</vt:lpstr>
      <vt:lpstr>Haar features</vt:lpstr>
      <vt:lpstr>Haar Features</vt:lpstr>
      <vt:lpstr>Integral Image</vt:lpstr>
      <vt:lpstr>Haar Features</vt:lpstr>
      <vt:lpstr>Adaboost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Cascading </vt:lpstr>
      <vt:lpstr>Histograma Back Projection</vt:lpstr>
      <vt:lpstr>Apresentação do PowerPoint</vt:lpstr>
      <vt:lpstr>CAMshift</vt:lpstr>
      <vt:lpstr>Referências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de Objetos</dc:title>
  <dc:creator>CESAR SOARES STENICO</dc:creator>
  <cp:lastModifiedBy>Rafael Stenico</cp:lastModifiedBy>
  <cp:revision>36</cp:revision>
  <dcterms:created xsi:type="dcterms:W3CDTF">2019-06-10T14:30:09Z</dcterms:created>
  <dcterms:modified xsi:type="dcterms:W3CDTF">2019-06-18T02:23:21Z</dcterms:modified>
</cp:coreProperties>
</file>