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4"/>
  </p:notesMasterIdLst>
  <p:handoutMasterIdLst>
    <p:handoutMasterId r:id="rId15"/>
  </p:handoutMasterIdLst>
  <p:sldIdLst>
    <p:sldId id="256" r:id="rId7"/>
    <p:sldId id="344" r:id="rId8"/>
    <p:sldId id="471" r:id="rId9"/>
    <p:sldId id="487" r:id="rId10"/>
    <p:sldId id="488" r:id="rId11"/>
    <p:sldId id="484" r:id="rId12"/>
    <p:sldId id="486" r:id="rId13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87"/>
            <p14:sldId id="488"/>
            <p14:sldId id="484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3099-46A7-4167-ACCC-148691D9D4C5}" v="2" dt="2020-08-25T20:02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7" d="100"/>
          <a:sy n="67" d="100"/>
        </p:scale>
        <p:origin x="594" y="6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31/08/2020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31/08/2020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1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0DCC-3A9F-4D00-9FBC-15613DA710A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"/>
          <a:ext cx="215431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Slide do think-cell" r:id="rId8" imgW="0" imgH="0" progId="TCLayout.ActiveDocument.1">
                  <p:embed/>
                </p:oleObj>
              </mc:Choice>
              <mc:Fallback>
                <p:oleObj name="Slide do think-cell" r:id="rId8" imgW="0" imgH="0" progId="TCLayout.ActiveDocument.1">
                  <p:embed/>
                  <p:pic>
                    <p:nvPicPr>
                      <p:cNvPr id="2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5431" cy="1750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600699" y="61263"/>
            <a:ext cx="12154667" cy="59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9138" tIns="59570" rIns="119138" bIns="59570" anchor="ctr"/>
          <a:lstStyle/>
          <a:p>
            <a:pPr defTabSz="124519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3087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28360" y="1324973"/>
            <a:ext cx="12936686" cy="31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6781" indent="-446781" defTabSz="1245197" eaLnBrk="0" fontAlgn="base" hangingPunct="0"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FontTx/>
              <a:buChar char="•"/>
              <a:defRPr/>
            </a:pPr>
            <a:endParaRPr lang="pt-BR" sz="2058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 hasCustomPrompt="1"/>
            <p:custDataLst>
              <p:tags r:id="rId5"/>
            </p:custDataLst>
          </p:nvPr>
        </p:nvSpPr>
        <p:spPr bwMode="auto">
          <a:xfrm>
            <a:off x="261229" y="23032"/>
            <a:ext cx="12154667" cy="42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</a:bodyPr>
          <a:lstStyle>
            <a:lvl1pPr algn="l" defTabSz="1213525" rtl="0" fontAlgn="base">
              <a:spcBef>
                <a:spcPct val="0"/>
              </a:spcBef>
              <a:spcAft>
                <a:spcPct val="0"/>
              </a:spcAft>
              <a:defRPr lang="pt-BR" sz="1764" b="0" i="0" kern="1200" baseline="0" dirty="0" smtClean="0">
                <a:solidFill>
                  <a:srgbClr val="A02BFF"/>
                </a:solidFill>
                <a:latin typeface="Simplon BP Bold" pitchFamily="2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>
          <a:xfrm>
            <a:off x="390148" y="444575"/>
            <a:ext cx="12074195" cy="294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1911" b="0" kern="1200" baseline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+mj-cs"/>
              </a:defRPr>
            </a:lvl1pPr>
            <a:lvl2pPr marL="2068" indent="0">
              <a:buNone/>
              <a:defRPr/>
            </a:lvl2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 bwMode="auto">
          <a:xfrm>
            <a:off x="12979487" y="7251315"/>
            <a:ext cx="676815" cy="4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43D946-5134-1748-A050-11636790511E}" type="slidenum">
              <a:rPr lang="en-US" sz="1617" smtClean="0">
                <a:solidFill>
                  <a:srgbClr val="4D4D4D"/>
                </a:solidFill>
                <a:latin typeface="Simplon BP Regular"/>
                <a:cs typeface="Simplon BP Regular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1617" dirty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990781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  <p:sldLayoutId id="2147483669" r:id="rId11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solution-ideas/articles/ai-at-the-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31/08/2020</a:t>
            </a:r>
          </a:p>
          <a:p>
            <a:r>
              <a:rPr lang="pt-BR" dirty="0"/>
              <a:t>&lt; </a:t>
            </a:r>
            <a:r>
              <a:rPr lang="pt-BR" dirty="0" err="1"/>
              <a:t>Coolpon</a:t>
            </a:r>
            <a:r>
              <a:rPr lang="pt-BR" dirty="0"/>
              <a:t> 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Exemplo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de status </a:t>
            </a:r>
            <a:r>
              <a:rPr lang="en-US"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endParaRPr lang="en-US" sz="2646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2491498" cy="487444"/>
            <a:chOff x="6034168" y="85799"/>
            <a:chExt cx="1694825" cy="331581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7585187" y="273380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62940" y="131913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API com Spring Boot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Classe Abstrata ou Interface no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 de 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Desenho de solução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rgbClr val="4D4D4D"/>
                </a:solidFill>
                <a:latin typeface="+mj-lt"/>
                <a:cs typeface="Simplon Oi Headline"/>
              </a:rPr>
              <a:t>Protótipo do BD</a:t>
            </a:r>
            <a:endParaRPr lang="pt-BR" sz="160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- Roteiro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UserStories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238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Mapa de Empatia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Pesquisa de Campo - Jornada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Protótipo (</a:t>
            </a:r>
            <a:r>
              <a:rPr lang="pt-BR" sz="1600" b="1" dirty="0" err="1"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 do Projeto) – </a:t>
            </a:r>
            <a:r>
              <a:rPr lang="pt-BR" sz="1600" b="1" dirty="0" err="1">
                <a:latin typeface="Calibri" panose="020F0502020204030204" pitchFamily="34" charset="0"/>
                <a:cs typeface="Simplon BP Regular"/>
              </a:rPr>
              <a:t>Figma</a:t>
            </a:r>
            <a:endParaRPr lang="pt-BR" sz="1600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conta na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o Repositório no GitHub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Estrutura do Projeto Funcionando(</a:t>
            </a:r>
            <a:r>
              <a:rPr lang="pt-BR" sz="1600" b="1" dirty="0" err="1">
                <a:latin typeface="Calibri" panose="020F0502020204030204" pitchFamily="34" charset="0"/>
                <a:cs typeface="Simplon BP Regular"/>
              </a:rPr>
              <a:t>SpringBoot</a:t>
            </a: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600" b="1" dirty="0">
                <a:latin typeface="Calibri" panose="020F0502020204030204" pitchFamily="34" charset="0"/>
                <a:cs typeface="Simplon BP Regular"/>
              </a:rPr>
              <a:t>Conexão do Banco (API com Spring Boot)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logo da empresa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3125730" y="192085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5" name="Oval 131"/>
          <p:cNvSpPr>
            <a:spLocks noChangeAspect="1"/>
          </p:cNvSpPr>
          <p:nvPr/>
        </p:nvSpPr>
        <p:spPr>
          <a:xfrm>
            <a:off x="11207915" y="308674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Oval 124"/>
          <p:cNvSpPr>
            <a:spLocks noChangeAspect="1"/>
          </p:cNvSpPr>
          <p:nvPr/>
        </p:nvSpPr>
        <p:spPr>
          <a:xfrm>
            <a:off x="13134621" y="85035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Oval 124"/>
          <p:cNvSpPr>
            <a:spLocks noChangeAspect="1"/>
          </p:cNvSpPr>
          <p:nvPr/>
        </p:nvSpPr>
        <p:spPr>
          <a:xfrm>
            <a:off x="11887410" y="29394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9" name="Oval 120"/>
          <p:cNvSpPr>
            <a:spLocks noChangeAspect="1"/>
          </p:cNvSpPr>
          <p:nvPr/>
        </p:nvSpPr>
        <p:spPr>
          <a:xfrm>
            <a:off x="9286072" y="31642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Oval 120"/>
          <p:cNvSpPr>
            <a:spLocks noChangeAspect="1"/>
          </p:cNvSpPr>
          <p:nvPr/>
        </p:nvSpPr>
        <p:spPr>
          <a:xfrm>
            <a:off x="11199288" y="31195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816301" y="1182256"/>
              <a:ext cx="1149715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ll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133531" y="2125095"/>
              <a:ext cx="1440588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Definição da Persona</a:t>
              </a: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3824461" y="1213502"/>
              <a:ext cx="302202" cy="147009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3960979" y="1241268"/>
              <a:ext cx="272502" cy="5878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857834" y="1793441"/>
              <a:ext cx="327646" cy="33566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5141448" y="1173707"/>
              <a:ext cx="1227357" cy="223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Tela de Cadastro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7300813" y="2125095"/>
              <a:ext cx="578731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kk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16200000" flipH="1">
              <a:off x="7406033" y="1940949"/>
              <a:ext cx="327646" cy="4064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6D0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4D4D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endParaRPr lang="pt-BR" sz="1764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2950661" y="2099651"/>
              <a:ext cx="579706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ll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715760" y="1436546"/>
              <a:ext cx="276694" cy="19796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308609" y="1865567"/>
              <a:ext cx="317476" cy="2172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506510" cy="37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Protótipo (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Wireframe</a:t>
              </a:r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 do Projeto) - 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Figma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endParaRPr lang="pt-BR" sz="1764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  <a:p>
              <a:pPr algn="ctr"/>
              <a:endParaRPr lang="pt-BR" sz="1764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131689" y="1123591"/>
              <a:ext cx="1323234" cy="216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ll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>
                <a:solidFill>
                  <a:prstClr val="black"/>
                </a:solidFill>
                <a:latin typeface="Calibri" panose="020F0502020204030204" pitchFamily="34" charset="0"/>
              </a:rPr>
              <a:t>Front </a:t>
            </a:r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00B050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3962327" y="2534663"/>
            <a:ext cx="433835" cy="32877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13634243" y="298539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13634243" y="603196"/>
            <a:ext cx="211689" cy="211689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sp>
        <p:nvSpPr>
          <p:cNvPr id="53" name="Elipse 52"/>
          <p:cNvSpPr/>
          <p:nvPr/>
        </p:nvSpPr>
        <p:spPr>
          <a:xfrm>
            <a:off x="13634243" y="909749"/>
            <a:ext cx="211689" cy="211689"/>
          </a:xfrm>
          <a:prstGeom prst="ellipse">
            <a:avLst/>
          </a:prstGeom>
          <a:solidFill>
            <a:srgbClr val="FF6D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185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Objeto 9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353" y="0"/>
          <a:ext cx="215420" cy="1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98" name="Objeto 97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" y="0"/>
                        <a:ext cx="215420" cy="17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tângulo 96" hidden="1"/>
          <p:cNvSpPr/>
          <p:nvPr>
            <p:custDataLst>
              <p:tags r:id="rId3"/>
            </p:custDataLst>
          </p:nvPr>
        </p:nvSpPr>
        <p:spPr bwMode="auto">
          <a:xfrm>
            <a:off x="-78138" y="1"/>
            <a:ext cx="372402" cy="288436"/>
          </a:xfrm>
          <a:prstGeom prst="rect">
            <a:avLst/>
          </a:prstGeom>
          <a:solidFill>
            <a:srgbClr val="F0EEE8"/>
          </a:solidFill>
          <a:ln w="9525" cap="flat" cmpd="sng" algn="ctr">
            <a:solidFill>
              <a:srgbClr val="CBC3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1470" dirty="0">
              <a:solidFill>
                <a:srgbClr val="71684F"/>
              </a:solidFill>
              <a:latin typeface="Simplon BP Regular"/>
              <a:ea typeface="Verdana"/>
              <a:cs typeface="Verdana"/>
              <a:sym typeface="Simplon BP Regular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37072" y="1355008"/>
            <a:ext cx="13007631" cy="3903947"/>
            <a:chOff x="135893" y="573561"/>
            <a:chExt cx="8848357" cy="2655635"/>
          </a:xfrm>
        </p:grpSpPr>
        <p:cxnSp>
          <p:nvCxnSpPr>
            <p:cNvPr id="6" name="Conector reto 5"/>
            <p:cNvCxnSpPr/>
            <p:nvPr/>
          </p:nvCxnSpPr>
          <p:spPr>
            <a:xfrm flipH="1">
              <a:off x="6810157" y="1725449"/>
              <a:ext cx="2174093" cy="1694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cxnSpLocks/>
            </p:cNvCxnSpPr>
            <p:nvPr/>
          </p:nvCxnSpPr>
          <p:spPr>
            <a:xfrm flipH="1">
              <a:off x="2157055" y="1743449"/>
              <a:ext cx="464297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3731300" y="1671449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117489" y="1653449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11" name="Retângulo 10">
              <a:hlinkClick r:id="" action="ppaction://noaction"/>
            </p:cNvPr>
            <p:cNvSpPr/>
            <p:nvPr/>
          </p:nvSpPr>
          <p:spPr>
            <a:xfrm>
              <a:off x="3755146" y="1220041"/>
              <a:ext cx="229273" cy="2166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ll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sp>
          <p:nvSpPr>
            <p:cNvPr id="13" name="Retângulo 12">
              <a:hlinkClick r:id="" action="ppaction://noaction"/>
            </p:cNvPr>
            <p:cNvSpPr/>
            <p:nvPr/>
          </p:nvSpPr>
          <p:spPr>
            <a:xfrm>
              <a:off x="4819551" y="2169213"/>
              <a:ext cx="510422" cy="2166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lll</a:t>
              </a:r>
              <a:endParaRPr lang="pt-BR" sz="1470" dirty="0">
                <a:solidFill>
                  <a:srgbClr val="4D4D4D"/>
                </a:solidFill>
                <a:latin typeface="Simplon Oi Headline" pitchFamily="2" charset="0"/>
                <a:cs typeface="Simplon Oi Headline"/>
              </a:endParaRPr>
            </a:p>
          </p:txBody>
        </p:sp>
        <p:sp>
          <p:nvSpPr>
            <p:cNvPr id="14" name="Retângulo 13">
              <a:hlinkClick r:id="" action="ppaction://noaction"/>
            </p:cNvPr>
            <p:cNvSpPr/>
            <p:nvPr/>
          </p:nvSpPr>
          <p:spPr>
            <a:xfrm>
              <a:off x="7878371" y="1166249"/>
              <a:ext cx="1026103" cy="2166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Testes</a:t>
              </a:r>
            </a:p>
          </p:txBody>
        </p:sp>
        <p:cxnSp>
          <p:nvCxnSpPr>
            <p:cNvPr id="15" name="Conector angulado 14"/>
            <p:cNvCxnSpPr>
              <a:cxnSpLocks/>
              <a:stCxn id="26" idx="4"/>
              <a:endCxn id="29" idx="0"/>
            </p:cNvCxnSpPr>
            <p:nvPr/>
          </p:nvCxnSpPr>
          <p:spPr>
            <a:xfrm rot="5400000">
              <a:off x="4137294" y="1551780"/>
              <a:ext cx="327646" cy="8189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1" idx="2"/>
              <a:endCxn id="8" idx="0"/>
            </p:cNvCxnSpPr>
            <p:nvPr/>
          </p:nvCxnSpPr>
          <p:spPr>
            <a:xfrm rot="5400000">
              <a:off x="3719183" y="1520849"/>
              <a:ext cx="234717" cy="664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>
              <a:stCxn id="13" idx="0"/>
              <a:endCxn id="10" idx="4"/>
            </p:cNvCxnSpPr>
            <p:nvPr/>
          </p:nvCxnSpPr>
          <p:spPr>
            <a:xfrm rot="5400000" flipH="1" flipV="1">
              <a:off x="4946243" y="1925968"/>
              <a:ext cx="371764" cy="114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4" idx="2"/>
              <a:endCxn id="25" idx="0"/>
            </p:cNvCxnSpPr>
            <p:nvPr/>
          </p:nvCxnSpPr>
          <p:spPr>
            <a:xfrm rot="5400000">
              <a:off x="7964050" y="1226075"/>
              <a:ext cx="270509" cy="58423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hlinkClick r:id="" action="ppaction://noaction"/>
            </p:cNvPr>
            <p:cNvSpPr/>
            <p:nvPr/>
          </p:nvSpPr>
          <p:spPr>
            <a:xfrm>
              <a:off x="4973062" y="1173707"/>
              <a:ext cx="1787191" cy="3705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Estrutura do Projeto Funcionando(</a:t>
              </a:r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SpringBoot</a:t>
              </a:r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)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77532" y="1653449"/>
              <a:ext cx="144000" cy="144000"/>
            </a:xfrm>
            <a:prstGeom prst="ellipse">
              <a:avLst/>
            </a:prstGeom>
            <a:solidFill>
              <a:srgbClr val="FF6D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3" name="Retângulo 22">
              <a:hlinkClick r:id="" action="ppaction://noaction"/>
            </p:cNvPr>
            <p:cNvSpPr/>
            <p:nvPr/>
          </p:nvSpPr>
          <p:spPr>
            <a:xfrm>
              <a:off x="6770457" y="2125095"/>
              <a:ext cx="1665527" cy="3705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Classe Abstrata ou Interface no Projeto</a:t>
              </a:r>
            </a:p>
          </p:txBody>
        </p:sp>
        <p:cxnSp>
          <p:nvCxnSpPr>
            <p:cNvPr id="24" name="Conector angulado 23"/>
            <p:cNvCxnSpPr>
              <a:stCxn id="22" idx="4"/>
              <a:endCxn id="23" idx="0"/>
            </p:cNvCxnSpPr>
            <p:nvPr/>
          </p:nvCxnSpPr>
          <p:spPr>
            <a:xfrm rot="16200000" flipH="1">
              <a:off x="7412553" y="1934428"/>
              <a:ext cx="327646" cy="536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7741731" y="1653449"/>
              <a:ext cx="130909" cy="144000"/>
            </a:xfrm>
            <a:prstGeom prst="ellipse">
              <a:avLst/>
            </a:prstGeom>
            <a:solidFill>
              <a:srgbClr val="FF6D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4638609" y="1653449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935125" y="573561"/>
              <a:ext cx="4875031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pt-BR" sz="1764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Sprint 1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810157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 algn="ctr"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endParaRPr lang="pt-BR" sz="1764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Retângulo 28">
              <a:hlinkClick r:id="" action="ppaction://noaction"/>
            </p:cNvPr>
            <p:cNvSpPr/>
            <p:nvPr/>
          </p:nvSpPr>
          <p:spPr>
            <a:xfrm>
              <a:off x="3367813" y="2125095"/>
              <a:ext cx="1047622" cy="3705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API com Spring Boot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5881086" y="1673873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cxnSp>
          <p:nvCxnSpPr>
            <p:cNvPr id="34" name="Conector angulado 33"/>
            <p:cNvCxnSpPr>
              <a:cxnSpLocks/>
              <a:stCxn id="33" idx="0"/>
              <a:endCxn id="21" idx="2"/>
            </p:cNvCxnSpPr>
            <p:nvPr/>
          </p:nvCxnSpPr>
          <p:spPr>
            <a:xfrm rot="16200000" flipV="1">
              <a:off x="5845076" y="1565862"/>
              <a:ext cx="129593" cy="86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angulado 34"/>
            <p:cNvCxnSpPr>
              <a:stCxn id="37" idx="4"/>
              <a:endCxn id="38" idx="0"/>
            </p:cNvCxnSpPr>
            <p:nvPr/>
          </p:nvCxnSpPr>
          <p:spPr>
            <a:xfrm rot="5400000">
              <a:off x="6234794" y="1791752"/>
              <a:ext cx="317476" cy="3648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6503966" y="1671449"/>
              <a:ext cx="144000" cy="14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352">
                <a:solidFill>
                  <a:prstClr val="white"/>
                </a:solidFill>
              </a:endParaRPr>
            </a:p>
          </p:txBody>
        </p:sp>
        <p:sp>
          <p:nvSpPr>
            <p:cNvPr id="38" name="Retângulo 37">
              <a:hlinkClick r:id="" action="ppaction://noaction"/>
            </p:cNvPr>
            <p:cNvSpPr/>
            <p:nvPr/>
          </p:nvSpPr>
          <p:spPr>
            <a:xfrm>
              <a:off x="5605472" y="2132925"/>
              <a:ext cx="1211250" cy="2166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 err="1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Prototipo</a:t>
              </a:r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 do BD</a:t>
              </a:r>
            </a:p>
          </p:txBody>
        </p:sp>
        <p:cxnSp>
          <p:nvCxnSpPr>
            <p:cNvPr id="39" name="Conector reto 38"/>
            <p:cNvCxnSpPr/>
            <p:nvPr/>
          </p:nvCxnSpPr>
          <p:spPr>
            <a:xfrm flipH="1">
              <a:off x="135893" y="1745497"/>
              <a:ext cx="21600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/>
            <p:cNvSpPr txBox="1"/>
            <p:nvPr/>
          </p:nvSpPr>
          <p:spPr>
            <a:xfrm>
              <a:off x="138459" y="573561"/>
              <a:ext cx="2160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txBody>
            <a:bodyPr wrap="none" rtlCol="0" anchor="ctr">
              <a:noAutofit/>
            </a:bodyPr>
            <a:lstStyle>
              <a:defPPr>
                <a:defRPr lang="pt-BR"/>
              </a:defPPr>
              <a:lvl1pPr>
                <a:defRPr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pPr algn="ctr"/>
              <a:endParaRPr lang="pt-BR" sz="1764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Retângulo 42">
              <a:hlinkClick r:id="" action="ppaction://noaction"/>
            </p:cNvPr>
            <p:cNvSpPr/>
            <p:nvPr/>
          </p:nvSpPr>
          <p:spPr>
            <a:xfrm>
              <a:off x="2166478" y="1171992"/>
              <a:ext cx="1323234" cy="2166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1470" dirty="0">
                  <a:solidFill>
                    <a:srgbClr val="4D4D4D"/>
                  </a:solidFill>
                  <a:latin typeface="Simplon Oi Headline" pitchFamily="2" charset="0"/>
                  <a:cs typeface="Simplon Oi Headline"/>
                </a:rPr>
                <a:t>Criação do banco</a:t>
              </a:r>
            </a:p>
          </p:txBody>
        </p:sp>
        <p:sp>
          <p:nvSpPr>
            <p:cNvPr id="49" name="Retângulo 48">
              <a:hlinkClick r:id="" action="ppaction://noaction"/>
            </p:cNvPr>
            <p:cNvSpPr/>
            <p:nvPr/>
          </p:nvSpPr>
          <p:spPr>
            <a:xfrm>
              <a:off x="348753" y="2550860"/>
              <a:ext cx="2159999" cy="67833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marL="252049" indent="-252049" algn="ctr">
                <a:buFont typeface="Wingdings" panose="05000000000000000000" pitchFamily="2" charset="2"/>
                <a:buChar char="ü"/>
              </a:pPr>
              <a:r>
                <a:rPr lang="pt-BR" sz="2940" b="1" dirty="0">
                  <a:solidFill>
                    <a:schemeClr val="accent5">
                      <a:lumMod val="75000"/>
                    </a:schemeClr>
                  </a:solidFill>
                  <a:latin typeface="Simplon Oi Headline" pitchFamily="2" charset="0"/>
                  <a:cs typeface="Simplon Oi Headline"/>
                </a:rPr>
                <a:t>Documentação e Fundação</a:t>
              </a:r>
            </a:p>
          </p:txBody>
        </p:sp>
      </p:grpSp>
      <p:sp>
        <p:nvSpPr>
          <p:cNvPr id="46" name="Espaço Reservado para Texto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23731" y="301878"/>
            <a:ext cx="12172111" cy="40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457200" eaLnBrk="1" hangingPunct="1">
              <a:lnSpc>
                <a:spcPts val="2000"/>
              </a:lnSpc>
              <a:spcBef>
                <a:spcPts val="900"/>
              </a:spcBef>
              <a:buClr>
                <a:schemeClr val="tx1"/>
              </a:buClr>
              <a:buFont typeface="Arial"/>
              <a:buNone/>
              <a:defRPr lang="pt-BR" sz="1500" b="0" dirty="0" smtClean="0">
                <a:solidFill>
                  <a:srgbClr val="4D4D4D"/>
                </a:solidFill>
                <a:latin typeface="Simplon Oi Headline" pitchFamily="2" charset="0"/>
                <a:ea typeface="+mj-ea"/>
                <a:cs typeface="Arial" panose="020B0604020202020204" pitchFamily="34" charset="0"/>
              </a:defRPr>
            </a:lvl1pPr>
            <a:lvl2pPr marL="1588" indent="0" defTabSz="955675" eaLnBrk="0" hangingPunct="0">
              <a:spcBef>
                <a:spcPct val="20000"/>
              </a:spcBef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23850" indent="-171450" defTabSz="955675" eaLnBrk="0" hangingPunct="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495300" indent="-150813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696913" indent="-200025" defTabSz="955675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882"/>
              </a:spcAft>
              <a:buClr>
                <a:prstClr val="black"/>
              </a:buClr>
            </a:pP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Exemplo 1 de </a:t>
            </a:r>
            <a:r>
              <a:rPr sz="2646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Timeline</a:t>
            </a:r>
            <a:r>
              <a:rPr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 para o projeto dividido por Frente/Sprint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56079" y="1721208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607087" y="1711604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197854" y="1730810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Semana3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053552" y="172597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6763386" y="1724554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13004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997593" y="1734160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hlinkClick r:id="" action="ppaction://noaction"/>
            <a:extLst>
              <a:ext uri="{FF2B5EF4-FFF2-40B4-BE49-F238E27FC236}">
                <a16:creationId xmlns:a16="http://schemas.microsoft.com/office/drawing/2014/main" id="{1F0CBBDC-2315-430E-AEEA-C6591C07E4A2}"/>
              </a:ext>
            </a:extLst>
          </p:cNvPr>
          <p:cNvSpPr/>
          <p:nvPr/>
        </p:nvSpPr>
        <p:spPr>
          <a:xfrm>
            <a:off x="5229498" y="4261759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4D4D4D"/>
                </a:solidFill>
                <a:latin typeface="Simplon Oi Headline" pitchFamily="2" charset="0"/>
                <a:cs typeface="Simplon Oi Headline"/>
              </a:rPr>
              <a:t> Fundação e Construção</a:t>
            </a:r>
          </a:p>
        </p:txBody>
      </p:sp>
      <p:sp>
        <p:nvSpPr>
          <p:cNvPr id="9" name="Retângulo 8">
            <a:hlinkClick r:id="" action="ppaction://noaction"/>
            <a:extLst>
              <a:ext uri="{FF2B5EF4-FFF2-40B4-BE49-F238E27FC236}">
                <a16:creationId xmlns:a16="http://schemas.microsoft.com/office/drawing/2014/main" id="{52DD515D-7F63-4291-A3C3-68035A28B582}"/>
              </a:ext>
            </a:extLst>
          </p:cNvPr>
          <p:cNvSpPr/>
          <p:nvPr/>
        </p:nvSpPr>
        <p:spPr>
          <a:xfrm>
            <a:off x="10130642" y="4109233"/>
            <a:ext cx="3311955" cy="99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49" indent="-252049" algn="ctr">
              <a:buFont typeface="Wingdings" panose="05000000000000000000" pitchFamily="2" charset="2"/>
              <a:buChar char="ü"/>
            </a:pPr>
            <a:r>
              <a:rPr lang="pt-BR" sz="2940" b="1" dirty="0">
                <a:solidFill>
                  <a:srgbClr val="F48D27"/>
                </a:solidFill>
                <a:latin typeface="Simplon Oi Headline" pitchFamily="2" charset="0"/>
                <a:cs typeface="Simplon Oi Headline"/>
              </a:rPr>
              <a:t> Construção e Implantação 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380733-6F5D-4194-9AD2-D0B5F3C93AE1}"/>
              </a:ext>
            </a:extLst>
          </p:cNvPr>
          <p:cNvSpPr/>
          <p:nvPr/>
        </p:nvSpPr>
        <p:spPr>
          <a:xfrm>
            <a:off x="858729" y="2915861"/>
            <a:ext cx="211689" cy="2116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C035DA-C79B-40E7-8C87-ED0980B37601}"/>
              </a:ext>
            </a:extLst>
          </p:cNvPr>
          <p:cNvSpPr txBox="1"/>
          <p:nvPr/>
        </p:nvSpPr>
        <p:spPr>
          <a:xfrm rot="16200000">
            <a:off x="-1703767" y="3060365"/>
            <a:ext cx="3947552" cy="4233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pt-BR"/>
            </a:defPPr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pt-BR" sz="1764" b="1" dirty="0" err="1">
                <a:solidFill>
                  <a:prstClr val="black"/>
                </a:solidFill>
                <a:latin typeface="Calibri" panose="020F0502020204030204" pitchFamily="34" charset="0"/>
              </a:rPr>
              <a:t>Backend</a:t>
            </a:r>
            <a:endParaRPr lang="pt-BR" sz="1764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0B5B7B8-CF33-4805-88BA-E17C33356786}"/>
              </a:ext>
            </a:extLst>
          </p:cNvPr>
          <p:cNvCxnSpPr>
            <a:cxnSpLocks/>
          </p:cNvCxnSpPr>
          <p:nvPr/>
        </p:nvCxnSpPr>
        <p:spPr>
          <a:xfrm>
            <a:off x="8239947" y="1722606"/>
            <a:ext cx="0" cy="217272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C9EC840-FF5E-45B9-A112-87013926B770}"/>
              </a:ext>
            </a:extLst>
          </p:cNvPr>
          <p:cNvSpPr txBox="1"/>
          <p:nvPr/>
        </p:nvSpPr>
        <p:spPr>
          <a:xfrm>
            <a:off x="8646094" y="1708575"/>
            <a:ext cx="487555" cy="3303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646"/>
              </a:lnSpc>
              <a:spcBef>
                <a:spcPts val="1176"/>
              </a:spcBef>
            </a:pPr>
            <a:r>
              <a:rPr lang="pt-BR" sz="1764" dirty="0">
                <a:solidFill>
                  <a:prstClr val="black"/>
                </a:solidFill>
                <a:latin typeface="Simplon Oi Headline"/>
                <a:ea typeface="+mj-ea"/>
                <a:cs typeface="Simplon Oi Headline"/>
              </a:rPr>
              <a:t>Semana4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12AB2F3-8086-4DC1-AA1C-06995EAC28B9}"/>
              </a:ext>
            </a:extLst>
          </p:cNvPr>
          <p:cNvSpPr/>
          <p:nvPr/>
        </p:nvSpPr>
        <p:spPr>
          <a:xfrm>
            <a:off x="3909010" y="2915970"/>
            <a:ext cx="211689" cy="211689"/>
          </a:xfrm>
          <a:prstGeom prst="ellipse">
            <a:avLst/>
          </a:prstGeom>
          <a:solidFill>
            <a:srgbClr val="00B050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52">
              <a:solidFill>
                <a:prstClr val="white"/>
              </a:solidFill>
            </a:endParaRPr>
          </a:p>
        </p:txBody>
      </p:sp>
      <p:cxnSp>
        <p:nvCxnSpPr>
          <p:cNvPr id="64" name="Conector angulado 15">
            <a:extLst>
              <a:ext uri="{FF2B5EF4-FFF2-40B4-BE49-F238E27FC236}">
                <a16:creationId xmlns:a16="http://schemas.microsoft.com/office/drawing/2014/main" id="{F17307C4-DF1B-413B-A553-2F35F9B23221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4023474" y="2544668"/>
            <a:ext cx="362683" cy="37992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ArquiteturaV1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58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301827" y="329114"/>
            <a:ext cx="12131620" cy="572501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pt-BR" sz="3528" dirty="0">
                <a:solidFill>
                  <a:schemeClr val="tx1"/>
                </a:solidFill>
              </a:rPr>
              <a:t>Ex. ArquiteturaV2</a:t>
            </a:r>
            <a:endParaRPr lang="en-US" sz="3528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9E1994-3E55-4E42-8049-0E4CEA68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0" y="1638273"/>
            <a:ext cx="8770929" cy="48522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C4C4E3-DDB0-406B-A82F-A1D1FF8FD7E3}"/>
              </a:ext>
            </a:extLst>
          </p:cNvPr>
          <p:cNvSpPr/>
          <p:nvPr/>
        </p:nvSpPr>
        <p:spPr>
          <a:xfrm>
            <a:off x="7397621" y="6425023"/>
            <a:ext cx="61642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Exemplo meramente ilustrativo. Fonte Arquiteturas de referencia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Microsof</a:t>
            </a:r>
            <a:endParaRPr lang="pt-BR" sz="1029" b="1" dirty="0"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029" dirty="0">
                <a:hlinkClick r:id="rId3"/>
              </a:rPr>
              <a:t>https://docs.microsoft.com/en-us/azure/architecture/solution-ideas/articles/ai-at-the-edge</a:t>
            </a:r>
            <a:r>
              <a:rPr lang="pt-BR" sz="1029" b="1" dirty="0">
                <a:latin typeface="Calibri" panose="020F0502020204030204" pitchFamily="34" charset="0"/>
                <a:cs typeface="Simplon BP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422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XbLZbtwE2_jMKq0Eee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p6Y2n3A0O6aRqeB2QZ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tZQjMLDE.cpcKHQ3Y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WciZmaYEeWJZf4ijlcP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UoH135xkKn7JAvLhvV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i6Olsd.iU6lEer2z_MI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E12DD0B81C5B408AA6296AF4E35DD2" ma:contentTypeVersion="2" ma:contentTypeDescription="Crie um novo documento." ma:contentTypeScope="" ma:versionID="bbed2ee271c9a94bf4b1faaf870a854c">
  <xsd:schema xmlns:xsd="http://www.w3.org/2001/XMLSchema" xmlns:xs="http://www.w3.org/2001/XMLSchema" xmlns:p="http://schemas.microsoft.com/office/2006/metadata/properties" xmlns:ns2="b123d2ef-f8f8-4b30-aa78-0212f6ddc4cc" targetNamespace="http://schemas.microsoft.com/office/2006/metadata/properties" ma:root="true" ma:fieldsID="4ffb29aaa3ffc250bdfc81ad3ce1d6ff" ns2:_="">
    <xsd:import namespace="b123d2ef-f8f8-4b30-aa78-0212f6ddc4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3d2ef-f8f8-4b30-aa78-0212f6ddc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B7B4B4-6817-4385-BA82-A61EC52A0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23d2ef-f8f8-4b30-aa78-0212f6ddc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15870</TotalTime>
  <Words>263</Words>
  <Application>Microsoft Office PowerPoint</Application>
  <PresentationFormat>Personalizar</PresentationFormat>
  <Paragraphs>84</Paragraphs>
  <Slides>7</Slides>
  <Notes>4</Notes>
  <HiddenSlides>2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Capas</vt:lpstr>
      <vt:lpstr>Conteúdo</vt:lpstr>
      <vt:lpstr>Encerramento / Agradecimento</vt:lpstr>
      <vt:lpstr>Apresentação do PowerPoint</vt:lpstr>
      <vt:lpstr>Apresentação do PowerPoint</vt:lpstr>
      <vt:lpstr>Exemplo de status geral</vt:lpstr>
      <vt:lpstr>Apresentação do PowerPoint</vt:lpstr>
      <vt:lpstr>Apresentação do PowerPoint</vt:lpstr>
      <vt:lpstr>Ex. ArquiteturaV1</vt:lpstr>
      <vt:lpstr>Ex. ArquiteturaV2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Victoria De Mello Silva</cp:lastModifiedBy>
  <cp:revision>370</cp:revision>
  <cp:lastPrinted>2018-08-30T22:45:44Z</cp:lastPrinted>
  <dcterms:created xsi:type="dcterms:W3CDTF">2016-12-01T16:19:35Z</dcterms:created>
  <dcterms:modified xsi:type="dcterms:W3CDTF">2020-08-31T22:46:10Z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0x01010045E12DD0B81C5B408AA6296AF4E35DD2</vt:lpwstr>
  </property>
</Properties>
</file>