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21A"/>
    <a:srgbClr val="ED3237"/>
    <a:srgbClr val="F7F7F7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B9D50-B552-43D5-B193-BE48ADDF390C}" v="79" dt="2022-02-14T20:49:58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103" autoAdjust="0"/>
  </p:normalViewPr>
  <p:slideViewPr>
    <p:cSldViewPr snapToGrid="0">
      <p:cViewPr varScale="1">
        <p:scale>
          <a:sx n="94" d="100"/>
          <a:sy n="94" d="100"/>
        </p:scale>
        <p:origin x="1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BC827F-7C19-4F7D-ACB4-034CDEF760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62DB2A-5A2B-4336-BE14-A5A7481E6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E263-F19B-468D-8916-BD1D114CE44D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EEED2-9B45-483D-90C2-9244DFEE8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6B4CC4-A196-458E-9788-1AC8AAE801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DD190-A5FF-45FE-A4E0-364954F62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7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C598-6648-48E3-9F6B-7170C6D9BB43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AC13-AF32-477A-BAD4-2E30878C2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2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C69D58B-66A6-45F6-A9EC-250BA9CA2F82}"/>
              </a:ext>
            </a:extLst>
          </p:cNvPr>
          <p:cNvSpPr/>
          <p:nvPr userDrawn="1"/>
        </p:nvSpPr>
        <p:spPr>
          <a:xfrm rot="16200000">
            <a:off x="6380490" y="408382"/>
            <a:ext cx="45719" cy="1155901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49266F-05B1-4B4B-86A1-166E2714B1F6}"/>
              </a:ext>
            </a:extLst>
          </p:cNvPr>
          <p:cNvSpPr/>
          <p:nvPr userDrawn="1"/>
        </p:nvSpPr>
        <p:spPr>
          <a:xfrm>
            <a:off x="0" y="3230309"/>
            <a:ext cx="623843" cy="3627689"/>
          </a:xfrm>
          <a:prstGeom prst="rect">
            <a:avLst/>
          </a:prstGeom>
          <a:solidFill>
            <a:srgbClr val="2C2E43"/>
          </a:solidFill>
          <a:ln>
            <a:solidFill>
              <a:srgbClr val="2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5D2653-50DA-4B8A-9BB2-E91A5A974D3C}"/>
              </a:ext>
            </a:extLst>
          </p:cNvPr>
          <p:cNvSpPr/>
          <p:nvPr userDrawn="1"/>
        </p:nvSpPr>
        <p:spPr>
          <a:xfrm>
            <a:off x="10835334" y="-17092"/>
            <a:ext cx="1347521" cy="5257800"/>
          </a:xfrm>
          <a:prstGeom prst="rect">
            <a:avLst/>
          </a:prstGeom>
          <a:solidFill>
            <a:srgbClr val="2C2E43"/>
          </a:solidFill>
          <a:ln>
            <a:solidFill>
              <a:srgbClr val="2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641DDE8-C158-4F95-A84C-DF602200656F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 flipV="1">
            <a:off x="290558" y="1"/>
            <a:ext cx="21364" cy="3230308"/>
          </a:xfrm>
          <a:prstGeom prst="line">
            <a:avLst/>
          </a:prstGeom>
          <a:ln w="57150">
            <a:solidFill>
              <a:srgbClr val="2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86E9091B-F6EE-4B05-8A0D-566C2FCEAE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213216" y="4258673"/>
            <a:ext cx="9293105" cy="1808751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tópicos da aula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18EFA00-8C70-42AC-85FC-B8319C2FEA5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13216" y="6280158"/>
            <a:ext cx="5223573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772B795-C2E3-492C-B958-9F1B197A3CC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65954" y="6283214"/>
            <a:ext cx="3940367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semestre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BB0D450A-2B29-494F-83BA-C9DFDBF6963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13216" y="789933"/>
            <a:ext cx="9293105" cy="335360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pt-BR" sz="8000" b="1" kern="1200" cap="none" spc="-300" baseline="0" dirty="0"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ts val="8500"/>
              </a:lnSpc>
              <a:spcBef>
                <a:spcPct val="0"/>
              </a:spcBef>
              <a:buNone/>
            </a:pPr>
            <a:r>
              <a:rPr lang="pt-BR" dirty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414086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C69D58B-66A6-45F6-A9EC-250BA9CA2F82}"/>
              </a:ext>
            </a:extLst>
          </p:cNvPr>
          <p:cNvSpPr/>
          <p:nvPr userDrawn="1"/>
        </p:nvSpPr>
        <p:spPr>
          <a:xfrm rot="16200000">
            <a:off x="5706730" y="1082143"/>
            <a:ext cx="45719" cy="10211489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49266F-05B1-4B4B-86A1-166E2714B1F6}"/>
              </a:ext>
            </a:extLst>
          </p:cNvPr>
          <p:cNvSpPr/>
          <p:nvPr userDrawn="1"/>
        </p:nvSpPr>
        <p:spPr>
          <a:xfrm>
            <a:off x="0" y="3230309"/>
            <a:ext cx="623843" cy="3627689"/>
          </a:xfrm>
          <a:prstGeom prst="rect">
            <a:avLst/>
          </a:prstGeom>
          <a:solidFill>
            <a:srgbClr val="2C2E43"/>
          </a:solidFill>
          <a:ln>
            <a:solidFill>
              <a:srgbClr val="2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5D2653-50DA-4B8A-9BB2-E91A5A974D3C}"/>
              </a:ext>
            </a:extLst>
          </p:cNvPr>
          <p:cNvSpPr/>
          <p:nvPr userDrawn="1"/>
        </p:nvSpPr>
        <p:spPr>
          <a:xfrm>
            <a:off x="10835334" y="-17092"/>
            <a:ext cx="1347521" cy="5257800"/>
          </a:xfrm>
          <a:prstGeom prst="rect">
            <a:avLst/>
          </a:prstGeom>
          <a:solidFill>
            <a:srgbClr val="2C2E43"/>
          </a:solidFill>
          <a:ln>
            <a:solidFill>
              <a:srgbClr val="2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641DDE8-C158-4F95-A84C-DF602200656F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 flipV="1">
            <a:off x="290558" y="1"/>
            <a:ext cx="21364" cy="3230308"/>
          </a:xfrm>
          <a:prstGeom prst="line">
            <a:avLst/>
          </a:prstGeom>
          <a:ln w="57150">
            <a:solidFill>
              <a:srgbClr val="2C2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86E9091B-F6EE-4B05-8A0D-566C2FCEAE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213216" y="4258673"/>
            <a:ext cx="9293105" cy="1808751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 cap="all" baseline="0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tópicos da aula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BB0D450A-2B29-494F-83BA-C9DFDBF6963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13216" y="620688"/>
            <a:ext cx="9293105" cy="335360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pt-BR" sz="8000" b="1" kern="1200" cap="none" spc="-300" baseline="0" dirty="0"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ts val="8500"/>
              </a:lnSpc>
              <a:spcBef>
                <a:spcPct val="0"/>
              </a:spcBef>
              <a:buNone/>
            </a:pPr>
            <a:r>
              <a:rPr lang="pt-BR" dirty="0"/>
              <a:t>Clique para editar o título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EAC82878-4954-4E3F-8911-98D09F73302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13216" y="6280158"/>
            <a:ext cx="5223573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7820EAC7-1B05-4A36-B4AE-45633B8F01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65954" y="6283214"/>
            <a:ext cx="3940367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semestre</a:t>
            </a:r>
          </a:p>
        </p:txBody>
      </p:sp>
    </p:spTree>
    <p:extLst>
      <p:ext uri="{BB962C8B-B14F-4D97-AF65-F5344CB8AC3E}">
        <p14:creationId xmlns:p14="http://schemas.microsoft.com/office/powerpoint/2010/main" val="312345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6AD5869-B881-4129-A77C-0653A5504800}"/>
              </a:ext>
            </a:extLst>
          </p:cNvPr>
          <p:cNvSpPr/>
          <p:nvPr userDrawn="1"/>
        </p:nvSpPr>
        <p:spPr>
          <a:xfrm>
            <a:off x="0" y="0"/>
            <a:ext cx="686810" cy="6858000"/>
          </a:xfrm>
          <a:prstGeom prst="rect">
            <a:avLst/>
          </a:prstGeom>
          <a:solidFill>
            <a:srgbClr val="2C2E43"/>
          </a:solidFill>
          <a:ln>
            <a:solidFill>
              <a:srgbClr val="020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7EDB57C-6B56-4B5E-9D6F-0576E4064014}"/>
              </a:ext>
            </a:extLst>
          </p:cNvPr>
          <p:cNvCxnSpPr>
            <a:cxnSpLocks/>
          </p:cNvCxnSpPr>
          <p:nvPr userDrawn="1"/>
        </p:nvCxnSpPr>
        <p:spPr>
          <a:xfrm>
            <a:off x="11734800" y="-1"/>
            <a:ext cx="0" cy="6035040"/>
          </a:xfrm>
          <a:prstGeom prst="line">
            <a:avLst/>
          </a:prstGeom>
          <a:ln w="38100">
            <a:solidFill>
              <a:srgbClr val="FF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10">
            <a:extLst>
              <a:ext uri="{FF2B5EF4-FFF2-40B4-BE49-F238E27FC236}">
                <a16:creationId xmlns:a16="http://schemas.microsoft.com/office/drawing/2014/main" id="{3D134110-095D-4807-A896-B7A3EB0CF85B}"/>
              </a:ext>
            </a:extLst>
          </p:cNvPr>
          <p:cNvSpPr txBox="1">
            <a:spLocks/>
          </p:cNvSpPr>
          <p:nvPr userDrawn="1"/>
        </p:nvSpPr>
        <p:spPr>
          <a:xfrm>
            <a:off x="11404600" y="6035039"/>
            <a:ext cx="660400" cy="62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rgbClr val="020E3B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020E3B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BE212D4-8DD6-4A93-8176-71A7BAD38552}"/>
              </a:ext>
            </a:extLst>
          </p:cNvPr>
          <p:cNvSpPr txBox="1">
            <a:spLocks/>
          </p:cNvSpPr>
          <p:nvPr userDrawn="1"/>
        </p:nvSpPr>
        <p:spPr>
          <a:xfrm>
            <a:off x="1895518" y="1081880"/>
            <a:ext cx="8862275" cy="351792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sz="7200" b="1" kern="120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8500"/>
              </a:lnSpc>
            </a:pPr>
            <a:r>
              <a:rPr lang="pt-BR" sz="6000" dirty="0">
                <a:solidFill>
                  <a:schemeClr val="tx1"/>
                </a:solidFill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67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B1695A-0C26-4F73-9B0F-B017FB2814F3}"/>
              </a:ext>
            </a:extLst>
          </p:cNvPr>
          <p:cNvSpPr/>
          <p:nvPr userDrawn="1"/>
        </p:nvSpPr>
        <p:spPr>
          <a:xfrm>
            <a:off x="0" y="0"/>
            <a:ext cx="12192000" cy="733526"/>
          </a:xfrm>
          <a:prstGeom prst="rect">
            <a:avLst/>
          </a:prstGeom>
          <a:solidFill>
            <a:srgbClr val="2C2E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118EB31-A004-496D-B0B2-7979326C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-1"/>
            <a:ext cx="10410826" cy="7238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0" cap="all" baseline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Número de Slide 10">
            <a:extLst>
              <a:ext uri="{FF2B5EF4-FFF2-40B4-BE49-F238E27FC236}">
                <a16:creationId xmlns:a16="http://schemas.microsoft.com/office/drawing/2014/main" id="{2331B397-5EC3-484D-B2BC-82C561B1016D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723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DE8751-787F-447B-97EF-001CF0042EB8}"/>
              </a:ext>
            </a:extLst>
          </p:cNvPr>
          <p:cNvSpPr/>
          <p:nvPr userDrawn="1"/>
        </p:nvSpPr>
        <p:spPr>
          <a:xfrm>
            <a:off x="0" y="734360"/>
            <a:ext cx="12192000" cy="132747"/>
          </a:xfrm>
          <a:prstGeom prst="rect">
            <a:avLst/>
          </a:prstGeom>
          <a:solidFill>
            <a:srgbClr val="D97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B2D4C5DE-84EF-45C4-BC03-F093B928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149349"/>
            <a:ext cx="10972800" cy="5374543"/>
          </a:xfrm>
          <a:prstGeom prst="rect">
            <a:avLst/>
          </a:prstGeom>
        </p:spPr>
        <p:txBody>
          <a:bodyPr/>
          <a:lstStyle>
            <a:lvl1pPr marL="447675" indent="-447675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F963BB-8051-48E6-B076-874581E64274}"/>
              </a:ext>
            </a:extLst>
          </p:cNvPr>
          <p:cNvSpPr/>
          <p:nvPr userDrawn="1"/>
        </p:nvSpPr>
        <p:spPr>
          <a:xfrm>
            <a:off x="0" y="6814760"/>
            <a:ext cx="12192000" cy="45719"/>
          </a:xfrm>
          <a:prstGeom prst="rect">
            <a:avLst/>
          </a:prstGeom>
          <a:solidFill>
            <a:srgbClr val="D97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7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B1695A-0C26-4F73-9B0F-B017FB2814F3}"/>
              </a:ext>
            </a:extLst>
          </p:cNvPr>
          <p:cNvSpPr/>
          <p:nvPr userDrawn="1"/>
        </p:nvSpPr>
        <p:spPr>
          <a:xfrm>
            <a:off x="0" y="0"/>
            <a:ext cx="12192000" cy="733526"/>
          </a:xfrm>
          <a:prstGeom prst="rect">
            <a:avLst/>
          </a:prstGeom>
          <a:solidFill>
            <a:srgbClr val="2C2E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118EB31-A004-496D-B0B2-7979326C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-1"/>
            <a:ext cx="10410826" cy="7238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0" cap="all" baseline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Número de Slide 10">
            <a:extLst>
              <a:ext uri="{FF2B5EF4-FFF2-40B4-BE49-F238E27FC236}">
                <a16:creationId xmlns:a16="http://schemas.microsoft.com/office/drawing/2014/main" id="{2331B397-5EC3-484D-B2BC-82C561B1016D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723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2D89D3-6948-4F11-9EB8-BCE369B4496A}"/>
              </a:ext>
            </a:extLst>
          </p:cNvPr>
          <p:cNvSpPr/>
          <p:nvPr userDrawn="1"/>
        </p:nvSpPr>
        <p:spPr>
          <a:xfrm>
            <a:off x="0" y="734360"/>
            <a:ext cx="12192000" cy="132747"/>
          </a:xfrm>
          <a:prstGeom prst="rect">
            <a:avLst/>
          </a:prstGeom>
          <a:solidFill>
            <a:srgbClr val="D97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FD2FD1-7934-45B3-A502-367EE5446DD6}"/>
              </a:ext>
            </a:extLst>
          </p:cNvPr>
          <p:cNvSpPr/>
          <p:nvPr userDrawn="1"/>
        </p:nvSpPr>
        <p:spPr>
          <a:xfrm>
            <a:off x="0" y="6814760"/>
            <a:ext cx="12192000" cy="45719"/>
          </a:xfrm>
          <a:prstGeom prst="rect">
            <a:avLst/>
          </a:prstGeom>
          <a:solidFill>
            <a:srgbClr val="D97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FB1695A-0C26-4F73-9B0F-B017FB2814F3}"/>
              </a:ext>
            </a:extLst>
          </p:cNvPr>
          <p:cNvSpPr/>
          <p:nvPr userDrawn="1"/>
        </p:nvSpPr>
        <p:spPr>
          <a:xfrm>
            <a:off x="0" y="0"/>
            <a:ext cx="12192000" cy="733526"/>
          </a:xfrm>
          <a:prstGeom prst="rect">
            <a:avLst/>
          </a:prstGeom>
          <a:solidFill>
            <a:srgbClr val="2C2E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118EB31-A004-496D-B0B2-7979326C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-1"/>
            <a:ext cx="10410826" cy="7238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0" cap="all" baseline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Número de Slide 10">
            <a:extLst>
              <a:ext uri="{FF2B5EF4-FFF2-40B4-BE49-F238E27FC236}">
                <a16:creationId xmlns:a16="http://schemas.microsoft.com/office/drawing/2014/main" id="{2331B397-5EC3-484D-B2BC-82C561B1016D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723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200168D-A669-4A93-8DE3-8EF64120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275" y="1177924"/>
            <a:ext cx="5220000" cy="5241925"/>
          </a:xfrm>
          <a:prstGeom prst="rect">
            <a:avLst/>
          </a:prstGeom>
        </p:spPr>
        <p:txBody>
          <a:bodyPr/>
          <a:lstStyle>
            <a:lvl1pPr marL="360363" indent="-360363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81D20FD7-1A4F-4EC6-9339-8552A0DB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177924"/>
            <a:ext cx="5220000" cy="5241925"/>
          </a:xfrm>
          <a:prstGeom prst="rect">
            <a:avLst/>
          </a:prstGeom>
        </p:spPr>
        <p:txBody>
          <a:bodyPr/>
          <a:lstStyle>
            <a:lvl1pPr marL="360363" indent="-360363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ova Cond Light" panose="020B0306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6AC9EA7-FDB2-4C47-A287-80B5615D725D}"/>
              </a:ext>
            </a:extLst>
          </p:cNvPr>
          <p:cNvSpPr/>
          <p:nvPr userDrawn="1"/>
        </p:nvSpPr>
        <p:spPr>
          <a:xfrm>
            <a:off x="0" y="734360"/>
            <a:ext cx="12192000" cy="132747"/>
          </a:xfrm>
          <a:prstGeom prst="rect">
            <a:avLst/>
          </a:prstGeom>
          <a:solidFill>
            <a:srgbClr val="D97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394F728-BD55-47EF-8CE3-9A12DE4D7188}"/>
              </a:ext>
            </a:extLst>
          </p:cNvPr>
          <p:cNvSpPr/>
          <p:nvPr userDrawn="1"/>
        </p:nvSpPr>
        <p:spPr>
          <a:xfrm>
            <a:off x="0" y="6814760"/>
            <a:ext cx="12192000" cy="45719"/>
          </a:xfrm>
          <a:prstGeom prst="rect">
            <a:avLst/>
          </a:prstGeom>
          <a:solidFill>
            <a:srgbClr val="D97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5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42B72FE-6D53-4BEB-8F95-9BE3897EBEA0}"/>
              </a:ext>
            </a:extLst>
          </p:cNvPr>
          <p:cNvSpPr/>
          <p:nvPr userDrawn="1"/>
        </p:nvSpPr>
        <p:spPr>
          <a:xfrm rot="5400000">
            <a:off x="-2400300" y="2400300"/>
            <a:ext cx="6858000" cy="2057400"/>
          </a:xfrm>
          <a:prstGeom prst="rect">
            <a:avLst/>
          </a:prstGeom>
          <a:solidFill>
            <a:srgbClr val="2C2E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10">
            <a:extLst>
              <a:ext uri="{FF2B5EF4-FFF2-40B4-BE49-F238E27FC236}">
                <a16:creationId xmlns:a16="http://schemas.microsoft.com/office/drawing/2014/main" id="{CCF349CE-938C-4E5F-9B9F-14260AC0CC31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723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BFC53FE-CD56-46AD-84AC-A26A6A95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277" y="852088"/>
            <a:ext cx="7763608" cy="35179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6800"/>
              </a:lnSpc>
              <a:defRPr sz="7200" b="1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DFF93F8A-B002-4FBD-86F3-9B581F5F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275" y="4628782"/>
            <a:ext cx="7763609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bg2">
                    <a:lumMod val="10000"/>
                  </a:schemeClr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2E88FC0-569B-45BC-8832-4757F7E55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7276" y="1907790"/>
            <a:ext cx="3040250" cy="3042420"/>
          </a:xfrm>
          <a:prstGeom prst="ellipse">
            <a:avLst/>
          </a:prstGeom>
          <a:solidFill>
            <a:srgbClr val="F3A849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ED7D31"/>
              </a:buClr>
              <a:buSzTx/>
              <a:buFontTx/>
              <a:buNone/>
              <a:tabLst>
                <a:tab pos="914400" algn="l"/>
              </a:tabLst>
              <a:defRPr/>
            </a:pP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4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96242FE-DD56-40DC-B4A7-9DF7C29DAD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451766"/>
            <a:ext cx="12192000" cy="406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500" b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+mn-cs"/>
              </a:rPr>
              <a:t>marco.sanches@cruzeirodosul.edu.br</a:t>
            </a:r>
          </a:p>
        </p:txBody>
      </p:sp>
    </p:spTree>
    <p:extLst>
      <p:ext uri="{BB962C8B-B14F-4D97-AF65-F5344CB8AC3E}">
        <p14:creationId xmlns:p14="http://schemas.microsoft.com/office/powerpoint/2010/main" val="18333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5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body" idx="13"/>
          </p:nvPr>
        </p:nvSpPr>
        <p:spPr>
          <a:xfrm>
            <a:off x="1213217" y="4258673"/>
            <a:ext cx="4715636" cy="18087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sz="2000" dirty="0"/>
              <a:t>Exercícios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A6A714-0FA4-4F75-92D4-73E5C7A4447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Professores: Alcides/Cristiane/</a:t>
            </a:r>
            <a:r>
              <a:rPr lang="pt-BR" dirty="0" err="1"/>
              <a:t>Ledón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F929DD-E5FB-4E1F-8687-4BC9CE64256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2º Semestre 2023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735F971-6B6C-4E4D-953D-54B352BA8AE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6600" dirty="0"/>
              <a:t>Programação Web</a:t>
            </a:r>
          </a:p>
        </p:txBody>
      </p:sp>
      <p:pic>
        <p:nvPicPr>
          <p:cNvPr id="7" name="Picture 8" descr="Untitled-6">
            <a:extLst>
              <a:ext uri="{FF2B5EF4-FFF2-40B4-BE49-F238E27FC236}">
                <a16:creationId xmlns:a16="http://schemas.microsoft.com/office/drawing/2014/main" id="{20408330-FCFF-4727-A2E5-8324A191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16" y="156630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3208-A09D-4162-A579-BFF5C253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1D6A2-2633-4ECA-94A5-B5EA1C4A13C6}"/>
              </a:ext>
            </a:extLst>
          </p:cNvPr>
          <p:cNvSpPr txBox="1">
            <a:spLocks/>
          </p:cNvSpPr>
          <p:nvPr/>
        </p:nvSpPr>
        <p:spPr>
          <a:xfrm>
            <a:off x="676275" y="1036265"/>
            <a:ext cx="8082231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altLang="pt-BR" dirty="0"/>
              <a:t>A) Crie um </a:t>
            </a:r>
            <a:r>
              <a:rPr lang="pt-BR" altLang="pt-BR" b="1" dirty="0">
                <a:solidFill>
                  <a:srgbClr val="0070C0"/>
                </a:solidFill>
              </a:rPr>
              <a:t>arquivo XML </a:t>
            </a:r>
            <a:r>
              <a:rPr lang="pt-BR" altLang="pt-BR" dirty="0"/>
              <a:t>para representar uma base de dados da Receita Federal que contenha os seguintes campos: </a:t>
            </a:r>
            <a:r>
              <a:rPr lang="pt-BR" altLang="pt-BR" b="1" dirty="0"/>
              <a:t>CPF, RG, nome, data de nascimento, endereço (logradouro, número, bairro, cep, cidade, estado), contato (telefone, celular, e-mail), renda, foto, conta corrente (banco, agência, número da conta)</a:t>
            </a:r>
            <a:r>
              <a:rPr lang="pt-BR" altLang="pt-BR" dirty="0"/>
              <a:t>. Você deverá criar pelo menos 5 registros diferentes.</a:t>
            </a:r>
          </a:p>
          <a:p>
            <a:pPr algn="just"/>
            <a:endParaRPr lang="pt-BR" altLang="pt-BR" dirty="0"/>
          </a:p>
          <a:p>
            <a:pPr marL="0" indent="0" algn="just">
              <a:buNone/>
            </a:pPr>
            <a:r>
              <a:rPr lang="pt-BR" altLang="pt-BR" dirty="0"/>
              <a:t>B) Faça um script que seja capaz de ler os registros do item A e exibir as informações (todas) de cada contribuinte em formato de card. Veja o exemplo ao lado.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9210B9-142F-4DB8-AB51-C6EC18F3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07" y="2800783"/>
            <a:ext cx="2335533" cy="35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D724E-E6FD-4754-B808-1631A882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D206E-5B06-4A05-8726-C97EE655B325}"/>
              </a:ext>
            </a:extLst>
          </p:cNvPr>
          <p:cNvSpPr txBox="1">
            <a:spLocks/>
          </p:cNvSpPr>
          <p:nvPr/>
        </p:nvSpPr>
        <p:spPr>
          <a:xfrm>
            <a:off x="1066800" y="1306088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altLang="pt-BR" dirty="0"/>
              <a:t>Crie um arquivo JSON (pode ser com a extensão JS) para representar a base de dados de livros de uma Biblioteca que contenha os seguintes campos: </a:t>
            </a:r>
            <a:r>
              <a:rPr lang="pt-BR" altLang="pt-BR" b="1" dirty="0"/>
              <a:t>título, autor (1 ou mais), edição, ano de publicação, editora, local de publicação, classificação, código, assunto, capa.</a:t>
            </a:r>
            <a:r>
              <a:rPr lang="pt-BR" altLang="pt-BR" dirty="0"/>
              <a:t> Você deverá criar pelo menos 5 registros diferentes.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30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7B9AE-54DB-4821-8EE5-F00EC9A1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7DFE2-33A0-46F1-9F53-5DE73E530318}"/>
              </a:ext>
            </a:extLst>
          </p:cNvPr>
          <p:cNvSpPr txBox="1">
            <a:spLocks/>
          </p:cNvSpPr>
          <p:nvPr/>
        </p:nvSpPr>
        <p:spPr>
          <a:xfrm>
            <a:off x="911968" y="1417320"/>
            <a:ext cx="9939439" cy="40233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altLang="pt-BR" dirty="0"/>
              <a:t>Faça o código </a:t>
            </a:r>
            <a:r>
              <a:rPr lang="pt-BR" altLang="pt-BR" dirty="0" err="1"/>
              <a:t>JavaScript</a:t>
            </a:r>
            <a:r>
              <a:rPr lang="pt-BR" altLang="pt-BR" dirty="0"/>
              <a:t> necessário para exibir os dados do arquivo JSON do exercício anterior conforme definição abaixo: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Crie um arquivo HTML com um formulário com os campos: </a:t>
            </a:r>
            <a:r>
              <a:rPr lang="pt-BR" altLang="pt-BR" b="1" dirty="0"/>
              <a:t>Título e Classificação</a:t>
            </a:r>
            <a:r>
              <a:rPr lang="pt-BR" altLang="pt-BR" dirty="0"/>
              <a:t>, crie também um botão "</a:t>
            </a:r>
            <a:r>
              <a:rPr lang="pt-BR" altLang="pt-BR" b="1" dirty="0"/>
              <a:t>Pesquisar</a:t>
            </a:r>
            <a:r>
              <a:rPr lang="pt-BR" altLang="pt-BR" dirty="0"/>
              <a:t>" que chame uma função para pesquisar os registros na base de dados conforme o que foi informado em um dos campos. </a:t>
            </a:r>
          </a:p>
          <a:p>
            <a:pPr lvl="1"/>
            <a:r>
              <a:rPr lang="pt-BR" altLang="pt-BR" dirty="0"/>
              <a:t>Apresente o resultado em forma de tabela HTML (utilize </a:t>
            </a:r>
            <a:r>
              <a:rPr lang="pt-BR" altLang="pt-BR" dirty="0" err="1"/>
              <a:t>jQuery</a:t>
            </a:r>
            <a:r>
              <a:rPr lang="pt-BR" altLang="pt-BR" dirty="0"/>
              <a:t> + JSON). Você poderá fazer a busca exata (==) ou aproximada (</a:t>
            </a:r>
            <a:r>
              <a:rPr lang="pt-BR" altLang="pt-BR" dirty="0" err="1"/>
              <a:t>indexOf</a:t>
            </a:r>
            <a:r>
              <a:rPr lang="pt-BR" altLang="pt-BR" dirty="0"/>
              <a:t>()).</a:t>
            </a:r>
          </a:p>
          <a:p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552422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UCS2" id="{521D501A-1A0A-4A50-99F7-040C09ACB1BA}" vid="{BDD0B44C-C36C-46B8-8951-B53387C9843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FF947D-A759-4477-BF6A-51277F89A222}">
  <we:reference id="wa104051163" version="1.2.0.3" store="pt-BR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287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Nova Cond Light</vt:lpstr>
      <vt:lpstr>Bahnschrift</vt:lpstr>
      <vt:lpstr>Calibri</vt:lpstr>
      <vt:lpstr>3_Tema do Office</vt:lpstr>
      <vt:lpstr>Apresentação do PowerPoint</vt:lpstr>
      <vt:lpstr>Exercício 1</vt:lpstr>
      <vt:lpstr>Exercício 2</vt:lpstr>
      <vt:lpstr>Exercício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Sanches</dc:creator>
  <cp:lastModifiedBy>Alcides Teixeira Barboza Junior</cp:lastModifiedBy>
  <cp:revision>75</cp:revision>
  <dcterms:created xsi:type="dcterms:W3CDTF">2020-08-05T01:31:28Z</dcterms:created>
  <dcterms:modified xsi:type="dcterms:W3CDTF">2023-10-29T18:04:30Z</dcterms:modified>
</cp:coreProperties>
</file>