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70668"/>
  </p:normalViewPr>
  <p:slideViewPr>
    <p:cSldViewPr snapToGrid="0">
      <p:cViewPr>
        <p:scale>
          <a:sx n="56" d="100"/>
          <a:sy n="56" d="100"/>
        </p:scale>
        <p:origin x="19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BC08-0CEB-794F-AC74-1F5DDEC0BC8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617B2-11D9-2C44-B72F-B70BB82C5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617B2-11D9-2C44-B72F-B70BB82C58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6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9312-A4F4-A300-AECE-B078C530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FD107-2961-9C5A-EFAA-8C4DC2846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BA5F-C273-9B0C-9776-3EB9F15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9FC7-0B42-A4E1-D55E-2424AF05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427D-4A7A-8CF2-376A-7485F1E5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425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799-CD49-2396-D558-FE97A7B4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248FB-F5DD-0D4E-7B0B-53CE41F5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2484-9E5D-5055-10AD-E8B3AC40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FD69-3EB8-DBC7-68D6-E760EF22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6E58-B949-88BD-E4E2-5E6764CF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027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5E935-1545-8023-FACF-27A7F4ED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1E57A-0137-A61F-263E-C577DA01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6781-3A6A-CB92-ED46-0AAD84FB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E15F-4AF2-76E2-CE6E-A3C27F39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646D-832D-4AF4-8E54-30A42D2E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52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C521-77D4-E6D4-55C9-72162E03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17E3-3469-480E-8C3A-B25728E7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0E0C-0579-C9C9-EAB6-AA81B5B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A454-E6A7-5A2F-6E15-E35EB448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925-A38F-DF05-C4E9-8B618FA3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44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2FD9-7513-9BE5-0589-EE009FC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0783-76EA-2766-61FE-F1063F63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32F-222E-23BA-1DB8-D1424623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C37B-AB9B-F821-810E-4BAE4DB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D3C0-E304-BC9D-1A85-88F1F813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32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C05-B3EB-7A80-70B7-7249404D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DEBA-C38C-DEEC-A593-BC3110D2E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62D6-D3BC-DCD5-02A7-6998E278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BE116-7498-8D44-2D23-E84BABEC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25DC-E5D0-E952-CA2F-20BB5CF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3F7F-3FB0-7C58-EC5B-DF0771A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79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C69-F229-36EA-27CA-C3AAE406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D014-F438-DDFC-1BE2-7351CED6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A2E6-E463-E8BA-D1BC-502FCBCC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78513-5D58-F9D5-F44C-D0890A72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9C1C1-8D41-738A-E5D3-A8C8DB5F1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7AC7F-AD60-2F88-4370-4C156962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7C996-B3E2-BCFC-B234-B8D9E2B8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6C84-AECD-583A-86F1-A88A9BF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31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83A0-AB6F-8759-29FB-D454EE9F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BFB0F-977C-FBBD-3E5D-37B4F75E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B2F1-4049-CA9D-5DA9-83EC0DE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3C466-663A-C6FD-58D5-4FD40DFC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87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9C1FB-C5D8-15DA-FFA5-3AA57140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BCB4A-B5D1-CA97-EE99-E99CA1F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68E1-302F-73FF-B4F8-B555A1A5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88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F4E8-35B0-09B8-EF78-F72923E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BFE9-D1E6-B545-4DDF-86B014EE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99EE-8325-994B-B4A3-64F1BBD4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21D7-AB6B-BCAC-5C38-213C1F9D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8DAF2-B9C6-6BAD-7825-3700D355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7767-B1D2-0AB1-6DAC-02C822AE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01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5ABA-5C93-8D12-BD19-ED73EF7C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F7CE-EC45-1978-03CF-D1FDD35D7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3B105-9280-9492-3F89-03D807D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7A73-70A2-79A8-26A0-FA2DE613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581E-98D0-58C4-E576-EE33C9A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2111-1C97-B33B-9506-899978FF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227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60D5C-C561-F532-C0D2-33B0567E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EC15-DD52-689F-AC56-F61E60CE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50BD-2DCC-4D7F-8F9A-409ADB59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D29C-AA45-4F63-9B1E-BA23BD97A10C}" type="datetimeFigureOut">
              <a:rPr lang="en-BE" smtClean="0"/>
              <a:t>10/16/22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6D87-09E7-6BBA-709A-B6E9E5DB1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C534-E4D2-AC63-3CA3-3F4D48AF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EAE4-F125-487B-9B62-BF047620199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89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06DE-3772-E7B5-221B-6693CC8E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Medical Imaging</a:t>
            </a:r>
            <a:br>
              <a:rPr lang="en-US" sz="3200" dirty="0"/>
            </a:br>
            <a:r>
              <a:rPr lang="en-US" sz="3200" dirty="0"/>
              <a:t>Practicum 2: Monte Carlo Simulation</a:t>
            </a:r>
            <a:endParaRPr lang="en-B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6BABC-E837-F7F6-4770-4DC36A90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Jens Maebe, Florence Muller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55863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2A2E-3062-FF53-9C36-F546C0AA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sinogram</a:t>
            </a:r>
            <a:endParaRPr lang="en-BE" dirty="0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39F57D-27A0-2D9B-8D86-01DE59BB3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12926" r="26268" b="11771"/>
          <a:stretch/>
        </p:blipFill>
        <p:spPr>
          <a:xfrm rot="5400000">
            <a:off x="1871990" y="2908948"/>
            <a:ext cx="2665611" cy="267317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8B08D1E-4A01-BE24-4B07-E4345624DA1D}"/>
              </a:ext>
            </a:extLst>
          </p:cNvPr>
          <p:cNvSpPr/>
          <p:nvPr/>
        </p:nvSpPr>
        <p:spPr>
          <a:xfrm>
            <a:off x="1037492" y="2084388"/>
            <a:ext cx="4334608" cy="43346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6E57B-2DEF-428B-F4EE-ED141FB0A385}"/>
              </a:ext>
            </a:extLst>
          </p:cNvPr>
          <p:cNvCxnSpPr>
            <a:cxnSpLocks/>
          </p:cNvCxnSpPr>
          <p:nvPr/>
        </p:nvCxnSpPr>
        <p:spPr>
          <a:xfrm>
            <a:off x="3083459" y="4245533"/>
            <a:ext cx="288554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7A8F8A-1051-8D6F-AD34-64EFA4CE7966}"/>
              </a:ext>
            </a:extLst>
          </p:cNvPr>
          <p:cNvCxnSpPr>
            <a:cxnSpLocks/>
          </p:cNvCxnSpPr>
          <p:nvPr/>
        </p:nvCxnSpPr>
        <p:spPr>
          <a:xfrm flipV="1">
            <a:off x="3083459" y="1590715"/>
            <a:ext cx="0" cy="26548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C6F3D7-9D72-48CB-F748-A918D1D7519E}"/>
              </a:ext>
            </a:extLst>
          </p:cNvPr>
          <p:cNvCxnSpPr>
            <a:cxnSpLocks/>
          </p:cNvCxnSpPr>
          <p:nvPr/>
        </p:nvCxnSpPr>
        <p:spPr>
          <a:xfrm flipH="1">
            <a:off x="2317750" y="2705100"/>
            <a:ext cx="2368550" cy="349885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tar: 4 Points 27">
            <a:extLst>
              <a:ext uri="{FF2B5EF4-FFF2-40B4-BE49-F238E27FC236}">
                <a16:creationId xmlns:a16="http://schemas.microsoft.com/office/drawing/2014/main" id="{F2A2BF25-09B3-8A83-F943-E694A3C15024}"/>
              </a:ext>
            </a:extLst>
          </p:cNvPr>
          <p:cNvSpPr/>
          <p:nvPr/>
        </p:nvSpPr>
        <p:spPr>
          <a:xfrm rot="21339313">
            <a:off x="3763106" y="3762182"/>
            <a:ext cx="241300" cy="241300"/>
          </a:xfrm>
          <a:prstGeom prst="star4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63C87907-CF3D-A4FE-81F1-86DFD50EBE34}"/>
              </a:ext>
            </a:extLst>
          </p:cNvPr>
          <p:cNvSpPr/>
          <p:nvPr/>
        </p:nvSpPr>
        <p:spPr>
          <a:xfrm>
            <a:off x="2973756" y="3101412"/>
            <a:ext cx="1819999" cy="2194488"/>
          </a:xfrm>
          <a:prstGeom prst="arc">
            <a:avLst>
              <a:gd name="adj1" fmla="val 17818297"/>
              <a:gd name="adj2" fmla="val 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5BAF15-9411-C0B6-197D-DDB1D9A2C99F}"/>
              </a:ext>
            </a:extLst>
          </p:cNvPr>
          <p:cNvCxnSpPr>
            <a:cxnSpLocks/>
          </p:cNvCxnSpPr>
          <p:nvPr/>
        </p:nvCxnSpPr>
        <p:spPr>
          <a:xfrm>
            <a:off x="3119373" y="4265403"/>
            <a:ext cx="321533" cy="2332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25832D-7A73-1ED9-CD13-8CB8D444A514}"/>
              </a:ext>
            </a:extLst>
          </p:cNvPr>
          <p:cNvSpPr txBox="1"/>
          <p:nvPr/>
        </p:nvSpPr>
        <p:spPr>
          <a:xfrm>
            <a:off x="4709133" y="338405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dirty="0">
                <a:solidFill>
                  <a:srgbClr val="C00000"/>
                </a:solidFill>
                <a:effectLst/>
              </a:rPr>
              <a:t>ϕ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16B2D2-E36E-D25E-8E35-DFE20C5B3632}"/>
              </a:ext>
            </a:extLst>
          </p:cNvPr>
          <p:cNvSpPr txBox="1"/>
          <p:nvPr/>
        </p:nvSpPr>
        <p:spPr>
          <a:xfrm>
            <a:off x="3011918" y="4300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</a:rPr>
              <a:t>d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1EB96D-8348-6321-F4EA-3CC6A2B0B96F}"/>
              </a:ext>
            </a:extLst>
          </p:cNvPr>
          <p:cNvSpPr txBox="1"/>
          <p:nvPr/>
        </p:nvSpPr>
        <p:spPr>
          <a:xfrm>
            <a:off x="5504782" y="419865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B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9516FD-FBEB-EBE4-C0C7-8DE3D2F644ED}"/>
              </a:ext>
            </a:extLst>
          </p:cNvPr>
          <p:cNvSpPr txBox="1"/>
          <p:nvPr/>
        </p:nvSpPr>
        <p:spPr>
          <a:xfrm>
            <a:off x="2794597" y="1590715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BE" dirty="0"/>
          </a:p>
        </p:txBody>
      </p:sp>
      <p:pic>
        <p:nvPicPr>
          <p:cNvPr id="54" name="Picture 53" descr="Chart, surface chart&#10;&#10;Description automatically generated">
            <a:extLst>
              <a:ext uri="{FF2B5EF4-FFF2-40B4-BE49-F238E27FC236}">
                <a16:creationId xmlns:a16="http://schemas.microsoft.com/office/drawing/2014/main" id="{5A0B5826-97E2-782D-F7AB-1C01C8E37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28009" r="10351" b="27235"/>
          <a:stretch/>
        </p:blipFill>
        <p:spPr>
          <a:xfrm>
            <a:off x="6903430" y="3283203"/>
            <a:ext cx="4514850" cy="196439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6C0043-7B51-D979-551F-B86910E3C030}"/>
              </a:ext>
            </a:extLst>
          </p:cNvPr>
          <p:cNvCxnSpPr>
            <a:cxnSpLocks/>
          </p:cNvCxnSpPr>
          <p:nvPr/>
        </p:nvCxnSpPr>
        <p:spPr>
          <a:xfrm flipV="1">
            <a:off x="6802364" y="3283203"/>
            <a:ext cx="0" cy="19643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4BB419-38BA-264E-1748-59BFBF9AF08E}"/>
              </a:ext>
            </a:extLst>
          </p:cNvPr>
          <p:cNvCxnSpPr>
            <a:cxnSpLocks/>
          </p:cNvCxnSpPr>
          <p:nvPr/>
        </p:nvCxnSpPr>
        <p:spPr>
          <a:xfrm>
            <a:off x="6903430" y="5362647"/>
            <a:ext cx="4514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914F86E-2D01-C22C-6300-9EC670711279}"/>
              </a:ext>
            </a:extLst>
          </p:cNvPr>
          <p:cNvSpPr txBox="1"/>
          <p:nvPr/>
        </p:nvSpPr>
        <p:spPr>
          <a:xfrm>
            <a:off x="6439569" y="4080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</a:rPr>
              <a:t>d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03219B-3140-C14D-48C5-F4E00D4E34DC}"/>
              </a:ext>
            </a:extLst>
          </p:cNvPr>
          <p:cNvSpPr txBox="1"/>
          <p:nvPr/>
        </p:nvSpPr>
        <p:spPr>
          <a:xfrm>
            <a:off x="9047697" y="536264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dirty="0">
                <a:solidFill>
                  <a:srgbClr val="C00000"/>
                </a:solidFill>
                <a:effectLst/>
              </a:rPr>
              <a:t>ϕ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FE41F-F63C-ABCD-5573-185BE85ADA91}"/>
              </a:ext>
            </a:extLst>
          </p:cNvPr>
          <p:cNvSpPr txBox="1"/>
          <p:nvPr/>
        </p:nvSpPr>
        <p:spPr>
          <a:xfrm>
            <a:off x="6565987" y="1853934"/>
            <a:ext cx="508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Sinogram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Projection angle = emission angle </a:t>
            </a:r>
            <a:r>
              <a:rPr lang="el-GR" b="0" dirty="0">
                <a:effectLst/>
              </a:rPr>
              <a:t>ϕ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Radial coordinate = distance of LOR to origin</a:t>
            </a:r>
          </a:p>
        </p:txBody>
      </p:sp>
    </p:spTree>
    <p:extLst>
      <p:ext uri="{BB962C8B-B14F-4D97-AF65-F5344CB8AC3E}">
        <p14:creationId xmlns:p14="http://schemas.microsoft.com/office/powerpoint/2010/main" val="7889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7BAE-05DB-EA75-A10B-0F57AD80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Exercise 5: Micro-PET Dicom Image</a:t>
            </a:r>
          </a:p>
        </p:txBody>
      </p:sp>
      <p:pic>
        <p:nvPicPr>
          <p:cNvPr id="1032" name="Picture 8" descr="Open .DCM Files with File Viewer Plus">
            <a:extLst>
              <a:ext uri="{FF2B5EF4-FFF2-40B4-BE49-F238E27FC236}">
                <a16:creationId xmlns:a16="http://schemas.microsoft.com/office/drawing/2014/main" id="{0DF1ED0B-DBDD-7C74-E8BD-4387B897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51" y="417829"/>
            <a:ext cx="1220154" cy="1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T/CT TECHNOLOGY L ppt video online download">
            <a:extLst>
              <a:ext uri="{FF2B5EF4-FFF2-40B4-BE49-F238E27FC236}">
                <a16:creationId xmlns:a16="http://schemas.microsoft.com/office/drawing/2014/main" id="{6A546E8E-F35A-47A3-0F85-ACD3DAEBB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17110" r="8802" b="66942"/>
          <a:stretch/>
        </p:blipFill>
        <p:spPr bwMode="auto">
          <a:xfrm>
            <a:off x="2671205" y="3883668"/>
            <a:ext cx="6849589" cy="10038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15977-5DD9-520B-1588-AAA1CC95448F}"/>
              </a:ext>
            </a:extLst>
          </p:cNvPr>
          <p:cNvSpPr txBox="1"/>
          <p:nvPr/>
        </p:nvSpPr>
        <p:spPr>
          <a:xfrm>
            <a:off x="838200" y="1690688"/>
            <a:ext cx="8435066" cy="1980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600" b="1" dirty="0"/>
              <a:t>Standard Uptake Value (SUV)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Areas with higher than average uptake will have SUV’s &gt; 1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Higher the SUV, greater the severity (risk) of disease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Compare SUVs to monitor therapy response  </a:t>
            </a:r>
          </a:p>
        </p:txBody>
      </p:sp>
      <p:pic>
        <p:nvPicPr>
          <p:cNvPr id="9" name="Picture 10" descr="PET/CT TECHNOLOGY L ppt video online download">
            <a:extLst>
              <a:ext uri="{FF2B5EF4-FFF2-40B4-BE49-F238E27FC236}">
                <a16:creationId xmlns:a16="http://schemas.microsoft.com/office/drawing/2014/main" id="{F56B373F-32DC-8AC5-9636-DC7EEFE51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66114" r="4167" b="8958"/>
          <a:stretch/>
        </p:blipFill>
        <p:spPr bwMode="auto">
          <a:xfrm>
            <a:off x="2292218" y="5099704"/>
            <a:ext cx="7607564" cy="15296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9DC3-9736-9543-ECED-528E0D7E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Exercise 5: Dicom into SUV conversion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3B903-EDF4-857A-1E42-32DEDDDDA450}"/>
                  </a:ext>
                </a:extLst>
              </p:cNvPr>
              <p:cNvSpPr txBox="1"/>
              <p:nvPr/>
            </p:nvSpPr>
            <p:spPr>
              <a:xfrm>
                <a:off x="4804535" y="2878304"/>
                <a:ext cx="6212470" cy="110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𝑆𝑈𝑉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den>
                          </m:f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𝑃𝑖𝑥𝑒𝑙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𝐵𝑞</m:t>
                                  </m:r>
                                </m:num>
                                <m:den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𝑚𝑙</m:t>
                                  </m:r>
                                </m:den>
                              </m:f>
                            </m:e>
                          </m:d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𝑅𝑒𝑚𝑎𝑖𝑛𝑖𝑛𝑔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𝐵𝑞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3B903-EDF4-857A-1E42-32DEDDDD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35" y="2878304"/>
                <a:ext cx="6212470" cy="1101392"/>
              </a:xfrm>
              <a:prstGeom prst="rect">
                <a:avLst/>
              </a:prstGeom>
              <a:blipFill>
                <a:blip r:embed="rId3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5A25D-FB0A-AE87-64E7-223E1F843F73}"/>
                  </a:ext>
                </a:extLst>
              </p:cNvPr>
              <p:cNvSpPr txBox="1"/>
              <p:nvPr/>
            </p:nvSpPr>
            <p:spPr>
              <a:xfrm>
                <a:off x="1339175" y="5167312"/>
                <a:ext cx="9874433" cy="68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𝑅𝑒𝑚𝑎𝑖𝑛𝑖𝑛𝑔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𝐷𝑜𝑠𝑒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𝐼𝑛𝑗𝑒𝑐𝑡𝑒𝑑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𝐷𝑜𝑠𝑒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</m:e>
                        <m:sup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𝐷𝑒𝑐𝑎𝑦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𝐻𝑎𝑙𝑓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𝐿𝑖𝑓𝑒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𝑅𝑎𝑑𝑖𝑜𝑛𝑢𝑐𝑙𝑖𝑑𝑒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5A25D-FB0A-AE87-64E7-223E1F84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75" y="5167312"/>
                <a:ext cx="9874433" cy="684803"/>
              </a:xfrm>
              <a:prstGeom prst="rect">
                <a:avLst/>
              </a:prstGeom>
              <a:blipFill>
                <a:blip r:embed="rId4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8" descr="Open .DCM Files with File Viewer Plus">
            <a:extLst>
              <a:ext uri="{FF2B5EF4-FFF2-40B4-BE49-F238E27FC236}">
                <a16:creationId xmlns:a16="http://schemas.microsoft.com/office/drawing/2014/main" id="{353D8AF3-9E91-09CD-D73D-9097C784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51" y="417829"/>
            <a:ext cx="1220154" cy="1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1C893-B850-5B20-06A7-3C3BC5EDA056}"/>
              </a:ext>
            </a:extLst>
          </p:cNvPr>
          <p:cNvSpPr txBox="1"/>
          <p:nvPr/>
        </p:nvSpPr>
        <p:spPr>
          <a:xfrm>
            <a:off x="1052750" y="1803013"/>
            <a:ext cx="3641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 Read the raw pixel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3770F-F069-4DE2-B43C-D19CF26057AE}"/>
              </a:ext>
            </a:extLst>
          </p:cNvPr>
          <p:cNvSpPr txBox="1"/>
          <p:nvPr/>
        </p:nvSpPr>
        <p:spPr>
          <a:xfrm>
            <a:off x="1052750" y="2361701"/>
            <a:ext cx="485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2. Convert the pixel values into Bq/ml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13FE58-9E50-A5D4-8762-4B32CCD000F1}"/>
              </a:ext>
            </a:extLst>
          </p:cNvPr>
          <p:cNvSpPr/>
          <p:nvPr/>
        </p:nvSpPr>
        <p:spPr>
          <a:xfrm>
            <a:off x="6096000" y="1819480"/>
            <a:ext cx="360784" cy="8903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BF412-4CBD-851E-AAA2-7954C8308B55}"/>
              </a:ext>
            </a:extLst>
          </p:cNvPr>
          <p:cNvCxnSpPr>
            <a:cxnSpLocks/>
          </p:cNvCxnSpPr>
          <p:nvPr/>
        </p:nvCxnSpPr>
        <p:spPr>
          <a:xfrm>
            <a:off x="6456784" y="2264678"/>
            <a:ext cx="14539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BC98C-CE50-FED6-CB7F-3F7F974B09C8}"/>
              </a:ext>
            </a:extLst>
          </p:cNvPr>
          <p:cNvCxnSpPr>
            <a:cxnSpLocks/>
          </p:cNvCxnSpPr>
          <p:nvPr/>
        </p:nvCxnSpPr>
        <p:spPr>
          <a:xfrm>
            <a:off x="7892109" y="2246017"/>
            <a:ext cx="0" cy="61362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DDB87-C1E8-B40C-66F5-642AFE0A1CB6}"/>
              </a:ext>
            </a:extLst>
          </p:cNvPr>
          <p:cNvSpPr txBox="1"/>
          <p:nvPr/>
        </p:nvSpPr>
        <p:spPr>
          <a:xfrm>
            <a:off x="1052750" y="4277536"/>
            <a:ext cx="9376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3. Convert Bq/ml into SUV based on mouse weight and remaining dose. Note that dose should be decay-corrected </a:t>
            </a:r>
          </a:p>
        </p:txBody>
      </p:sp>
    </p:spTree>
    <p:extLst>
      <p:ext uri="{BB962C8B-B14F-4D97-AF65-F5344CB8AC3E}">
        <p14:creationId xmlns:p14="http://schemas.microsoft.com/office/powerpoint/2010/main" val="38631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C4E4-EC42-2B8F-0044-BD444985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system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D7123-AFDD-E11F-7166-5A14E9DEE57A}"/>
              </a:ext>
            </a:extLst>
          </p:cNvPr>
          <p:cNvSpPr/>
          <p:nvPr/>
        </p:nvSpPr>
        <p:spPr>
          <a:xfrm>
            <a:off x="8623541" y="3891713"/>
            <a:ext cx="1778000" cy="97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722D0-9078-4912-465F-B32A2FEF42E6}"/>
              </a:ext>
            </a:extLst>
          </p:cNvPr>
          <p:cNvSpPr/>
          <p:nvPr/>
        </p:nvSpPr>
        <p:spPr>
          <a:xfrm>
            <a:off x="10164614" y="4098883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9B4353-40A6-F015-A889-9D5AC798D19C}"/>
              </a:ext>
            </a:extLst>
          </p:cNvPr>
          <p:cNvSpPr/>
          <p:nvPr/>
        </p:nvSpPr>
        <p:spPr>
          <a:xfrm>
            <a:off x="8341761" y="4098883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C3B10-E5DB-82A4-6EEE-EDEBBC91204D}"/>
              </a:ext>
            </a:extLst>
          </p:cNvPr>
          <p:cNvSpPr/>
          <p:nvPr/>
        </p:nvSpPr>
        <p:spPr>
          <a:xfrm>
            <a:off x="9237164" y="3995297"/>
            <a:ext cx="621406" cy="77073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4C0E06-07A3-6ADA-05E2-6B42934A96B6}"/>
              </a:ext>
            </a:extLst>
          </p:cNvPr>
          <p:cNvSpPr/>
          <p:nvPr/>
        </p:nvSpPr>
        <p:spPr>
          <a:xfrm>
            <a:off x="9945227" y="4250954"/>
            <a:ext cx="258718" cy="214471"/>
          </a:xfrm>
          <a:custGeom>
            <a:avLst/>
            <a:gdLst>
              <a:gd name="connsiteX0" fmla="*/ 23812 w 128587"/>
              <a:gd name="connsiteY0" fmla="*/ 4201 h 106595"/>
              <a:gd name="connsiteX1" fmla="*/ 23812 w 128587"/>
              <a:gd name="connsiteY1" fmla="*/ 4201 h 106595"/>
              <a:gd name="connsiteX2" fmla="*/ 0 w 128587"/>
              <a:gd name="connsiteY2" fmla="*/ 44682 h 106595"/>
              <a:gd name="connsiteX3" fmla="*/ 4762 w 128587"/>
              <a:gd name="connsiteY3" fmla="*/ 54207 h 106595"/>
              <a:gd name="connsiteX4" fmla="*/ 11906 w 128587"/>
              <a:gd name="connsiteY4" fmla="*/ 58970 h 106595"/>
              <a:gd name="connsiteX5" fmla="*/ 42862 w 128587"/>
              <a:gd name="connsiteY5" fmla="*/ 85164 h 106595"/>
              <a:gd name="connsiteX6" fmla="*/ 61912 w 128587"/>
              <a:gd name="connsiteY6" fmla="*/ 106595 h 106595"/>
              <a:gd name="connsiteX7" fmla="*/ 85725 w 128587"/>
              <a:gd name="connsiteY7" fmla="*/ 97070 h 106595"/>
              <a:gd name="connsiteX8" fmla="*/ 95250 w 128587"/>
              <a:gd name="connsiteY8" fmla="*/ 80401 h 106595"/>
              <a:gd name="connsiteX9" fmla="*/ 97631 w 128587"/>
              <a:gd name="connsiteY9" fmla="*/ 70876 h 106595"/>
              <a:gd name="connsiteX10" fmla="*/ 107156 w 128587"/>
              <a:gd name="connsiteY10" fmla="*/ 61351 h 106595"/>
              <a:gd name="connsiteX11" fmla="*/ 109537 w 128587"/>
              <a:gd name="connsiteY11" fmla="*/ 47064 h 106595"/>
              <a:gd name="connsiteX12" fmla="*/ 119062 w 128587"/>
              <a:gd name="connsiteY12" fmla="*/ 42301 h 106595"/>
              <a:gd name="connsiteX13" fmla="*/ 126206 w 128587"/>
              <a:gd name="connsiteY13" fmla="*/ 35157 h 106595"/>
              <a:gd name="connsiteX14" fmla="*/ 128587 w 128587"/>
              <a:gd name="connsiteY14" fmla="*/ 25632 h 106595"/>
              <a:gd name="connsiteX15" fmla="*/ 116681 w 128587"/>
              <a:gd name="connsiteY15" fmla="*/ 6582 h 106595"/>
              <a:gd name="connsiteX16" fmla="*/ 104775 w 128587"/>
              <a:gd name="connsiteY16" fmla="*/ 4201 h 106595"/>
              <a:gd name="connsiteX17" fmla="*/ 69056 w 128587"/>
              <a:gd name="connsiteY17" fmla="*/ 6582 h 106595"/>
              <a:gd name="connsiteX18" fmla="*/ 52387 w 128587"/>
              <a:gd name="connsiteY18" fmla="*/ 1820 h 106595"/>
              <a:gd name="connsiteX19" fmla="*/ 23812 w 128587"/>
              <a:gd name="connsiteY19" fmla="*/ 4201 h 1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587" h="106595">
                <a:moveTo>
                  <a:pt x="23812" y="4201"/>
                </a:moveTo>
                <a:lnTo>
                  <a:pt x="23812" y="4201"/>
                </a:lnTo>
                <a:cubicBezTo>
                  <a:pt x="2902" y="38180"/>
                  <a:pt x="10180" y="24320"/>
                  <a:pt x="0" y="44682"/>
                </a:cubicBezTo>
                <a:cubicBezTo>
                  <a:pt x="1587" y="47857"/>
                  <a:pt x="2490" y="51480"/>
                  <a:pt x="4762" y="54207"/>
                </a:cubicBezTo>
                <a:cubicBezTo>
                  <a:pt x="6594" y="56406"/>
                  <a:pt x="9685" y="57165"/>
                  <a:pt x="11906" y="58970"/>
                </a:cubicBezTo>
                <a:cubicBezTo>
                  <a:pt x="22397" y="67494"/>
                  <a:pt x="34418" y="74609"/>
                  <a:pt x="42862" y="85164"/>
                </a:cubicBezTo>
                <a:cubicBezTo>
                  <a:pt x="55192" y="100576"/>
                  <a:pt x="48793" y="93476"/>
                  <a:pt x="61912" y="106595"/>
                </a:cubicBezTo>
                <a:cubicBezTo>
                  <a:pt x="69850" y="103420"/>
                  <a:pt x="78444" y="101551"/>
                  <a:pt x="85725" y="97070"/>
                </a:cubicBezTo>
                <a:cubicBezTo>
                  <a:pt x="91223" y="93687"/>
                  <a:pt x="93606" y="86155"/>
                  <a:pt x="95250" y="80401"/>
                </a:cubicBezTo>
                <a:cubicBezTo>
                  <a:pt x="96149" y="77254"/>
                  <a:pt x="95897" y="73651"/>
                  <a:pt x="97631" y="70876"/>
                </a:cubicBezTo>
                <a:cubicBezTo>
                  <a:pt x="100011" y="67068"/>
                  <a:pt x="103981" y="64526"/>
                  <a:pt x="107156" y="61351"/>
                </a:cubicBezTo>
                <a:cubicBezTo>
                  <a:pt x="107950" y="56589"/>
                  <a:pt x="106978" y="51158"/>
                  <a:pt x="109537" y="47064"/>
                </a:cubicBezTo>
                <a:cubicBezTo>
                  <a:pt x="111418" y="44054"/>
                  <a:pt x="116173" y="44364"/>
                  <a:pt x="119062" y="42301"/>
                </a:cubicBezTo>
                <a:cubicBezTo>
                  <a:pt x="121802" y="40343"/>
                  <a:pt x="123825" y="37538"/>
                  <a:pt x="126206" y="35157"/>
                </a:cubicBezTo>
                <a:cubicBezTo>
                  <a:pt x="127000" y="31982"/>
                  <a:pt x="128587" y="28905"/>
                  <a:pt x="128587" y="25632"/>
                </a:cubicBezTo>
                <a:cubicBezTo>
                  <a:pt x="128587" y="17514"/>
                  <a:pt x="123759" y="10514"/>
                  <a:pt x="116681" y="6582"/>
                </a:cubicBezTo>
                <a:cubicBezTo>
                  <a:pt x="113143" y="4616"/>
                  <a:pt x="108744" y="4995"/>
                  <a:pt x="104775" y="4201"/>
                </a:cubicBezTo>
                <a:cubicBezTo>
                  <a:pt x="92869" y="4995"/>
                  <a:pt x="80976" y="7124"/>
                  <a:pt x="69056" y="6582"/>
                </a:cubicBezTo>
                <a:cubicBezTo>
                  <a:pt x="63283" y="6320"/>
                  <a:pt x="57869" y="3647"/>
                  <a:pt x="52387" y="1820"/>
                </a:cubicBezTo>
                <a:cubicBezTo>
                  <a:pt x="37214" y="-3238"/>
                  <a:pt x="28574" y="3804"/>
                  <a:pt x="23812" y="420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9" name="Picture 2" descr="Stereo skeletal formula of fluorodeoxyglucose (18F) ((2S,6R)-6-meth,-2-ol)">
            <a:extLst>
              <a:ext uri="{FF2B5EF4-FFF2-40B4-BE49-F238E27FC236}">
                <a16:creationId xmlns:a16="http://schemas.microsoft.com/office/drawing/2014/main" id="{31D219BE-4556-8841-805B-EEFE2E71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05" y="2972087"/>
            <a:ext cx="2304117" cy="17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50EA2F-2433-5889-F5D6-4B16DDE9B93F}"/>
              </a:ext>
            </a:extLst>
          </p:cNvPr>
          <p:cNvGrpSpPr/>
          <p:nvPr/>
        </p:nvGrpSpPr>
        <p:grpSpPr>
          <a:xfrm>
            <a:off x="1259301" y="2972087"/>
            <a:ext cx="2304117" cy="1709980"/>
            <a:chOff x="1597181" y="3080904"/>
            <a:chExt cx="2304117" cy="1709980"/>
          </a:xfrm>
          <a:effectLst/>
        </p:grpSpPr>
        <p:pic>
          <p:nvPicPr>
            <p:cNvPr id="11" name="Picture 2" descr="Stereo skeletal formula of fluorodeoxyglucose (18F) ((2S,6R)-6-meth,-2-ol)">
              <a:extLst>
                <a:ext uri="{FF2B5EF4-FFF2-40B4-BE49-F238E27FC236}">
                  <a16:creationId xmlns:a16="http://schemas.microsoft.com/office/drawing/2014/main" id="{90382EDF-216A-310A-2353-04EB55B5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181" y="3080904"/>
              <a:ext cx="2304117" cy="1709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tereo skeletal formula of fluorodeoxyglucose (18F) ((2S,6R)-6-meth,-2-ol)">
              <a:extLst>
                <a:ext uri="{FF2B5EF4-FFF2-40B4-BE49-F238E27FC236}">
                  <a16:creationId xmlns:a16="http://schemas.microsoft.com/office/drawing/2014/main" id="{0CC8A075-215B-30DA-C451-A3A7A589C2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24" t="81261" r="5387" b="9270"/>
            <a:stretch/>
          </p:blipFill>
          <p:spPr bwMode="auto">
            <a:xfrm>
              <a:off x="3089944" y="4195964"/>
              <a:ext cx="276226" cy="161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301298-FFF2-EC03-4584-A32213FF328C}"/>
              </a:ext>
            </a:extLst>
          </p:cNvPr>
          <p:cNvSpPr/>
          <p:nvPr/>
        </p:nvSpPr>
        <p:spPr>
          <a:xfrm>
            <a:off x="2726684" y="3995297"/>
            <a:ext cx="327190" cy="32719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EC7CE-DE9F-94BD-45F0-9D76AFBEFBBE}"/>
              </a:ext>
            </a:extLst>
          </p:cNvPr>
          <p:cNvSpPr/>
          <p:nvPr/>
        </p:nvSpPr>
        <p:spPr>
          <a:xfrm>
            <a:off x="5212777" y="3995297"/>
            <a:ext cx="327190" cy="32719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41E425-4B01-C359-4CDD-A2FDA205791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053874" y="4158892"/>
            <a:ext cx="215890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689235-8D0F-B24E-EA0C-30960D2CCD68}"/>
              </a:ext>
            </a:extLst>
          </p:cNvPr>
          <p:cNvSpPr txBox="1"/>
          <p:nvPr/>
        </p:nvSpPr>
        <p:spPr>
          <a:xfrm>
            <a:off x="2040103" y="461124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glucose</a:t>
            </a:r>
            <a:endParaRPr lang="en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2EA65-EB22-12A6-B710-27BEB7DCBFBD}"/>
              </a:ext>
            </a:extLst>
          </p:cNvPr>
          <p:cNvSpPr txBox="1"/>
          <p:nvPr/>
        </p:nvSpPr>
        <p:spPr>
          <a:xfrm>
            <a:off x="3890268" y="463155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fluorodeoxyglucose (FDG)</a:t>
            </a:r>
            <a:endParaRPr lang="en-150" dirty="0"/>
          </a:p>
        </p:txBody>
      </p:sp>
      <p:pic>
        <p:nvPicPr>
          <p:cNvPr id="18" name="Picture 2" descr="Stereo skeletal formula of fluorodeoxyglucose (18F) ((2S,6R)-6-meth,-2-ol)">
            <a:extLst>
              <a:ext uri="{FF2B5EF4-FFF2-40B4-BE49-F238E27FC236}">
                <a16:creationId xmlns:a16="http://schemas.microsoft.com/office/drawing/2014/main" id="{F568526F-C5DD-FE0A-3DB7-0F954FF9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00" y="2772167"/>
            <a:ext cx="1533156" cy="11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0370;p75">
            <a:extLst>
              <a:ext uri="{FF2B5EF4-FFF2-40B4-BE49-F238E27FC236}">
                <a16:creationId xmlns:a16="http://schemas.microsoft.com/office/drawing/2014/main" id="{76F5558E-BEF0-E818-78D6-6815F5949943}"/>
              </a:ext>
            </a:extLst>
          </p:cNvPr>
          <p:cNvSpPr/>
          <p:nvPr/>
        </p:nvSpPr>
        <p:spPr>
          <a:xfrm flipH="1">
            <a:off x="8043478" y="3684543"/>
            <a:ext cx="496437" cy="494634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85-79E6-F981-F635-1D147D6E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system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6FBC3F-A6F6-4A8E-3DB9-13E7A18D4E64}"/>
              </a:ext>
            </a:extLst>
          </p:cNvPr>
          <p:cNvSpPr/>
          <p:nvPr/>
        </p:nvSpPr>
        <p:spPr>
          <a:xfrm>
            <a:off x="6818991" y="1766820"/>
            <a:ext cx="4307682" cy="430768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A9C84-BEAE-8FBC-B415-5506CAA5D175}"/>
              </a:ext>
            </a:extLst>
          </p:cNvPr>
          <p:cNvSpPr/>
          <p:nvPr/>
        </p:nvSpPr>
        <p:spPr>
          <a:xfrm>
            <a:off x="7258332" y="2206161"/>
            <a:ext cx="3429000" cy="342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78F18-5B45-4E04-BCB1-E6D9D2C8329D}"/>
              </a:ext>
            </a:extLst>
          </p:cNvPr>
          <p:cNvSpPr/>
          <p:nvPr/>
        </p:nvSpPr>
        <p:spPr>
          <a:xfrm>
            <a:off x="8048506" y="3694522"/>
            <a:ext cx="1778000" cy="97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3BAEB3-D6ED-5A38-B964-864F08863C86}"/>
              </a:ext>
            </a:extLst>
          </p:cNvPr>
          <p:cNvSpPr/>
          <p:nvPr/>
        </p:nvSpPr>
        <p:spPr>
          <a:xfrm>
            <a:off x="9589579" y="3901692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1F2C1-4868-6E23-2C35-88E7763B796F}"/>
              </a:ext>
            </a:extLst>
          </p:cNvPr>
          <p:cNvSpPr/>
          <p:nvPr/>
        </p:nvSpPr>
        <p:spPr>
          <a:xfrm>
            <a:off x="7766726" y="3901692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7C792A-8111-0380-3E91-1AC96CB7A55F}"/>
              </a:ext>
            </a:extLst>
          </p:cNvPr>
          <p:cNvSpPr/>
          <p:nvPr/>
        </p:nvSpPr>
        <p:spPr>
          <a:xfrm>
            <a:off x="8662129" y="3798106"/>
            <a:ext cx="621406" cy="77073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B9690A9-427A-10E3-1D04-60AC1663823A}"/>
              </a:ext>
            </a:extLst>
          </p:cNvPr>
          <p:cNvSpPr/>
          <p:nvPr/>
        </p:nvSpPr>
        <p:spPr>
          <a:xfrm>
            <a:off x="9370192" y="4053763"/>
            <a:ext cx="258718" cy="214471"/>
          </a:xfrm>
          <a:custGeom>
            <a:avLst/>
            <a:gdLst>
              <a:gd name="connsiteX0" fmla="*/ 23812 w 128587"/>
              <a:gd name="connsiteY0" fmla="*/ 4201 h 106595"/>
              <a:gd name="connsiteX1" fmla="*/ 23812 w 128587"/>
              <a:gd name="connsiteY1" fmla="*/ 4201 h 106595"/>
              <a:gd name="connsiteX2" fmla="*/ 0 w 128587"/>
              <a:gd name="connsiteY2" fmla="*/ 44682 h 106595"/>
              <a:gd name="connsiteX3" fmla="*/ 4762 w 128587"/>
              <a:gd name="connsiteY3" fmla="*/ 54207 h 106595"/>
              <a:gd name="connsiteX4" fmla="*/ 11906 w 128587"/>
              <a:gd name="connsiteY4" fmla="*/ 58970 h 106595"/>
              <a:gd name="connsiteX5" fmla="*/ 42862 w 128587"/>
              <a:gd name="connsiteY5" fmla="*/ 85164 h 106595"/>
              <a:gd name="connsiteX6" fmla="*/ 61912 w 128587"/>
              <a:gd name="connsiteY6" fmla="*/ 106595 h 106595"/>
              <a:gd name="connsiteX7" fmla="*/ 85725 w 128587"/>
              <a:gd name="connsiteY7" fmla="*/ 97070 h 106595"/>
              <a:gd name="connsiteX8" fmla="*/ 95250 w 128587"/>
              <a:gd name="connsiteY8" fmla="*/ 80401 h 106595"/>
              <a:gd name="connsiteX9" fmla="*/ 97631 w 128587"/>
              <a:gd name="connsiteY9" fmla="*/ 70876 h 106595"/>
              <a:gd name="connsiteX10" fmla="*/ 107156 w 128587"/>
              <a:gd name="connsiteY10" fmla="*/ 61351 h 106595"/>
              <a:gd name="connsiteX11" fmla="*/ 109537 w 128587"/>
              <a:gd name="connsiteY11" fmla="*/ 47064 h 106595"/>
              <a:gd name="connsiteX12" fmla="*/ 119062 w 128587"/>
              <a:gd name="connsiteY12" fmla="*/ 42301 h 106595"/>
              <a:gd name="connsiteX13" fmla="*/ 126206 w 128587"/>
              <a:gd name="connsiteY13" fmla="*/ 35157 h 106595"/>
              <a:gd name="connsiteX14" fmla="*/ 128587 w 128587"/>
              <a:gd name="connsiteY14" fmla="*/ 25632 h 106595"/>
              <a:gd name="connsiteX15" fmla="*/ 116681 w 128587"/>
              <a:gd name="connsiteY15" fmla="*/ 6582 h 106595"/>
              <a:gd name="connsiteX16" fmla="*/ 104775 w 128587"/>
              <a:gd name="connsiteY16" fmla="*/ 4201 h 106595"/>
              <a:gd name="connsiteX17" fmla="*/ 69056 w 128587"/>
              <a:gd name="connsiteY17" fmla="*/ 6582 h 106595"/>
              <a:gd name="connsiteX18" fmla="*/ 52387 w 128587"/>
              <a:gd name="connsiteY18" fmla="*/ 1820 h 106595"/>
              <a:gd name="connsiteX19" fmla="*/ 23812 w 128587"/>
              <a:gd name="connsiteY19" fmla="*/ 4201 h 1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587" h="106595">
                <a:moveTo>
                  <a:pt x="23812" y="4201"/>
                </a:moveTo>
                <a:lnTo>
                  <a:pt x="23812" y="4201"/>
                </a:lnTo>
                <a:cubicBezTo>
                  <a:pt x="2902" y="38180"/>
                  <a:pt x="10180" y="24320"/>
                  <a:pt x="0" y="44682"/>
                </a:cubicBezTo>
                <a:cubicBezTo>
                  <a:pt x="1587" y="47857"/>
                  <a:pt x="2490" y="51480"/>
                  <a:pt x="4762" y="54207"/>
                </a:cubicBezTo>
                <a:cubicBezTo>
                  <a:pt x="6594" y="56406"/>
                  <a:pt x="9685" y="57165"/>
                  <a:pt x="11906" y="58970"/>
                </a:cubicBezTo>
                <a:cubicBezTo>
                  <a:pt x="22397" y="67494"/>
                  <a:pt x="34418" y="74609"/>
                  <a:pt x="42862" y="85164"/>
                </a:cubicBezTo>
                <a:cubicBezTo>
                  <a:pt x="55192" y="100576"/>
                  <a:pt x="48793" y="93476"/>
                  <a:pt x="61912" y="106595"/>
                </a:cubicBezTo>
                <a:cubicBezTo>
                  <a:pt x="69850" y="103420"/>
                  <a:pt x="78444" y="101551"/>
                  <a:pt x="85725" y="97070"/>
                </a:cubicBezTo>
                <a:cubicBezTo>
                  <a:pt x="91223" y="93687"/>
                  <a:pt x="93606" y="86155"/>
                  <a:pt x="95250" y="80401"/>
                </a:cubicBezTo>
                <a:cubicBezTo>
                  <a:pt x="96149" y="77254"/>
                  <a:pt x="95897" y="73651"/>
                  <a:pt x="97631" y="70876"/>
                </a:cubicBezTo>
                <a:cubicBezTo>
                  <a:pt x="100011" y="67068"/>
                  <a:pt x="103981" y="64526"/>
                  <a:pt x="107156" y="61351"/>
                </a:cubicBezTo>
                <a:cubicBezTo>
                  <a:pt x="107950" y="56589"/>
                  <a:pt x="106978" y="51158"/>
                  <a:pt x="109537" y="47064"/>
                </a:cubicBezTo>
                <a:cubicBezTo>
                  <a:pt x="111418" y="44054"/>
                  <a:pt x="116173" y="44364"/>
                  <a:pt x="119062" y="42301"/>
                </a:cubicBezTo>
                <a:cubicBezTo>
                  <a:pt x="121802" y="40343"/>
                  <a:pt x="123825" y="37538"/>
                  <a:pt x="126206" y="35157"/>
                </a:cubicBezTo>
                <a:cubicBezTo>
                  <a:pt x="127000" y="31982"/>
                  <a:pt x="128587" y="28905"/>
                  <a:pt x="128587" y="25632"/>
                </a:cubicBezTo>
                <a:cubicBezTo>
                  <a:pt x="128587" y="17514"/>
                  <a:pt x="123759" y="10514"/>
                  <a:pt x="116681" y="6582"/>
                </a:cubicBezTo>
                <a:cubicBezTo>
                  <a:pt x="113143" y="4616"/>
                  <a:pt x="108744" y="4995"/>
                  <a:pt x="104775" y="4201"/>
                </a:cubicBezTo>
                <a:cubicBezTo>
                  <a:pt x="92869" y="4995"/>
                  <a:pt x="80976" y="7124"/>
                  <a:pt x="69056" y="6582"/>
                </a:cubicBezTo>
                <a:cubicBezTo>
                  <a:pt x="63283" y="6320"/>
                  <a:pt x="57869" y="3647"/>
                  <a:pt x="52387" y="1820"/>
                </a:cubicBezTo>
                <a:cubicBezTo>
                  <a:pt x="37214" y="-3238"/>
                  <a:pt x="28574" y="3804"/>
                  <a:pt x="23812" y="420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1" name="Google Shape;9677;p74">
            <a:extLst>
              <a:ext uri="{FF2B5EF4-FFF2-40B4-BE49-F238E27FC236}">
                <a16:creationId xmlns:a16="http://schemas.microsoft.com/office/drawing/2014/main" id="{6472C90D-7855-BA34-B514-F3CE1EF902FC}"/>
              </a:ext>
            </a:extLst>
          </p:cNvPr>
          <p:cNvGrpSpPr/>
          <p:nvPr/>
        </p:nvGrpSpPr>
        <p:grpSpPr>
          <a:xfrm>
            <a:off x="1090103" y="4740186"/>
            <a:ext cx="588484" cy="568883"/>
            <a:chOff x="4675986" y="2745684"/>
            <a:chExt cx="381346" cy="368644"/>
          </a:xfrm>
          <a:solidFill>
            <a:schemeClr val="tx2"/>
          </a:solidFill>
        </p:grpSpPr>
        <p:sp>
          <p:nvSpPr>
            <p:cNvPr id="12" name="Google Shape;9678;p74">
              <a:extLst>
                <a:ext uri="{FF2B5EF4-FFF2-40B4-BE49-F238E27FC236}">
                  <a16:creationId xmlns:a16="http://schemas.microsoft.com/office/drawing/2014/main" id="{8AEC04EF-4593-4D0C-785D-DB12DECD37C1}"/>
                </a:ext>
              </a:extLst>
            </p:cNvPr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79;p74">
              <a:extLst>
                <a:ext uri="{FF2B5EF4-FFF2-40B4-BE49-F238E27FC236}">
                  <a16:creationId xmlns:a16="http://schemas.microsoft.com/office/drawing/2014/main" id="{B567F63C-6536-7ACF-1BCA-225B46880B97}"/>
                </a:ext>
              </a:extLst>
            </p:cNvPr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AF4BB-D887-C2E3-B458-55FBE0838038}"/>
              </a:ext>
            </a:extLst>
          </p:cNvPr>
          <p:cNvCxnSpPr>
            <a:cxnSpLocks/>
          </p:cNvCxnSpPr>
          <p:nvPr/>
        </p:nvCxnSpPr>
        <p:spPr>
          <a:xfrm flipV="1">
            <a:off x="1631990" y="4101215"/>
            <a:ext cx="775405" cy="64092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D74B7C-45D9-E37E-D40F-D66526525977}"/>
              </a:ext>
            </a:extLst>
          </p:cNvPr>
          <p:cNvSpPr/>
          <p:nvPr/>
        </p:nvSpPr>
        <p:spPr>
          <a:xfrm>
            <a:off x="2538000" y="3920661"/>
            <a:ext cx="75124" cy="751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1CE1B-586D-930F-D302-EE355C5A0D19}"/>
              </a:ext>
            </a:extLst>
          </p:cNvPr>
          <p:cNvSpPr/>
          <p:nvPr/>
        </p:nvSpPr>
        <p:spPr>
          <a:xfrm>
            <a:off x="2770575" y="3741941"/>
            <a:ext cx="75124" cy="751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7F921E-44F1-18B2-6A9B-F55725E97A27}"/>
              </a:ext>
            </a:extLst>
          </p:cNvPr>
          <p:cNvCxnSpPr>
            <a:cxnSpLocks/>
          </p:cNvCxnSpPr>
          <p:nvPr/>
        </p:nvCxnSpPr>
        <p:spPr>
          <a:xfrm>
            <a:off x="2954878" y="4101215"/>
            <a:ext cx="1270939" cy="134054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35BAD3-B6D6-B454-36E0-1BC197010CBA}"/>
              </a:ext>
            </a:extLst>
          </p:cNvPr>
          <p:cNvCxnSpPr>
            <a:cxnSpLocks/>
          </p:cNvCxnSpPr>
          <p:nvPr/>
        </p:nvCxnSpPr>
        <p:spPr>
          <a:xfrm flipH="1" flipV="1">
            <a:off x="1207210" y="2216165"/>
            <a:ext cx="1265704" cy="13633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36D04-204C-481C-71B2-C1888ED83A0D}"/>
              </a:ext>
            </a:extLst>
          </p:cNvPr>
          <p:cNvSpPr/>
          <p:nvPr/>
        </p:nvSpPr>
        <p:spPr>
          <a:xfrm rot="18654165">
            <a:off x="7370650" y="2465408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CE769-C0A0-4A1A-F5A7-A05669466DB8}"/>
              </a:ext>
            </a:extLst>
          </p:cNvPr>
          <p:cNvSpPr/>
          <p:nvPr/>
        </p:nvSpPr>
        <p:spPr>
          <a:xfrm rot="18254107">
            <a:off x="10426513" y="4818094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525B3ED7-D61D-865F-1FB7-A0B5B8FE0013}"/>
              </a:ext>
            </a:extLst>
          </p:cNvPr>
          <p:cNvSpPr/>
          <p:nvPr/>
        </p:nvSpPr>
        <p:spPr>
          <a:xfrm rot="19443427">
            <a:off x="2231133" y="3418761"/>
            <a:ext cx="1094782" cy="810177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78A77-02E8-50BD-05B4-F43DF681F90F}"/>
              </a:ext>
            </a:extLst>
          </p:cNvPr>
          <p:cNvSpPr txBox="1"/>
          <p:nvPr/>
        </p:nvSpPr>
        <p:spPr>
          <a:xfrm>
            <a:off x="1888015" y="43847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+</a:t>
            </a:r>
            <a:endParaRPr lang="en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D2C90-DA98-6790-C62D-12837FC93EFC}"/>
              </a:ext>
            </a:extLst>
          </p:cNvPr>
          <p:cNvSpPr txBox="1"/>
          <p:nvPr/>
        </p:nvSpPr>
        <p:spPr>
          <a:xfrm>
            <a:off x="2808137" y="343734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-</a:t>
            </a:r>
            <a:endParaRPr lang="en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1EB8E-DEB1-CF5E-DAE5-E0970BE05A49}"/>
              </a:ext>
            </a:extLst>
          </p:cNvPr>
          <p:cNvSpPr txBox="1"/>
          <p:nvPr/>
        </p:nvSpPr>
        <p:spPr>
          <a:xfrm>
            <a:off x="1392010" y="52570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18</a:t>
            </a:r>
            <a:r>
              <a:rPr lang="en-US" dirty="0"/>
              <a:t>F</a:t>
            </a:r>
            <a:endParaRPr lang="en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62BF5-5081-743A-E8DC-8E4A46BEFF18}"/>
              </a:ext>
            </a:extLst>
          </p:cNvPr>
          <p:cNvSpPr txBox="1"/>
          <p:nvPr/>
        </p:nvSpPr>
        <p:spPr>
          <a:xfrm>
            <a:off x="3901211" y="47086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en-1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0BDA3-04BA-1216-2221-0BE21E38F34D}"/>
              </a:ext>
            </a:extLst>
          </p:cNvPr>
          <p:cNvSpPr txBox="1"/>
          <p:nvPr/>
        </p:nvSpPr>
        <p:spPr>
          <a:xfrm>
            <a:off x="1285250" y="25103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en-15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F6A5BE5-B17B-D18A-C721-01F9F6EAF8DB}"/>
              </a:ext>
            </a:extLst>
          </p:cNvPr>
          <p:cNvCxnSpPr>
            <a:cxnSpLocks/>
            <a:stCxn id="20" idx="1"/>
          </p:cNvCxnSpPr>
          <p:nvPr/>
        </p:nvCxnSpPr>
        <p:spPr>
          <a:xfrm rot="5400000" flipH="1">
            <a:off x="7438432" y="2058288"/>
            <a:ext cx="1389294" cy="4730607"/>
          </a:xfrm>
          <a:prstGeom prst="bentConnector4">
            <a:avLst>
              <a:gd name="adj1" fmla="val -83643"/>
              <a:gd name="adj2" fmla="val 8297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70D6D59-33C0-3EA8-184D-2EE7AC20D086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 flipV="1">
            <a:off x="6298917" y="1974385"/>
            <a:ext cx="812481" cy="1874765"/>
          </a:xfrm>
          <a:prstGeom prst="bentConnector4">
            <a:avLst>
              <a:gd name="adj1" fmla="val -77374"/>
              <a:gd name="adj2" fmla="val 572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oogle Shape;9627;p74">
            <a:extLst>
              <a:ext uri="{FF2B5EF4-FFF2-40B4-BE49-F238E27FC236}">
                <a16:creationId xmlns:a16="http://schemas.microsoft.com/office/drawing/2014/main" id="{4B327D5D-658F-9468-5538-6DF5DE5B3311}"/>
              </a:ext>
            </a:extLst>
          </p:cNvPr>
          <p:cNvGrpSpPr/>
          <p:nvPr/>
        </p:nvGrpSpPr>
        <p:grpSpPr>
          <a:xfrm>
            <a:off x="4818107" y="3137782"/>
            <a:ext cx="783746" cy="782879"/>
            <a:chOff x="5823294" y="2309751"/>
            <a:chExt cx="315327" cy="314978"/>
          </a:xfrm>
          <a:solidFill>
            <a:schemeClr val="tx2"/>
          </a:solidFill>
        </p:grpSpPr>
        <p:sp>
          <p:nvSpPr>
            <p:cNvPr id="30" name="Google Shape;9628;p74">
              <a:extLst>
                <a:ext uri="{FF2B5EF4-FFF2-40B4-BE49-F238E27FC236}">
                  <a16:creationId xmlns:a16="http://schemas.microsoft.com/office/drawing/2014/main" id="{1BA37EEC-C890-97FB-1614-5DFB22DDC8AD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29;p74">
              <a:extLst>
                <a:ext uri="{FF2B5EF4-FFF2-40B4-BE49-F238E27FC236}">
                  <a16:creationId xmlns:a16="http://schemas.microsoft.com/office/drawing/2014/main" id="{5A14EE4E-AAAB-A952-B336-0C736DA67209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30;p74">
              <a:extLst>
                <a:ext uri="{FF2B5EF4-FFF2-40B4-BE49-F238E27FC236}">
                  <a16:creationId xmlns:a16="http://schemas.microsoft.com/office/drawing/2014/main" id="{5C8574B9-F4EB-6737-BD95-41FDFDDEBEB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31;p74">
              <a:extLst>
                <a:ext uri="{FF2B5EF4-FFF2-40B4-BE49-F238E27FC236}">
                  <a16:creationId xmlns:a16="http://schemas.microsoft.com/office/drawing/2014/main" id="{70E17D13-1491-B004-01A3-02C094D84FEC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32;p74">
              <a:extLst>
                <a:ext uri="{FF2B5EF4-FFF2-40B4-BE49-F238E27FC236}">
                  <a16:creationId xmlns:a16="http://schemas.microsoft.com/office/drawing/2014/main" id="{C37DF4E7-183F-E51D-2691-C00DE8204FF6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33;p74">
              <a:extLst>
                <a:ext uri="{FF2B5EF4-FFF2-40B4-BE49-F238E27FC236}">
                  <a16:creationId xmlns:a16="http://schemas.microsoft.com/office/drawing/2014/main" id="{101F7528-909E-EB1B-AC9D-2F73481C0981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34;p74">
              <a:extLst>
                <a:ext uri="{FF2B5EF4-FFF2-40B4-BE49-F238E27FC236}">
                  <a16:creationId xmlns:a16="http://schemas.microsoft.com/office/drawing/2014/main" id="{6F47FB44-5A63-1BEA-4E66-1E692881A6EA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35;p74">
              <a:extLst>
                <a:ext uri="{FF2B5EF4-FFF2-40B4-BE49-F238E27FC236}">
                  <a16:creationId xmlns:a16="http://schemas.microsoft.com/office/drawing/2014/main" id="{A6E39D4C-D089-6AAD-E5DA-963D82B9615E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6;p74">
              <a:extLst>
                <a:ext uri="{FF2B5EF4-FFF2-40B4-BE49-F238E27FC236}">
                  <a16:creationId xmlns:a16="http://schemas.microsoft.com/office/drawing/2014/main" id="{D72B197A-EC59-8559-B82A-46238B7CCDED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37;p74">
              <a:extLst>
                <a:ext uri="{FF2B5EF4-FFF2-40B4-BE49-F238E27FC236}">
                  <a16:creationId xmlns:a16="http://schemas.microsoft.com/office/drawing/2014/main" id="{DE60EF0E-FAF2-73D6-35D3-141C3384DEF1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38;p74">
              <a:extLst>
                <a:ext uri="{FF2B5EF4-FFF2-40B4-BE49-F238E27FC236}">
                  <a16:creationId xmlns:a16="http://schemas.microsoft.com/office/drawing/2014/main" id="{C4AC2E6F-7388-BC01-2BA6-03BA1B6A4EE2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39;p74">
              <a:extLst>
                <a:ext uri="{FF2B5EF4-FFF2-40B4-BE49-F238E27FC236}">
                  <a16:creationId xmlns:a16="http://schemas.microsoft.com/office/drawing/2014/main" id="{49705DF2-DF90-A622-976E-954F138186E6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40;p74">
              <a:extLst>
                <a:ext uri="{FF2B5EF4-FFF2-40B4-BE49-F238E27FC236}">
                  <a16:creationId xmlns:a16="http://schemas.microsoft.com/office/drawing/2014/main" id="{EB0D27A0-E5F1-AF26-8279-C4C11044C6AB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41;p74">
              <a:extLst>
                <a:ext uri="{FF2B5EF4-FFF2-40B4-BE49-F238E27FC236}">
                  <a16:creationId xmlns:a16="http://schemas.microsoft.com/office/drawing/2014/main" id="{9A86EFF8-EC0F-B7A8-ACB7-C714F4E0FB56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2;p74">
              <a:extLst>
                <a:ext uri="{FF2B5EF4-FFF2-40B4-BE49-F238E27FC236}">
                  <a16:creationId xmlns:a16="http://schemas.microsoft.com/office/drawing/2014/main" id="{45D09C50-9FB7-0015-379A-1452F2CFEFFA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43;p74">
              <a:extLst>
                <a:ext uri="{FF2B5EF4-FFF2-40B4-BE49-F238E27FC236}">
                  <a16:creationId xmlns:a16="http://schemas.microsoft.com/office/drawing/2014/main" id="{26E36BDD-0A3D-484A-BD9E-63E4883295E6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44;p74">
              <a:extLst>
                <a:ext uri="{FF2B5EF4-FFF2-40B4-BE49-F238E27FC236}">
                  <a16:creationId xmlns:a16="http://schemas.microsoft.com/office/drawing/2014/main" id="{61966A44-5AC9-B962-2A9E-251FB653205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3E6EE5F-83FB-728F-A08D-31889EB4D170}"/>
              </a:ext>
            </a:extLst>
          </p:cNvPr>
          <p:cNvSpPr txBox="1"/>
          <p:nvPr/>
        </p:nvSpPr>
        <p:spPr>
          <a:xfrm>
            <a:off x="4875408" y="39004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few ns</a:t>
            </a:r>
            <a:endParaRPr lang="en-150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F3FE24-742D-1066-74FD-89238AFC36AF}"/>
              </a:ext>
            </a:extLst>
          </p:cNvPr>
          <p:cNvCxnSpPr>
            <a:cxnSpLocks/>
          </p:cNvCxnSpPr>
          <p:nvPr/>
        </p:nvCxnSpPr>
        <p:spPr>
          <a:xfrm flipH="1" flipV="1">
            <a:off x="7535751" y="2630104"/>
            <a:ext cx="1952622" cy="15184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964208-562E-E9D7-4677-11CBAC289D3F}"/>
              </a:ext>
            </a:extLst>
          </p:cNvPr>
          <p:cNvCxnSpPr>
            <a:cxnSpLocks/>
          </p:cNvCxnSpPr>
          <p:nvPr/>
        </p:nvCxnSpPr>
        <p:spPr>
          <a:xfrm>
            <a:off x="9482023" y="4142197"/>
            <a:ext cx="1072356" cy="8294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013ED3-C913-F423-3A6D-A0C3BCECC454}"/>
              </a:ext>
            </a:extLst>
          </p:cNvPr>
          <p:cNvSpPr txBox="1"/>
          <p:nvPr/>
        </p:nvSpPr>
        <p:spPr>
          <a:xfrm>
            <a:off x="8421512" y="29776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2460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FFC2-FA82-7703-75F1-2A187161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system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B32C5-C8D7-B945-BBC9-791ECEC5920C}"/>
              </a:ext>
            </a:extLst>
          </p:cNvPr>
          <p:cNvSpPr/>
          <p:nvPr/>
        </p:nvSpPr>
        <p:spPr>
          <a:xfrm>
            <a:off x="7046118" y="1615990"/>
            <a:ext cx="4307682" cy="430768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D6E80B-477E-BE44-D441-9D25902E8346}"/>
              </a:ext>
            </a:extLst>
          </p:cNvPr>
          <p:cNvSpPr/>
          <p:nvPr/>
        </p:nvSpPr>
        <p:spPr>
          <a:xfrm>
            <a:off x="7485459" y="2055331"/>
            <a:ext cx="3429000" cy="342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2F10F-405D-8251-FAF2-6B957481ABB2}"/>
              </a:ext>
            </a:extLst>
          </p:cNvPr>
          <p:cNvSpPr/>
          <p:nvPr/>
        </p:nvSpPr>
        <p:spPr>
          <a:xfrm>
            <a:off x="8275633" y="3543692"/>
            <a:ext cx="1778000" cy="97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AC455C-6F45-E05F-C01F-F28A448DEE68}"/>
              </a:ext>
            </a:extLst>
          </p:cNvPr>
          <p:cNvSpPr/>
          <p:nvPr/>
        </p:nvSpPr>
        <p:spPr>
          <a:xfrm>
            <a:off x="9816706" y="3750862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8EF201-E2DB-1460-0C27-EBFAAEB6AD0A}"/>
              </a:ext>
            </a:extLst>
          </p:cNvPr>
          <p:cNvSpPr/>
          <p:nvPr/>
        </p:nvSpPr>
        <p:spPr>
          <a:xfrm>
            <a:off x="7993853" y="3750862"/>
            <a:ext cx="563559" cy="5635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064ED-0741-E837-A179-5628E1689561}"/>
              </a:ext>
            </a:extLst>
          </p:cNvPr>
          <p:cNvSpPr/>
          <p:nvPr/>
        </p:nvSpPr>
        <p:spPr>
          <a:xfrm>
            <a:off x="8889256" y="3647276"/>
            <a:ext cx="621406" cy="77073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C6CE39-7C02-4C22-17F4-C4EF459FA2EF}"/>
              </a:ext>
            </a:extLst>
          </p:cNvPr>
          <p:cNvSpPr/>
          <p:nvPr/>
        </p:nvSpPr>
        <p:spPr>
          <a:xfrm>
            <a:off x="9597319" y="3902933"/>
            <a:ext cx="258718" cy="214471"/>
          </a:xfrm>
          <a:custGeom>
            <a:avLst/>
            <a:gdLst>
              <a:gd name="connsiteX0" fmla="*/ 23812 w 128587"/>
              <a:gd name="connsiteY0" fmla="*/ 4201 h 106595"/>
              <a:gd name="connsiteX1" fmla="*/ 23812 w 128587"/>
              <a:gd name="connsiteY1" fmla="*/ 4201 h 106595"/>
              <a:gd name="connsiteX2" fmla="*/ 0 w 128587"/>
              <a:gd name="connsiteY2" fmla="*/ 44682 h 106595"/>
              <a:gd name="connsiteX3" fmla="*/ 4762 w 128587"/>
              <a:gd name="connsiteY3" fmla="*/ 54207 h 106595"/>
              <a:gd name="connsiteX4" fmla="*/ 11906 w 128587"/>
              <a:gd name="connsiteY4" fmla="*/ 58970 h 106595"/>
              <a:gd name="connsiteX5" fmla="*/ 42862 w 128587"/>
              <a:gd name="connsiteY5" fmla="*/ 85164 h 106595"/>
              <a:gd name="connsiteX6" fmla="*/ 61912 w 128587"/>
              <a:gd name="connsiteY6" fmla="*/ 106595 h 106595"/>
              <a:gd name="connsiteX7" fmla="*/ 85725 w 128587"/>
              <a:gd name="connsiteY7" fmla="*/ 97070 h 106595"/>
              <a:gd name="connsiteX8" fmla="*/ 95250 w 128587"/>
              <a:gd name="connsiteY8" fmla="*/ 80401 h 106595"/>
              <a:gd name="connsiteX9" fmla="*/ 97631 w 128587"/>
              <a:gd name="connsiteY9" fmla="*/ 70876 h 106595"/>
              <a:gd name="connsiteX10" fmla="*/ 107156 w 128587"/>
              <a:gd name="connsiteY10" fmla="*/ 61351 h 106595"/>
              <a:gd name="connsiteX11" fmla="*/ 109537 w 128587"/>
              <a:gd name="connsiteY11" fmla="*/ 47064 h 106595"/>
              <a:gd name="connsiteX12" fmla="*/ 119062 w 128587"/>
              <a:gd name="connsiteY12" fmla="*/ 42301 h 106595"/>
              <a:gd name="connsiteX13" fmla="*/ 126206 w 128587"/>
              <a:gd name="connsiteY13" fmla="*/ 35157 h 106595"/>
              <a:gd name="connsiteX14" fmla="*/ 128587 w 128587"/>
              <a:gd name="connsiteY14" fmla="*/ 25632 h 106595"/>
              <a:gd name="connsiteX15" fmla="*/ 116681 w 128587"/>
              <a:gd name="connsiteY15" fmla="*/ 6582 h 106595"/>
              <a:gd name="connsiteX16" fmla="*/ 104775 w 128587"/>
              <a:gd name="connsiteY16" fmla="*/ 4201 h 106595"/>
              <a:gd name="connsiteX17" fmla="*/ 69056 w 128587"/>
              <a:gd name="connsiteY17" fmla="*/ 6582 h 106595"/>
              <a:gd name="connsiteX18" fmla="*/ 52387 w 128587"/>
              <a:gd name="connsiteY18" fmla="*/ 1820 h 106595"/>
              <a:gd name="connsiteX19" fmla="*/ 23812 w 128587"/>
              <a:gd name="connsiteY19" fmla="*/ 4201 h 1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587" h="106595">
                <a:moveTo>
                  <a:pt x="23812" y="4201"/>
                </a:moveTo>
                <a:lnTo>
                  <a:pt x="23812" y="4201"/>
                </a:lnTo>
                <a:cubicBezTo>
                  <a:pt x="2902" y="38180"/>
                  <a:pt x="10180" y="24320"/>
                  <a:pt x="0" y="44682"/>
                </a:cubicBezTo>
                <a:cubicBezTo>
                  <a:pt x="1587" y="47857"/>
                  <a:pt x="2490" y="51480"/>
                  <a:pt x="4762" y="54207"/>
                </a:cubicBezTo>
                <a:cubicBezTo>
                  <a:pt x="6594" y="56406"/>
                  <a:pt x="9685" y="57165"/>
                  <a:pt x="11906" y="58970"/>
                </a:cubicBezTo>
                <a:cubicBezTo>
                  <a:pt x="22397" y="67494"/>
                  <a:pt x="34418" y="74609"/>
                  <a:pt x="42862" y="85164"/>
                </a:cubicBezTo>
                <a:cubicBezTo>
                  <a:pt x="55192" y="100576"/>
                  <a:pt x="48793" y="93476"/>
                  <a:pt x="61912" y="106595"/>
                </a:cubicBezTo>
                <a:cubicBezTo>
                  <a:pt x="69850" y="103420"/>
                  <a:pt x="78444" y="101551"/>
                  <a:pt x="85725" y="97070"/>
                </a:cubicBezTo>
                <a:cubicBezTo>
                  <a:pt x="91223" y="93687"/>
                  <a:pt x="93606" y="86155"/>
                  <a:pt x="95250" y="80401"/>
                </a:cubicBezTo>
                <a:cubicBezTo>
                  <a:pt x="96149" y="77254"/>
                  <a:pt x="95897" y="73651"/>
                  <a:pt x="97631" y="70876"/>
                </a:cubicBezTo>
                <a:cubicBezTo>
                  <a:pt x="100011" y="67068"/>
                  <a:pt x="103981" y="64526"/>
                  <a:pt x="107156" y="61351"/>
                </a:cubicBezTo>
                <a:cubicBezTo>
                  <a:pt x="107950" y="56589"/>
                  <a:pt x="106978" y="51158"/>
                  <a:pt x="109537" y="47064"/>
                </a:cubicBezTo>
                <a:cubicBezTo>
                  <a:pt x="111418" y="44054"/>
                  <a:pt x="116173" y="44364"/>
                  <a:pt x="119062" y="42301"/>
                </a:cubicBezTo>
                <a:cubicBezTo>
                  <a:pt x="121802" y="40343"/>
                  <a:pt x="123825" y="37538"/>
                  <a:pt x="126206" y="35157"/>
                </a:cubicBezTo>
                <a:cubicBezTo>
                  <a:pt x="127000" y="31982"/>
                  <a:pt x="128587" y="28905"/>
                  <a:pt x="128587" y="25632"/>
                </a:cubicBezTo>
                <a:cubicBezTo>
                  <a:pt x="128587" y="17514"/>
                  <a:pt x="123759" y="10514"/>
                  <a:pt x="116681" y="6582"/>
                </a:cubicBezTo>
                <a:cubicBezTo>
                  <a:pt x="113143" y="4616"/>
                  <a:pt x="108744" y="4995"/>
                  <a:pt x="104775" y="4201"/>
                </a:cubicBezTo>
                <a:cubicBezTo>
                  <a:pt x="92869" y="4995"/>
                  <a:pt x="80976" y="7124"/>
                  <a:pt x="69056" y="6582"/>
                </a:cubicBezTo>
                <a:cubicBezTo>
                  <a:pt x="63283" y="6320"/>
                  <a:pt x="57869" y="3647"/>
                  <a:pt x="52387" y="1820"/>
                </a:cubicBezTo>
                <a:cubicBezTo>
                  <a:pt x="37214" y="-3238"/>
                  <a:pt x="28574" y="3804"/>
                  <a:pt x="23812" y="420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F2D2E-9EBC-2767-6312-308DFA3B0C4B}"/>
              </a:ext>
            </a:extLst>
          </p:cNvPr>
          <p:cNvSpPr/>
          <p:nvPr/>
        </p:nvSpPr>
        <p:spPr>
          <a:xfrm rot="18654165">
            <a:off x="7597777" y="2314578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CCBC8-9C30-FD42-41F9-7087226FCFC0}"/>
              </a:ext>
            </a:extLst>
          </p:cNvPr>
          <p:cNvSpPr/>
          <p:nvPr/>
        </p:nvSpPr>
        <p:spPr>
          <a:xfrm rot="18254107">
            <a:off x="10653640" y="4667264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29B42-FAFE-C81E-65ED-68D80ED55EF6}"/>
              </a:ext>
            </a:extLst>
          </p:cNvPr>
          <p:cNvSpPr/>
          <p:nvPr/>
        </p:nvSpPr>
        <p:spPr>
          <a:xfrm rot="19173252">
            <a:off x="7552783" y="4855293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D611F3-7D9B-C075-007D-06A47835193E}"/>
              </a:ext>
            </a:extLst>
          </p:cNvPr>
          <p:cNvSpPr/>
          <p:nvPr/>
        </p:nvSpPr>
        <p:spPr>
          <a:xfrm rot="20826264">
            <a:off x="10926992" y="3184342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43E6E-1A37-90A8-5235-E6C9B0884B2D}"/>
              </a:ext>
            </a:extLst>
          </p:cNvPr>
          <p:cNvSpPr/>
          <p:nvPr/>
        </p:nvSpPr>
        <p:spPr>
          <a:xfrm rot="16389001">
            <a:off x="8898036" y="5539696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5809F-5DD1-AEA0-D8D5-59EA0AC04FE2}"/>
              </a:ext>
            </a:extLst>
          </p:cNvPr>
          <p:cNvSpPr/>
          <p:nvPr/>
        </p:nvSpPr>
        <p:spPr>
          <a:xfrm rot="18698648">
            <a:off x="10276765" y="2110471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51B2E-C7B2-1C2C-D072-1998B3BDA9BB}"/>
              </a:ext>
            </a:extLst>
          </p:cNvPr>
          <p:cNvSpPr/>
          <p:nvPr/>
        </p:nvSpPr>
        <p:spPr>
          <a:xfrm rot="15984396">
            <a:off x="8898036" y="1672664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A4EF3-DF6B-2EB9-1958-88E2D0EC2934}"/>
              </a:ext>
            </a:extLst>
          </p:cNvPr>
          <p:cNvSpPr/>
          <p:nvPr/>
        </p:nvSpPr>
        <p:spPr>
          <a:xfrm rot="14276038">
            <a:off x="10050295" y="5248933"/>
            <a:ext cx="328612" cy="328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623E5-9B69-7035-EE08-D3209DF215FE}"/>
              </a:ext>
            </a:extLst>
          </p:cNvPr>
          <p:cNvCxnSpPr>
            <a:cxnSpLocks/>
          </p:cNvCxnSpPr>
          <p:nvPr/>
        </p:nvCxnSpPr>
        <p:spPr>
          <a:xfrm flipH="1">
            <a:off x="9036168" y="2273647"/>
            <a:ext cx="1404666" cy="3456953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008B94-66C9-B7F2-3551-A579283B2EEB}"/>
              </a:ext>
            </a:extLst>
          </p:cNvPr>
          <p:cNvCxnSpPr>
            <a:cxnSpLocks/>
          </p:cNvCxnSpPr>
          <p:nvPr/>
        </p:nvCxnSpPr>
        <p:spPr>
          <a:xfrm>
            <a:off x="7759877" y="2477754"/>
            <a:ext cx="3022347" cy="234791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7A2E97-BCAC-0973-1DBE-99B8FEA5B137}"/>
              </a:ext>
            </a:extLst>
          </p:cNvPr>
          <p:cNvCxnSpPr>
            <a:cxnSpLocks/>
          </p:cNvCxnSpPr>
          <p:nvPr/>
        </p:nvCxnSpPr>
        <p:spPr>
          <a:xfrm>
            <a:off x="9036168" y="1834306"/>
            <a:ext cx="1148472" cy="3589314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204148-0188-BA80-C2B3-DA5A3E33CC66}"/>
              </a:ext>
            </a:extLst>
          </p:cNvPr>
          <p:cNvCxnSpPr>
            <a:cxnSpLocks/>
          </p:cNvCxnSpPr>
          <p:nvPr/>
        </p:nvCxnSpPr>
        <p:spPr>
          <a:xfrm flipH="1">
            <a:off x="7705641" y="3356825"/>
            <a:ext cx="3312423" cy="169712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oogle Shape;9583;p74">
            <a:extLst>
              <a:ext uri="{FF2B5EF4-FFF2-40B4-BE49-F238E27FC236}">
                <a16:creationId xmlns:a16="http://schemas.microsoft.com/office/drawing/2014/main" id="{944FC7FF-9834-8E31-F4EE-E6F325D22083}"/>
              </a:ext>
            </a:extLst>
          </p:cNvPr>
          <p:cNvGrpSpPr/>
          <p:nvPr/>
        </p:nvGrpSpPr>
        <p:grpSpPr>
          <a:xfrm>
            <a:off x="3063494" y="2902572"/>
            <a:ext cx="816051" cy="744704"/>
            <a:chOff x="1958520" y="2302574"/>
            <a:chExt cx="359213" cy="327807"/>
          </a:xfrm>
        </p:grpSpPr>
        <p:sp>
          <p:nvSpPr>
            <p:cNvPr id="24" name="Google Shape;9584;p74">
              <a:extLst>
                <a:ext uri="{FF2B5EF4-FFF2-40B4-BE49-F238E27FC236}">
                  <a16:creationId xmlns:a16="http://schemas.microsoft.com/office/drawing/2014/main" id="{87313CB3-1A16-3AC2-B15E-1E49BAFB267D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5;p74">
              <a:extLst>
                <a:ext uri="{FF2B5EF4-FFF2-40B4-BE49-F238E27FC236}">
                  <a16:creationId xmlns:a16="http://schemas.microsoft.com/office/drawing/2014/main" id="{A4EBE12B-0079-E09F-944E-915926A46247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86;p74">
              <a:extLst>
                <a:ext uri="{FF2B5EF4-FFF2-40B4-BE49-F238E27FC236}">
                  <a16:creationId xmlns:a16="http://schemas.microsoft.com/office/drawing/2014/main" id="{37B495A4-8105-58A0-8497-48DDD3980932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31FAEFA0-1F19-B295-4C27-7BC93C3B7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1" t="53442" r="10449" b="7799"/>
          <a:stretch/>
        </p:blipFill>
        <p:spPr bwMode="auto">
          <a:xfrm>
            <a:off x="786381" y="2520239"/>
            <a:ext cx="2137753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C8E41B6-70A3-667A-1282-F3DC21B55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50306" r="58891" b="2118"/>
          <a:stretch/>
        </p:blipFill>
        <p:spPr bwMode="auto">
          <a:xfrm>
            <a:off x="4028382" y="2235909"/>
            <a:ext cx="1909773" cy="30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D5C6C-3832-0E39-2B8F-D9574B1065B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938155" y="3769831"/>
            <a:ext cx="7881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F06A5-4350-299A-B4F4-37EAE4B6ADEB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924134" y="3769831"/>
            <a:ext cx="1104248" cy="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044-6CAB-C1A6-EFBD-BE3F821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 of a PET system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CEC2-7183-3EBD-3271-EE50240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sampling of the source position</a:t>
            </a:r>
          </a:p>
          <a:p>
            <a:r>
              <a:rPr lang="en-US" dirty="0"/>
              <a:t>Random sampling of the emission angle</a:t>
            </a:r>
          </a:p>
          <a:p>
            <a:r>
              <a:rPr lang="en-US" dirty="0"/>
              <a:t>Calculating the gamma photon detection positions (if any)</a:t>
            </a:r>
          </a:p>
          <a:p>
            <a:r>
              <a:rPr lang="en-US" dirty="0"/>
              <a:t>Generating the sinogram from the detection positions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238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9784-3CBF-F1FD-F781-07C9700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of the source position</a:t>
            </a:r>
            <a:endParaRPr lang="en-BE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5ED859-BD05-AC94-3314-CC4F818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37" y="2527961"/>
            <a:ext cx="2980951" cy="22357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BB90004-E107-011F-AF20-E9E1DEB13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26" y="2527960"/>
            <a:ext cx="2980951" cy="223571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E565623-25A1-B674-34CC-D7C6F495F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14" y="2527961"/>
            <a:ext cx="2980951" cy="22357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A6522B-2C8E-B433-B4FA-DD96A213B79B}"/>
              </a:ext>
            </a:extLst>
          </p:cNvPr>
          <p:cNvCxnSpPr>
            <a:cxnSpLocks/>
          </p:cNvCxnSpPr>
          <p:nvPr/>
        </p:nvCxnSpPr>
        <p:spPr>
          <a:xfrm>
            <a:off x="7640055" y="3420192"/>
            <a:ext cx="12920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7333-5B18-8EEA-3EB2-EE86B08A13CB}"/>
              </a:ext>
            </a:extLst>
          </p:cNvPr>
          <p:cNvCxnSpPr>
            <a:cxnSpLocks/>
          </p:cNvCxnSpPr>
          <p:nvPr/>
        </p:nvCxnSpPr>
        <p:spPr>
          <a:xfrm>
            <a:off x="9000460" y="3461151"/>
            <a:ext cx="0" cy="10072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BCBCA-6C4D-6E96-CA3C-CBD771F9A0BB}"/>
              </a:ext>
            </a:extLst>
          </p:cNvPr>
          <p:cNvCxnSpPr>
            <a:cxnSpLocks/>
          </p:cNvCxnSpPr>
          <p:nvPr/>
        </p:nvCxnSpPr>
        <p:spPr>
          <a:xfrm flipV="1">
            <a:off x="3037810" y="4085756"/>
            <a:ext cx="0" cy="1031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9C9255-EB0C-A4A0-5912-B1ECC7AB07E3}"/>
              </a:ext>
            </a:extLst>
          </p:cNvPr>
          <p:cNvCxnSpPr>
            <a:cxnSpLocks/>
          </p:cNvCxnSpPr>
          <p:nvPr/>
        </p:nvCxnSpPr>
        <p:spPr>
          <a:xfrm>
            <a:off x="3018760" y="5107906"/>
            <a:ext cx="60025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094C01-09D4-EA41-099C-8A05B95ECA21}"/>
              </a:ext>
            </a:extLst>
          </p:cNvPr>
          <p:cNvCxnSpPr>
            <a:cxnSpLocks/>
          </p:cNvCxnSpPr>
          <p:nvPr/>
        </p:nvCxnSpPr>
        <p:spPr>
          <a:xfrm>
            <a:off x="9004541" y="4648669"/>
            <a:ext cx="0" cy="4719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9893F0-2098-E252-E600-CE78CDC3FD10}"/>
              </a:ext>
            </a:extLst>
          </p:cNvPr>
          <p:cNvSpPr txBox="1"/>
          <p:nvPr/>
        </p:nvSpPr>
        <p:spPr>
          <a:xfrm>
            <a:off x="8587533" y="46171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A7DCA-5D65-ACBC-6CC1-5093EB7A9CD8}"/>
              </a:ext>
            </a:extLst>
          </p:cNvPr>
          <p:cNvSpPr txBox="1"/>
          <p:nvPr/>
        </p:nvSpPr>
        <p:spPr>
          <a:xfrm>
            <a:off x="7187697" y="346115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8D6BA-4134-F2AA-2FD6-9A361C8C447D}"/>
              </a:ext>
            </a:extLst>
          </p:cNvPr>
          <p:cNvSpPr txBox="1"/>
          <p:nvPr/>
        </p:nvSpPr>
        <p:spPr>
          <a:xfrm>
            <a:off x="5752883" y="46018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D98B2-DD27-D90C-D9E2-FD1AF754124B}"/>
              </a:ext>
            </a:extLst>
          </p:cNvPr>
          <p:cNvSpPr txBox="1"/>
          <p:nvPr/>
        </p:nvSpPr>
        <p:spPr>
          <a:xfrm>
            <a:off x="2554160" y="460189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ix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063EC-9674-2F13-6769-C992B423F046}"/>
              </a:ext>
            </a:extLst>
          </p:cNvPr>
          <p:cNvSpPr txBox="1"/>
          <p:nvPr/>
        </p:nvSpPr>
        <p:spPr>
          <a:xfrm>
            <a:off x="1457019" y="344761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iy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F63BF-E59A-1D09-11E4-A7AE242E3480}"/>
              </a:ext>
            </a:extLst>
          </p:cNvPr>
          <p:cNvSpPr txBox="1"/>
          <p:nvPr/>
        </p:nvSpPr>
        <p:spPr>
          <a:xfrm>
            <a:off x="2147228" y="237973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map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15D7C-2497-615C-F114-7D8CC78BDE91}"/>
              </a:ext>
            </a:extLst>
          </p:cNvPr>
          <p:cNvSpPr txBox="1"/>
          <p:nvPr/>
        </p:nvSpPr>
        <p:spPr>
          <a:xfrm>
            <a:off x="5532439" y="23927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C5CA8-73BA-AE4A-7256-4248185A07F9}"/>
              </a:ext>
            </a:extLst>
          </p:cNvPr>
          <p:cNvSpPr txBox="1"/>
          <p:nvPr/>
        </p:nvSpPr>
        <p:spPr>
          <a:xfrm>
            <a:off x="8513390" y="23797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75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A7C88AF-C8E8-550A-5FAB-2D2FC541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5" y="1825625"/>
            <a:ext cx="5953125" cy="4464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0BE58-55AE-EF9B-3D0D-A4958BB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of the emission angle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E1A3-57E3-8227-1DAC-AA959DBF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Azimuthal angle </a:t>
            </a:r>
            <a:r>
              <a:rPr lang="el-GR" b="0" dirty="0">
                <a:effectLst/>
              </a:rPr>
              <a:t>ϕ</a:t>
            </a:r>
            <a:r>
              <a:rPr lang="en-US" b="0" dirty="0">
                <a:effectLst/>
              </a:rPr>
              <a:t> = [0, 2</a:t>
            </a:r>
            <a:r>
              <a:rPr lang="el-GR" b="0" dirty="0">
                <a:effectLst/>
              </a:rPr>
              <a:t>π</a:t>
            </a:r>
            <a:r>
              <a:rPr lang="en-US" b="0" dirty="0">
                <a:effectLst/>
              </a:rPr>
              <a:t>]</a:t>
            </a:r>
            <a:endParaRPr lang="el-GR" b="0" dirty="0">
              <a:effectLst/>
            </a:endParaRPr>
          </a:p>
          <a:p>
            <a:r>
              <a:rPr lang="en-US" b="0" dirty="0">
                <a:effectLst/>
              </a:rPr>
              <a:t>Polar angle </a:t>
            </a:r>
            <a:r>
              <a:rPr lang="el-GR" b="0" dirty="0">
                <a:effectLst/>
              </a:rPr>
              <a:t>θ</a:t>
            </a:r>
            <a:r>
              <a:rPr lang="en-US" b="0" dirty="0">
                <a:effectLst/>
              </a:rPr>
              <a:t> = [0, </a:t>
            </a:r>
            <a:r>
              <a:rPr lang="el-GR" b="0" dirty="0">
                <a:effectLst/>
              </a:rPr>
              <a:t>π</a:t>
            </a:r>
            <a:r>
              <a:rPr lang="en-US" b="0" dirty="0">
                <a:effectLst/>
              </a:rPr>
              <a:t>]</a:t>
            </a:r>
            <a:endParaRPr lang="el-GR" b="0" dirty="0">
              <a:effectLst/>
            </a:endParaRPr>
          </a:p>
          <a:p>
            <a:endParaRPr lang="en-US" b="0" dirty="0">
              <a:effectLst/>
            </a:endParaRPr>
          </a:p>
          <a:p>
            <a:r>
              <a:rPr lang="el-GR" b="0" dirty="0">
                <a:effectLst/>
              </a:rPr>
              <a:t>ϕ</a:t>
            </a:r>
            <a:r>
              <a:rPr lang="en-US" b="0" dirty="0">
                <a:effectLst/>
              </a:rPr>
              <a:t>: uniform sampling</a:t>
            </a:r>
          </a:p>
          <a:p>
            <a:r>
              <a:rPr lang="el-GR" b="0" dirty="0">
                <a:effectLst/>
              </a:rPr>
              <a:t>θ</a:t>
            </a:r>
            <a:r>
              <a:rPr lang="en-US" b="0" dirty="0">
                <a:effectLst/>
              </a:rPr>
              <a:t>: apply correction</a:t>
            </a:r>
            <a:endParaRPr lang="el-GR" b="0" dirty="0">
              <a:effectLst/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ED4932-6459-CABB-7108-D6519447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0" y="4870579"/>
            <a:ext cx="3066667" cy="5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79FAC-7815-104D-55FD-75A26495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1" y="5748392"/>
            <a:ext cx="3019048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4135-D6D1-8535-BA36-9B22992A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detection positions</a:t>
            </a:r>
            <a:endParaRPr lang="en-B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69BFED-FD52-EAA1-FE3E-94A1BC8D25B8}"/>
              </a:ext>
            </a:extLst>
          </p:cNvPr>
          <p:cNvCxnSpPr>
            <a:cxnSpLocks/>
          </p:cNvCxnSpPr>
          <p:nvPr/>
        </p:nvCxnSpPr>
        <p:spPr>
          <a:xfrm flipH="1">
            <a:off x="2724684" y="4402818"/>
            <a:ext cx="1457325" cy="15065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5C5D04B-98CE-9A99-7268-266EF1D9E009}"/>
              </a:ext>
            </a:extLst>
          </p:cNvPr>
          <p:cNvSpPr/>
          <p:nvPr/>
        </p:nvSpPr>
        <p:spPr>
          <a:xfrm>
            <a:off x="2667535" y="3349354"/>
            <a:ext cx="901700" cy="20764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72F10A-8141-C9E9-8202-7A42E152E68F}"/>
              </a:ext>
            </a:extLst>
          </p:cNvPr>
          <p:cNvSpPr/>
          <p:nvPr/>
        </p:nvSpPr>
        <p:spPr>
          <a:xfrm>
            <a:off x="4628095" y="3349354"/>
            <a:ext cx="901700" cy="20764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0C570-5835-B5C5-5AA5-9E67DB9C3E4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>
            <a:off x="3118385" y="3349354"/>
            <a:ext cx="1960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D40635-C2CC-9EC4-309D-43607C145796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>
            <a:off x="3118385" y="5425804"/>
            <a:ext cx="1960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AB8A40-C9ED-0BC8-537C-C92FFFD469D4}"/>
              </a:ext>
            </a:extLst>
          </p:cNvPr>
          <p:cNvCxnSpPr>
            <a:cxnSpLocks/>
          </p:cNvCxnSpPr>
          <p:nvPr/>
        </p:nvCxnSpPr>
        <p:spPr>
          <a:xfrm flipV="1">
            <a:off x="4182009" y="2088244"/>
            <a:ext cx="0" cy="23145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ED63C-4824-38B3-E87F-A58043817097}"/>
              </a:ext>
            </a:extLst>
          </p:cNvPr>
          <p:cNvCxnSpPr>
            <a:cxnSpLocks/>
          </p:cNvCxnSpPr>
          <p:nvPr/>
        </p:nvCxnSpPr>
        <p:spPr>
          <a:xfrm>
            <a:off x="4182009" y="4402818"/>
            <a:ext cx="23254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AFE20-3547-18C2-5564-FAFBFEC63570}"/>
              </a:ext>
            </a:extLst>
          </p:cNvPr>
          <p:cNvCxnSpPr>
            <a:cxnSpLocks/>
          </p:cNvCxnSpPr>
          <p:nvPr/>
        </p:nvCxnSpPr>
        <p:spPr>
          <a:xfrm>
            <a:off x="3442273" y="3349352"/>
            <a:ext cx="1185745" cy="207645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ar: 4 Points 46">
            <a:extLst>
              <a:ext uri="{FF2B5EF4-FFF2-40B4-BE49-F238E27FC236}">
                <a16:creationId xmlns:a16="http://schemas.microsoft.com/office/drawing/2014/main" id="{8B327E88-C28E-B252-4CEB-BC7C80F13FBF}"/>
              </a:ext>
            </a:extLst>
          </p:cNvPr>
          <p:cNvSpPr/>
          <p:nvPr/>
        </p:nvSpPr>
        <p:spPr>
          <a:xfrm rot="1026978">
            <a:off x="3669244" y="3835128"/>
            <a:ext cx="241300" cy="241300"/>
          </a:xfrm>
          <a:prstGeom prst="star4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0" name="Content Placeholder 59">
            <a:extLst>
              <a:ext uri="{FF2B5EF4-FFF2-40B4-BE49-F238E27FC236}">
                <a16:creationId xmlns:a16="http://schemas.microsoft.com/office/drawing/2014/main" id="{A0290240-71EA-D0E2-D6BA-C7C398ED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0" y="2008523"/>
            <a:ext cx="2304762" cy="457143"/>
          </a:xfr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6AA7AE0-1113-3BA7-66E6-3143FD621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6" y="5818528"/>
            <a:ext cx="3342857" cy="42857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CB20085-2544-EFC1-568F-822E7ADEC785}"/>
              </a:ext>
            </a:extLst>
          </p:cNvPr>
          <p:cNvSpPr txBox="1"/>
          <p:nvPr/>
        </p:nvSpPr>
        <p:spPr>
          <a:xfrm>
            <a:off x="2973954" y="5604040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B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1EA536-5CA3-1C55-121D-5B779E349357}"/>
              </a:ext>
            </a:extLst>
          </p:cNvPr>
          <p:cNvSpPr txBox="1"/>
          <p:nvPr/>
        </p:nvSpPr>
        <p:spPr>
          <a:xfrm>
            <a:off x="4206608" y="2132648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B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E4CD76-3BC0-3416-AD06-BAE1090BF03C}"/>
              </a:ext>
            </a:extLst>
          </p:cNvPr>
          <p:cNvSpPr txBox="1"/>
          <p:nvPr/>
        </p:nvSpPr>
        <p:spPr>
          <a:xfrm>
            <a:off x="6024678" y="440631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en-B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280FA-1B64-2E79-1140-C8E64FC70F0A}"/>
              </a:ext>
            </a:extLst>
          </p:cNvPr>
          <p:cNvSpPr txBox="1"/>
          <p:nvPr/>
        </p:nvSpPr>
        <p:spPr>
          <a:xfrm>
            <a:off x="4823297" y="2874347"/>
            <a:ext cx="62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max</a:t>
            </a:r>
            <a:endParaRPr lang="en-B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BF72AC-C507-D0C1-5A78-7988B505F3CB}"/>
              </a:ext>
            </a:extLst>
          </p:cNvPr>
          <p:cNvSpPr txBox="1"/>
          <p:nvPr/>
        </p:nvSpPr>
        <p:spPr>
          <a:xfrm>
            <a:off x="2832223" y="2874347"/>
            <a:ext cx="62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min</a:t>
            </a:r>
            <a:endParaRPr lang="en-B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97377A9-64A2-5368-5EFC-28545C696650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4094280" y="5347618"/>
            <a:ext cx="934890" cy="4355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24213EB-AFA4-8AA5-2F35-6AB4DFD1405F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387340" y="2987109"/>
            <a:ext cx="2306786" cy="3763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91659CAB-1B13-DD8B-4DB9-6FDD68225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11" y="2682347"/>
            <a:ext cx="2971429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2A2E-3062-FF53-9C36-F546C0AA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sinogram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C7A31-6E1D-21F1-1029-08FA1141DD2A}"/>
              </a:ext>
            </a:extLst>
          </p:cNvPr>
          <p:cNvCxnSpPr>
            <a:cxnSpLocks/>
          </p:cNvCxnSpPr>
          <p:nvPr/>
        </p:nvCxnSpPr>
        <p:spPr>
          <a:xfrm flipH="1">
            <a:off x="7466669" y="4654863"/>
            <a:ext cx="1457325" cy="15065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302B550-446D-860C-F2B0-7B96A0D42407}"/>
              </a:ext>
            </a:extLst>
          </p:cNvPr>
          <p:cNvSpPr/>
          <p:nvPr/>
        </p:nvSpPr>
        <p:spPr>
          <a:xfrm>
            <a:off x="7409520" y="3601399"/>
            <a:ext cx="901700" cy="20764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1D330-AD25-5CC7-D5FD-719220B00756}"/>
              </a:ext>
            </a:extLst>
          </p:cNvPr>
          <p:cNvSpPr/>
          <p:nvPr/>
        </p:nvSpPr>
        <p:spPr>
          <a:xfrm>
            <a:off x="9370080" y="3601399"/>
            <a:ext cx="901700" cy="20764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61323-A19B-AC24-89F0-49E182D5FD75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7860370" y="3601399"/>
            <a:ext cx="1960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C79DF7-12A0-605E-8ED5-BCECBE7CF98A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>
            <a:off x="7860370" y="5677849"/>
            <a:ext cx="1960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199909-F699-744C-D2B1-69487AB5BB09}"/>
              </a:ext>
            </a:extLst>
          </p:cNvPr>
          <p:cNvCxnSpPr>
            <a:cxnSpLocks/>
          </p:cNvCxnSpPr>
          <p:nvPr/>
        </p:nvCxnSpPr>
        <p:spPr>
          <a:xfrm flipV="1">
            <a:off x="8923994" y="2340289"/>
            <a:ext cx="0" cy="23145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C74396-94BE-CF64-A0F0-D32B43A4C032}"/>
              </a:ext>
            </a:extLst>
          </p:cNvPr>
          <p:cNvCxnSpPr>
            <a:cxnSpLocks/>
          </p:cNvCxnSpPr>
          <p:nvPr/>
        </p:nvCxnSpPr>
        <p:spPr>
          <a:xfrm>
            <a:off x="8923994" y="4654863"/>
            <a:ext cx="23254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2FDE6F-21CC-BB35-4FAA-43E3AADF18E4}"/>
              </a:ext>
            </a:extLst>
          </p:cNvPr>
          <p:cNvSpPr txBox="1"/>
          <p:nvPr/>
        </p:nvSpPr>
        <p:spPr>
          <a:xfrm>
            <a:off x="7715939" y="5856085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FA47D-D76D-2BE7-86F1-2896F3A30B3E}"/>
              </a:ext>
            </a:extLst>
          </p:cNvPr>
          <p:cNvSpPr txBox="1"/>
          <p:nvPr/>
        </p:nvSpPr>
        <p:spPr>
          <a:xfrm>
            <a:off x="8948593" y="238469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759B1-710B-BE37-270A-15C586095818}"/>
              </a:ext>
            </a:extLst>
          </p:cNvPr>
          <p:cNvSpPr txBox="1"/>
          <p:nvPr/>
        </p:nvSpPr>
        <p:spPr>
          <a:xfrm>
            <a:off x="10766663" y="465835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en-BE" dirty="0"/>
          </a:p>
        </p:txBody>
      </p:sp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B46F3C-9DA5-2685-7248-8F9A9467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12926" r="26268" b="11771"/>
          <a:stretch/>
        </p:blipFill>
        <p:spPr>
          <a:xfrm>
            <a:off x="8286465" y="4045971"/>
            <a:ext cx="1132412" cy="1135624"/>
          </a:xfrm>
          <a:prstGeom prst="rect">
            <a:avLst/>
          </a:prstGeom>
          <a:scene3d>
            <a:camera prst="isometricOffAxis2Right">
              <a:rot lat="1680000" lon="17759994" rev="0"/>
            </a:camera>
            <a:lightRig rig="threePt" dir="t"/>
          </a:scene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3B60FA-07B6-91E0-E3CF-B9EA9F452027}"/>
              </a:ext>
            </a:extLst>
          </p:cNvPr>
          <p:cNvCxnSpPr>
            <a:cxnSpLocks/>
          </p:cNvCxnSpPr>
          <p:nvPr/>
        </p:nvCxnSpPr>
        <p:spPr>
          <a:xfrm flipH="1">
            <a:off x="8510954" y="3552091"/>
            <a:ext cx="679939" cy="212575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0BF91E7-6C31-9FB4-ABEE-BB1197DC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3D </a:t>
            </a:r>
            <a:r>
              <a:rPr lang="en-US" b="0" dirty="0">
                <a:effectLst/>
                <a:sym typeface="Wingdings" panose="05000000000000000000" pitchFamily="2" charset="2"/>
              </a:rPr>
              <a:t> 2D</a:t>
            </a:r>
            <a:endParaRPr lang="en-US" b="0" dirty="0">
              <a:effectLst/>
            </a:endParaRPr>
          </a:p>
          <a:p>
            <a:pPr lvl="1"/>
            <a:r>
              <a:rPr lang="en-US" b="0" dirty="0">
                <a:effectLst/>
              </a:rPr>
              <a:t>Limit polar angle </a:t>
            </a:r>
            <a:r>
              <a:rPr lang="el-GR" b="0" dirty="0">
                <a:effectLst/>
              </a:rPr>
              <a:t>θ </a:t>
            </a:r>
            <a:r>
              <a:rPr lang="en-US" b="0" dirty="0">
                <a:effectLst/>
              </a:rPr>
              <a:t>to </a:t>
            </a:r>
            <a:r>
              <a:rPr lang="el-GR" b="0" dirty="0">
                <a:effectLst/>
              </a:rPr>
              <a:t>π</a:t>
            </a:r>
            <a:r>
              <a:rPr lang="en-US" b="0" dirty="0">
                <a:effectLst/>
              </a:rPr>
              <a:t>/2</a:t>
            </a:r>
          </a:p>
          <a:p>
            <a:pPr lvl="1"/>
            <a:r>
              <a:rPr lang="en-US" dirty="0"/>
              <a:t>Simulate only the central slice of the 3D phantom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448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279</Words>
  <Application>Microsoft Macintosh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Medical Imaging Practicum 2: Monte Carlo Simulation</vt:lpstr>
      <vt:lpstr>PET system</vt:lpstr>
      <vt:lpstr>PET system</vt:lpstr>
      <vt:lpstr>PET system</vt:lpstr>
      <vt:lpstr>Monte Carlo simulation of a PET system</vt:lpstr>
      <vt:lpstr>Random sampling of the source position</vt:lpstr>
      <vt:lpstr>Random sampling of the emission angle</vt:lpstr>
      <vt:lpstr>Calculating the detection positions</vt:lpstr>
      <vt:lpstr>Generating the sinogram</vt:lpstr>
      <vt:lpstr>Generating the sinogram</vt:lpstr>
      <vt:lpstr>Exercise 5: Micro-PET Dicom Image</vt:lpstr>
      <vt:lpstr>Exercise 5: Dicom into SUV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 Practicum 2: Monte Carlo Simulation</dc:title>
  <dc:creator>Jens</dc:creator>
  <cp:lastModifiedBy>Florence Marie Muller</cp:lastModifiedBy>
  <cp:revision>3</cp:revision>
  <dcterms:created xsi:type="dcterms:W3CDTF">2022-10-16T09:20:12Z</dcterms:created>
  <dcterms:modified xsi:type="dcterms:W3CDTF">2022-10-16T18:33:35Z</dcterms:modified>
</cp:coreProperties>
</file>