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494"/>
    <a:srgbClr val="6C97A6"/>
    <a:srgbClr val="677EAB"/>
    <a:srgbClr val="228FC7"/>
    <a:srgbClr val="A3D1E9"/>
    <a:srgbClr val="404040"/>
    <a:srgbClr val="0097F9"/>
    <a:srgbClr val="0089F9"/>
    <a:srgbClr val="0097FA"/>
    <a:srgbClr val="00A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AB874-D0BD-49D3-B3D2-B0E4C3F5D7FB}" type="datetimeFigureOut">
              <a:rPr lang="es-ES" smtClean="0"/>
              <a:t>09/11/2019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D1C59-9AB2-4FF3-BD76-86D9FAD723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28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>
          <a:xfrm>
            <a:off x="546100" y="-4763"/>
            <a:ext cx="5014912" cy="6862763"/>
            <a:chOff x="546100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984250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1287C3"/>
                </a:gs>
              </a:gsLst>
              <a:lin ang="5400000" scaled="1"/>
            </a:gra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546100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404040"/>
                </a:gs>
              </a:gsLst>
              <a:lin ang="5400000" scaled="1"/>
            </a:gra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546100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989012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984250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546100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0" y="310181"/>
            <a:ext cx="2998871" cy="2998871"/>
          </a:xfrm>
          <a:prstGeom prst="rect">
            <a:avLst/>
          </a:prstGeom>
          <a:ln>
            <a:noFill/>
          </a:ln>
        </p:spPr>
      </p:pic>
      <p:sp>
        <p:nvSpPr>
          <p:cNvPr id="10" name="Rectángulo 9"/>
          <p:cNvSpPr/>
          <p:nvPr userDrawn="1"/>
        </p:nvSpPr>
        <p:spPr>
          <a:xfrm>
            <a:off x="232229" y="4431687"/>
            <a:ext cx="11727542" cy="72000"/>
          </a:xfrm>
          <a:prstGeom prst="rect">
            <a:avLst/>
          </a:prstGeom>
          <a:solidFill>
            <a:srgbClr val="128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Top"/>
              <a:lightRig rig="threePt" dir="t"/>
            </a:scene3d>
          </a:bodyPr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 userDrawn="1"/>
        </p:nvSpPr>
        <p:spPr>
          <a:xfrm>
            <a:off x="475771" y="4545375"/>
            <a:ext cx="11484000" cy="54000"/>
          </a:xfrm>
          <a:prstGeom prst="rect">
            <a:avLst/>
          </a:prstGeom>
          <a:solidFill>
            <a:srgbClr val="128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Top"/>
              <a:lightRig rig="threePt" dir="t"/>
            </a:scene3d>
          </a:bodyPr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 userDrawn="1"/>
        </p:nvSpPr>
        <p:spPr>
          <a:xfrm>
            <a:off x="727771" y="4641064"/>
            <a:ext cx="11232000" cy="36000"/>
          </a:xfrm>
          <a:prstGeom prst="rect">
            <a:avLst/>
          </a:prstGeom>
          <a:solidFill>
            <a:srgbClr val="128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Top"/>
              <a:lightRig rig="threePt" dir="t"/>
            </a:scene3d>
          </a:bodyPr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8835437" y="6442502"/>
            <a:ext cx="3341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100" kern="1200" cap="none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Alumno: Carlos Escario Bajo</a:t>
            </a:r>
            <a:endParaRPr lang="es-ES" sz="2100" kern="1200" cap="none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1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09/11/2019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72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158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962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30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73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973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539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11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0833" y="6519445"/>
            <a:ext cx="551167" cy="324000"/>
          </a:xfrm>
        </p:spPr>
        <p:txBody>
          <a:bodyPr/>
          <a:lstStyle>
            <a:lvl1pPr marL="0" algn="r" defTabSz="914400" rtl="0" eaLnBrk="1" latinLnBrk="0" hangingPunct="1">
              <a:defRPr lang="es-ES" sz="1400" kern="1200" cap="none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fld id="{5DE51DF5-2D8E-46A7-886F-4BCA52C480E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9048750" y="6519445"/>
            <a:ext cx="2536686" cy="3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es-ES" sz="1600" kern="1200" cap="none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Alumno: Carlos Escario Bajo</a:t>
            </a:r>
            <a:endParaRPr lang="es-ES" sz="1600" kern="1200" cap="none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8157" y="0"/>
            <a:ext cx="1365337" cy="13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15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285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09/11/2019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595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09/11/2019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78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09/11/2019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728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09/11/2019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90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09/11/2019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03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F85C-5785-4909-909D-72FCCDF8845C}" type="datetimeFigureOut">
              <a:rPr lang="es-ES" smtClean="0"/>
              <a:t>09/11/2019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82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 userDrawn="1"/>
        </p:nvGrpSpPr>
        <p:grpSpPr>
          <a:xfrm>
            <a:off x="0" y="0"/>
            <a:ext cx="2436813" cy="6858001"/>
            <a:chOff x="150812" y="0"/>
            <a:chExt cx="2436813" cy="6858001"/>
          </a:xfrm>
        </p:grpSpPr>
        <p:sp>
          <p:nvSpPr>
            <p:cNvPr id="10" name="Freeform 8"/>
            <p:cNvSpPr/>
            <p:nvPr/>
          </p:nvSpPr>
          <p:spPr bwMode="auto">
            <a:xfrm>
              <a:off x="150812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457200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grpSp>
          <p:nvGrpSpPr>
            <p:cNvPr id="14" name="Grupo 13"/>
            <p:cNvGrpSpPr/>
            <p:nvPr userDrawn="1"/>
          </p:nvGrpSpPr>
          <p:grpSpPr>
            <a:xfrm>
              <a:off x="150812" y="0"/>
              <a:ext cx="2436813" cy="6858000"/>
              <a:chOff x="150812" y="0"/>
              <a:chExt cx="2436813" cy="6858000"/>
            </a:xfrm>
          </p:grpSpPr>
          <p:sp>
            <p:nvSpPr>
              <p:cNvPr id="8" name="Freeform 6"/>
              <p:cNvSpPr/>
              <p:nvPr/>
            </p:nvSpPr>
            <p:spPr bwMode="auto">
              <a:xfrm>
                <a:off x="457200" y="0"/>
                <a:ext cx="1122363" cy="5329238"/>
              </a:xfrm>
              <a:custGeom>
                <a:avLst/>
                <a:gdLst/>
                <a:ahLst/>
                <a:cxnLst/>
                <a:rect l="0" t="0" r="r" b="b"/>
                <a:pathLst>
                  <a:path w="707" h="3357">
                    <a:moveTo>
                      <a:pt x="0" y="3330"/>
                    </a:moveTo>
                    <a:lnTo>
                      <a:pt x="156" y="3357"/>
                    </a:lnTo>
                    <a:lnTo>
                      <a:pt x="707" y="0"/>
                    </a:lnTo>
                    <a:lnTo>
                      <a:pt x="547" y="0"/>
                    </a:lnTo>
                    <a:lnTo>
                      <a:pt x="0" y="33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1287C3"/>
                  </a:gs>
                </a:gsLst>
                <a:lin ang="5400000" scaled="1"/>
              </a:gradFill>
              <a:ln>
                <a:noFill/>
              </a:ln>
            </p:spPr>
          </p:sp>
          <p:sp>
            <p:nvSpPr>
              <p:cNvPr id="9" name="Freeform 7"/>
              <p:cNvSpPr/>
              <p:nvPr/>
            </p:nvSpPr>
            <p:spPr bwMode="auto">
              <a:xfrm>
                <a:off x="150812" y="0"/>
                <a:ext cx="1117600" cy="5276850"/>
              </a:xfrm>
              <a:custGeom>
                <a:avLst/>
                <a:gdLst/>
                <a:ahLst/>
                <a:cxnLst/>
                <a:rect l="0" t="0" r="r" b="b"/>
                <a:pathLst>
                  <a:path w="704" h="3324">
                    <a:moveTo>
                      <a:pt x="704" y="0"/>
                    </a:moveTo>
                    <a:lnTo>
                      <a:pt x="545" y="0"/>
                    </a:lnTo>
                    <a:lnTo>
                      <a:pt x="0" y="3300"/>
                    </a:lnTo>
                    <a:lnTo>
                      <a:pt x="157" y="3324"/>
                    </a:lnTo>
                    <a:lnTo>
                      <a:pt x="7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04040"/>
                  </a:gs>
                </a:gsLst>
                <a:lin ang="5400000" scaled="1"/>
                <a:tileRect/>
              </a:gradFill>
              <a:ln>
                <a:noFill/>
              </a:ln>
            </p:spPr>
          </p:sp>
          <p:sp>
            <p:nvSpPr>
              <p:cNvPr id="12" name="Freeform 10"/>
              <p:cNvSpPr/>
              <p:nvPr/>
            </p:nvSpPr>
            <p:spPr bwMode="auto">
              <a:xfrm>
                <a:off x="457200" y="5286375"/>
                <a:ext cx="2130425" cy="1571625"/>
              </a:xfrm>
              <a:custGeom>
                <a:avLst/>
                <a:gdLst/>
                <a:ahLst/>
                <a:cxnLst/>
                <a:rect l="0" t="0" r="r" b="b"/>
                <a:pathLst>
                  <a:path w="1342" h="990">
                    <a:moveTo>
                      <a:pt x="0" y="3"/>
                    </a:moveTo>
                    <a:lnTo>
                      <a:pt x="942" y="990"/>
                    </a:lnTo>
                    <a:lnTo>
                      <a:pt x="1342" y="990"/>
                    </a:lnTo>
                    <a:lnTo>
                      <a:pt x="156" y="27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</p:sp>
          <p:sp>
            <p:nvSpPr>
              <p:cNvPr id="13" name="Freeform 11"/>
              <p:cNvSpPr/>
              <p:nvPr/>
            </p:nvSpPr>
            <p:spPr bwMode="auto">
              <a:xfrm>
                <a:off x="150812" y="5238750"/>
                <a:ext cx="1695450" cy="1619250"/>
              </a:xfrm>
              <a:custGeom>
                <a:avLst/>
                <a:gdLst/>
                <a:ahLst/>
                <a:cxnLst/>
                <a:rect l="0" t="0" r="r" b="b"/>
                <a:pathLst>
                  <a:path w="1068" h="1020">
                    <a:moveTo>
                      <a:pt x="1068" y="1020"/>
                    </a:moveTo>
                    <a:lnTo>
                      <a:pt x="184" y="60"/>
                    </a:lnTo>
                    <a:lnTo>
                      <a:pt x="154" y="27"/>
                    </a:lnTo>
                    <a:lnTo>
                      <a:pt x="157" y="27"/>
                    </a:lnTo>
                    <a:lnTo>
                      <a:pt x="157" y="24"/>
                    </a:lnTo>
                    <a:lnTo>
                      <a:pt x="154" y="2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74" y="1020"/>
                    </a:lnTo>
                    <a:lnTo>
                      <a:pt x="1068" y="10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D2F85C-5785-4909-909D-72FCCDF8845C}" type="datetimeFigureOut">
              <a:rPr lang="es-ES" smtClean="0"/>
              <a:t>09/11/2019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E51DF5-2D8E-46A7-886F-4BCA52C480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1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pfs.io/" TargetMode="External"/><Relationship Id="rId4" Type="http://schemas.openxmlformats.org/officeDocument/2006/relationships/hyperlink" Target="https://docs.ipfs.io/introduction/overview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6686" y="3658812"/>
            <a:ext cx="8810171" cy="985759"/>
          </a:xfrm>
        </p:spPr>
        <p:txBody>
          <a:bodyPr anchor="t">
            <a:normAutofit/>
          </a:bodyPr>
          <a:lstStyle/>
          <a:p>
            <a:pPr algn="l"/>
            <a:r>
              <a:rPr lang="es-ES" dirty="0" err="1"/>
              <a:t>d</a:t>
            </a:r>
            <a:r>
              <a:rPr lang="es-ES" dirty="0" err="1" smtClean="0"/>
              <a:t>App</a:t>
            </a:r>
            <a:r>
              <a:rPr lang="es-ES" dirty="0" smtClean="0"/>
              <a:t> </a:t>
            </a:r>
            <a:r>
              <a:rPr lang="es-ES" dirty="0" smtClean="0"/>
              <a:t>para la gestión de mascotas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21778" y="4925181"/>
            <a:ext cx="6987645" cy="105470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b="1" dirty="0" smtClean="0"/>
              <a:t>Trabajo de Fin de Grado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b="1" dirty="0" smtClean="0"/>
              <a:t>Escuela Superior de Ingeniería y Tecnología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b="1" dirty="0" smtClean="0"/>
              <a:t>Universidad Internacional de la Rioja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412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73879" y="299764"/>
            <a:ext cx="1734670" cy="1748119"/>
          </a:xfrm>
          <a:prstGeom prst="ellipse">
            <a:avLst/>
          </a:prstGeom>
          <a:solidFill>
            <a:srgbClr val="548494"/>
          </a:solidFill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Presentación</a:t>
            </a:r>
            <a:endParaRPr lang="es-E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950400" y="1421056"/>
            <a:ext cx="5185808" cy="5128920"/>
            <a:chOff x="2308549" y="814681"/>
            <a:chExt cx="5185808" cy="5128920"/>
          </a:xfrm>
        </p:grpSpPr>
        <p:sp>
          <p:nvSpPr>
            <p:cNvPr id="5" name="Elipse 4"/>
            <p:cNvSpPr/>
            <p:nvPr/>
          </p:nvSpPr>
          <p:spPr>
            <a:xfrm>
              <a:off x="2308549" y="814681"/>
              <a:ext cx="5185808" cy="5128920"/>
            </a:xfrm>
            <a:prstGeom prst="ellipse">
              <a:avLst/>
            </a:prstGeom>
            <a:solidFill>
              <a:srgbClr val="548494"/>
            </a:solidFill>
            <a:ln w="190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endParaRPr lang="es-E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2944905" y="1792389"/>
              <a:ext cx="41191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Nuevo paradigma de aplicaciones de gestión</a:t>
              </a:r>
              <a:endParaRPr lang="es-E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841880" y="2869607"/>
              <a:ext cx="41191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0" b="1" dirty="0" err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dApp</a:t>
              </a:r>
              <a:endParaRPr lang="es-E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841879" y="3885270"/>
              <a:ext cx="41191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b="1" dirty="0" err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decentralized</a:t>
              </a:r>
              <a:r>
                <a:rPr lang="es-ES" sz="40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s-ES" sz="4000" b="1" dirty="0" err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Applications</a:t>
              </a:r>
              <a:endParaRPr lang="es-E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Rectángulo 10"/>
          <p:cNvSpPr/>
          <p:nvPr/>
        </p:nvSpPr>
        <p:spPr>
          <a:xfrm>
            <a:off x="6373906" y="540840"/>
            <a:ext cx="47871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"Aplicación que tiene su </a:t>
            </a:r>
            <a:r>
              <a:rPr lang="es-ES" sz="3200" b="1" dirty="0" err="1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backend</a:t>
            </a:r>
            <a:r>
              <a:rPr lang="es-ES" sz="3200" b="1" dirty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ejecutándose en una red P2P."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36" y="4366637"/>
            <a:ext cx="2745854" cy="192658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23" y="2684144"/>
            <a:ext cx="1475007" cy="147500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245" y="2110500"/>
            <a:ext cx="1999986" cy="98827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47" y="2047883"/>
            <a:ext cx="1675551" cy="938309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937394" y="6549976"/>
            <a:ext cx="1537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Capítulos 1 y 2</a:t>
            </a:r>
            <a:endParaRPr lang="es-ES" sz="1600" b="1" dirty="0">
              <a:solidFill>
                <a:srgbClr val="5484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385046" y="1789007"/>
            <a:ext cx="102738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Desarrollamos sobre  </a:t>
            </a:r>
            <a:r>
              <a:rPr lang="es-ES" sz="2000" b="1" dirty="0" err="1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BlockChain</a:t>
            </a:r>
            <a:r>
              <a:rPr lang="es-ES" sz="2000" b="1" dirty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por su capacidad para </a:t>
            </a:r>
            <a:r>
              <a:rPr lang="es-ES" sz="20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desplegar y almacenar </a:t>
            </a:r>
            <a:r>
              <a:rPr lang="es-ES" sz="2000" b="1" dirty="0" err="1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SmartContracts</a:t>
            </a:r>
            <a:r>
              <a:rPr lang="es-ES" sz="20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Éstos son pequeños programas</a:t>
            </a:r>
            <a:r>
              <a:rPr lang="es-ES" sz="20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b="1" dirty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ES" sz="20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donde se pueden definir </a:t>
            </a:r>
            <a:r>
              <a:rPr lang="es-ES" sz="2000" b="1" dirty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ejecutar reglas de negocio.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66" y="656041"/>
            <a:ext cx="1132966" cy="1132966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357006" y="194376"/>
            <a:ext cx="6329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modelo de red P2P seleccionamos?</a:t>
            </a:r>
            <a:endParaRPr lang="es-ES" sz="2400" b="1" dirty="0">
              <a:solidFill>
                <a:srgbClr val="5484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966061" y="2667438"/>
            <a:ext cx="4442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</a:t>
            </a:r>
            <a:r>
              <a:rPr lang="es-ES" sz="24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Dónde almacenamos los datos</a:t>
            </a:r>
            <a:r>
              <a:rPr lang="es-ES" sz="24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s-ES" sz="2400" b="1" dirty="0">
              <a:solidFill>
                <a:srgbClr val="5484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95" y="3198429"/>
            <a:ext cx="997908" cy="997908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045621" y="4437999"/>
            <a:ext cx="30465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 </a:t>
            </a:r>
            <a:r>
              <a:rPr lang="es-ES" sz="2000" b="1" dirty="0" err="1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Planetary</a:t>
            </a:r>
            <a:r>
              <a:rPr lang="es-ES" sz="20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s-ES" sz="2000" b="1" dirty="0" err="1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s-ES" sz="20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S" sz="2000" b="1" dirty="0">
              <a:solidFill>
                <a:srgbClr val="5484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391426" y="5012790"/>
            <a:ext cx="58254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“IPFS </a:t>
            </a:r>
            <a:r>
              <a:rPr lang="en-US" b="1" i="1" dirty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 distributed system for storing and accessing files, websites, applications, and data</a:t>
            </a:r>
            <a:r>
              <a:rPr lang="en-US" b="1" i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.”</a:t>
            </a:r>
          </a:p>
          <a:p>
            <a:pPr>
              <a:spcBef>
                <a:spcPts val="1200"/>
              </a:spcBef>
            </a:pPr>
            <a:r>
              <a:rPr lang="en-US" sz="1100" b="1" i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Fuente: </a:t>
            </a:r>
            <a:r>
              <a:rPr lang="es-ES" sz="1100" i="1" dirty="0">
                <a:hlinkClick r:id="rId4"/>
              </a:rPr>
              <a:t>https://docs.ipfs.io/introduction/overview/</a:t>
            </a:r>
            <a:endParaRPr lang="en-US" sz="1100" b="1" i="1" dirty="0">
              <a:solidFill>
                <a:srgbClr val="5484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092135" y="4499555"/>
            <a:ext cx="14736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i="1" dirty="0">
                <a:hlinkClick r:id="rId5"/>
              </a:rPr>
              <a:t>https://ipfs.io/</a:t>
            </a:r>
            <a:endParaRPr lang="es-ES" sz="1600" b="1" i="1" dirty="0">
              <a:solidFill>
                <a:srgbClr val="5484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937394" y="6549976"/>
            <a:ext cx="1537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Capítulos 1 y 2</a:t>
            </a:r>
            <a:endParaRPr lang="es-ES" sz="1600" b="1" dirty="0">
              <a:solidFill>
                <a:srgbClr val="5484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3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73879" y="299764"/>
            <a:ext cx="1734670" cy="1748119"/>
          </a:xfrm>
          <a:prstGeom prst="ellipse">
            <a:avLst/>
          </a:prstGeom>
          <a:solidFill>
            <a:srgbClr val="548494"/>
          </a:solidFill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s-E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Motivación</a:t>
            </a: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948845" y="1476741"/>
            <a:ext cx="5185808" cy="5128920"/>
            <a:chOff x="948845" y="1533013"/>
            <a:chExt cx="5185808" cy="5128920"/>
          </a:xfrm>
        </p:grpSpPr>
        <p:sp>
          <p:nvSpPr>
            <p:cNvPr id="5" name="Elipse 4"/>
            <p:cNvSpPr/>
            <p:nvPr/>
          </p:nvSpPr>
          <p:spPr>
            <a:xfrm>
              <a:off x="948845" y="1533013"/>
              <a:ext cx="5185808" cy="5128920"/>
            </a:xfrm>
            <a:prstGeom prst="ellipse">
              <a:avLst/>
            </a:prstGeom>
            <a:solidFill>
              <a:srgbClr val="548494"/>
            </a:solidFill>
            <a:ln w="190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endParaRPr lang="es-E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482175" y="2475306"/>
              <a:ext cx="4318473" cy="95410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s-ES" sz="28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 proyecto se ha centrado en dos objetivos.</a:t>
              </a:r>
              <a:endParaRPr lang="es-E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1159757" y="3856836"/>
            <a:ext cx="497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E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Resolver un problema.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611712" y="3641391"/>
            <a:ext cx="53739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pretende solucionar el problema de la desconexión existente entre los diferentes sistemas veterinarios de las CCAA.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l="25269" t="31001" r="25692" b="12274"/>
          <a:stretch/>
        </p:blipFill>
        <p:spPr>
          <a:xfrm>
            <a:off x="6509619" y="688961"/>
            <a:ext cx="4445390" cy="274045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164516" y="4576646"/>
            <a:ext cx="34232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Aceptar un reto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012512" y="390019"/>
            <a:ext cx="306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Resolver un problema:</a:t>
            </a:r>
            <a:endParaRPr lang="es-ES" sz="2400" b="1" dirty="0">
              <a:solidFill>
                <a:srgbClr val="5484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611712" y="4708080"/>
            <a:ext cx="378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Fuente: Centro </a:t>
            </a:r>
            <a:r>
              <a:rPr lang="es-ES" sz="1400" i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Veterinario</a:t>
            </a:r>
            <a:r>
              <a:rPr lang="en-US" sz="1400" i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García</a:t>
            </a:r>
            <a:r>
              <a:rPr lang="en-US" sz="1400" i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-Ochoa y SIACYL</a:t>
            </a:r>
            <a:endParaRPr lang="es-ES" sz="1400" dirty="0"/>
          </a:p>
        </p:txBody>
      </p:sp>
      <p:sp>
        <p:nvSpPr>
          <p:cNvPr id="14" name="Rectángulo 13"/>
          <p:cNvSpPr/>
          <p:nvPr/>
        </p:nvSpPr>
        <p:spPr>
          <a:xfrm>
            <a:off x="4937394" y="6549976"/>
            <a:ext cx="1537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Capítulos 1 y 2</a:t>
            </a:r>
            <a:endParaRPr lang="es-ES" sz="1600" b="1" dirty="0">
              <a:solidFill>
                <a:srgbClr val="5484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28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8231" t="29270" r="13923" b="3181"/>
          <a:stretch/>
        </p:blipFill>
        <p:spPr>
          <a:xfrm>
            <a:off x="5074043" y="295420"/>
            <a:ext cx="6093117" cy="579589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951826" y="6091310"/>
            <a:ext cx="56198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Fuente: https</a:t>
            </a:r>
            <a:r>
              <a:rPr lang="es-ES" sz="10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://drive.google.com/file/d/1JxmV0252ikfsPAwdW_mIRmED2-Ww5VK6/view </a:t>
            </a:r>
            <a:endParaRPr lang="es-E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606162" y="3488305"/>
            <a:ext cx="2846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Aceptar un reto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921668" y="1743655"/>
            <a:ext cx="16656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i="1" dirty="0">
                <a:solidFill>
                  <a:srgbClr val="548494"/>
                </a:solidFill>
              </a:rPr>
              <a:t>https://alastria.io/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157257" y="1707196"/>
            <a:ext cx="187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Consorcio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Alastria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s-E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937394" y="6549976"/>
            <a:ext cx="1537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Capítulos 1 y 2</a:t>
            </a:r>
            <a:endParaRPr lang="es-ES" sz="1600" b="1" dirty="0">
              <a:solidFill>
                <a:srgbClr val="5484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4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73879" y="299764"/>
            <a:ext cx="1734670" cy="1748119"/>
          </a:xfrm>
          <a:prstGeom prst="ellipse">
            <a:avLst/>
          </a:prstGeom>
          <a:solidFill>
            <a:srgbClr val="548494"/>
          </a:solidFill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s-E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Solución propuesta</a:t>
            </a: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948845" y="1533013"/>
            <a:ext cx="5185808" cy="5128920"/>
            <a:chOff x="948845" y="1533013"/>
            <a:chExt cx="5185808" cy="5128920"/>
          </a:xfrm>
        </p:grpSpPr>
        <p:sp>
          <p:nvSpPr>
            <p:cNvPr id="5" name="Elipse 4"/>
            <p:cNvSpPr/>
            <p:nvPr/>
          </p:nvSpPr>
          <p:spPr>
            <a:xfrm>
              <a:off x="948845" y="1533013"/>
              <a:ext cx="5185808" cy="5128920"/>
            </a:xfrm>
            <a:prstGeom prst="ellipse">
              <a:avLst/>
            </a:prstGeom>
            <a:solidFill>
              <a:srgbClr val="548494"/>
            </a:solidFill>
            <a:ln w="190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endParaRPr lang="es-E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040923" y="3805085"/>
              <a:ext cx="5001651" cy="584775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r>
                <a:rPr lang="es-ES" sz="3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Aplicación web </a:t>
              </a:r>
              <a:r>
                <a:rPr lang="es-ES" sz="3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formada </a:t>
              </a:r>
              <a:r>
                <a:rPr lang="es-ES" sz="3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por:</a:t>
              </a:r>
              <a:endParaRPr lang="es-E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6005213" y="2149702"/>
            <a:ext cx="44284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 de servicios </a:t>
            </a:r>
            <a:r>
              <a:rPr lang="es-ES" sz="2000" b="1" dirty="0" err="1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s-ES" sz="2000" b="1" dirty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Web3.js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734" y="1286771"/>
            <a:ext cx="570396" cy="4924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206" y="2017780"/>
            <a:ext cx="786209" cy="668513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6305774" y="2997224"/>
            <a:ext cx="4605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 </a:t>
            </a:r>
            <a:r>
              <a:rPr lang="es-ES" sz="2000" b="1" dirty="0" err="1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Truffle</a:t>
            </a:r>
            <a:r>
              <a:rPr lang="es-ES" sz="20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Servidor </a:t>
            </a:r>
            <a:r>
              <a:rPr lang="es-ES" sz="2000" b="1" dirty="0" err="1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Ganache</a:t>
            </a:r>
            <a:endParaRPr lang="es-ES" sz="2000" b="1" dirty="0">
              <a:solidFill>
                <a:srgbClr val="5484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938" y="2841490"/>
            <a:ext cx="561975" cy="866775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485640" y="3844746"/>
            <a:ext cx="3448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es-ES" sz="2000" b="1" dirty="0" err="1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Smartcontracts</a:t>
            </a:r>
            <a:r>
              <a:rPr lang="es-ES" sz="20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ES" sz="2000" b="1" dirty="0" err="1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Solidity</a:t>
            </a:r>
            <a:r>
              <a:rPr lang="es-ES" sz="20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s-ES" sz="2000" b="1" dirty="0">
              <a:solidFill>
                <a:srgbClr val="5484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88" y="3708265"/>
            <a:ext cx="509854" cy="681595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6294863" y="4692268"/>
            <a:ext cx="3297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Almacenamiento en IPFS: </a:t>
            </a:r>
            <a:endParaRPr lang="es-ES" sz="2000" b="1" dirty="0">
              <a:solidFill>
                <a:srgbClr val="5484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86" y="4637413"/>
            <a:ext cx="527324" cy="52732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097079" y="1302180"/>
            <a:ext cx="3587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Frontal en </a:t>
            </a:r>
            <a:r>
              <a:rPr lang="es-ES" sz="20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framework: </a:t>
            </a:r>
            <a:r>
              <a:rPr lang="es-ES" sz="2000" b="1" dirty="0" err="1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VueJS</a:t>
            </a:r>
            <a:endParaRPr lang="es-ES" sz="2000" b="1" dirty="0">
              <a:solidFill>
                <a:srgbClr val="5484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937394" y="6549976"/>
            <a:ext cx="1105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srgbClr val="548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Capítulo 4</a:t>
            </a:r>
            <a:endParaRPr lang="es-ES" sz="1600" b="1" dirty="0">
              <a:solidFill>
                <a:srgbClr val="5484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9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3" grpId="0"/>
      <p:bldP spid="1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08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2052</TotalTime>
  <Words>228</Words>
  <Application>Microsoft Office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dApp para la gestión de mascotas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Gómez Cirujano</dc:creator>
  <cp:lastModifiedBy>Carolina Gómez Cirujano</cp:lastModifiedBy>
  <cp:revision>61</cp:revision>
  <dcterms:created xsi:type="dcterms:W3CDTF">2019-10-20T17:31:46Z</dcterms:created>
  <dcterms:modified xsi:type="dcterms:W3CDTF">2019-11-09T12:28:04Z</dcterms:modified>
</cp:coreProperties>
</file>