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2" r:id="rId5"/>
    <p:sldId id="258" r:id="rId6"/>
    <p:sldId id="267" r:id="rId7"/>
    <p:sldId id="260" r:id="rId8"/>
    <p:sldId id="259" r:id="rId9"/>
    <p:sldId id="268" r:id="rId10"/>
    <p:sldId id="261"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7D61B6-4B1E-4B40-AD1A-E055466387CF}">
          <p14:sldIdLst>
            <p14:sldId id="256"/>
            <p14:sldId id="265"/>
            <p14:sldId id="257"/>
            <p14:sldId id="262"/>
            <p14:sldId id="258"/>
          </p14:sldIdLst>
        </p14:section>
        <p14:section name="Untitled Section" id="{E7268828-6C68-4E4C-9D53-222568548E02}">
          <p14:sldIdLst>
            <p14:sldId id="267"/>
            <p14:sldId id="260"/>
            <p14:sldId id="259"/>
            <p14:sldId id="268"/>
            <p14:sldId id="261"/>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58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p:scale>
          <a:sx n="91" d="100"/>
          <a:sy n="91" d="100"/>
        </p:scale>
        <p:origin x="33" y="5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88AB6A-61C0-4812-B738-9A0D37ABFBB4}"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6919A-721F-4FBA-82B5-ADE46522D4AD}" type="slidenum">
              <a:rPr lang="en-US" smtClean="0"/>
              <a:t>‹#›</a:t>
            </a:fld>
            <a:endParaRPr lang="en-US"/>
          </a:p>
        </p:txBody>
      </p:sp>
    </p:spTree>
    <p:extLst>
      <p:ext uri="{BB962C8B-B14F-4D97-AF65-F5344CB8AC3E}">
        <p14:creationId xmlns:p14="http://schemas.microsoft.com/office/powerpoint/2010/main" val="102960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88AB6A-61C0-4812-B738-9A0D37ABFBB4}"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6919A-721F-4FBA-82B5-ADE46522D4AD}" type="slidenum">
              <a:rPr lang="en-US" smtClean="0"/>
              <a:t>‹#›</a:t>
            </a:fld>
            <a:endParaRPr lang="en-US"/>
          </a:p>
        </p:txBody>
      </p:sp>
    </p:spTree>
    <p:extLst>
      <p:ext uri="{BB962C8B-B14F-4D97-AF65-F5344CB8AC3E}">
        <p14:creationId xmlns:p14="http://schemas.microsoft.com/office/powerpoint/2010/main" val="420708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88AB6A-61C0-4812-B738-9A0D37ABFBB4}"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6919A-721F-4FBA-82B5-ADE46522D4AD}" type="slidenum">
              <a:rPr lang="en-US" smtClean="0"/>
              <a:t>‹#›</a:t>
            </a:fld>
            <a:endParaRPr lang="en-US"/>
          </a:p>
        </p:txBody>
      </p:sp>
    </p:spTree>
    <p:extLst>
      <p:ext uri="{BB962C8B-B14F-4D97-AF65-F5344CB8AC3E}">
        <p14:creationId xmlns:p14="http://schemas.microsoft.com/office/powerpoint/2010/main" val="407873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88AB6A-61C0-4812-B738-9A0D37ABFBB4}"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6919A-721F-4FBA-82B5-ADE46522D4AD}" type="slidenum">
              <a:rPr lang="en-US" smtClean="0"/>
              <a:t>‹#›</a:t>
            </a:fld>
            <a:endParaRPr lang="en-US"/>
          </a:p>
        </p:txBody>
      </p:sp>
    </p:spTree>
    <p:extLst>
      <p:ext uri="{BB962C8B-B14F-4D97-AF65-F5344CB8AC3E}">
        <p14:creationId xmlns:p14="http://schemas.microsoft.com/office/powerpoint/2010/main" val="388065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88AB6A-61C0-4812-B738-9A0D37ABFBB4}"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6919A-721F-4FBA-82B5-ADE46522D4AD}" type="slidenum">
              <a:rPr lang="en-US" smtClean="0"/>
              <a:t>‹#›</a:t>
            </a:fld>
            <a:endParaRPr lang="en-US"/>
          </a:p>
        </p:txBody>
      </p:sp>
    </p:spTree>
    <p:extLst>
      <p:ext uri="{BB962C8B-B14F-4D97-AF65-F5344CB8AC3E}">
        <p14:creationId xmlns:p14="http://schemas.microsoft.com/office/powerpoint/2010/main" val="63517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88AB6A-61C0-4812-B738-9A0D37ABFBB4}"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6919A-721F-4FBA-82B5-ADE46522D4AD}" type="slidenum">
              <a:rPr lang="en-US" smtClean="0"/>
              <a:t>‹#›</a:t>
            </a:fld>
            <a:endParaRPr lang="en-US"/>
          </a:p>
        </p:txBody>
      </p:sp>
    </p:spTree>
    <p:extLst>
      <p:ext uri="{BB962C8B-B14F-4D97-AF65-F5344CB8AC3E}">
        <p14:creationId xmlns:p14="http://schemas.microsoft.com/office/powerpoint/2010/main" val="470950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88AB6A-61C0-4812-B738-9A0D37ABFBB4}" type="datetimeFigureOut">
              <a:rPr lang="en-US" smtClean="0"/>
              <a:t>6/7/2017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B6919A-721F-4FBA-82B5-ADE46522D4AD}" type="slidenum">
              <a:rPr lang="en-US" smtClean="0"/>
              <a:t>‹#›</a:t>
            </a:fld>
            <a:endParaRPr lang="en-US"/>
          </a:p>
        </p:txBody>
      </p:sp>
    </p:spTree>
    <p:extLst>
      <p:ext uri="{BB962C8B-B14F-4D97-AF65-F5344CB8AC3E}">
        <p14:creationId xmlns:p14="http://schemas.microsoft.com/office/powerpoint/2010/main" val="2192669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88AB6A-61C0-4812-B738-9A0D37ABFBB4}" type="datetimeFigureOut">
              <a:rPr lang="en-US" smtClean="0"/>
              <a:t>6/7/2017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B6919A-721F-4FBA-82B5-ADE46522D4AD}" type="slidenum">
              <a:rPr lang="en-US" smtClean="0"/>
              <a:t>‹#›</a:t>
            </a:fld>
            <a:endParaRPr lang="en-US"/>
          </a:p>
        </p:txBody>
      </p:sp>
    </p:spTree>
    <p:extLst>
      <p:ext uri="{BB962C8B-B14F-4D97-AF65-F5344CB8AC3E}">
        <p14:creationId xmlns:p14="http://schemas.microsoft.com/office/powerpoint/2010/main" val="3861836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8AB6A-61C0-4812-B738-9A0D37ABFBB4}" type="datetimeFigureOut">
              <a:rPr lang="en-US" smtClean="0"/>
              <a:t>6/7/2017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B6919A-721F-4FBA-82B5-ADE46522D4AD}" type="slidenum">
              <a:rPr lang="en-US" smtClean="0"/>
              <a:t>‹#›</a:t>
            </a:fld>
            <a:endParaRPr lang="en-US"/>
          </a:p>
        </p:txBody>
      </p:sp>
    </p:spTree>
    <p:extLst>
      <p:ext uri="{BB962C8B-B14F-4D97-AF65-F5344CB8AC3E}">
        <p14:creationId xmlns:p14="http://schemas.microsoft.com/office/powerpoint/2010/main" val="89941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88AB6A-61C0-4812-B738-9A0D37ABFBB4}"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6919A-721F-4FBA-82B5-ADE46522D4AD}" type="slidenum">
              <a:rPr lang="en-US" smtClean="0"/>
              <a:t>‹#›</a:t>
            </a:fld>
            <a:endParaRPr lang="en-US"/>
          </a:p>
        </p:txBody>
      </p:sp>
    </p:spTree>
    <p:extLst>
      <p:ext uri="{BB962C8B-B14F-4D97-AF65-F5344CB8AC3E}">
        <p14:creationId xmlns:p14="http://schemas.microsoft.com/office/powerpoint/2010/main" val="3336964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88AB6A-61C0-4812-B738-9A0D37ABFBB4}"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6919A-721F-4FBA-82B5-ADE46522D4AD}" type="slidenum">
              <a:rPr lang="en-US" smtClean="0"/>
              <a:t>‹#›</a:t>
            </a:fld>
            <a:endParaRPr lang="en-US"/>
          </a:p>
        </p:txBody>
      </p:sp>
    </p:spTree>
    <p:extLst>
      <p:ext uri="{BB962C8B-B14F-4D97-AF65-F5344CB8AC3E}">
        <p14:creationId xmlns:p14="http://schemas.microsoft.com/office/powerpoint/2010/main" val="325222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8AB6A-61C0-4812-B738-9A0D37ABFBB4}" type="datetimeFigureOut">
              <a:rPr lang="en-US" smtClean="0"/>
              <a:t>6/7/2017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B6919A-721F-4FBA-82B5-ADE46522D4AD}" type="slidenum">
              <a:rPr lang="en-US" smtClean="0"/>
              <a:t>‹#›</a:t>
            </a:fld>
            <a:endParaRPr lang="en-US"/>
          </a:p>
        </p:txBody>
      </p:sp>
    </p:spTree>
    <p:extLst>
      <p:ext uri="{BB962C8B-B14F-4D97-AF65-F5344CB8AC3E}">
        <p14:creationId xmlns:p14="http://schemas.microsoft.com/office/powerpoint/2010/main" val="1070218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Mars Boulder Weathering: An Initial Model</a:t>
            </a:r>
          </a:p>
        </p:txBody>
      </p:sp>
      <p:sp>
        <p:nvSpPr>
          <p:cNvPr id="3" name="Subtitle 2"/>
          <p:cNvSpPr>
            <a:spLocks noGrp="1"/>
          </p:cNvSpPr>
          <p:nvPr>
            <p:ph type="subTitle" idx="1"/>
          </p:nvPr>
        </p:nvSpPr>
        <p:spPr/>
        <p:txBody>
          <a:bodyPr/>
          <a:lstStyle/>
          <a:p>
            <a:r>
              <a:rPr lang="en-US" dirty="0"/>
              <a:t>Caitlin Schaefer</a:t>
            </a:r>
          </a:p>
          <a:p>
            <a:r>
              <a:rPr lang="en-US" dirty="0"/>
              <a:t>Steven Sholes</a:t>
            </a:r>
          </a:p>
          <a:p>
            <a:r>
              <a:rPr lang="en-US" dirty="0"/>
              <a:t>8 June 2017</a:t>
            </a:r>
          </a:p>
        </p:txBody>
      </p:sp>
    </p:spTree>
    <p:extLst>
      <p:ext uri="{BB962C8B-B14F-4D97-AF65-F5344CB8AC3E}">
        <p14:creationId xmlns:p14="http://schemas.microsoft.com/office/powerpoint/2010/main" val="675928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Boulder Cracking – First Pass, Normal Distribution</a:t>
            </a:r>
            <a:br>
              <a:rPr lang="en-US" dirty="0"/>
            </a:br>
            <a:r>
              <a:rPr lang="en-US" dirty="0"/>
              <a:t>Future Improvements</a:t>
            </a:r>
          </a:p>
        </p:txBody>
      </p:sp>
      <p:sp>
        <p:nvSpPr>
          <p:cNvPr id="3" name="Content Placeholder 2"/>
          <p:cNvSpPr>
            <a:spLocks noGrp="1"/>
          </p:cNvSpPr>
          <p:nvPr>
            <p:ph idx="1"/>
          </p:nvPr>
        </p:nvSpPr>
        <p:spPr/>
        <p:txBody>
          <a:bodyPr/>
          <a:lstStyle/>
          <a:p>
            <a:r>
              <a:rPr lang="en-US" dirty="0"/>
              <a:t>Modify approach so constants are experimental variables</a:t>
            </a:r>
          </a:p>
          <a:p>
            <a:r>
              <a:rPr lang="en-US" dirty="0"/>
              <a:t>Current cracking causes the model to “lose mass” to the boulders</a:t>
            </a:r>
          </a:p>
          <a:p>
            <a:pPr lvl="1"/>
            <a:r>
              <a:rPr lang="en-US" dirty="0"/>
              <a:t>Change internal model to go from 2D spheres to 3D “cylinders” with a height, then to 3D objects with nonspecific shapes</a:t>
            </a:r>
          </a:p>
        </p:txBody>
      </p:sp>
    </p:spTree>
    <p:extLst>
      <p:ext uri="{BB962C8B-B14F-4D97-AF65-F5344CB8AC3E}">
        <p14:creationId xmlns:p14="http://schemas.microsoft.com/office/powerpoint/2010/main" val="2104604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Preliminary Results – Random Distribution</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3240" y="1440410"/>
            <a:ext cx="6358760" cy="454197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90687"/>
            <a:ext cx="5833241" cy="4166601"/>
          </a:xfrm>
          <a:prstGeom prst="rect">
            <a:avLst/>
          </a:prstGeom>
        </p:spPr>
      </p:pic>
    </p:spTree>
    <p:extLst>
      <p:ext uri="{BB962C8B-B14F-4D97-AF65-F5344CB8AC3E}">
        <p14:creationId xmlns:p14="http://schemas.microsoft.com/office/powerpoint/2010/main" val="24308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 Why Boulder Weathering?</a:t>
            </a:r>
          </a:p>
        </p:txBody>
      </p:sp>
      <p:sp>
        <p:nvSpPr>
          <p:cNvPr id="3" name="Content Placeholder 2"/>
          <p:cNvSpPr>
            <a:spLocks noGrp="1"/>
          </p:cNvSpPr>
          <p:nvPr>
            <p:ph idx="1"/>
          </p:nvPr>
        </p:nvSpPr>
        <p:spPr/>
        <p:txBody>
          <a:bodyPr anchor="ctr">
            <a:normAutofit/>
          </a:bodyPr>
          <a:lstStyle/>
          <a:p>
            <a:pPr marL="0" indent="0" algn="ctr">
              <a:buNone/>
            </a:pPr>
            <a:r>
              <a:rPr lang="en-US" sz="3600" dirty="0">
                <a:solidFill>
                  <a:schemeClr val="tx1">
                    <a:lumMod val="65000"/>
                    <a:lumOff val="35000"/>
                  </a:schemeClr>
                </a:solidFill>
              </a:rPr>
              <a:t>If we can correctly age the boulders, we will know when (because we can combine crater data to figure out how long ago the rock was “new”) and how they got there (because the distribution of rock placement changes based on how they got there—oceans, impacts, volcanoes, etc.). </a:t>
            </a:r>
          </a:p>
        </p:txBody>
      </p:sp>
    </p:spTree>
    <p:extLst>
      <p:ext uri="{BB962C8B-B14F-4D97-AF65-F5344CB8AC3E}">
        <p14:creationId xmlns:p14="http://schemas.microsoft.com/office/powerpoint/2010/main" val="3383438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Martian Boulder Weathering</a:t>
            </a:r>
          </a:p>
        </p:txBody>
      </p:sp>
      <p:sp>
        <p:nvSpPr>
          <p:cNvPr id="3" name="Content Placeholder 2"/>
          <p:cNvSpPr>
            <a:spLocks noGrp="1"/>
          </p:cNvSpPr>
          <p:nvPr>
            <p:ph idx="1"/>
          </p:nvPr>
        </p:nvSpPr>
        <p:spPr>
          <a:xfrm>
            <a:off x="838200" y="1825625"/>
            <a:ext cx="10515600" cy="4351338"/>
          </a:xfrm>
        </p:spPr>
        <p:txBody>
          <a:bodyPr/>
          <a:lstStyle/>
          <a:p>
            <a:r>
              <a:rPr lang="en-US" dirty="0"/>
              <a:t>Aeolian (Wind)</a:t>
            </a:r>
          </a:p>
          <a:p>
            <a:r>
              <a:rPr lang="en-US" dirty="0"/>
              <a:t>Thermal cracking</a:t>
            </a:r>
          </a:p>
          <a:p>
            <a:r>
              <a:rPr lang="en-US" dirty="0"/>
              <a:t>Chemical</a:t>
            </a:r>
          </a:p>
        </p:txBody>
      </p:sp>
      <p:pic>
        <p:nvPicPr>
          <p:cNvPr id="1026" name="Picture 2" descr="Image result for mars boul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878" y="1690688"/>
            <a:ext cx="5145963" cy="46781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68878" y="6368836"/>
            <a:ext cx="5145963" cy="430887"/>
          </a:xfrm>
          <a:prstGeom prst="rect">
            <a:avLst/>
          </a:prstGeom>
          <a:noFill/>
        </p:spPr>
        <p:txBody>
          <a:bodyPr wrap="square" rtlCol="0">
            <a:spAutoFit/>
          </a:bodyPr>
          <a:lstStyle/>
          <a:p>
            <a:r>
              <a:rPr lang="en-US" sz="1100" dirty="0"/>
              <a:t>Retrieved from https://www.nasa.gov/vision/universe/solarsystem/demystifying_mars_1.html</a:t>
            </a:r>
          </a:p>
        </p:txBody>
      </p:sp>
    </p:spTree>
    <p:extLst>
      <p:ext uri="{BB962C8B-B14F-4D97-AF65-F5344CB8AC3E}">
        <p14:creationId xmlns:p14="http://schemas.microsoft.com/office/powerpoint/2010/main" val="247744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Boulder Distributions</a:t>
            </a:r>
          </a:p>
        </p:txBody>
      </p:sp>
      <p:sp>
        <p:nvSpPr>
          <p:cNvPr id="3" name="Content Placeholder 2"/>
          <p:cNvSpPr>
            <a:spLocks noGrp="1"/>
          </p:cNvSpPr>
          <p:nvPr>
            <p:ph idx="1"/>
          </p:nvPr>
        </p:nvSpPr>
        <p:spPr>
          <a:xfrm>
            <a:off x="123496" y="1825625"/>
            <a:ext cx="4811110" cy="4351338"/>
          </a:xfrm>
        </p:spPr>
        <p:txBody>
          <a:bodyPr/>
          <a:lstStyle/>
          <a:p>
            <a:r>
              <a:rPr lang="en-US" dirty="0"/>
              <a:t>Random distribution</a:t>
            </a:r>
          </a:p>
          <a:p>
            <a:endParaRPr lang="en-US" dirty="0"/>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0" y="2406868"/>
            <a:ext cx="4012325" cy="1179797"/>
          </a:xfrm>
          <a:prstGeom prst="rect">
            <a:avLst/>
          </a:prstGeom>
          <a:ln>
            <a:solidFill>
              <a:schemeClr val="bg1"/>
            </a:solidFill>
          </a:ln>
        </p:spPr>
      </p:pic>
      <p:pic>
        <p:nvPicPr>
          <p:cNvPr id="5" name="Picture 4"/>
          <p:cNvPicPr>
            <a:picLocks noChangeAspect="1"/>
          </p:cNvPicPr>
          <p:nvPr/>
        </p:nvPicPr>
        <p:blipFill>
          <a:blip r:embed="rId3"/>
          <a:stretch>
            <a:fillRect/>
          </a:stretch>
        </p:blipFill>
        <p:spPr>
          <a:xfrm>
            <a:off x="5588226" y="2406868"/>
            <a:ext cx="6603774" cy="3066293"/>
          </a:xfrm>
          <a:prstGeom prst="rect">
            <a:avLst/>
          </a:prstGeom>
          <a:ln>
            <a:solidFill>
              <a:schemeClr val="bg1"/>
            </a:solidFill>
          </a:ln>
        </p:spPr>
      </p:pic>
      <p:sp>
        <p:nvSpPr>
          <p:cNvPr id="6" name="Content Placeholder 2"/>
          <p:cNvSpPr txBox="1">
            <a:spLocks/>
          </p:cNvSpPr>
          <p:nvPr/>
        </p:nvSpPr>
        <p:spPr>
          <a:xfrm>
            <a:off x="5711722" y="1825625"/>
            <a:ext cx="481111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File input</a:t>
            </a:r>
          </a:p>
          <a:p>
            <a:endParaRPr lang="en-US" dirty="0"/>
          </a:p>
          <a:p>
            <a:endParaRPr lang="en-US" dirty="0"/>
          </a:p>
          <a:p>
            <a:pPr marL="0" indent="0">
              <a:buFont typeface="Arial" panose="020B0604020202020204" pitchFamily="34" charset="0"/>
              <a:buNone/>
            </a:pPr>
            <a:endParaRPr lang="en-US" dirty="0"/>
          </a:p>
        </p:txBody>
      </p:sp>
      <p:pic>
        <p:nvPicPr>
          <p:cNvPr id="7" name="Picture 6"/>
          <p:cNvPicPr>
            <a:picLocks noChangeAspect="1"/>
          </p:cNvPicPr>
          <p:nvPr/>
        </p:nvPicPr>
        <p:blipFill>
          <a:blip r:embed="rId4"/>
          <a:stretch>
            <a:fillRect/>
          </a:stretch>
        </p:blipFill>
        <p:spPr>
          <a:xfrm>
            <a:off x="0" y="3607882"/>
            <a:ext cx="6143297" cy="2254870"/>
          </a:xfrm>
          <a:prstGeom prst="rect">
            <a:avLst/>
          </a:prstGeom>
          <a:ln>
            <a:solidFill>
              <a:schemeClr val="bg1"/>
            </a:solidFill>
          </a:ln>
        </p:spPr>
      </p:pic>
    </p:spTree>
    <p:extLst>
      <p:ext uri="{BB962C8B-B14F-4D97-AF65-F5344CB8AC3E}">
        <p14:creationId xmlns:p14="http://schemas.microsoft.com/office/powerpoint/2010/main" val="417529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Aeolian – First Pass, Linear Weathering</a:t>
            </a:r>
          </a:p>
        </p:txBody>
      </p:sp>
      <p:pic>
        <p:nvPicPr>
          <p:cNvPr id="4" name="Picture 3"/>
          <p:cNvPicPr>
            <a:picLocks noChangeAspect="1"/>
          </p:cNvPicPr>
          <p:nvPr/>
        </p:nvPicPr>
        <p:blipFill>
          <a:blip r:embed="rId2"/>
          <a:stretch>
            <a:fillRect/>
          </a:stretch>
        </p:blipFill>
        <p:spPr>
          <a:xfrm>
            <a:off x="0" y="1897117"/>
            <a:ext cx="7260902" cy="1079115"/>
          </a:xfrm>
          <a:prstGeom prst="rect">
            <a:avLst/>
          </a:prstGeom>
          <a:ln>
            <a:solidFill>
              <a:schemeClr val="bg1"/>
            </a:solidFill>
          </a:ln>
        </p:spPr>
      </p:pic>
      <p:pic>
        <p:nvPicPr>
          <p:cNvPr id="5" name="Picture 4"/>
          <p:cNvPicPr>
            <a:picLocks noChangeAspect="1"/>
          </p:cNvPicPr>
          <p:nvPr/>
        </p:nvPicPr>
        <p:blipFill>
          <a:blip r:embed="rId3"/>
          <a:stretch>
            <a:fillRect/>
          </a:stretch>
        </p:blipFill>
        <p:spPr>
          <a:xfrm>
            <a:off x="0" y="2976232"/>
            <a:ext cx="12192000" cy="2914816"/>
          </a:xfrm>
          <a:prstGeom prst="rect">
            <a:avLst/>
          </a:prstGeom>
          <a:ln>
            <a:solidFill>
              <a:schemeClr val="bg1"/>
            </a:solidFill>
          </a:ln>
        </p:spPr>
      </p:pic>
    </p:spTree>
    <p:extLst>
      <p:ext uri="{BB962C8B-B14F-4D97-AF65-F5344CB8AC3E}">
        <p14:creationId xmlns:p14="http://schemas.microsoft.com/office/powerpoint/2010/main" val="297365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Aeolian Process – First Pass</a:t>
            </a:r>
          </a:p>
        </p:txBody>
      </p:sp>
      <p:sp>
        <p:nvSpPr>
          <p:cNvPr id="4" name="Oval 3"/>
          <p:cNvSpPr/>
          <p:nvPr/>
        </p:nvSpPr>
        <p:spPr>
          <a:xfrm>
            <a:off x="1030014" y="3090042"/>
            <a:ext cx="2748455" cy="1949669"/>
          </a:xfrm>
          <a:prstGeom prst="ellipse">
            <a:avLst/>
          </a:prstGeom>
          <a:solidFill>
            <a:srgbClr val="663300"/>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Curved 5"/>
          <p:cNvCxnSpPr>
            <a:cxnSpLocks/>
          </p:cNvCxnSpPr>
          <p:nvPr/>
        </p:nvCxnSpPr>
        <p:spPr>
          <a:xfrm flipV="1">
            <a:off x="740979" y="2958662"/>
            <a:ext cx="3221421" cy="551793"/>
          </a:xfrm>
          <a:prstGeom prst="curvedConnector3">
            <a:avLst>
              <a:gd name="adj1" fmla="val 50000"/>
            </a:avLst>
          </a:prstGeom>
          <a:ln>
            <a:solidFill>
              <a:schemeClr val="tx1">
                <a:lumMod val="50000"/>
                <a:lumOff val="5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0" name="Connector: Curved 9"/>
          <p:cNvCxnSpPr>
            <a:cxnSpLocks/>
          </p:cNvCxnSpPr>
          <p:nvPr/>
        </p:nvCxnSpPr>
        <p:spPr>
          <a:xfrm flipV="1">
            <a:off x="740978" y="2748456"/>
            <a:ext cx="3221421" cy="551793"/>
          </a:xfrm>
          <a:prstGeom prst="curvedConnector3">
            <a:avLst>
              <a:gd name="adj1" fmla="val 50000"/>
            </a:avLst>
          </a:prstGeom>
          <a:ln>
            <a:solidFill>
              <a:schemeClr val="tx1">
                <a:lumMod val="50000"/>
                <a:lumOff val="5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1" name="Connector: Curved 10"/>
          <p:cNvCxnSpPr>
            <a:cxnSpLocks/>
          </p:cNvCxnSpPr>
          <p:nvPr/>
        </p:nvCxnSpPr>
        <p:spPr>
          <a:xfrm flipV="1">
            <a:off x="740978" y="2538250"/>
            <a:ext cx="3221421" cy="551793"/>
          </a:xfrm>
          <a:prstGeom prst="curvedConnector3">
            <a:avLst>
              <a:gd name="adj1" fmla="val 50000"/>
            </a:avLst>
          </a:prstGeom>
          <a:ln>
            <a:solidFill>
              <a:schemeClr val="tx1">
                <a:lumMod val="50000"/>
                <a:lumOff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2" name="Oval 11"/>
          <p:cNvSpPr/>
          <p:nvPr/>
        </p:nvSpPr>
        <p:spPr>
          <a:xfrm>
            <a:off x="7504386" y="3090042"/>
            <a:ext cx="2748455" cy="1949669"/>
          </a:xfrm>
          <a:prstGeom prst="ellipse">
            <a:avLst/>
          </a:prstGeom>
          <a:solidFill>
            <a:srgbClr val="663300"/>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677806" y="3224048"/>
            <a:ext cx="2401613" cy="1681656"/>
          </a:xfrm>
          <a:prstGeom prst="ellipse">
            <a:avLst/>
          </a:prstGeom>
          <a:solidFill>
            <a:srgbClr val="B05800"/>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p:cNvSpPr/>
          <p:nvPr/>
        </p:nvSpPr>
        <p:spPr>
          <a:xfrm>
            <a:off x="4637690" y="3570890"/>
            <a:ext cx="2191406" cy="987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857297" y="2028497"/>
            <a:ext cx="173420" cy="178675"/>
          </a:xfrm>
          <a:prstGeom prst="ellipse">
            <a:avLst/>
          </a:prstGeom>
          <a:solidFill>
            <a:srgbClr val="B058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214647" y="2748456"/>
            <a:ext cx="99849" cy="89337"/>
          </a:xfrm>
          <a:prstGeom prst="ellipse">
            <a:avLst/>
          </a:prstGeom>
          <a:solidFill>
            <a:srgbClr val="B058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388069" y="2473134"/>
            <a:ext cx="105103" cy="105103"/>
          </a:xfrm>
          <a:prstGeom prst="ellipse">
            <a:avLst/>
          </a:prstGeom>
          <a:solidFill>
            <a:srgbClr val="B058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493172" y="4747323"/>
            <a:ext cx="2469932" cy="584775"/>
          </a:xfrm>
          <a:prstGeom prst="rect">
            <a:avLst/>
          </a:prstGeom>
          <a:noFill/>
        </p:spPr>
        <p:txBody>
          <a:bodyPr wrap="square" rtlCol="0">
            <a:spAutoFit/>
          </a:bodyPr>
          <a:lstStyle/>
          <a:p>
            <a:r>
              <a:rPr lang="en-US" sz="3200" dirty="0"/>
              <a:t>~ 10^6 years</a:t>
            </a:r>
          </a:p>
        </p:txBody>
      </p:sp>
      <p:sp>
        <p:nvSpPr>
          <p:cNvPr id="22" name="TextBox 21"/>
          <p:cNvSpPr txBox="1"/>
          <p:nvPr/>
        </p:nvSpPr>
        <p:spPr>
          <a:xfrm>
            <a:off x="6705598" y="2341843"/>
            <a:ext cx="4346028" cy="461665"/>
          </a:xfrm>
          <a:prstGeom prst="rect">
            <a:avLst/>
          </a:prstGeom>
          <a:noFill/>
        </p:spPr>
        <p:txBody>
          <a:bodyPr wrap="square" rtlCol="0">
            <a:spAutoFit/>
          </a:bodyPr>
          <a:lstStyle/>
          <a:p>
            <a:pPr algn="ctr"/>
            <a:r>
              <a:rPr lang="en-US" sz="2400" dirty="0"/>
              <a:t>~ 40 µm smaller diameter</a:t>
            </a:r>
          </a:p>
        </p:txBody>
      </p:sp>
    </p:spTree>
    <p:extLst>
      <p:ext uri="{BB962C8B-B14F-4D97-AF65-F5344CB8AC3E}">
        <p14:creationId xmlns:p14="http://schemas.microsoft.com/office/powerpoint/2010/main" val="116880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Aeolian – First Pass, Linear Weathering</a:t>
            </a:r>
            <a:br>
              <a:rPr lang="en-US" dirty="0"/>
            </a:br>
            <a:r>
              <a:rPr lang="en-US" dirty="0"/>
              <a:t>Future Improvements</a:t>
            </a:r>
          </a:p>
        </p:txBody>
      </p:sp>
      <p:sp>
        <p:nvSpPr>
          <p:cNvPr id="3" name="Content Placeholder 2"/>
          <p:cNvSpPr>
            <a:spLocks noGrp="1"/>
          </p:cNvSpPr>
          <p:nvPr>
            <p:ph idx="1"/>
          </p:nvPr>
        </p:nvSpPr>
        <p:spPr/>
        <p:txBody>
          <a:bodyPr/>
          <a:lstStyle/>
          <a:p>
            <a:r>
              <a:rPr lang="en-US" dirty="0"/>
              <a:t>Revisit linear approximation</a:t>
            </a:r>
          </a:p>
          <a:p>
            <a:pPr lvl="1"/>
            <a:r>
              <a:rPr lang="en-US" dirty="0"/>
              <a:t>Account for rock orientation in wind storm</a:t>
            </a:r>
          </a:p>
          <a:p>
            <a:pPr lvl="1"/>
            <a:r>
              <a:rPr lang="en-US" dirty="0"/>
              <a:t>Account for cyclical wind storms</a:t>
            </a:r>
          </a:p>
          <a:p>
            <a:pPr lvl="1"/>
            <a:endParaRPr lang="en-US" dirty="0"/>
          </a:p>
          <a:p>
            <a:r>
              <a:rPr lang="en-US" dirty="0"/>
              <a:t>Weathering rate as an experimental variable</a:t>
            </a:r>
          </a:p>
        </p:txBody>
      </p:sp>
    </p:spTree>
    <p:extLst>
      <p:ext uri="{BB962C8B-B14F-4D97-AF65-F5344CB8AC3E}">
        <p14:creationId xmlns:p14="http://schemas.microsoft.com/office/powerpoint/2010/main" val="162139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765" y="349360"/>
            <a:ext cx="11353800" cy="1325563"/>
          </a:xfrm>
        </p:spPr>
        <p:txBody>
          <a:bodyPr/>
          <a:lstStyle/>
          <a:p>
            <a:r>
              <a:rPr lang="en-US" dirty="0"/>
              <a:t>Boulder Cracking – First Pass, Normal Distribution</a:t>
            </a:r>
          </a:p>
        </p:txBody>
      </p:sp>
      <p:pic>
        <p:nvPicPr>
          <p:cNvPr id="3" name="Picture 2"/>
          <p:cNvPicPr>
            <a:picLocks noChangeAspect="1"/>
          </p:cNvPicPr>
          <p:nvPr/>
        </p:nvPicPr>
        <p:blipFill>
          <a:blip r:embed="rId2"/>
          <a:stretch>
            <a:fillRect/>
          </a:stretch>
        </p:blipFill>
        <p:spPr>
          <a:xfrm>
            <a:off x="1" y="4959588"/>
            <a:ext cx="10131972" cy="1673685"/>
          </a:xfrm>
          <a:prstGeom prst="rect">
            <a:avLst/>
          </a:prstGeom>
          <a:ln>
            <a:solidFill>
              <a:schemeClr val="bg1"/>
            </a:solidFill>
          </a:ln>
        </p:spPr>
      </p:pic>
      <p:pic>
        <p:nvPicPr>
          <p:cNvPr id="6" name="Picture 5"/>
          <p:cNvPicPr>
            <a:picLocks noChangeAspect="1"/>
          </p:cNvPicPr>
          <p:nvPr/>
        </p:nvPicPr>
        <p:blipFill>
          <a:blip r:embed="rId3"/>
          <a:stretch>
            <a:fillRect/>
          </a:stretch>
        </p:blipFill>
        <p:spPr>
          <a:xfrm>
            <a:off x="0" y="1592319"/>
            <a:ext cx="9082619" cy="3367270"/>
          </a:xfrm>
          <a:prstGeom prst="rect">
            <a:avLst/>
          </a:prstGeom>
          <a:ln>
            <a:solidFill>
              <a:schemeClr val="bg1"/>
            </a:solidFill>
          </a:ln>
        </p:spPr>
      </p:pic>
      <p:pic>
        <p:nvPicPr>
          <p:cNvPr id="7" name="Picture 6"/>
          <p:cNvPicPr>
            <a:picLocks noChangeAspect="1"/>
          </p:cNvPicPr>
          <p:nvPr/>
        </p:nvPicPr>
        <p:blipFill>
          <a:blip r:embed="rId4"/>
          <a:stretch>
            <a:fillRect/>
          </a:stretch>
        </p:blipFill>
        <p:spPr>
          <a:xfrm>
            <a:off x="7257557" y="3761450"/>
            <a:ext cx="4934443" cy="1198140"/>
          </a:xfrm>
          <a:prstGeom prst="rect">
            <a:avLst/>
          </a:prstGeom>
          <a:ln>
            <a:solidFill>
              <a:schemeClr val="bg1"/>
            </a:solidFill>
          </a:ln>
        </p:spPr>
      </p:pic>
    </p:spTree>
    <p:extLst>
      <p:ext uri="{BB962C8B-B14F-4D97-AF65-F5344CB8AC3E}">
        <p14:creationId xmlns:p14="http://schemas.microsoft.com/office/powerpoint/2010/main" val="2926845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373" y="375636"/>
            <a:ext cx="11335407" cy="1325563"/>
          </a:xfrm>
        </p:spPr>
        <p:txBody>
          <a:bodyPr/>
          <a:lstStyle/>
          <a:p>
            <a:r>
              <a:rPr lang="en-US" dirty="0"/>
              <a:t>Boulder Cracking – First Pass, Normal Distribution</a:t>
            </a:r>
          </a:p>
        </p:txBody>
      </p:sp>
      <p:sp>
        <p:nvSpPr>
          <p:cNvPr id="7" name="Oval 6"/>
          <p:cNvSpPr/>
          <p:nvPr/>
        </p:nvSpPr>
        <p:spPr>
          <a:xfrm>
            <a:off x="1019504" y="1933904"/>
            <a:ext cx="2748455" cy="1949669"/>
          </a:xfrm>
          <a:prstGeom prst="ellipse">
            <a:avLst/>
          </a:prstGeom>
          <a:solidFill>
            <a:srgbClr val="663300"/>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p:cNvSpPr/>
          <p:nvPr/>
        </p:nvSpPr>
        <p:spPr>
          <a:xfrm>
            <a:off x="4627180" y="2414752"/>
            <a:ext cx="2191406" cy="987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p:cNvSpPr/>
          <p:nvPr/>
        </p:nvSpPr>
        <p:spPr>
          <a:xfrm>
            <a:off x="8888005" y="1936682"/>
            <a:ext cx="1354327" cy="1847675"/>
          </a:xfrm>
          <a:custGeom>
            <a:avLst/>
            <a:gdLst>
              <a:gd name="connsiteX0" fmla="*/ 57614 w 1354327"/>
              <a:gd name="connsiteY0" fmla="*/ 0 h 1847675"/>
              <a:gd name="connsiteX1" fmla="*/ 120606 w 1354327"/>
              <a:gd name="connsiteY1" fmla="*/ 2256 h 1847675"/>
              <a:gd name="connsiteX2" fmla="*/ 1354327 w 1354327"/>
              <a:gd name="connsiteY2" fmla="*/ 972058 h 1847675"/>
              <a:gd name="connsiteX3" fmla="*/ 635138 w 1354327"/>
              <a:gd name="connsiteY3" fmla="*/ 1829236 h 1847675"/>
              <a:gd name="connsiteX4" fmla="*/ 581180 w 1354327"/>
              <a:gd name="connsiteY4" fmla="*/ 1847675 h 1847675"/>
              <a:gd name="connsiteX5" fmla="*/ 256829 w 1354327"/>
              <a:gd name="connsiteY5" fmla="*/ 1064740 h 1847675"/>
              <a:gd name="connsiteX6" fmla="*/ 381893 w 1354327"/>
              <a:gd name="connsiteY6" fmla="*/ 951075 h 1847675"/>
              <a:gd name="connsiteX7" fmla="*/ 0 w 1354327"/>
              <a:gd name="connsiteY7" fmla="*/ 270391 h 1847675"/>
              <a:gd name="connsiteX8" fmla="*/ 125064 w 1354327"/>
              <a:gd name="connsiteY8" fmla="*/ 176716 h 1847675"/>
              <a:gd name="connsiteX9" fmla="*/ 57614 w 1354327"/>
              <a:gd name="connsiteY9" fmla="*/ 0 h 18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4327" h="1847675">
                <a:moveTo>
                  <a:pt x="57614" y="0"/>
                </a:moveTo>
                <a:lnTo>
                  <a:pt x="120606" y="2256"/>
                </a:lnTo>
                <a:cubicBezTo>
                  <a:pt x="813569" y="52177"/>
                  <a:pt x="1354327" y="467320"/>
                  <a:pt x="1354327" y="972058"/>
                </a:cubicBezTo>
                <a:cubicBezTo>
                  <a:pt x="1354327" y="1342199"/>
                  <a:pt x="1063519" y="1664158"/>
                  <a:pt x="635138" y="1829236"/>
                </a:cubicBezTo>
                <a:lnTo>
                  <a:pt x="581180" y="1847675"/>
                </a:lnTo>
                <a:lnTo>
                  <a:pt x="256829" y="1064740"/>
                </a:lnTo>
                <a:lnTo>
                  <a:pt x="381893" y="951075"/>
                </a:lnTo>
                <a:lnTo>
                  <a:pt x="0" y="270391"/>
                </a:lnTo>
                <a:lnTo>
                  <a:pt x="125064" y="176716"/>
                </a:lnTo>
                <a:lnTo>
                  <a:pt x="57614" y="0"/>
                </a:lnTo>
                <a:close/>
              </a:path>
            </a:pathLst>
          </a:custGeom>
          <a:solidFill>
            <a:srgbClr val="B05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p:cNvSpPr/>
          <p:nvPr/>
        </p:nvSpPr>
        <p:spPr>
          <a:xfrm>
            <a:off x="7493876" y="2022208"/>
            <a:ext cx="1834549" cy="1861367"/>
          </a:xfrm>
          <a:custGeom>
            <a:avLst/>
            <a:gdLst>
              <a:gd name="connsiteX0" fmla="*/ 805090 w 1834549"/>
              <a:gd name="connsiteY0" fmla="*/ 0 h 1861367"/>
              <a:gd name="connsiteX1" fmla="*/ 1155887 w 1834549"/>
              <a:gd name="connsiteY1" fmla="*/ 391945 h 1861367"/>
              <a:gd name="connsiteX2" fmla="*/ 977620 w 1834549"/>
              <a:gd name="connsiteY2" fmla="*/ 564794 h 1861367"/>
              <a:gd name="connsiteX3" fmla="*/ 1475110 w 1834549"/>
              <a:gd name="connsiteY3" fmla="*/ 1124235 h 1861367"/>
              <a:gd name="connsiteX4" fmla="*/ 1322408 w 1834549"/>
              <a:gd name="connsiteY4" fmla="*/ 1245478 h 1861367"/>
              <a:gd name="connsiteX5" fmla="*/ 1834549 w 1834549"/>
              <a:gd name="connsiteY5" fmla="*/ 1804126 h 1861367"/>
              <a:gd name="connsiteX6" fmla="*/ 1782881 w 1834549"/>
              <a:gd name="connsiteY6" fmla="*/ 1817540 h 1861367"/>
              <a:gd name="connsiteX7" fmla="*/ 1374228 w 1834549"/>
              <a:gd name="connsiteY7" fmla="*/ 1861367 h 1861367"/>
              <a:gd name="connsiteX8" fmla="*/ 0 w 1834549"/>
              <a:gd name="connsiteY8" fmla="*/ 886532 h 1861367"/>
              <a:gd name="connsiteX9" fmla="*/ 719189 w 1834549"/>
              <a:gd name="connsiteY9" fmla="*/ 29354 h 1861367"/>
              <a:gd name="connsiteX10" fmla="*/ 805090 w 1834549"/>
              <a:gd name="connsiteY10" fmla="*/ 0 h 1861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4549" h="1861367">
                <a:moveTo>
                  <a:pt x="805090" y="0"/>
                </a:moveTo>
                <a:lnTo>
                  <a:pt x="1155887" y="391945"/>
                </a:lnTo>
                <a:lnTo>
                  <a:pt x="977620" y="564794"/>
                </a:lnTo>
                <a:lnTo>
                  <a:pt x="1475110" y="1124235"/>
                </a:lnTo>
                <a:lnTo>
                  <a:pt x="1322408" y="1245478"/>
                </a:lnTo>
                <a:lnTo>
                  <a:pt x="1834549" y="1804126"/>
                </a:lnTo>
                <a:lnTo>
                  <a:pt x="1782881" y="1817540"/>
                </a:lnTo>
                <a:cubicBezTo>
                  <a:pt x="1653788" y="1846023"/>
                  <a:pt x="1516534" y="1861367"/>
                  <a:pt x="1374228" y="1861367"/>
                </a:cubicBezTo>
                <a:cubicBezTo>
                  <a:pt x="615263" y="1861367"/>
                  <a:pt x="0" y="1424919"/>
                  <a:pt x="0" y="886532"/>
                </a:cubicBezTo>
                <a:cubicBezTo>
                  <a:pt x="0" y="516391"/>
                  <a:pt x="290808" y="194432"/>
                  <a:pt x="719189" y="29354"/>
                </a:cubicBezTo>
                <a:lnTo>
                  <a:pt x="805090" y="0"/>
                </a:lnTo>
                <a:close/>
              </a:path>
            </a:pathLst>
          </a:custGeom>
          <a:solidFill>
            <a:srgbClr val="B05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482662" y="3591185"/>
            <a:ext cx="2469932" cy="584775"/>
          </a:xfrm>
          <a:prstGeom prst="rect">
            <a:avLst/>
          </a:prstGeom>
          <a:noFill/>
        </p:spPr>
        <p:txBody>
          <a:bodyPr wrap="square" rtlCol="0">
            <a:spAutoFit/>
          </a:bodyPr>
          <a:lstStyle/>
          <a:p>
            <a:r>
              <a:rPr lang="en-US" sz="3200" dirty="0"/>
              <a:t>~ 10^6 years</a:t>
            </a:r>
          </a:p>
        </p:txBody>
      </p:sp>
      <p:pic>
        <p:nvPicPr>
          <p:cNvPr id="2050" name="Picture 2" descr="Image result for normal curve"/>
          <p:cNvPicPr>
            <a:picLocks noChangeAspect="1" noChangeArrowheads="1"/>
          </p:cNvPicPr>
          <p:nvPr/>
        </p:nvPicPr>
        <p:blipFill rotWithShape="1">
          <a:blip r:embed="rId2">
            <a:extLst>
              <a:ext uri="{28A0092B-C50C-407E-A947-70E740481C1C}">
                <a14:useLocalDpi xmlns:a14="http://schemas.microsoft.com/office/drawing/2010/main" val="0"/>
              </a:ext>
            </a:extLst>
          </a:blip>
          <a:srcRect r="1259" b="6535"/>
          <a:stretch/>
        </p:blipFill>
        <p:spPr bwMode="auto">
          <a:xfrm>
            <a:off x="3711793" y="4267110"/>
            <a:ext cx="3708510" cy="126133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normal curve"/>
          <p:cNvPicPr>
            <a:picLocks noChangeAspect="1" noChangeArrowheads="1"/>
          </p:cNvPicPr>
          <p:nvPr/>
        </p:nvPicPr>
        <p:blipFill rotWithShape="1">
          <a:blip r:embed="rId2">
            <a:extLst>
              <a:ext uri="{28A0092B-C50C-407E-A947-70E740481C1C}">
                <a14:useLocalDpi xmlns:a14="http://schemas.microsoft.com/office/drawing/2010/main" val="0"/>
              </a:ext>
            </a:extLst>
          </a:blip>
          <a:srcRect r="1259" b="6535"/>
          <a:stretch/>
        </p:blipFill>
        <p:spPr bwMode="auto">
          <a:xfrm>
            <a:off x="8812924" y="4072117"/>
            <a:ext cx="2427562" cy="82565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3431625" y="5773559"/>
            <a:ext cx="4346028" cy="461665"/>
          </a:xfrm>
          <a:prstGeom prst="rect">
            <a:avLst/>
          </a:prstGeom>
          <a:noFill/>
        </p:spPr>
        <p:txBody>
          <a:bodyPr wrap="square" rtlCol="0">
            <a:spAutoFit/>
          </a:bodyPr>
          <a:lstStyle/>
          <a:p>
            <a:pPr algn="ctr"/>
            <a:r>
              <a:rPr lang="en-US" sz="2400" dirty="0"/>
              <a:t>within some variance </a:t>
            </a:r>
            <a:r>
              <a:rPr lang="el-GR" sz="2400" dirty="0"/>
              <a:t>σ</a:t>
            </a:r>
            <a:endParaRPr lang="en-US" sz="2400" dirty="0"/>
          </a:p>
        </p:txBody>
      </p:sp>
      <p:sp>
        <p:nvSpPr>
          <p:cNvPr id="22" name="TextBox 21"/>
          <p:cNvSpPr txBox="1"/>
          <p:nvPr/>
        </p:nvSpPr>
        <p:spPr>
          <a:xfrm>
            <a:off x="7853691" y="4954702"/>
            <a:ext cx="4346028" cy="369332"/>
          </a:xfrm>
          <a:prstGeom prst="rect">
            <a:avLst/>
          </a:prstGeom>
          <a:noFill/>
        </p:spPr>
        <p:txBody>
          <a:bodyPr wrap="square" rtlCol="0">
            <a:spAutoFit/>
          </a:bodyPr>
          <a:lstStyle/>
          <a:p>
            <a:pPr algn="ctr"/>
            <a:r>
              <a:rPr lang="en-US" dirty="0"/>
              <a:t>within some variance </a:t>
            </a:r>
            <a:r>
              <a:rPr lang="el-GR" dirty="0"/>
              <a:t>σ</a:t>
            </a:r>
            <a:endParaRPr lang="en-US" dirty="0"/>
          </a:p>
        </p:txBody>
      </p:sp>
      <p:cxnSp>
        <p:nvCxnSpPr>
          <p:cNvPr id="23" name="Straight Connector 22"/>
          <p:cNvCxnSpPr>
            <a:cxnSpLocks/>
          </p:cNvCxnSpPr>
          <p:nvPr/>
        </p:nvCxnSpPr>
        <p:spPr>
          <a:xfrm>
            <a:off x="8345215" y="1492469"/>
            <a:ext cx="1219953" cy="2683491"/>
          </a:xfrm>
          <a:prstGeom prst="line">
            <a:avLst/>
          </a:prstGeom>
          <a:ln w="38100">
            <a:prstDash val="sys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37327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2131</TotalTime>
  <Words>253</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Mars Boulder Weathering: An Initial Model</vt:lpstr>
      <vt:lpstr>Objective – Why Boulder Weathering?</vt:lpstr>
      <vt:lpstr>Types of Martian Boulder Weathering</vt:lpstr>
      <vt:lpstr>Current Boulder Distributions</vt:lpstr>
      <vt:lpstr>Aeolian – First Pass, Linear Weathering</vt:lpstr>
      <vt:lpstr>Aeolian Process – First Pass</vt:lpstr>
      <vt:lpstr>Aeolian – First Pass, Linear Weathering Future Improvements</vt:lpstr>
      <vt:lpstr>Boulder Cracking – First Pass, Normal Distribution</vt:lpstr>
      <vt:lpstr>Boulder Cracking – First Pass, Normal Distribution</vt:lpstr>
      <vt:lpstr>Boulder Cracking – First Pass, Normal Distribution Future Improvements</vt:lpstr>
      <vt:lpstr>Preliminary Results – Random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Mars Boulder Weathering: An Initial Model</dc:title>
  <dc:creator>Caitlin Schaefer</dc:creator>
  <cp:lastModifiedBy>Caitlin Schaefer</cp:lastModifiedBy>
  <cp:revision>16</cp:revision>
  <dcterms:created xsi:type="dcterms:W3CDTF">2017-06-07T07:19:12Z</dcterms:created>
  <dcterms:modified xsi:type="dcterms:W3CDTF">2017-06-08T18:50:17Z</dcterms:modified>
</cp:coreProperties>
</file>