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91" r:id="rId2"/>
    <p:sldId id="288" r:id="rId3"/>
    <p:sldId id="316" r:id="rId4"/>
    <p:sldId id="367" r:id="rId5"/>
    <p:sldId id="368" r:id="rId6"/>
    <p:sldId id="369" r:id="rId7"/>
    <p:sldId id="372" r:id="rId8"/>
    <p:sldId id="377" r:id="rId9"/>
    <p:sldId id="373" r:id="rId10"/>
    <p:sldId id="389" r:id="rId11"/>
    <p:sldId id="375" r:id="rId12"/>
    <p:sldId id="379" r:id="rId13"/>
    <p:sldId id="380" r:id="rId14"/>
    <p:sldId id="381" r:id="rId15"/>
    <p:sldId id="382" r:id="rId16"/>
    <p:sldId id="309" r:id="rId17"/>
    <p:sldId id="291" r:id="rId18"/>
    <p:sldId id="321" r:id="rId19"/>
    <p:sldId id="324" r:id="rId20"/>
    <p:sldId id="325" r:id="rId21"/>
    <p:sldId id="328" r:id="rId22"/>
    <p:sldId id="326" r:id="rId23"/>
    <p:sldId id="327" r:id="rId24"/>
    <p:sldId id="302" r:id="rId25"/>
    <p:sldId id="303" r:id="rId26"/>
    <p:sldId id="300" r:id="rId27"/>
    <p:sldId id="304" r:id="rId28"/>
    <p:sldId id="305" r:id="rId29"/>
    <p:sldId id="306" r:id="rId30"/>
    <p:sldId id="307" r:id="rId31"/>
    <p:sldId id="308" r:id="rId32"/>
    <p:sldId id="323" r:id="rId33"/>
    <p:sldId id="390" r:id="rId34"/>
  </p:sldIdLst>
  <p:sldSz cx="9144000" cy="6858000" type="screen4x3"/>
  <p:notesSz cx="7099300" cy="10234613"/>
  <p:defaultTextStyle>
    <a:defPPr>
      <a:defRPr lang="en-US"/>
    </a:defPPr>
    <a:lvl1pPr algn="ctr" rtl="0" fontAlgn="base">
      <a:spcBef>
        <a:spcPct val="0"/>
      </a:spcBef>
      <a:spcAft>
        <a:spcPct val="0"/>
      </a:spcAft>
      <a:defRPr sz="1000" kern="1200">
        <a:solidFill>
          <a:schemeClr val="bg1"/>
        </a:solidFill>
        <a:latin typeface="Arial" charset="0"/>
        <a:ea typeface="+mn-ea"/>
        <a:cs typeface="+mn-cs"/>
      </a:defRPr>
    </a:lvl1pPr>
    <a:lvl2pPr marL="457200" algn="ctr" rtl="0" fontAlgn="base">
      <a:spcBef>
        <a:spcPct val="0"/>
      </a:spcBef>
      <a:spcAft>
        <a:spcPct val="0"/>
      </a:spcAft>
      <a:defRPr sz="1000" kern="1200">
        <a:solidFill>
          <a:schemeClr val="bg1"/>
        </a:solidFill>
        <a:latin typeface="Arial" charset="0"/>
        <a:ea typeface="+mn-ea"/>
        <a:cs typeface="+mn-cs"/>
      </a:defRPr>
    </a:lvl2pPr>
    <a:lvl3pPr marL="914400" algn="ctr" rtl="0" fontAlgn="base">
      <a:spcBef>
        <a:spcPct val="0"/>
      </a:spcBef>
      <a:spcAft>
        <a:spcPct val="0"/>
      </a:spcAft>
      <a:defRPr sz="1000" kern="1200">
        <a:solidFill>
          <a:schemeClr val="bg1"/>
        </a:solidFill>
        <a:latin typeface="Arial" charset="0"/>
        <a:ea typeface="+mn-ea"/>
        <a:cs typeface="+mn-cs"/>
      </a:defRPr>
    </a:lvl3pPr>
    <a:lvl4pPr marL="1371600" algn="ctr" rtl="0" fontAlgn="base">
      <a:spcBef>
        <a:spcPct val="0"/>
      </a:spcBef>
      <a:spcAft>
        <a:spcPct val="0"/>
      </a:spcAft>
      <a:defRPr sz="1000" kern="1200">
        <a:solidFill>
          <a:schemeClr val="bg1"/>
        </a:solidFill>
        <a:latin typeface="Arial" charset="0"/>
        <a:ea typeface="+mn-ea"/>
        <a:cs typeface="+mn-cs"/>
      </a:defRPr>
    </a:lvl4pPr>
    <a:lvl5pPr marL="1828800" algn="ctr" rtl="0" fontAlgn="base">
      <a:spcBef>
        <a:spcPct val="0"/>
      </a:spcBef>
      <a:spcAft>
        <a:spcPct val="0"/>
      </a:spcAft>
      <a:defRPr sz="1000" kern="1200">
        <a:solidFill>
          <a:schemeClr val="bg1"/>
        </a:solidFill>
        <a:latin typeface="Arial" charset="0"/>
        <a:ea typeface="+mn-ea"/>
        <a:cs typeface="+mn-cs"/>
      </a:defRPr>
    </a:lvl5pPr>
    <a:lvl6pPr marL="2286000" algn="l" defTabSz="914400" rtl="0" eaLnBrk="1" latinLnBrk="0" hangingPunct="1">
      <a:defRPr sz="1000" kern="1200">
        <a:solidFill>
          <a:schemeClr val="bg1"/>
        </a:solidFill>
        <a:latin typeface="Arial" charset="0"/>
        <a:ea typeface="+mn-ea"/>
        <a:cs typeface="+mn-cs"/>
      </a:defRPr>
    </a:lvl6pPr>
    <a:lvl7pPr marL="2743200" algn="l" defTabSz="914400" rtl="0" eaLnBrk="1" latinLnBrk="0" hangingPunct="1">
      <a:defRPr sz="1000" kern="1200">
        <a:solidFill>
          <a:schemeClr val="bg1"/>
        </a:solidFill>
        <a:latin typeface="Arial" charset="0"/>
        <a:ea typeface="+mn-ea"/>
        <a:cs typeface="+mn-cs"/>
      </a:defRPr>
    </a:lvl7pPr>
    <a:lvl8pPr marL="3200400" algn="l" defTabSz="914400" rtl="0" eaLnBrk="1" latinLnBrk="0" hangingPunct="1">
      <a:defRPr sz="1000" kern="1200">
        <a:solidFill>
          <a:schemeClr val="bg1"/>
        </a:solidFill>
        <a:latin typeface="Arial" charset="0"/>
        <a:ea typeface="+mn-ea"/>
        <a:cs typeface="+mn-cs"/>
      </a:defRPr>
    </a:lvl8pPr>
    <a:lvl9pPr marL="3657600" algn="l" defTabSz="914400" rtl="0" eaLnBrk="1" latinLnBrk="0" hangingPunct="1">
      <a:defRPr sz="10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4F7DAE"/>
    <a:srgbClr val="FFEED5"/>
    <a:srgbClr val="FFE7C3"/>
    <a:srgbClr val="FFE0B3"/>
    <a:srgbClr val="FFBB57"/>
    <a:srgbClr val="99CC00"/>
    <a:srgbClr val="009999"/>
    <a:srgbClr val="66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352" autoAdjust="0"/>
  </p:normalViewPr>
  <p:slideViewPr>
    <p:cSldViewPr>
      <p:cViewPr varScale="1">
        <p:scale>
          <a:sx n="66" d="100"/>
          <a:sy n="66" d="100"/>
        </p:scale>
        <p:origin x="-1284" y="-108"/>
      </p:cViewPr>
      <p:guideLst>
        <p:guide orient="horz" pos="436"/>
        <p:guide pos="569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3672"/>
    </p:cViewPr>
  </p:sorterViewPr>
  <p:notesViewPr>
    <p:cSldViewPr>
      <p:cViewPr>
        <p:scale>
          <a:sx n="100" d="100"/>
          <a:sy n="100" d="100"/>
        </p:scale>
        <p:origin x="-942" y="-66"/>
      </p:cViewPr>
      <p:guideLst>
        <p:guide orient="horz" pos="3223"/>
        <p:guide pos="223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6422" tIns="48212" rIns="96422" bIns="48212" numCol="1" anchor="t"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4024313" y="0"/>
            <a:ext cx="3074987" cy="512763"/>
          </a:xfrm>
          <a:prstGeom prst="rect">
            <a:avLst/>
          </a:prstGeom>
          <a:noFill/>
          <a:ln w="9525">
            <a:noFill/>
            <a:miter lim="800000"/>
            <a:headEnd/>
            <a:tailEnd/>
          </a:ln>
          <a:effectLst/>
        </p:spPr>
        <p:txBody>
          <a:bodyPr vert="horz" wrap="square" lIns="96422" tIns="48212" rIns="96422" bIns="48212" numCol="1" anchor="t" anchorCtr="0" compatLnSpc="1">
            <a:prstTxWarp prst="textNoShape">
              <a:avLst/>
            </a:prstTxWarp>
          </a:bodyPr>
          <a:lstStyle>
            <a:lvl1pPr algn="r" defTabSz="965200">
              <a:defRPr sz="130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721850"/>
            <a:ext cx="3074988" cy="512763"/>
          </a:xfrm>
          <a:prstGeom prst="rect">
            <a:avLst/>
          </a:prstGeom>
          <a:noFill/>
          <a:ln w="9525">
            <a:noFill/>
            <a:miter lim="800000"/>
            <a:headEnd/>
            <a:tailEnd/>
          </a:ln>
          <a:effectLst/>
        </p:spPr>
        <p:txBody>
          <a:bodyPr vert="horz" wrap="square" lIns="96422" tIns="48212" rIns="96422" bIns="48212" numCol="1" anchor="b"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4024313" y="9721850"/>
            <a:ext cx="3074987" cy="512763"/>
          </a:xfrm>
          <a:prstGeom prst="rect">
            <a:avLst/>
          </a:prstGeom>
          <a:noFill/>
          <a:ln w="9525">
            <a:noFill/>
            <a:miter lim="800000"/>
            <a:headEnd/>
            <a:tailEnd/>
          </a:ln>
          <a:effectLst/>
        </p:spPr>
        <p:txBody>
          <a:bodyPr vert="horz" wrap="square" lIns="96422" tIns="48212" rIns="96422" bIns="48212" numCol="1" anchor="b" anchorCtr="0" compatLnSpc="1">
            <a:prstTxWarp prst="textNoShape">
              <a:avLst/>
            </a:prstTxWarp>
          </a:bodyPr>
          <a:lstStyle>
            <a:lvl1pPr algn="r" defTabSz="965200">
              <a:defRPr sz="1300">
                <a:solidFill>
                  <a:schemeClr val="tx1"/>
                </a:solidFill>
                <a:latin typeface="Times New Roman" pitchFamily="18" charset="0"/>
              </a:defRPr>
            </a:lvl1pPr>
          </a:lstStyle>
          <a:p>
            <a:pPr>
              <a:defRPr/>
            </a:pPr>
            <a:fld id="{2A71520B-F692-4D4A-9829-82AAB9468F47}" type="slidenum">
              <a:rPr lang="es-ES"/>
              <a:pPr>
                <a:defRPr/>
              </a:pPr>
              <a:t>‹#›</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6422" tIns="48212" rIns="96422" bIns="48212" numCol="1" anchor="t"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6422" tIns="48212" rIns="96422" bIns="48212" numCol="1" anchor="t" anchorCtr="0" compatLnSpc="1">
            <a:prstTxWarp prst="textNoShape">
              <a:avLst/>
            </a:prstTxWarp>
          </a:bodyPr>
          <a:lstStyle>
            <a:lvl1pPr algn="r" defTabSz="965200">
              <a:defRPr sz="1300">
                <a:solidFill>
                  <a:schemeClr val="tx1"/>
                </a:solidFill>
                <a:latin typeface="Times New Roman" pitchFamily="18" charset="0"/>
              </a:defRPr>
            </a:lvl1pPr>
          </a:lstStyle>
          <a:p>
            <a:pPr>
              <a:defRPr/>
            </a:pPr>
            <a:endParaRPr lang="es-ES"/>
          </a:p>
        </p:txBody>
      </p:sp>
      <p:sp>
        <p:nvSpPr>
          <p:cNvPr id="37892" name="Rectangle 4"/>
          <p:cNvSpPr>
            <a:spLocks noGrp="1" noRot="1" noChangeAspect="1" noChangeArrowheads="1" noTextEdit="1"/>
          </p:cNvSpPr>
          <p:nvPr>
            <p:ph type="sldImg" idx="2"/>
          </p:nvPr>
        </p:nvSpPr>
        <p:spPr bwMode="auto">
          <a:xfrm>
            <a:off x="993775" y="768350"/>
            <a:ext cx="5118100"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409575" y="4689475"/>
            <a:ext cx="6288088" cy="4776788"/>
          </a:xfrm>
          <a:prstGeom prst="rect">
            <a:avLst/>
          </a:prstGeom>
          <a:noFill/>
          <a:ln w="9525">
            <a:noFill/>
            <a:miter lim="800000"/>
            <a:headEnd/>
            <a:tailEnd/>
          </a:ln>
          <a:effectLst/>
        </p:spPr>
        <p:txBody>
          <a:bodyPr vert="horz" wrap="square" lIns="96422" tIns="48212" rIns="96422" bIns="48212"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6422" tIns="48212" rIns="96422" bIns="48212" numCol="1" anchor="b"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6422" tIns="48212" rIns="96422" bIns="48212" numCol="1" anchor="b" anchorCtr="0" compatLnSpc="1">
            <a:prstTxWarp prst="textNoShape">
              <a:avLst/>
            </a:prstTxWarp>
          </a:bodyPr>
          <a:lstStyle>
            <a:lvl1pPr algn="r" defTabSz="965200">
              <a:defRPr sz="1300">
                <a:solidFill>
                  <a:schemeClr val="tx1"/>
                </a:solidFill>
                <a:latin typeface="Times New Roman" pitchFamily="18" charset="0"/>
              </a:defRPr>
            </a:lvl1pPr>
          </a:lstStyle>
          <a:p>
            <a:pPr>
              <a:defRPr/>
            </a:pPr>
            <a:fld id="{B398D85F-7F87-4E1F-A87A-C96D7DB6C852}" type="slidenum">
              <a:rPr lang="es-ES"/>
              <a:pPr>
                <a:defRPr/>
              </a:pPr>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457200" algn="l" rtl="0" eaLnBrk="0" fontAlgn="base" hangingPunct="0">
      <a:spcBef>
        <a:spcPct val="30000"/>
      </a:spcBef>
      <a:spcAft>
        <a:spcPct val="0"/>
      </a:spcAft>
      <a:defRPr sz="900" kern="1200">
        <a:solidFill>
          <a:schemeClr val="tx1"/>
        </a:solidFill>
        <a:latin typeface="Arial" charset="0"/>
        <a:ea typeface="+mn-ea"/>
        <a:cs typeface="+mn-cs"/>
      </a:defRPr>
    </a:lvl2pPr>
    <a:lvl3pPr marL="914400" algn="l" rtl="0" eaLnBrk="0" fontAlgn="base" hangingPunct="0">
      <a:spcBef>
        <a:spcPct val="30000"/>
      </a:spcBef>
      <a:spcAft>
        <a:spcPct val="0"/>
      </a:spcAft>
      <a:defRPr sz="900" kern="1200">
        <a:solidFill>
          <a:schemeClr val="tx1"/>
        </a:solidFill>
        <a:latin typeface="Arial" charset="0"/>
        <a:ea typeface="+mn-ea"/>
        <a:cs typeface="+mn-cs"/>
      </a:defRPr>
    </a:lvl3pPr>
    <a:lvl4pPr marL="1371600" algn="l" rtl="0" eaLnBrk="0" fontAlgn="base" hangingPunct="0">
      <a:spcBef>
        <a:spcPct val="30000"/>
      </a:spcBef>
      <a:spcAft>
        <a:spcPct val="0"/>
      </a:spcAft>
      <a:defRPr sz="900" kern="1200">
        <a:solidFill>
          <a:schemeClr val="tx1"/>
        </a:solidFill>
        <a:latin typeface="Arial" charset="0"/>
        <a:ea typeface="+mn-ea"/>
        <a:cs typeface="+mn-cs"/>
      </a:defRPr>
    </a:lvl4pPr>
    <a:lvl5pPr marL="1828800"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B8914DB-166C-4977-9020-0CACB0DACE34}" type="slidenum">
              <a:rPr lang="es-ES" smtClean="0"/>
              <a:pPr/>
              <a:t>2</a:t>
            </a:fld>
            <a:endParaRPr lang="es-ES" smtClean="0"/>
          </a:p>
        </p:txBody>
      </p:sp>
      <p:sp>
        <p:nvSpPr>
          <p:cNvPr id="38915" name="Rectangle 2"/>
          <p:cNvSpPr>
            <a:spLocks noGrp="1" noRot="1" noChangeAspect="1" noChangeArrowheads="1" noTextEdit="1"/>
          </p:cNvSpPr>
          <p:nvPr>
            <p:ph type="sldImg"/>
          </p:nvPr>
        </p:nvSpPr>
        <p:spPr>
          <a:xfrm>
            <a:off x="1265238" y="887413"/>
            <a:ext cx="4711700" cy="3533775"/>
          </a:xfrm>
          <a:ln/>
        </p:spPr>
      </p:sp>
      <p:sp>
        <p:nvSpPr>
          <p:cNvPr id="38916" name="Rectangle 3"/>
          <p:cNvSpPr>
            <a:spLocks noGrp="1" noChangeArrowheads="1"/>
          </p:cNvSpPr>
          <p:nvPr>
            <p:ph type="body" idx="1"/>
          </p:nvPr>
        </p:nvSpPr>
        <p:spPr>
          <a:xfrm>
            <a:off x="304800" y="4421188"/>
            <a:ext cx="6553200" cy="5180012"/>
          </a:xfrm>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822F150-A06F-4B81-BF40-C9EBA6D1EC6D}" type="slidenum">
              <a:rPr lang="es-ES" smtClean="0"/>
              <a:pPr/>
              <a:t>25</a:t>
            </a:fld>
            <a:endParaRPr lang="es-ES" smtClean="0"/>
          </a:p>
        </p:txBody>
      </p:sp>
      <p:sp>
        <p:nvSpPr>
          <p:cNvPr id="48131" name="Rectangle 2"/>
          <p:cNvSpPr>
            <a:spLocks noGrp="1" noRot="1" noChangeAspect="1" noChangeArrowheads="1" noTextEdit="1"/>
          </p:cNvSpPr>
          <p:nvPr>
            <p:ph type="sldImg"/>
          </p:nvPr>
        </p:nvSpPr>
        <p:spPr>
          <a:xfrm>
            <a:off x="995363" y="768350"/>
            <a:ext cx="5114925" cy="3836988"/>
          </a:xfrm>
          <a:ln/>
        </p:spPr>
      </p:sp>
      <p:sp>
        <p:nvSpPr>
          <p:cNvPr id="48132" name="Rectangle 3"/>
          <p:cNvSpPr>
            <a:spLocks noGrp="1" noChangeArrowheads="1"/>
          </p:cNvSpPr>
          <p:nvPr>
            <p:ph type="body" idx="1"/>
          </p:nvPr>
        </p:nvSpPr>
        <p:spPr>
          <a:noFill/>
          <a:ln/>
        </p:spPr>
        <p:txBody>
          <a:bodyPr/>
          <a:lstStyle/>
          <a:p>
            <a:pPr eaLnBrk="1" hangingPunct="1"/>
            <a:r>
              <a:rPr lang="es-ES" smtClean="0"/>
              <a:t>La función del área comercial es conseguir unos niveles de </a:t>
            </a:r>
            <a:r>
              <a:rPr lang="es-ES" b="1" smtClean="0"/>
              <a:t>VENTAS</a:t>
            </a:r>
            <a:r>
              <a:rPr lang="es-ES" smtClean="0"/>
              <a:t> acordes con la planificación de la empresa. Las ventas tienen varios componentes:</a:t>
            </a:r>
          </a:p>
          <a:p>
            <a:pPr eaLnBrk="1" hangingPunct="1">
              <a:buFontTx/>
              <a:buChar char="•"/>
            </a:pPr>
            <a:r>
              <a:rPr lang="es-ES" smtClean="0"/>
              <a:t>Volumen de unidades, cuota de mercado en relación con los competidores</a:t>
            </a:r>
          </a:p>
          <a:p>
            <a:pPr eaLnBrk="1" hangingPunct="1">
              <a:buFontTx/>
              <a:buChar char="•"/>
            </a:pPr>
            <a:r>
              <a:rPr lang="es-ES" smtClean="0"/>
              <a:t>Precios y, por tanto, márgenes sobre los costes de la empresa que son lo que genera el beneficio</a:t>
            </a:r>
          </a:p>
          <a:p>
            <a:pPr eaLnBrk="1" hangingPunct="1"/>
            <a:r>
              <a:rPr lang="es-ES" smtClean="0"/>
              <a:t>Los planes de la empresa a LP, MP y CP fijarán objetivos tanto sobre volúmenes como sobre márgenes</a:t>
            </a:r>
          </a:p>
          <a:p>
            <a:pPr eaLnBrk="1" hangingPunct="1"/>
            <a:r>
              <a:rPr lang="es-ES" smtClean="0"/>
              <a:t>Para ello será necesario planificar las actividades comerciales, lo cual se plasmará en un </a:t>
            </a:r>
            <a:r>
              <a:rPr lang="es-ES" b="1" smtClean="0"/>
              <a:t>plan de marketing</a:t>
            </a:r>
            <a:r>
              <a:rPr lang="es-ES" smtClean="0"/>
              <a:t> que incluya tanto políticas de precios como acciones de impulsión de ventas </a:t>
            </a:r>
            <a:r>
              <a:rPr lang="es-ES" b="1" smtClean="0"/>
              <a:t>publicidad y promociones</a:t>
            </a:r>
            <a:r>
              <a:rPr lang="es-ES" smtClean="0"/>
              <a:t> dirigidas al mercado. Estos planes de marketing deberán ir en consonancia con los objetivos de la empresa y deberán ser la base para la fijación de la </a:t>
            </a:r>
            <a:r>
              <a:rPr lang="es-ES" b="1" smtClean="0"/>
              <a:t>previsiones de ventas</a:t>
            </a:r>
            <a:r>
              <a:rPr lang="es-ES" smtClean="0"/>
              <a:t>. Así mismo, el desarrollo de dichos planes requerirá de la aplicación de determinados recursos que constituirán un </a:t>
            </a:r>
            <a:r>
              <a:rPr lang="es-ES" b="1" smtClean="0"/>
              <a:t>presupuesto de marketing</a:t>
            </a:r>
            <a:r>
              <a:rPr lang="es-ES" smtClean="0"/>
              <a:t>. Un plan de marketing puede tener un ciclo de aproximadamente un ejercicio (un año). Para poder realizar estos planes es IMPRESCINDIBLE tener buena </a:t>
            </a:r>
            <a:r>
              <a:rPr lang="es-ES" b="1" smtClean="0"/>
              <a:t>información del mercado</a:t>
            </a:r>
            <a:r>
              <a:rPr lang="es-ES" smtClean="0"/>
              <a:t>, tanto de la competencia, como de los clientes actuales o potenciales. Existen empresas especializadas en proporcionar estos tipos de informaciones, incluso desde perspectivas sectoriales.</a:t>
            </a:r>
          </a:p>
          <a:p>
            <a:pPr eaLnBrk="1" hangingPunct="1"/>
            <a:r>
              <a:rPr lang="es-ES" smtClean="0"/>
              <a:t>Por último, la parte comercial (o a veces llamada ventas) es la encargada de ejecutar el plan y responsabilizarse del cumplimento de los objetivos y de las previsiones de ventas. También estará al tanto de las desviaciones y nuevas situaciones de mercado para actualizar dichas previsiones y para temporizarlas más a corto plazo. Para ello dispone de una fuerza de ventas que ataca el mercado y la distribución a través de los diferentes canales.</a:t>
            </a:r>
          </a:p>
          <a:p>
            <a:pPr eaLnBrk="1" hangingPunct="1"/>
            <a:r>
              <a:rPr lang="es-ES" smtClean="0"/>
              <a:t>La actuación de la fuerza de ventas sobre el mercado y la distribución (detallistas, importadores y otros distribuidores intermedios) debe estar coordinada y apoyada por las acciones que ejecuta marketing: decisiones sobre los precios, publicidad y promociones, ...</a:t>
            </a:r>
          </a:p>
          <a:p>
            <a:pPr eaLnBrk="1" hangingPunct="1"/>
            <a:r>
              <a:rPr lang="es-ES" smtClean="0"/>
              <a:t>Las previsiones de venta son una información vital para el área de logística y producción ya que los procesos de aprovisionamiento, producción y distribución deben ser planificados de antemano para poder suministrar los productos en las cantidades y calidades deseadas consiguiendo la eficiencia en el uso de los recursos.</a:t>
            </a:r>
            <a:endParaRPr lang="es-ES" b="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54FDAEB-C20A-464D-B7BE-EB3FE6A3CBEA}" type="slidenum">
              <a:rPr lang="es-ES" smtClean="0"/>
              <a:pPr/>
              <a:t>26</a:t>
            </a:fld>
            <a:endParaRPr lang="es-ES" smtClean="0"/>
          </a:p>
        </p:txBody>
      </p:sp>
      <p:sp>
        <p:nvSpPr>
          <p:cNvPr id="49155" name="Rectangle 2"/>
          <p:cNvSpPr>
            <a:spLocks noGrp="1" noRot="1" noChangeAspect="1" noChangeArrowheads="1" noTextEdit="1"/>
          </p:cNvSpPr>
          <p:nvPr>
            <p:ph type="sldImg"/>
          </p:nvPr>
        </p:nvSpPr>
        <p:spPr>
          <a:xfrm>
            <a:off x="995363" y="768350"/>
            <a:ext cx="5114925" cy="3836988"/>
          </a:xfrm>
          <a:ln/>
        </p:spPr>
      </p:sp>
      <p:sp>
        <p:nvSpPr>
          <p:cNvPr id="49156" name="Rectangle 3"/>
          <p:cNvSpPr>
            <a:spLocks noGrp="1" noChangeArrowheads="1"/>
          </p:cNvSpPr>
          <p:nvPr>
            <p:ph type="body" idx="1"/>
          </p:nvPr>
        </p:nvSpPr>
        <p:spPr>
          <a:noFill/>
          <a:ln/>
        </p:spPr>
        <p:txBody>
          <a:bodyPr/>
          <a:lstStyle/>
          <a:p>
            <a:pPr eaLnBrk="1" hangingPunct="1"/>
            <a:r>
              <a:rPr lang="es-ES" smtClean="0"/>
              <a:t>La función de Recursos Humanos tendrá por objetivo dotar a la empresa de los </a:t>
            </a:r>
            <a:r>
              <a:rPr lang="es-ES" b="1" smtClean="0"/>
              <a:t>empleados</a:t>
            </a:r>
            <a:r>
              <a:rPr lang="es-ES" smtClean="0"/>
              <a:t> necesarios en las cantidades y calidades necesarias en cada momento. Como toda área, esa función deberá armonizarse con los planes de la empresa y de otras áreas a corto, medio y largo plazo.</a:t>
            </a:r>
          </a:p>
          <a:p>
            <a:pPr eaLnBrk="1" hangingPunct="1"/>
            <a:r>
              <a:rPr lang="es-ES" smtClean="0"/>
              <a:t>Una de las áreas que más sincronización requiere con RRHH es la de producción puesto que la planificación de las actividades productivas genera unas necesidades de mano de obra que si no se cumplen alterarían los planes con consecuencias muy negativas sobre los costes y sobre las ventas. En este sentido, la </a:t>
            </a:r>
            <a:r>
              <a:rPr lang="es-ES" b="1" smtClean="0"/>
              <a:t>negociación sindical</a:t>
            </a:r>
            <a:r>
              <a:rPr lang="es-ES" smtClean="0"/>
              <a:t> no sólo debe centrarse en los salarios, sino en dotar a la empresa de cierto grado de </a:t>
            </a:r>
            <a:r>
              <a:rPr lang="es-ES" b="1" smtClean="0"/>
              <a:t>flexibilidad</a:t>
            </a:r>
            <a:r>
              <a:rPr lang="es-ES" smtClean="0"/>
              <a:t> en la administración de horas extras, vacaciones, turnos de trabajo etc. El objetivo ideal es conseguir convertir la mano de obra de producción en un coste lo más variable posible</a:t>
            </a:r>
          </a:p>
          <a:p>
            <a:pPr eaLnBrk="1" hangingPunct="1"/>
            <a:r>
              <a:rPr lang="es-ES" smtClean="0"/>
              <a:t>La empresa puede obtener los empleados que necesita de varias fuentes:</a:t>
            </a:r>
          </a:p>
          <a:p>
            <a:pPr eaLnBrk="1" hangingPunct="1">
              <a:buFontTx/>
              <a:buChar char="•"/>
            </a:pPr>
            <a:r>
              <a:rPr lang="es-ES" smtClean="0"/>
              <a:t>Externa a través de la </a:t>
            </a:r>
            <a:r>
              <a:rPr lang="es-ES" b="1" smtClean="0"/>
              <a:t>selección y contratación</a:t>
            </a:r>
            <a:r>
              <a:rPr lang="es-ES" smtClean="0"/>
              <a:t> de personas que se ajusten a los </a:t>
            </a:r>
            <a:r>
              <a:rPr lang="es-ES" b="1" smtClean="0"/>
              <a:t>perfiles profesionales</a:t>
            </a:r>
            <a:r>
              <a:rPr lang="es-ES" smtClean="0"/>
              <a:t> requeridos</a:t>
            </a:r>
          </a:p>
          <a:p>
            <a:pPr eaLnBrk="1" hangingPunct="1">
              <a:buFontTx/>
              <a:buChar char="•"/>
            </a:pPr>
            <a:r>
              <a:rPr lang="es-ES" smtClean="0"/>
              <a:t>Externa a través de la contratación de los servicios de Empresas de Trabajo Temporal</a:t>
            </a:r>
          </a:p>
          <a:p>
            <a:pPr eaLnBrk="1" hangingPunct="1">
              <a:buFontTx/>
              <a:buChar char="•"/>
            </a:pPr>
            <a:r>
              <a:rPr lang="es-ES" smtClean="0"/>
              <a:t>Externa a través de la contratación de los servicios de profesionales libres </a:t>
            </a:r>
            <a:r>
              <a:rPr lang="es-ES" i="1" smtClean="0"/>
              <a:t>freelance</a:t>
            </a:r>
            <a:endParaRPr lang="es-ES" smtClean="0"/>
          </a:p>
          <a:p>
            <a:pPr eaLnBrk="1" hangingPunct="1">
              <a:buFontTx/>
              <a:buChar char="•"/>
            </a:pPr>
            <a:r>
              <a:rPr lang="es-ES" smtClean="0"/>
              <a:t>Interna a través de la </a:t>
            </a:r>
            <a:r>
              <a:rPr lang="es-ES" b="1" smtClean="0"/>
              <a:t>promoción</a:t>
            </a:r>
            <a:r>
              <a:rPr lang="es-ES" smtClean="0"/>
              <a:t> de personal que ocupa determinados puestos a otros perfiles profesionales. En este sentido, RRHH deberá evaluar al personal, sus capacidades y sus desempeños y trazar para ellos posibles itinerarios profesionales dentro de la empresa que sean acordes con los planes de la empresa y que motiven a las personas.</a:t>
            </a:r>
          </a:p>
          <a:p>
            <a:pPr eaLnBrk="1" hangingPunct="1"/>
            <a:r>
              <a:rPr lang="es-ES" smtClean="0"/>
              <a:t>Tanto con el aprovisionamiento interno como con el externo, la empresa debe prever la </a:t>
            </a:r>
            <a:r>
              <a:rPr lang="es-ES" b="1" smtClean="0"/>
              <a:t>formación</a:t>
            </a:r>
            <a:r>
              <a:rPr lang="es-ES" smtClean="0"/>
              <a:t> del personal para que desarrolle el conocimiento y las habilidades que el puesto de trabajo requiere, para prepararlos también en el sentido de su carrera profesional previsible y para la adaptación a los cambios organizativos, de tecnologías,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A16E211-E9DE-436B-8859-EC8D7D8EFB46}" type="slidenum">
              <a:rPr lang="es-ES" smtClean="0"/>
              <a:pPr/>
              <a:t>27</a:t>
            </a:fld>
            <a:endParaRPr lang="es-ES" smtClean="0"/>
          </a:p>
        </p:txBody>
      </p:sp>
      <p:sp>
        <p:nvSpPr>
          <p:cNvPr id="50179" name="Rectangle 2"/>
          <p:cNvSpPr>
            <a:spLocks noGrp="1" noRot="1" noChangeAspect="1" noChangeArrowheads="1" noTextEdit="1"/>
          </p:cNvSpPr>
          <p:nvPr>
            <p:ph type="sldImg"/>
          </p:nvPr>
        </p:nvSpPr>
        <p:spPr>
          <a:xfrm>
            <a:off x="995363" y="768350"/>
            <a:ext cx="5114925" cy="3836988"/>
          </a:xfrm>
          <a:ln/>
        </p:spPr>
      </p:sp>
      <p:sp>
        <p:nvSpPr>
          <p:cNvPr id="50180" name="Rectangle 3"/>
          <p:cNvSpPr>
            <a:spLocks noGrp="1" noChangeArrowheads="1"/>
          </p:cNvSpPr>
          <p:nvPr>
            <p:ph type="body" idx="1"/>
          </p:nvPr>
        </p:nvSpPr>
        <p:spPr>
          <a:noFill/>
          <a:ln/>
        </p:spPr>
        <p:txBody>
          <a:bodyPr/>
          <a:lstStyle/>
          <a:p>
            <a:pPr eaLnBrk="1" hangingPunct="1"/>
            <a:r>
              <a:rPr lang="es-ES" b="1" smtClean="0">
                <a:solidFill>
                  <a:srgbClr val="4F7DAE"/>
                </a:solidFill>
              </a:rPr>
              <a:t>A nivel financiero, administrar la financiación de la empresa:</a:t>
            </a:r>
          </a:p>
          <a:p>
            <a:pPr lvl="1" eaLnBrk="1" hangingPunct="1">
              <a:buFontTx/>
              <a:buChar char="•"/>
            </a:pPr>
            <a:r>
              <a:rPr lang="es-ES" smtClean="0"/>
              <a:t>detectar y anticipar las </a:t>
            </a:r>
            <a:r>
              <a:rPr lang="es-ES" smtClean="0">
                <a:solidFill>
                  <a:srgbClr val="006600"/>
                </a:solidFill>
              </a:rPr>
              <a:t>necesidades de financiación</a:t>
            </a:r>
            <a:r>
              <a:rPr lang="es-ES" smtClean="0"/>
              <a:t> de la empresa y seleccionar la combinación de fuentes de financiación que permitan satisfacerlas de la forma más eficiente</a:t>
            </a:r>
          </a:p>
          <a:p>
            <a:pPr lvl="1" eaLnBrk="1" hangingPunct="1">
              <a:buFontTx/>
              <a:buChar char="•"/>
            </a:pPr>
            <a:r>
              <a:rPr lang="es-ES" smtClean="0"/>
              <a:t>analizar desde el punto de vista de </a:t>
            </a:r>
            <a:r>
              <a:rPr lang="es-ES" smtClean="0">
                <a:solidFill>
                  <a:srgbClr val="006600"/>
                </a:solidFill>
              </a:rPr>
              <a:t>rentabilidad financiera</a:t>
            </a:r>
            <a:r>
              <a:rPr lang="es-ES" smtClean="0"/>
              <a:t> las decisiones de la empresa: inversiones, políticas comerciales, precios de los productos, presupuestos, etc.</a:t>
            </a:r>
            <a:endParaRPr lang="es-ES" b="1" smtClean="0">
              <a:solidFill>
                <a:srgbClr val="4F7DAE"/>
              </a:solidFill>
            </a:endParaRPr>
          </a:p>
          <a:p>
            <a:pPr eaLnBrk="1" hangingPunct="1"/>
            <a:r>
              <a:rPr lang="es-ES" b="1" smtClean="0">
                <a:solidFill>
                  <a:srgbClr val="4F7DAE"/>
                </a:solidFill>
              </a:rPr>
              <a:t>A nivel de administración:</a:t>
            </a:r>
          </a:p>
          <a:p>
            <a:pPr lvl="1" eaLnBrk="1" hangingPunct="1"/>
            <a:r>
              <a:rPr lang="es-ES" smtClean="0"/>
              <a:t>dar </a:t>
            </a:r>
            <a:r>
              <a:rPr lang="es-ES" smtClean="0">
                <a:solidFill>
                  <a:srgbClr val="006600"/>
                </a:solidFill>
              </a:rPr>
              <a:t>soporte administrativo</a:t>
            </a:r>
            <a:r>
              <a:rPr lang="es-ES" smtClean="0"/>
              <a:t> a los procesos empresariales de las diferentes áreas funcionales</a:t>
            </a:r>
          </a:p>
          <a:p>
            <a:pPr lvl="1" eaLnBrk="1" hangingPunct="1"/>
            <a:r>
              <a:rPr lang="es-ES" smtClean="0"/>
              <a:t>dar soporte en la </a:t>
            </a:r>
            <a:r>
              <a:rPr lang="es-ES" smtClean="0">
                <a:solidFill>
                  <a:srgbClr val="006600"/>
                </a:solidFill>
              </a:rPr>
              <a:t>planificación</a:t>
            </a:r>
            <a:r>
              <a:rPr lang="es-ES" smtClean="0"/>
              <a:t> y </a:t>
            </a:r>
            <a:r>
              <a:rPr lang="es-ES" smtClean="0">
                <a:solidFill>
                  <a:srgbClr val="006600"/>
                </a:solidFill>
              </a:rPr>
              <a:t>control</a:t>
            </a:r>
            <a:r>
              <a:rPr lang="es-ES" smtClean="0"/>
              <a:t> de las actividades empresariales</a:t>
            </a:r>
          </a:p>
          <a:p>
            <a:pPr lvl="1" eaLnBrk="1" hangingPunct="1"/>
            <a:r>
              <a:rPr lang="es-ES" smtClean="0"/>
              <a:t>gestionar el </a:t>
            </a:r>
            <a:r>
              <a:rPr lang="es-ES" smtClean="0">
                <a:solidFill>
                  <a:srgbClr val="006600"/>
                </a:solidFill>
              </a:rPr>
              <a:t>sistema de información contable</a:t>
            </a:r>
            <a:r>
              <a:rPr lang="es-ES" smtClean="0"/>
              <a:t> (contabilidad financiera y analítica)</a:t>
            </a:r>
          </a:p>
          <a:p>
            <a:pPr eaLnBrk="1" hangingPunct="1"/>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2D122B3-27FA-49F5-BB4E-2D2F1DF9231C}" type="slidenum">
              <a:rPr lang="es-ES" smtClean="0"/>
              <a:pPr/>
              <a:t>28</a:t>
            </a:fld>
            <a:endParaRPr lang="es-ES" smtClean="0"/>
          </a:p>
        </p:txBody>
      </p:sp>
      <p:sp>
        <p:nvSpPr>
          <p:cNvPr id="51203" name="Rectangle 2"/>
          <p:cNvSpPr>
            <a:spLocks noGrp="1" noRot="1" noChangeAspect="1" noChangeArrowheads="1" noTextEdit="1"/>
          </p:cNvSpPr>
          <p:nvPr>
            <p:ph type="sldImg"/>
          </p:nvPr>
        </p:nvSpPr>
        <p:spPr>
          <a:xfrm>
            <a:off x="995363" y="768350"/>
            <a:ext cx="5114925" cy="3836988"/>
          </a:xfrm>
          <a:ln/>
        </p:spPr>
      </p:sp>
      <p:sp>
        <p:nvSpPr>
          <p:cNvPr id="51204" name="Rectangle 3"/>
          <p:cNvSpPr>
            <a:spLocks noGrp="1" noChangeArrowheads="1"/>
          </p:cNvSpPr>
          <p:nvPr>
            <p:ph type="body" idx="1"/>
          </p:nvPr>
        </p:nvSpPr>
        <p:spPr>
          <a:noFill/>
          <a:ln/>
        </p:spPr>
        <p:txBody>
          <a:bodyPr/>
          <a:lstStyle/>
          <a:p>
            <a:pPr eaLnBrk="1" hangingPunct="1"/>
            <a:r>
              <a:rPr lang="es-ES" smtClean="0"/>
              <a:t>La dirección de la empresa </a:t>
            </a:r>
            <a:r>
              <a:rPr lang="es-ES" b="1" smtClean="0"/>
              <a:t>dirige</a:t>
            </a:r>
            <a:r>
              <a:rPr lang="es-ES" smtClean="0"/>
              <a:t>, es decir, proporciona dirección a la marcha de la empresa.</a:t>
            </a:r>
          </a:p>
          <a:p>
            <a:pPr eaLnBrk="1" hangingPunct="1"/>
            <a:r>
              <a:rPr lang="es-ES" smtClean="0"/>
              <a:t>Se puede hablar de “La Dirección” refiriéndonos a los puestos de alta dirección de la empresa y, en ocasiones, también al Consejo de Administración. Por otra parte, </a:t>
            </a:r>
            <a:r>
              <a:rPr lang="es-ES" b="1" smtClean="0"/>
              <a:t>dirección</a:t>
            </a:r>
            <a:r>
              <a:rPr lang="es-ES" smtClean="0"/>
              <a:t> es una actividad propia, no sólo de estos puestos de trabajo, sino también de la muchos otros niveles de la estructura de la empresa. Conforme descendemos en esta estructura el ámbito de dirección (</a:t>
            </a:r>
            <a:r>
              <a:rPr lang="es-ES" b="1" smtClean="0"/>
              <a:t>responsabilidad</a:t>
            </a:r>
            <a:r>
              <a:rPr lang="es-ES" smtClean="0"/>
              <a:t>) se reduce y, en consecuencia, la </a:t>
            </a:r>
            <a:r>
              <a:rPr lang="es-ES" b="1" smtClean="0"/>
              <a:t>autoridad</a:t>
            </a:r>
            <a:r>
              <a:rPr lang="es-ES" smtClean="0"/>
              <a:t> se ejerce sobre las personas relacionadas con ese ámbito y el </a:t>
            </a:r>
            <a:r>
              <a:rPr lang="es-ES" b="1" smtClean="0"/>
              <a:t>poder</a:t>
            </a:r>
            <a:r>
              <a:rPr lang="es-ES" smtClean="0"/>
              <a:t> (capacidad de influir, de tomar </a:t>
            </a:r>
            <a:r>
              <a:rPr lang="es-ES" b="1" smtClean="0"/>
              <a:t>decisiones</a:t>
            </a:r>
            <a:r>
              <a:rPr lang="es-ES" smtClean="0"/>
              <a:t>) también se reduce. En resumen, todos los directivos de la empresa dirigen, en mayor o menor medida.</a:t>
            </a:r>
          </a:p>
          <a:p>
            <a:pPr eaLnBrk="1" hangingPunct="1"/>
            <a:r>
              <a:rPr lang="es-ES" smtClean="0"/>
              <a:t>Dirigir supone la puesta en marcha de determinadas actividades:</a:t>
            </a:r>
          </a:p>
          <a:p>
            <a:pPr eaLnBrk="1" hangingPunct="1">
              <a:buFontTx/>
              <a:buChar char="•"/>
            </a:pPr>
            <a:r>
              <a:rPr lang="es-ES" b="1" smtClean="0"/>
              <a:t>Estrategia</a:t>
            </a:r>
            <a:r>
              <a:rPr lang="es-ES" smtClean="0"/>
              <a:t>, establecer las direcciones a seguir en cada ámbito de responsabilidad. La estrategia en cada ámbito de responsabilidad debe contribuir a la consecución de la estrategia del ámbito superior y de otras áreas relacionadas.</a:t>
            </a:r>
            <a:endParaRPr lang="es-ES" b="1" smtClean="0"/>
          </a:p>
          <a:p>
            <a:pPr eaLnBrk="1" hangingPunct="1">
              <a:buFontTx/>
              <a:buChar char="•"/>
            </a:pPr>
            <a:r>
              <a:rPr lang="es-ES" b="1" smtClean="0"/>
              <a:t>Planificación</a:t>
            </a:r>
            <a:r>
              <a:rPr lang="es-ES" smtClean="0"/>
              <a:t>, elaborar los pasos a seguir para conseguir los objetivos sobre el ámbito de responsabilidad, cómo, cuándo, con qué recursos</a:t>
            </a:r>
            <a:endParaRPr lang="es-ES" b="1" smtClean="0"/>
          </a:p>
          <a:p>
            <a:pPr eaLnBrk="1" hangingPunct="1">
              <a:buFontTx/>
              <a:buChar char="•"/>
            </a:pPr>
            <a:r>
              <a:rPr lang="es-ES" b="1" smtClean="0"/>
              <a:t>Organización</a:t>
            </a:r>
            <a:r>
              <a:rPr lang="es-ES" smtClean="0"/>
              <a:t>, cambiar la estructura de la empresa (o del ámbito de responsabilidad) para dotar los recursos que requieren los planes y adaptarse a las condiciones cambiantes</a:t>
            </a:r>
            <a:endParaRPr lang="es-ES" b="1" smtClean="0"/>
          </a:p>
          <a:p>
            <a:pPr eaLnBrk="1" hangingPunct="1">
              <a:buFontTx/>
              <a:buChar char="•"/>
            </a:pPr>
            <a:r>
              <a:rPr lang="es-ES" b="1" smtClean="0"/>
              <a:t>Hacer hacer</a:t>
            </a:r>
            <a:r>
              <a:rPr lang="es-ES" smtClean="0"/>
              <a:t>, que se ejecuten los planes y decisiones</a:t>
            </a:r>
          </a:p>
          <a:p>
            <a:pPr eaLnBrk="1" hangingPunct="1">
              <a:buFontTx/>
              <a:buChar char="•"/>
            </a:pPr>
            <a:r>
              <a:rPr lang="es-ES" b="1" smtClean="0"/>
              <a:t>Controlar</a:t>
            </a:r>
            <a:r>
              <a:rPr lang="es-ES" smtClean="0"/>
              <a:t> la ejecución en relación con los planes</a:t>
            </a:r>
          </a:p>
          <a:p>
            <a:pPr eaLnBrk="1" hangingPunct="1">
              <a:buFontTx/>
              <a:buChar char="•"/>
            </a:pPr>
            <a:r>
              <a:rPr lang="es-ES" b="1" smtClean="0"/>
              <a:t>Decidir</a:t>
            </a:r>
            <a:r>
              <a:rPr lang="es-ES" smtClean="0"/>
              <a:t>, decisiones hay de muchos tipos, decisiones estratégicas, tácticas, operativas, organizativas, ad-hoc. Las decisiones son el motor de la gestión de la empresa, dirigir, es en gran medida tomar decisiones.</a:t>
            </a:r>
          </a:p>
          <a:p>
            <a:pPr eaLnBrk="1" hangingPunct="1"/>
            <a:r>
              <a:rPr lang="es-ES" smtClean="0"/>
              <a:t>Tanto par controlar como para decidir es necesario disponer de buena información...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26E765E-E683-4424-8E9A-584CC1B2B990}" type="slidenum">
              <a:rPr lang="es-ES" smtClean="0"/>
              <a:pPr/>
              <a:t>29</a:t>
            </a:fld>
            <a:endParaRPr lang="es-ES" smtClean="0"/>
          </a:p>
        </p:txBody>
      </p:sp>
      <p:sp>
        <p:nvSpPr>
          <p:cNvPr id="52227" name="Rectangle 2"/>
          <p:cNvSpPr>
            <a:spLocks noGrp="1" noRot="1" noChangeAspect="1" noChangeArrowheads="1" noTextEdit="1"/>
          </p:cNvSpPr>
          <p:nvPr>
            <p:ph type="sldImg"/>
          </p:nvPr>
        </p:nvSpPr>
        <p:spPr>
          <a:xfrm>
            <a:off x="995363" y="768350"/>
            <a:ext cx="5114925" cy="3836988"/>
          </a:xfrm>
          <a:ln/>
        </p:spPr>
      </p:sp>
      <p:sp>
        <p:nvSpPr>
          <p:cNvPr id="52228" name="Rectangle 3"/>
          <p:cNvSpPr>
            <a:spLocks noGrp="1" noChangeArrowheads="1"/>
          </p:cNvSpPr>
          <p:nvPr>
            <p:ph type="body" idx="1"/>
          </p:nvPr>
        </p:nvSpPr>
        <p:spPr>
          <a:noFill/>
          <a:ln/>
        </p:spPr>
        <p:txBody>
          <a:bodyPr/>
          <a:lstStyle/>
          <a:p>
            <a:pPr eaLnBrk="1" hangingPunct="1"/>
            <a:r>
              <a:rPr lang="es-ES" smtClean="0"/>
              <a:t>El papel principal de la función de Sistemas está fundamentalmente ligado con uno de los recursos más valorados en las empresas actuales: </a:t>
            </a:r>
            <a:r>
              <a:rPr lang="es-ES" b="1" smtClean="0"/>
              <a:t>la información</a:t>
            </a:r>
            <a:r>
              <a:rPr lang="es-ES" smtClean="0"/>
              <a:t>. Se ha visto que la información es la materia prima para dos funciones básicas de la gestión: </a:t>
            </a:r>
            <a:r>
              <a:rPr lang="es-ES" b="1" smtClean="0"/>
              <a:t>decidir</a:t>
            </a:r>
            <a:r>
              <a:rPr lang="es-ES" smtClean="0"/>
              <a:t> y </a:t>
            </a:r>
            <a:r>
              <a:rPr lang="es-ES" b="1" smtClean="0"/>
              <a:t>controlar</a:t>
            </a:r>
            <a:r>
              <a:rPr lang="es-ES" smtClean="0"/>
              <a:t>.</a:t>
            </a:r>
          </a:p>
          <a:p>
            <a:pPr algn="just" eaLnBrk="1" hangingPunct="1"/>
            <a:r>
              <a:rPr lang="es-ES" smtClean="0"/>
              <a:t>Puesto que desde hace ya bastantes años la información y las Tecnologías de la Información y las Comunicaciones son compañeros inseparables, se trata de un área con un </a:t>
            </a:r>
            <a:r>
              <a:rPr lang="es-ES" b="1" smtClean="0"/>
              <a:t>componente técnico</a:t>
            </a:r>
            <a:r>
              <a:rPr lang="es-ES" smtClean="0"/>
              <a:t> importante, pero CUIDADO, </a:t>
            </a:r>
            <a:r>
              <a:rPr lang="es-ES" b="1" smtClean="0"/>
              <a:t>el componente de negocio es mucho más importante</a:t>
            </a:r>
            <a:r>
              <a:rPr lang="es-ES" smtClean="0"/>
              <a:t>. La tecnología ha de estar al servicio del negocio, no al revés. Gran parte del fracaso del llamado </a:t>
            </a:r>
            <a:r>
              <a:rPr lang="es-ES" i="1" smtClean="0"/>
              <a:t>e-business</a:t>
            </a:r>
            <a:r>
              <a:rPr lang="es-ES" smtClean="0"/>
              <a:t> se debe a que hubo demasiado </a:t>
            </a:r>
            <a:r>
              <a:rPr lang="es-ES" i="1" smtClean="0"/>
              <a:t>e-</a:t>
            </a:r>
            <a:r>
              <a:rPr lang="es-ES" smtClean="0"/>
              <a:t> y demasiado poco </a:t>
            </a:r>
            <a:r>
              <a:rPr lang="es-ES" i="1" smtClean="0"/>
              <a:t>business</a:t>
            </a:r>
            <a:r>
              <a:rPr lang="es-ES" smtClean="0"/>
              <a:t>.</a:t>
            </a:r>
          </a:p>
          <a:p>
            <a:pPr algn="just" eaLnBrk="1" hangingPunct="1"/>
            <a:r>
              <a:rPr lang="es-ES" smtClean="0"/>
              <a:t>Los sistemas de la empresa deben recoger datos sobre lo que ocurre en el entorno (mercado, competencia, precios, proveedores, etc.) y sobre lo que ocurre en el seno de la empresa. Estos datos son transformados en información a través de su estructuración: ordenación, relación con otros datos o los mismos datos correspondientes a otros momentos, dotación de significado.</a:t>
            </a:r>
          </a:p>
          <a:p>
            <a:pPr algn="just" eaLnBrk="1" hangingPunct="1"/>
            <a:r>
              <a:rPr lang="es-ES" smtClean="0"/>
              <a:t>La información hay que distribuirla (</a:t>
            </a:r>
            <a:r>
              <a:rPr lang="es-ES" b="1" smtClean="0"/>
              <a:t>reporting</a:t>
            </a:r>
            <a:r>
              <a:rPr lang="es-ES" smtClean="0"/>
              <a:t>) y convertirla en </a:t>
            </a:r>
            <a:r>
              <a:rPr lang="es-ES" b="1" smtClean="0"/>
              <a:t>conocimiento</a:t>
            </a:r>
            <a:r>
              <a:rPr lang="es-ES" smtClean="0"/>
              <a:t> (business intelligence, dataminig). No sólo desde una perspectiva interna, sino también implicando a los agentes del entorno: hay que proporcionar información a los clientes, a los proveedores, a los accionistas, a los bancos, a las Adminitraciones, a los empleados, ....</a:t>
            </a:r>
          </a:p>
          <a:p>
            <a:pPr algn="just" eaLnBrk="1" hangingPunct="1"/>
            <a:r>
              <a:rPr lang="es-ES" smtClean="0"/>
              <a:t>En pocos años, el concepto </a:t>
            </a:r>
            <a:r>
              <a:rPr lang="es-ES" i="1" smtClean="0"/>
              <a:t>real</a:t>
            </a:r>
            <a:r>
              <a:rPr lang="es-ES" smtClean="0"/>
              <a:t> de sistema de información ha pasado de centrarse en la mecanización de procesos tales como la contabilidad financiera, las nóminas, la facturación y la gestión de almacenes (haciendo en muchos casos esta función depender del departamento de administración y finanzas) a ser el sistema nervioso de la empresa:</a:t>
            </a:r>
          </a:p>
          <a:p>
            <a:pPr algn="just" eaLnBrk="1" hangingPunct="1">
              <a:buFontTx/>
              <a:buChar char="•"/>
            </a:pPr>
            <a:r>
              <a:rPr lang="es-ES" smtClean="0"/>
              <a:t>Proporciona la información necesaria en el momento necesario y a los agentes necesarios (empleados, directivos y agentes externos) para que puedan tomar decisiones y controlar sus ámbitos de responsabilidad</a:t>
            </a:r>
          </a:p>
          <a:p>
            <a:pPr algn="just" eaLnBrk="1" hangingPunct="1">
              <a:buFontTx/>
              <a:buChar char="•"/>
            </a:pPr>
            <a:r>
              <a:rPr lang="es-ES" smtClean="0"/>
              <a:t>Hace posibles nuevas formas de ejercer los proceso de la empresas más eficiente</a:t>
            </a:r>
          </a:p>
          <a:p>
            <a:pPr algn="just" eaLnBrk="1" hangingPunct="1">
              <a:buFontTx/>
              <a:buChar char="•"/>
            </a:pPr>
            <a:r>
              <a:rPr lang="es-ES" smtClean="0"/>
              <a:t>Proporciona más capacidad de descentralización (internacionalización)</a:t>
            </a:r>
          </a:p>
          <a:p>
            <a:pPr algn="just" eaLnBrk="1" hangingPunct="1">
              <a:buFontTx/>
              <a:buChar char="•"/>
            </a:pPr>
            <a:r>
              <a:rPr lang="es-ES" smtClean="0"/>
              <a:t>Mejora las formas de relacionarse con los proveedores</a:t>
            </a:r>
          </a:p>
          <a:p>
            <a:pPr algn="just" eaLnBrk="1" hangingPunct="1">
              <a:buFontTx/>
              <a:buChar char="•"/>
            </a:pPr>
            <a:r>
              <a:rPr lang="es-ES" smtClean="0"/>
              <a:t>Mejora las formas de relacionarse con los clientes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515461B-63EC-4990-8555-25B41893AEC2}" type="slidenum">
              <a:rPr lang="es-ES" smtClean="0"/>
              <a:pPr/>
              <a:t>30</a:t>
            </a:fld>
            <a:endParaRPr lang="es-ES" smtClean="0"/>
          </a:p>
        </p:txBody>
      </p:sp>
      <p:sp>
        <p:nvSpPr>
          <p:cNvPr id="53251" name="Rectangle 2"/>
          <p:cNvSpPr>
            <a:spLocks noGrp="1" noRot="1" noChangeAspect="1" noChangeArrowheads="1" noTextEdit="1"/>
          </p:cNvSpPr>
          <p:nvPr>
            <p:ph type="sldImg"/>
          </p:nvPr>
        </p:nvSpPr>
        <p:spPr>
          <a:xfrm>
            <a:off x="995363" y="768350"/>
            <a:ext cx="5114925" cy="3836988"/>
          </a:xfrm>
          <a:ln/>
        </p:spPr>
      </p:sp>
      <p:sp>
        <p:nvSpPr>
          <p:cNvPr id="53252" name="Rectangle 3"/>
          <p:cNvSpPr>
            <a:spLocks noGrp="1" noChangeArrowheads="1"/>
          </p:cNvSpPr>
          <p:nvPr>
            <p:ph type="body" idx="1"/>
          </p:nvPr>
        </p:nvSpPr>
        <p:spPr>
          <a:noFill/>
          <a:ln/>
        </p:spPr>
        <p:txBody>
          <a:bodyPr/>
          <a:lstStyle/>
          <a:p>
            <a:pPr eaLnBrk="1" hangingPunct="1"/>
            <a:r>
              <a:rPr lang="es-ES" smtClean="0"/>
              <a:t>La empresa finalmente es un sistema que se relaciona con su entorno y desarrolla de forma continua e interrelacionada esa maraña de funciones, actividades, procesos que vemos en la figura. Desde esta perspectiva la empresa es un todo compuesto de muchas partes con un alto grado de interacción: es un </a:t>
            </a:r>
            <a:r>
              <a:rPr lang="es-ES" b="1" smtClean="0"/>
              <a:t>organismo complejo</a:t>
            </a:r>
            <a:r>
              <a:rPr lang="es-ES" smtClean="0"/>
              <a:t> muy parecido en algunos aspectos a los seres vivos más evolucionados. Cuando menos, sus elementos constitutivos más importantes son seres vivos.</a:t>
            </a:r>
          </a:p>
          <a:p>
            <a:pPr eaLnBrk="1" hangingPunct="1"/>
            <a:r>
              <a:rPr lang="es-ES" smtClean="0"/>
              <a:t>En un cierto sentido, la empresa es el </a:t>
            </a:r>
            <a:r>
              <a:rPr lang="es-ES" b="1" smtClean="0"/>
              <a:t>último modelo</a:t>
            </a:r>
            <a:r>
              <a:rPr lang="es-ES" smtClean="0"/>
              <a:t> en la escala de evolución de los seres vivos.</a:t>
            </a:r>
          </a:p>
          <a:p>
            <a:pPr eaLnBrk="1" hangingPunct="1"/>
            <a:r>
              <a:rPr lang="es-ES" smtClean="0"/>
              <a:t>Este organismo altamente complejo, toda esta </a:t>
            </a:r>
            <a:r>
              <a:rPr lang="es-ES" i="1" smtClean="0"/>
              <a:t>maraña</a:t>
            </a:r>
            <a:r>
              <a:rPr lang="es-ES" smtClean="0"/>
              <a:t>, sorprendentemente </a:t>
            </a:r>
            <a:r>
              <a:rPr lang="es-ES" b="1" smtClean="0"/>
              <a:t>funciona</a:t>
            </a:r>
            <a:r>
              <a:rPr lang="es-ES" smtClean="0"/>
              <a:t>, quizás no también como los directivos desearían en sus planes perfectos, pero </a:t>
            </a:r>
            <a:r>
              <a:rPr lang="es-ES" b="1" smtClean="0"/>
              <a:t>funciona</a:t>
            </a:r>
            <a:r>
              <a:rPr lang="es-ES" smtClean="0"/>
              <a:t>, o enferma y finalmente </a:t>
            </a:r>
            <a:r>
              <a:rPr lang="es-ES" b="1" smtClean="0"/>
              <a:t>muere</a:t>
            </a:r>
            <a:r>
              <a:rPr lang="es-ES" smtClean="0"/>
              <a:t>.</a:t>
            </a:r>
          </a:p>
          <a:p>
            <a:pPr eaLnBrk="1" hangingPunct="1"/>
            <a:r>
              <a:rPr lang="es-ES" smtClean="0"/>
              <a:t>Funciona gracias a que a lo largo del tiempo, a medida que la complejidad del organismo empresa ha ido aumentando, la disciplina de la </a:t>
            </a:r>
            <a:r>
              <a:rPr lang="es-ES" b="1" smtClean="0"/>
              <a:t>Administración de Empresas</a:t>
            </a:r>
            <a:r>
              <a:rPr lang="es-ES" smtClean="0"/>
              <a:t>, ha ido avanzando en su capacidad de entender el fenómeno y aportar pautas y herramientas que ayudan a los gestores a diseñar el cuerpo del organismo y sus funciones de maneras cada vez más especializadas y eficientes.</a:t>
            </a:r>
          </a:p>
          <a:p>
            <a:pPr eaLnBrk="1" hangingPunct="1"/>
            <a:r>
              <a:rPr lang="es-ES" smtClean="0"/>
              <a:t>Funciona gracias a que el factor humano ha aprendido a poner </a:t>
            </a:r>
            <a:r>
              <a:rPr lang="es-ES" b="1" smtClean="0"/>
              <a:t>orden</a:t>
            </a:r>
            <a:r>
              <a:rPr lang="es-ES" smtClean="0"/>
              <a:t> en el </a:t>
            </a:r>
            <a:r>
              <a:rPr lang="es-ES" b="1" smtClean="0"/>
              <a:t>caos</a:t>
            </a:r>
            <a:r>
              <a:rPr lang="es-ES" smtClean="0"/>
              <a:t>, el orden es la </a:t>
            </a:r>
            <a:r>
              <a:rPr lang="es-ES" b="1" smtClean="0"/>
              <a:t>ORGANIZACIÓN: la estructura, los procesos</a:t>
            </a:r>
            <a:r>
              <a:rPr lang="es-ES" smtClean="0"/>
              <a:t>.</a:t>
            </a:r>
            <a:endParaRPr lang="es-ES"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D10D3CB-A397-4280-AB3F-0A887AA9C8C2}" type="slidenum">
              <a:rPr lang="es-ES" smtClean="0"/>
              <a:pPr/>
              <a:t>31</a:t>
            </a:fld>
            <a:endParaRPr lang="es-ES" smtClean="0"/>
          </a:p>
        </p:txBody>
      </p:sp>
      <p:sp>
        <p:nvSpPr>
          <p:cNvPr id="54275" name="Rectangle 2"/>
          <p:cNvSpPr>
            <a:spLocks noGrp="1" noRot="1" noChangeAspect="1" noChangeArrowheads="1" noTextEdit="1"/>
          </p:cNvSpPr>
          <p:nvPr>
            <p:ph type="sldImg"/>
          </p:nvPr>
        </p:nvSpPr>
        <p:spPr>
          <a:xfrm>
            <a:off x="995363" y="768350"/>
            <a:ext cx="5114925" cy="3836988"/>
          </a:xfrm>
          <a:ln/>
        </p:spPr>
      </p:sp>
      <p:sp>
        <p:nvSpPr>
          <p:cNvPr id="54276" name="Rectangle 3"/>
          <p:cNvSpPr>
            <a:spLocks noGrp="1" noChangeArrowheads="1"/>
          </p:cNvSpPr>
          <p:nvPr>
            <p:ph type="body" idx="1"/>
          </p:nvPr>
        </p:nvSpPr>
        <p:spPr>
          <a:noFill/>
          <a:ln/>
        </p:spPr>
        <p:txBody>
          <a:bodyPr/>
          <a:lstStyle/>
          <a:p>
            <a:pPr eaLnBrk="1" hangingPunct="1"/>
            <a:r>
              <a:rPr lang="es-ES" smtClean="0"/>
              <a:t>La organización de la empresa consiste pues en dotar a la empresa de </a:t>
            </a:r>
            <a:r>
              <a:rPr lang="es-ES" b="1" smtClean="0"/>
              <a:t>orden</a:t>
            </a:r>
            <a:r>
              <a:rPr lang="es-ES" smtClean="0"/>
              <a:t> a través de una estructura organizativa:</a:t>
            </a:r>
          </a:p>
          <a:p>
            <a:pPr eaLnBrk="1" hangingPunct="1">
              <a:buFontTx/>
              <a:buChar char="•"/>
            </a:pPr>
            <a:r>
              <a:rPr lang="es-ES" smtClean="0"/>
              <a:t>Las diferentes formas en que se </a:t>
            </a:r>
            <a:r>
              <a:rPr lang="es-ES" b="1" smtClean="0"/>
              <a:t>divide el trabajo</a:t>
            </a:r>
            <a:r>
              <a:rPr lang="es-ES" smtClean="0"/>
              <a:t> para ir particionando la </a:t>
            </a:r>
            <a:r>
              <a:rPr lang="es-ES" i="1" smtClean="0"/>
              <a:t>maraña</a:t>
            </a:r>
            <a:r>
              <a:rPr lang="es-ES" smtClean="0"/>
              <a:t>, para reducir la complejidad de las partes y posibilitar la </a:t>
            </a:r>
            <a:r>
              <a:rPr lang="es-ES" b="1" smtClean="0"/>
              <a:t>especialización</a:t>
            </a:r>
            <a:r>
              <a:rPr lang="es-ES" smtClean="0"/>
              <a:t>: mejor capacidad de control, mejor adaptación de las personas y los recursos a las tareas específicas, más eficiencias y productividad.</a:t>
            </a:r>
          </a:p>
          <a:p>
            <a:pPr eaLnBrk="1" hangingPunct="1">
              <a:buFontTx/>
              <a:buChar char="•"/>
            </a:pPr>
            <a:r>
              <a:rPr lang="es-ES" smtClean="0"/>
              <a:t>Los diferentes mecanismos para </a:t>
            </a:r>
            <a:r>
              <a:rPr lang="es-ES" b="1" smtClean="0"/>
              <a:t>coordinar</a:t>
            </a:r>
            <a:r>
              <a:rPr lang="es-ES" smtClean="0"/>
              <a:t>, las diferentes tareas especializadas, de forma que el funcionamiento conjunto, la interacción produce el resultado global perseguido</a:t>
            </a:r>
          </a:p>
          <a:p>
            <a:pPr eaLnBrk="1" hangingPunct="1">
              <a:buFontTx/>
              <a:buChar char="•"/>
            </a:pPr>
            <a:r>
              <a:rPr lang="es-ES" smtClean="0"/>
              <a:t>Las diferentes normas y procedimientos, que establecen cómo se deben llevar a cabo las tareas, </a:t>
            </a:r>
            <a:r>
              <a:rPr lang="es-ES" b="1" smtClean="0"/>
              <a:t>los procesos estandarizados</a:t>
            </a:r>
            <a:endParaRPr lang="es-ES" smtClean="0"/>
          </a:p>
          <a:p>
            <a:pPr eaLnBrk="1" hangingPunct="1">
              <a:buFontTx/>
              <a:buChar char="•"/>
            </a:pPr>
            <a:r>
              <a:rPr lang="es-ES" smtClean="0"/>
              <a:t>La división de tareas y su posterior agrupación por diferentes criterios define los ámbitos de responsabilidad a los que hay que dotar de autoridad sobre las personas involucradas en dicho ámbito y poder, capacidad de decidir y de utilizar recursos. Así pues la estructura es también una forma de distribución de los recursos de la empresa y de la capacidad de utilizarlos.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D540DA-8FEC-4185-BC3C-31D5F4993849}" type="slidenum">
              <a:rPr lang="es-ES" smtClean="0"/>
              <a:pPr/>
              <a:t>32</a:t>
            </a:fld>
            <a:endParaRPr lang="es-ES" smtClean="0"/>
          </a:p>
        </p:txBody>
      </p:sp>
      <p:sp>
        <p:nvSpPr>
          <p:cNvPr id="55299" name="Rectangle 2"/>
          <p:cNvSpPr>
            <a:spLocks noGrp="1" noRot="1" noChangeAspect="1" noChangeArrowheads="1" noTextEdit="1"/>
          </p:cNvSpPr>
          <p:nvPr>
            <p:ph type="sldImg"/>
          </p:nvPr>
        </p:nvSpPr>
        <p:spPr>
          <a:xfrm>
            <a:off x="1265238" y="887413"/>
            <a:ext cx="4711700" cy="3533775"/>
          </a:xfrm>
          <a:ln/>
        </p:spPr>
      </p:sp>
      <p:sp>
        <p:nvSpPr>
          <p:cNvPr id="55300" name="Rectangle 3"/>
          <p:cNvSpPr>
            <a:spLocks noGrp="1" noChangeArrowheads="1"/>
          </p:cNvSpPr>
          <p:nvPr>
            <p:ph type="body" idx="1"/>
          </p:nvPr>
        </p:nvSpPr>
        <p:spPr>
          <a:xfrm>
            <a:off x="304800" y="4421188"/>
            <a:ext cx="6553200" cy="5180012"/>
          </a:xfrm>
          <a:noFill/>
          <a:ln/>
        </p:spPr>
        <p:txBody>
          <a:bodyPr/>
          <a:lstStyle/>
          <a:p>
            <a:pPr eaLnBrk="1" hangingPunct="1"/>
            <a:r>
              <a:rPr lang="es-ES" smtClean="0"/>
              <a:t>La cadena de actividades representa el conjunto de actividades o fases existentes en el proceso empresarial. El gráfico anterior muestra una cadena completa de las diferentes fases desde la I+D (Obtención de la tecnología y del diseño del producto) hasta la venta, pasando por la fabricación del producto, la comercialización (dar a conocer el producto en los mercados y crear la necesidad), y la distribución (hacer llegar el producto hasta los clientes)</a:t>
            </a:r>
          </a:p>
          <a:p>
            <a:pPr eaLnBrk="1" hangingPunct="1"/>
            <a:endParaRPr lang="es-ES" smtClean="0"/>
          </a:p>
          <a:p>
            <a:pPr eaLnBrk="1" hangingPunct="1"/>
            <a:r>
              <a:rPr lang="es-ES" smtClean="0"/>
              <a:t>No todas las empresas cubren todas las fases de esta cadena, a menudo encontramos ejemplos de cadenas cuyas fases están cubiertas por diferentes empresas con relaciones cliente-proveedor entre ellas. Por ejemplo, no sería nada extraño encontrar empresas que (Benetton):</a:t>
            </a:r>
          </a:p>
          <a:p>
            <a:pPr eaLnBrk="1" hangingPunct="1">
              <a:buFontTx/>
              <a:buChar char="•"/>
            </a:pPr>
            <a:r>
              <a:rPr lang="es-ES" smtClean="0"/>
              <a:t>Conciben el producto: diseña las colecciones de cada temporada de ropa</a:t>
            </a:r>
          </a:p>
          <a:p>
            <a:pPr eaLnBrk="1" hangingPunct="1">
              <a:buFontTx/>
              <a:buChar char="•"/>
            </a:pPr>
            <a:r>
              <a:rPr lang="es-ES" smtClean="0"/>
              <a:t>Lo comercializan: se encarga de realizar el marketing del producto</a:t>
            </a:r>
          </a:p>
          <a:p>
            <a:pPr eaLnBrk="1" hangingPunct="1">
              <a:buFontTx/>
              <a:buChar char="•"/>
            </a:pPr>
            <a:r>
              <a:rPr lang="es-ES" smtClean="0"/>
              <a:t>Se encarga de parte de la distribución: hacer llegar el producto a las tiendas</a:t>
            </a:r>
          </a:p>
          <a:p>
            <a:pPr eaLnBrk="1" hangingPunct="1"/>
            <a:r>
              <a:rPr lang="es-ES" smtClean="0"/>
              <a:t>En cambio, la tecnología la compra o deja que se encargue de ella las empresas a las que subcontrata la fabricación en el sudeste asiático o en otros lugares donde la producción es barata principalmente por el factor mano de obra.</a:t>
            </a:r>
          </a:p>
          <a:p>
            <a:pPr eaLnBrk="1" hangingPunct="1"/>
            <a:r>
              <a:rPr lang="es-ES" smtClean="0"/>
              <a:t>Parte de la distribución y las ventas están también delegadas a otras empresas: las tiendas que suelen ser franquicias: tiendas propiedad de particulares que tienen un contrato de franquicia con Benetton, probablemente, Benetton posea unas pocas tiendas, las más emblemáticas o que por su situación tienen un alto valor de marketing.</a:t>
            </a:r>
          </a:p>
          <a:p>
            <a:pPr eaLnBrk="1" hangingPunct="1"/>
            <a:r>
              <a:rPr lang="es-ES" smtClean="0"/>
              <a:t>Según como se establezca esta cadena hablaremos de mayor o menor integración vertical. Cuantas menos empresas intervengan, mayor integración vertical y viceversa.</a:t>
            </a:r>
          </a:p>
          <a:p>
            <a:pPr eaLnBrk="1" hangingPunct="1"/>
            <a:r>
              <a:rPr lang="es-ES" smtClean="0"/>
              <a:t>Por otra parte es interesante relacionar esta cadena con el concepto de cadena de valor, según el cual cada fase añade un valor sobre la fase previa. Finalmente, el resultado: el producto en manos del cliente. Debe tener un valor (percibido por el cliente) superior al precio, mientras que la empresa o cadena de empresas han conseguido obtener dicho valor con un coste económico inferior, lo cual es el margen económico que se obtiene.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AF66C25-8C2F-4897-9CA8-79BC7C0D293F}" type="slidenum">
              <a:rPr lang="es-ES" smtClean="0"/>
              <a:pPr/>
              <a:t>8</a:t>
            </a:fld>
            <a:endParaRPr lang="es-ES" smtClean="0"/>
          </a:p>
        </p:txBody>
      </p:sp>
      <p:sp>
        <p:nvSpPr>
          <p:cNvPr id="39939" name="Rectangle 2"/>
          <p:cNvSpPr>
            <a:spLocks noGrp="1" noRot="1" noChangeAspect="1" noChangeArrowheads="1" noTextEdit="1"/>
          </p:cNvSpPr>
          <p:nvPr>
            <p:ph type="sldImg"/>
          </p:nvPr>
        </p:nvSpPr>
        <p:spPr>
          <a:xfrm>
            <a:off x="995363" y="768350"/>
            <a:ext cx="5114925" cy="3836988"/>
          </a:xfrm>
          <a:ln/>
        </p:spPr>
      </p:sp>
      <p:sp>
        <p:nvSpPr>
          <p:cNvPr id="39940" name="Rectangle 3"/>
          <p:cNvSpPr>
            <a:spLocks noGrp="1" noChangeArrowheads="1"/>
          </p:cNvSpPr>
          <p:nvPr>
            <p:ph type="body" idx="1"/>
          </p:nvPr>
        </p:nvSpPr>
        <p:spPr>
          <a:noFill/>
          <a:ln/>
        </p:spPr>
        <p:txBody>
          <a:bodyPr/>
          <a:lstStyle/>
          <a:p>
            <a:pPr eaLnBrk="1" hangingPunct="1"/>
            <a:r>
              <a:rPr lang="es-ES" smtClean="0"/>
              <a:t>Debate en clase e ir anotando aquí los posibles motivos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FD510B7-7033-4111-B87E-1380C30E2416}" type="slidenum">
              <a:rPr lang="es-ES" smtClean="0"/>
              <a:pPr/>
              <a:t>9</a:t>
            </a:fld>
            <a:endParaRPr lang="es-ES" smtClean="0"/>
          </a:p>
        </p:txBody>
      </p:sp>
      <p:sp>
        <p:nvSpPr>
          <p:cNvPr id="40963" name="Rectangle 2"/>
          <p:cNvSpPr>
            <a:spLocks noGrp="1" noRot="1" noChangeAspect="1" noChangeArrowheads="1" noTextEdit="1"/>
          </p:cNvSpPr>
          <p:nvPr>
            <p:ph type="sldImg"/>
          </p:nvPr>
        </p:nvSpPr>
        <p:spPr>
          <a:xfrm>
            <a:off x="995363" y="768350"/>
            <a:ext cx="5114925" cy="3836988"/>
          </a:xfrm>
          <a:ln/>
        </p:spPr>
      </p:sp>
      <p:sp>
        <p:nvSpPr>
          <p:cNvPr id="40964" name="Rectangle 3"/>
          <p:cNvSpPr>
            <a:spLocks noGrp="1" noChangeArrowheads="1"/>
          </p:cNvSpPr>
          <p:nvPr>
            <p:ph type="body" idx="1"/>
          </p:nvPr>
        </p:nvSpPr>
        <p:spPr>
          <a:noFill/>
          <a:ln/>
        </p:spPr>
        <p:txBody>
          <a:bodyPr/>
          <a:lstStyle/>
          <a:p>
            <a:pPr eaLnBrk="1" hangingPunct="1"/>
            <a:r>
              <a:rPr lang="es-ES_tradnl" b="1" i="1" smtClean="0"/>
              <a:t>Sociedad Civil.</a:t>
            </a:r>
            <a:r>
              <a:rPr lang="es-ES_tradnl" smtClean="0"/>
              <a:t>  Artículo 2.059º y 2.060º del Código Civil.  Ejemplo, una sociedad que tenga por fin ejercer una profesión.  Los corredores de propiedades, etc.  </a:t>
            </a:r>
            <a:r>
              <a:rPr lang="es-ES_tradnl" i="1" smtClean="0"/>
              <a:t>En general, las sociedades civiles son normalmente consensuales.</a:t>
            </a:r>
            <a:r>
              <a:rPr lang="es-ES_tradnl" smtClean="0"/>
              <a:t>  </a:t>
            </a:r>
            <a:r>
              <a:rPr lang="es-ES_tradnl" i="1" smtClean="0"/>
              <a:t>Pero la Sociedad de Responsabilidad Limitada no es consensual, sino que es Solemne.</a:t>
            </a:r>
            <a:endParaRPr lang="es-ES_tradnl" smtClean="0"/>
          </a:p>
          <a:p>
            <a:pPr eaLnBrk="1" hangingPunct="1"/>
            <a:r>
              <a:rPr lang="es-ES_tradnl" smtClean="0"/>
              <a:t>b)	</a:t>
            </a:r>
            <a:r>
              <a:rPr lang="es-ES_tradnl" b="1" i="1" smtClean="0"/>
              <a:t>Sociedad Comercial.</a:t>
            </a:r>
            <a:r>
              <a:rPr lang="es-ES_tradnl" smtClean="0"/>
              <a:t>  Tienen por objeto realizar o no actos de comercio.  Si no los realiza, es una sociedad civil. </a:t>
            </a:r>
            <a:r>
              <a:rPr lang="es-ES_tradnl" i="1" smtClean="0"/>
              <a:t>Son sociedades solemnes.</a:t>
            </a:r>
            <a:endParaRPr lang="es-ES_tradnl" smtClean="0"/>
          </a:p>
          <a:p>
            <a:pPr eaLnBrk="1" hangingPunct="1"/>
            <a:r>
              <a:rPr lang="es-ES_tradnl" smtClean="0"/>
              <a:t>Sin embargo, las </a:t>
            </a:r>
            <a:r>
              <a:rPr lang="es-ES_tradnl" b="1" i="1" smtClean="0"/>
              <a:t>Sociedades Anónimas</a:t>
            </a:r>
            <a:r>
              <a:rPr lang="es-ES_tradnl" smtClean="0"/>
              <a:t>, nunca serán civiles, por disposición del artículo 1º  inciso 2º de la ley 18.046º: </a:t>
            </a:r>
            <a:r>
              <a:rPr lang="es-ES_tradnl" i="1" smtClean="0"/>
              <a:t>“La sociedad anónima es siempre mercantil, aun cuando se forme para la realización de negocios de carácter civil.”</a:t>
            </a:r>
            <a:endParaRPr lang="es-ES_tradnl" smtClean="0"/>
          </a:p>
          <a:p>
            <a:pPr eaLnBrk="1" hangingPunct="1"/>
            <a:r>
              <a:rPr lang="es-ES_tradnl" smtClean="0"/>
              <a:t>En definitiva, las sociedades civiles son: </a:t>
            </a:r>
            <a:r>
              <a:rPr lang="es-ES_tradnl" i="1" smtClean="0"/>
              <a:t>Sociedades Colectivas, en Comandita, y de Responsabilidad Limitada.</a:t>
            </a:r>
            <a:r>
              <a:rPr lang="es-ES_tradnl" smtClean="0"/>
              <a:t>  Las sociedades comerciales son: </a:t>
            </a:r>
            <a:r>
              <a:rPr lang="es-ES_tradnl" i="1" smtClean="0"/>
              <a:t>Sociedades Colectivas, en Comandita, Responsabilidad Limitada y Anónimas.</a:t>
            </a:r>
            <a:endParaRPr lang="es-ES_tradnl" smtClean="0"/>
          </a:p>
          <a:p>
            <a:pPr eaLnBrk="1" hangingPunct="1"/>
            <a:r>
              <a:rPr lang="es-ES_tradnl" smtClean="0"/>
              <a:t>El criterio diferenciador es el objeto de la sociedad.  Es el elemento que diferencia a las sociedades civiles de las mercantiles.</a:t>
            </a:r>
          </a:p>
          <a:p>
            <a:pPr eaLnBrk="1" hangingPunct="1"/>
            <a:r>
              <a:rPr lang="es-ES_tradnl" smtClean="0"/>
              <a:t>Otro elemento diferenciador está con relación a la </a:t>
            </a:r>
            <a:r>
              <a:rPr lang="es-ES_tradnl" b="1" i="1" smtClean="0"/>
              <a:t>Responsabilidad</a:t>
            </a:r>
            <a:r>
              <a:rPr lang="es-ES_tradnl" smtClean="0"/>
              <a:t>.  Básicamente se da en la sociedad colectiva, sea civil o  comercial.</a:t>
            </a:r>
          </a:p>
          <a:p>
            <a:pPr eaLnBrk="1" hangingPunct="1"/>
            <a:r>
              <a:rPr lang="es-ES_tradnl" smtClean="0"/>
              <a:t>Las Sociedades colectivas en general, sea civil o mercantil, el socio responde ilimitadamente con su patrimonio, por las deudas que ha adquirido la sociedad.</a:t>
            </a:r>
          </a:p>
          <a:p>
            <a:pPr eaLnBrk="1" hangingPunct="1"/>
            <a:r>
              <a:rPr lang="es-ES_tradnl" smtClean="0"/>
              <a:t>La diferencia está en la modalidad:</a:t>
            </a:r>
          </a:p>
          <a:p>
            <a:pPr eaLnBrk="1" hangingPunct="1"/>
            <a:r>
              <a:rPr lang="es-ES_tradnl" smtClean="0"/>
              <a:t>En las Sociedades Colectivas Civiles, el socio responde ilimitadamente, pero en forma subsidiaria y a prorrata del monto de sus aportes y solo la insolvencia de alguno de los socios afecta a los demás.</a:t>
            </a:r>
          </a:p>
          <a:p>
            <a:pPr eaLnBrk="1" hangingPunct="1"/>
            <a:r>
              <a:rPr lang="es-ES_tradnl" smtClean="0"/>
              <a:t>No ocurre en cuanto a la sociedad colectiva comercial, donde la responsabilidad es ilimitada y solidaria pasivamente.</a:t>
            </a:r>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A77854B-FA3D-4B40-BB33-6EE253FAA375}" type="slidenum">
              <a:rPr lang="es-ES" smtClean="0"/>
              <a:pPr/>
              <a:t>11</a:t>
            </a:fld>
            <a:endParaRPr lang="es-ES" smtClean="0"/>
          </a:p>
        </p:txBody>
      </p:sp>
      <p:sp>
        <p:nvSpPr>
          <p:cNvPr id="41987" name="Rectangle 2"/>
          <p:cNvSpPr>
            <a:spLocks noGrp="1" noRot="1" noChangeAspect="1" noChangeArrowheads="1" noTextEdit="1"/>
          </p:cNvSpPr>
          <p:nvPr>
            <p:ph type="sldImg"/>
          </p:nvPr>
        </p:nvSpPr>
        <p:spPr>
          <a:xfrm>
            <a:off x="995363" y="768350"/>
            <a:ext cx="5114925" cy="3836988"/>
          </a:xfrm>
          <a:ln/>
        </p:spPr>
      </p:sp>
      <p:sp>
        <p:nvSpPr>
          <p:cNvPr id="41988" name="Rectangle 3"/>
          <p:cNvSpPr>
            <a:spLocks noGrp="1" noChangeArrowheads="1"/>
          </p:cNvSpPr>
          <p:nvPr>
            <p:ph type="body" idx="1"/>
          </p:nvPr>
        </p:nvSpPr>
        <p:spPr>
          <a:noFill/>
          <a:ln/>
        </p:spPr>
        <p:txBody>
          <a:bodyPr/>
          <a:lstStyle/>
          <a:p>
            <a:pPr eaLnBrk="1" hangingPunct="1"/>
            <a:r>
              <a:rPr lang="es-ES" smtClean="0"/>
              <a:t>Ver cifras equivalentes en Chile a partir del excel:</a:t>
            </a:r>
          </a:p>
          <a:p>
            <a:pPr eaLnBrk="1" hangingPunct="1"/>
            <a:r>
              <a:rPr lang="es-ES" smtClean="0"/>
              <a:t>DOC-9-infoterritorialcomunalizada(julio2006)-z.zip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9646D0B-B850-402B-A0B6-103DA8CFCB73}" type="slidenum">
              <a:rPr lang="es-ES" smtClean="0"/>
              <a:pPr/>
              <a:t>15</a:t>
            </a:fld>
            <a:endParaRPr lang="es-ES" smtClean="0"/>
          </a:p>
        </p:txBody>
      </p:sp>
      <p:sp>
        <p:nvSpPr>
          <p:cNvPr id="43011" name="Rectangle 2"/>
          <p:cNvSpPr>
            <a:spLocks noGrp="1" noRot="1" noChangeAspect="1" noChangeArrowheads="1" noTextEdit="1"/>
          </p:cNvSpPr>
          <p:nvPr>
            <p:ph type="sldImg"/>
          </p:nvPr>
        </p:nvSpPr>
        <p:spPr>
          <a:xfrm>
            <a:off x="995363" y="768350"/>
            <a:ext cx="5114925" cy="3836988"/>
          </a:xfrm>
          <a:ln/>
        </p:spPr>
      </p:sp>
      <p:sp>
        <p:nvSpPr>
          <p:cNvPr id="43012" name="Rectangle 3"/>
          <p:cNvSpPr>
            <a:spLocks noGrp="1" noChangeArrowheads="1"/>
          </p:cNvSpPr>
          <p:nvPr>
            <p:ph type="body" idx="1"/>
          </p:nvPr>
        </p:nvSpPr>
        <p:spPr>
          <a:noFill/>
          <a:ln/>
        </p:spPr>
        <p:txBody>
          <a:bodyPr/>
          <a:lstStyle/>
          <a:p>
            <a:pPr eaLnBrk="1" hangingPunct="1"/>
            <a:r>
              <a:rPr lang="es-ES" b="1" smtClean="0"/>
              <a:t>EL PROTOCOLO FAMILIAR: Contenido Básico</a:t>
            </a:r>
            <a:r>
              <a:rPr lang="es-ES" smtClean="0"/>
              <a:t/>
            </a:r>
            <a:br>
              <a:rPr lang="es-ES" smtClean="0"/>
            </a:br>
            <a:r>
              <a:rPr lang="es-ES" smtClean="0"/>
              <a:t/>
            </a:r>
            <a:br>
              <a:rPr lang="es-ES" smtClean="0"/>
            </a:br>
            <a:r>
              <a:rPr lang="es-ES" smtClean="0"/>
              <a:t>Los elementos que conforman el Protocolo Familiar deberían ser: la familia, firmantes, generaciones y posibles ramificaciones; la historia empresarial y los valores propios, tradicionales y empresariales; principales órganos de gobierno y configuración de los mismos; normas básicas de incorporación a la empresa familiar; política de remuneración, dividendos, participaciones, propiedad; política testamentaria, separación, divorcio, usufructo….; comportamiento empresarial y social, responsabilidad social entre los públicos objetivos y potenciales, correlación imagen comercial-imagen familiar, posibles operaciones de riesgo.</a:t>
            </a:r>
            <a:br>
              <a:rPr lang="es-ES" smtClean="0"/>
            </a:br>
            <a:r>
              <a:rPr lang="es-ES" smtClean="0"/>
              <a:t/>
            </a:r>
            <a:br>
              <a:rPr lang="es-ES" smtClean="0"/>
            </a:br>
            <a:r>
              <a:rPr lang="es-ES" smtClean="0"/>
              <a:t>En el desarrollo del protocolo hay que tener en consideración los aspectos que pueden ser críticos a la hora de que cualquier empresa familiar aborde su futuro.</a:t>
            </a:r>
          </a:p>
          <a:p>
            <a:pPr eaLnBrk="1" hangingPunct="1"/>
            <a:r>
              <a:rPr lang="es-ES" smtClean="0"/>
              <a:t/>
            </a:r>
            <a:br>
              <a:rPr lang="es-ES" smtClean="0"/>
            </a:br>
            <a:r>
              <a:rPr lang="es-ES" i="1" smtClean="0"/>
              <a:t>Extraído de http://prensa.iefamiliar.com/view_manager.html?root=372,547</a:t>
            </a:r>
          </a:p>
          <a:p>
            <a:pPr eaLnBrk="1" hangingPunct="1"/>
            <a:r>
              <a:rPr lang="es-ES" b="1" i="1" smtClean="0"/>
              <a:t>Instituto de la Empresa Familiar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1607D33-47D4-48F1-B7BE-6573FE5EC08A}" type="slidenum">
              <a:rPr lang="es-ES" smtClean="0"/>
              <a:pPr/>
              <a:t>16</a:t>
            </a:fld>
            <a:endParaRPr lang="es-ES" smtClean="0"/>
          </a:p>
        </p:txBody>
      </p:sp>
      <p:sp>
        <p:nvSpPr>
          <p:cNvPr id="44035" name="Rectangle 2"/>
          <p:cNvSpPr>
            <a:spLocks noGrp="1" noRot="1" noChangeAspect="1" noChangeArrowheads="1" noTextEdit="1"/>
          </p:cNvSpPr>
          <p:nvPr>
            <p:ph type="sldImg"/>
          </p:nvPr>
        </p:nvSpPr>
        <p:spPr>
          <a:xfrm>
            <a:off x="995363" y="768350"/>
            <a:ext cx="5114925" cy="3836988"/>
          </a:xfrm>
          <a:ln/>
        </p:spPr>
      </p:sp>
      <p:sp>
        <p:nvSpPr>
          <p:cNvPr id="44036" name="Rectangle 3"/>
          <p:cNvSpPr>
            <a:spLocks noGrp="1" noChangeArrowheads="1"/>
          </p:cNvSpPr>
          <p:nvPr>
            <p:ph type="body" idx="1"/>
          </p:nvPr>
        </p:nvSpPr>
        <p:spPr>
          <a:noFill/>
          <a:ln/>
        </p:spPr>
        <p:txBody>
          <a:bodyPr/>
          <a:lstStyle/>
          <a:p>
            <a:pPr eaLnBrk="1" hangingPunct="1"/>
            <a:r>
              <a:rPr lang="es-ES" smtClean="0"/>
              <a:t>La empresa es un sistema en tanto en cuanto e</a:t>
            </a:r>
            <a:r>
              <a:rPr lang="es-ES" smtClean="0">
                <a:cs typeface="Arial" charset="0"/>
              </a:rPr>
              <a:t>s un conjunto </a:t>
            </a:r>
            <a:r>
              <a:rPr lang="es-ES" b="1" smtClean="0">
                <a:cs typeface="Arial" charset="0"/>
              </a:rPr>
              <a:t>organizado</a:t>
            </a:r>
            <a:r>
              <a:rPr lang="es-ES" smtClean="0">
                <a:cs typeface="Arial" charset="0"/>
              </a:rPr>
              <a:t> de cosas o partes </a:t>
            </a:r>
            <a:r>
              <a:rPr lang="es-ES" b="1" smtClean="0">
                <a:cs typeface="Arial" charset="0"/>
              </a:rPr>
              <a:t>interactuantes</a:t>
            </a:r>
            <a:r>
              <a:rPr lang="es-ES" smtClean="0">
                <a:cs typeface="Arial" charset="0"/>
              </a:rPr>
              <a:t> e </a:t>
            </a:r>
            <a:r>
              <a:rPr lang="es-ES" b="1" smtClean="0">
                <a:cs typeface="Arial" charset="0"/>
              </a:rPr>
              <a:t>interdependientes</a:t>
            </a:r>
            <a:r>
              <a:rPr lang="es-ES" smtClean="0">
                <a:cs typeface="Arial" charset="0"/>
              </a:rPr>
              <a:t>, que se relacionan formando un todo unitario y complejo. Por tanto es algo con entidad propia, pero esa entidad propia se forma a partir de una multiplicidad de elementos componentes y de las formas en que interactúan entre ellos influyéndose mutuamente.</a:t>
            </a:r>
          </a:p>
          <a:p>
            <a:pPr eaLnBrk="1" hangingPunct="1"/>
            <a:r>
              <a:rPr lang="es-ES" smtClean="0">
                <a:cs typeface="Arial" charset="0"/>
              </a:rPr>
              <a:t>Es un sistema </a:t>
            </a:r>
            <a:r>
              <a:rPr lang="es-ES" b="1" smtClean="0">
                <a:cs typeface="Arial" charset="0"/>
              </a:rPr>
              <a:t>abierto</a:t>
            </a:r>
            <a:r>
              <a:rPr lang="es-ES" smtClean="0">
                <a:cs typeface="Arial" charset="0"/>
              </a:rPr>
              <a:t> porque se ve influido por lo que sucede en el </a:t>
            </a:r>
            <a:r>
              <a:rPr lang="es-ES" b="1" smtClean="0">
                <a:cs typeface="Arial" charset="0"/>
              </a:rPr>
              <a:t>entorno</a:t>
            </a:r>
            <a:r>
              <a:rPr lang="es-ES" smtClean="0">
                <a:cs typeface="Arial" charset="0"/>
              </a:rPr>
              <a:t>, en sus alrededores, y a su vez influye en ese mismo entorno. La empresa pues, recibe una </a:t>
            </a:r>
            <a:r>
              <a:rPr lang="es-ES" b="1" smtClean="0">
                <a:cs typeface="Arial" charset="0"/>
              </a:rPr>
              <a:t>entradas</a:t>
            </a:r>
            <a:r>
              <a:rPr lang="es-ES" smtClean="0">
                <a:cs typeface="Arial" charset="0"/>
              </a:rPr>
              <a:t> (físicas o no) del entorno y produce unas </a:t>
            </a:r>
            <a:r>
              <a:rPr lang="es-ES" b="1" smtClean="0">
                <a:cs typeface="Arial" charset="0"/>
              </a:rPr>
              <a:t>salidas</a:t>
            </a:r>
            <a:r>
              <a:rPr lang="es-ES" smtClean="0">
                <a:cs typeface="Arial" charset="0"/>
              </a:rPr>
              <a:t> (físicas o no) que devuelve al entorno. Entre las entradas que recibe y las salidas que genera se producen procesos de respuesta y/o transformación.</a:t>
            </a:r>
          </a:p>
          <a:p>
            <a:pPr eaLnBrk="1" hangingPunct="1"/>
            <a:r>
              <a:rPr lang="es-ES" smtClean="0">
                <a:cs typeface="Arial" charset="0"/>
              </a:rPr>
              <a:t>Como entidad pues, tiene una </a:t>
            </a:r>
            <a:r>
              <a:rPr lang="es-ES" b="1" smtClean="0">
                <a:cs typeface="Arial" charset="0"/>
              </a:rPr>
              <a:t>conducta</a:t>
            </a:r>
            <a:r>
              <a:rPr lang="es-ES" smtClean="0">
                <a:cs typeface="Arial" charset="0"/>
              </a:rPr>
              <a:t> observable, un comportamiento, que es el resultado de las formas en que sus componentes interaccionan entre ellos y con el entorno para dadas unas entradas producir unas salidas. De la empresa podemos observar </a:t>
            </a:r>
            <a:r>
              <a:rPr lang="es-ES" i="1" smtClean="0">
                <a:cs typeface="Arial" charset="0"/>
              </a:rPr>
              <a:t>desde fuera</a:t>
            </a:r>
            <a:r>
              <a:rPr lang="es-ES" smtClean="0">
                <a:cs typeface="Arial" charset="0"/>
              </a:rPr>
              <a:t> su conducta a través de las entradas y de las salidas (entre ellas la información que produce para el entorno), pero también podríamos observar </a:t>
            </a:r>
            <a:r>
              <a:rPr lang="es-ES" i="1" smtClean="0">
                <a:cs typeface="Arial" charset="0"/>
              </a:rPr>
              <a:t>desde dentro</a:t>
            </a:r>
            <a:r>
              <a:rPr lang="es-ES" smtClean="0">
                <a:cs typeface="Arial" charset="0"/>
              </a:rPr>
              <a:t> su conducta a través de observar los procesos que se dan en su seno como consecuencia de la interacción entre sus elementos.</a:t>
            </a:r>
          </a:p>
          <a:p>
            <a:pPr eaLnBrk="1" hangingPunct="1"/>
            <a:r>
              <a:rPr lang="es-ES" smtClean="0">
                <a:cs typeface="Arial" charset="0"/>
              </a:rPr>
              <a:t>Al tener una conducta externa, debido a que es un sistema abierto, la empresa </a:t>
            </a:r>
            <a:r>
              <a:rPr lang="es-ES" b="1" smtClean="0">
                <a:cs typeface="Arial" charset="0"/>
              </a:rPr>
              <a:t>interesa</a:t>
            </a:r>
            <a:r>
              <a:rPr lang="es-ES" smtClean="0">
                <a:cs typeface="Arial" charset="0"/>
              </a:rPr>
              <a:t> a los agentes del entorno</a:t>
            </a:r>
          </a:p>
          <a:p>
            <a:pPr eaLnBrk="1" hangingPunct="1"/>
            <a:r>
              <a:rPr lang="es-ES" smtClean="0">
                <a:cs typeface="Arial" charset="0"/>
              </a:rPr>
              <a:t>La empresa no es un sistema inmutable ni aleatorio. Es un sistema conscientemente construido para conseguir unas </a:t>
            </a:r>
            <a:r>
              <a:rPr lang="es-ES" b="1" smtClean="0">
                <a:cs typeface="Arial" charset="0"/>
              </a:rPr>
              <a:t>finalidades</a:t>
            </a:r>
            <a:r>
              <a:rPr lang="es-ES" smtClean="0">
                <a:cs typeface="Arial" charset="0"/>
              </a:rPr>
              <a:t> quienes fijan las finalidades son los diferentes agentes del entorno interesados en su conducta, principalmente los </a:t>
            </a:r>
            <a:r>
              <a:rPr lang="es-ES" b="1" smtClean="0">
                <a:cs typeface="Arial" charset="0"/>
              </a:rPr>
              <a:t>dueños o socios</a:t>
            </a:r>
            <a:r>
              <a:rPr lang="es-ES" smtClean="0">
                <a:cs typeface="Arial" charset="0"/>
              </a:rPr>
              <a:t>, pero también la administración, los empleados y sus sindicatos, los clientes, los proveedores, etc.</a:t>
            </a:r>
          </a:p>
          <a:p>
            <a:pPr eaLnBrk="1" hangingPunct="1"/>
            <a:r>
              <a:rPr lang="es-ES" smtClean="0">
                <a:cs typeface="Arial" charset="0"/>
              </a:rPr>
              <a:t>Normalmente los dueños pretenden como finalidad que la empresa ofrezca una rentabilidad económica y están dispuestos para ello a aportar como entrada capitales. Pero habría otras finalidades a tener en cuenta en un lugar secundario desde el punto de vista de otros agentes, según su nivel de influencia.</a:t>
            </a:r>
          </a:p>
          <a:p>
            <a:pPr eaLnBrk="1" hangingPunct="1"/>
            <a:r>
              <a:rPr lang="es-ES" smtClean="0">
                <a:cs typeface="Arial" charset="0"/>
              </a:rPr>
              <a:t>Las finalidades pueden ir cambiando a lo largo del tiempo, en función de los intereses de los agentes que los fijan y de las limitaciones y condiciones que impone el entorno. Por tanto, los </a:t>
            </a:r>
            <a:r>
              <a:rPr lang="es-ES" b="1" smtClean="0">
                <a:cs typeface="Arial" charset="0"/>
              </a:rPr>
              <a:t>objetivos</a:t>
            </a:r>
            <a:r>
              <a:rPr lang="es-ES" smtClean="0">
                <a:cs typeface="Arial" charset="0"/>
              </a:rPr>
              <a:t> en los que se traducen estas finalidades también variarán.</a:t>
            </a:r>
          </a:p>
          <a:p>
            <a:pPr eaLnBrk="1" hangingPunct="1"/>
            <a:r>
              <a:rPr lang="es-ES" smtClean="0">
                <a:cs typeface="Arial" charset="0"/>
              </a:rPr>
              <a:t>La </a:t>
            </a:r>
            <a:r>
              <a:rPr lang="es-ES" b="1" smtClean="0">
                <a:cs typeface="Arial" charset="0"/>
              </a:rPr>
              <a:t>gestión de la empresa</a:t>
            </a:r>
            <a:r>
              <a:rPr lang="es-ES" smtClean="0">
                <a:cs typeface="Arial" charset="0"/>
              </a:rPr>
              <a:t> incluye la fijación de los objetivos para conseguir las finalidades y la fijación de </a:t>
            </a:r>
            <a:r>
              <a:rPr lang="es-ES" b="1" smtClean="0">
                <a:cs typeface="Arial" charset="0"/>
              </a:rPr>
              <a:t>planes</a:t>
            </a:r>
            <a:r>
              <a:rPr lang="es-ES" smtClean="0">
                <a:cs typeface="Arial" charset="0"/>
              </a:rPr>
              <a:t> para llevar a cabo las actividades que han de conducir al éxito o cumplimiento de los objetivos. Los planes deben contemplar la </a:t>
            </a:r>
            <a:r>
              <a:rPr lang="es-ES" b="1" smtClean="0">
                <a:cs typeface="Arial" charset="0"/>
              </a:rPr>
              <a:t>estructura</a:t>
            </a:r>
            <a:r>
              <a:rPr lang="es-ES" smtClean="0">
                <a:cs typeface="Arial" charset="0"/>
              </a:rPr>
              <a:t> actual del sistema (estructura organizativa) el diseño de los </a:t>
            </a:r>
            <a:r>
              <a:rPr lang="es-ES" b="1" smtClean="0">
                <a:cs typeface="Arial" charset="0"/>
              </a:rPr>
              <a:t>cambios necesarios</a:t>
            </a:r>
            <a:r>
              <a:rPr lang="es-ES" smtClean="0">
                <a:cs typeface="Arial" charset="0"/>
              </a:rPr>
              <a:t> para poder llevar a cabo los planes con éxito. Este proceso de fijación de objetivos y de planificación se ha de ir desagregando a niveles progresivamente más detalladas y parciales: objetivos y planes de la empresa a largo plazo, a corto plazo, objetivos departamentales, objetivos de procesos concretos, ...</a:t>
            </a:r>
          </a:p>
          <a:p>
            <a:pPr eaLnBrk="1" hangingPunct="1"/>
            <a:r>
              <a:rPr lang="es-ES" smtClean="0"/>
              <a:t>(continúa en la pág siguiente)</a:t>
            </a:r>
          </a:p>
          <a:p>
            <a:pPr eaLnBrk="1" hangingPunct="1"/>
            <a:endParaRPr lang="es-ES"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85ACE0C-1DA9-4E78-9539-D690A30BDCA7}" type="slidenum">
              <a:rPr lang="es-ES" smtClean="0"/>
              <a:pPr/>
              <a:t>17</a:t>
            </a:fld>
            <a:endParaRPr lang="es-ES" smtClean="0"/>
          </a:p>
        </p:txBody>
      </p:sp>
      <p:sp>
        <p:nvSpPr>
          <p:cNvPr id="45059" name="Rectangle 2"/>
          <p:cNvSpPr>
            <a:spLocks noGrp="1" noRot="1" noChangeAspect="1" noChangeArrowheads="1" noTextEdit="1"/>
          </p:cNvSpPr>
          <p:nvPr>
            <p:ph type="sldImg"/>
          </p:nvPr>
        </p:nvSpPr>
        <p:spPr>
          <a:xfrm>
            <a:off x="995363" y="768350"/>
            <a:ext cx="5114925" cy="3836988"/>
          </a:xfrm>
          <a:ln/>
        </p:spPr>
      </p:sp>
      <p:sp>
        <p:nvSpPr>
          <p:cNvPr id="45060" name="Rectangle 3"/>
          <p:cNvSpPr>
            <a:spLocks noGrp="1" noChangeArrowheads="1"/>
          </p:cNvSpPr>
          <p:nvPr>
            <p:ph type="body" idx="1"/>
          </p:nvPr>
        </p:nvSpPr>
        <p:spPr>
          <a:noFill/>
          <a:ln/>
        </p:spPr>
        <p:txBody>
          <a:bodyPr/>
          <a:lstStyle/>
          <a:p>
            <a:pPr eaLnBrk="1" hangingPunct="1"/>
            <a:r>
              <a:rPr lang="es-ES" smtClean="0"/>
              <a:t>(continúa de la pág anterior)</a:t>
            </a:r>
          </a:p>
          <a:p>
            <a:pPr eaLnBrk="1" hangingPunct="1"/>
            <a:r>
              <a:rPr lang="es-ES" smtClean="0">
                <a:cs typeface="Arial" charset="0"/>
              </a:rPr>
              <a:t>Así pues, la gestión de la empresa consiste en parte en hacer </a:t>
            </a:r>
            <a:r>
              <a:rPr lang="es-ES" b="1" smtClean="0">
                <a:cs typeface="Arial" charset="0"/>
              </a:rPr>
              <a:t>evolucionar</a:t>
            </a:r>
            <a:r>
              <a:rPr lang="es-ES" smtClean="0">
                <a:cs typeface="Arial" charset="0"/>
              </a:rPr>
              <a:t> la estructura del sistema, cambiar los elementos que lo componen, las formas en que interaccionan (es decir los procesos y las normas de funcionamiento), así como las entradas al sistema, para intentar conseguir las salidas que se desean (objetivos). </a:t>
            </a:r>
          </a:p>
          <a:p>
            <a:pPr eaLnBrk="1" hangingPunct="1"/>
            <a:r>
              <a:rPr lang="es-ES" smtClean="0"/>
              <a:t>Ningún plan humano es perfecto, además éstos se basan en previsiones del futuro que seguramente no se cumplirán al 100%, por tanto, el sistema, una vez </a:t>
            </a:r>
            <a:r>
              <a:rPr lang="es-ES" b="1" smtClean="0"/>
              <a:t>configurado</a:t>
            </a:r>
            <a:r>
              <a:rPr lang="es-ES" smtClean="0"/>
              <a:t>, no se puede dejar funcionar sin </a:t>
            </a:r>
            <a:r>
              <a:rPr lang="es-ES" b="1" smtClean="0"/>
              <a:t>supervisión</a:t>
            </a:r>
            <a:r>
              <a:rPr lang="es-ES" smtClean="0"/>
              <a:t> o, de lo contrario, el curso del mismo se irá apartando progresivamente del camino deseado o planificado. La gestión de la empresa también se ocupa de ejercer esa supervisión, es lo que se llama </a:t>
            </a:r>
            <a:r>
              <a:rPr lang="es-ES" b="1" smtClean="0"/>
              <a:t>control de gestión</a:t>
            </a:r>
            <a:r>
              <a:rPr lang="es-ES" smtClean="0"/>
              <a:t>, que consiste en:</a:t>
            </a:r>
          </a:p>
          <a:p>
            <a:pPr eaLnBrk="1" hangingPunct="1">
              <a:buFontTx/>
              <a:buChar char="•"/>
            </a:pPr>
            <a:r>
              <a:rPr lang="es-ES" smtClean="0"/>
              <a:t>Recopilar información sobre la empresa, sus procesos y las salidas que producen (finales o intermedias)</a:t>
            </a:r>
          </a:p>
          <a:p>
            <a:pPr eaLnBrk="1" hangingPunct="1">
              <a:buFontTx/>
              <a:buChar char="•"/>
            </a:pPr>
            <a:r>
              <a:rPr lang="es-ES" smtClean="0"/>
              <a:t>Comparar la información sobre lo que está ocurriendo (ejecutándose) con los planes, con los objetivos que se han fijado y detectar las </a:t>
            </a:r>
            <a:r>
              <a:rPr lang="es-ES" b="1" smtClean="0"/>
              <a:t>desviaciones</a:t>
            </a:r>
            <a:r>
              <a:rPr lang="es-ES" smtClean="0"/>
              <a:t> cuanto más tempranamente mejor</a:t>
            </a:r>
          </a:p>
          <a:p>
            <a:pPr eaLnBrk="1" hangingPunct="1">
              <a:buFontTx/>
              <a:buChar char="•"/>
            </a:pPr>
            <a:r>
              <a:rPr lang="es-ES" smtClean="0"/>
              <a:t>Tomar decisiones correctoras, es decir, modificar los planes o los procesos o las entradas o, incluso, las finalidades y objetivos si dejan de tener sentido en la nueva situación</a:t>
            </a:r>
          </a:p>
          <a:p>
            <a:pPr eaLnBrk="1" hangingPunct="1"/>
            <a:r>
              <a:rPr lang="es-ES" smtClean="0"/>
              <a:t>El control (o feed-back) Esto es lo que hace de la empresa un </a:t>
            </a:r>
            <a:r>
              <a:rPr lang="es-ES" b="1" smtClean="0"/>
              <a:t>sistema regulado</a:t>
            </a:r>
            <a:r>
              <a:rPr lang="es-ES" smtClean="0"/>
              <a:t>. En la función de control los sistemas de información juegan un papel muy relevante en tanto en cuanto proporcionan la información necesaria.</a:t>
            </a:r>
          </a:p>
          <a:p>
            <a:pPr eaLnBrk="1" hangingPunct="1"/>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104C4FC-86CE-42F9-93F5-B57691D1582D}" type="slidenum">
              <a:rPr lang="es-ES" smtClean="0"/>
              <a:pPr/>
              <a:t>23</a:t>
            </a:fld>
            <a:endParaRPr lang="es-ES" smtClean="0"/>
          </a:p>
        </p:txBody>
      </p:sp>
      <p:sp>
        <p:nvSpPr>
          <p:cNvPr id="46083" name="Rectangle 2"/>
          <p:cNvSpPr>
            <a:spLocks noGrp="1" noRot="1" noChangeAspect="1" noChangeArrowheads="1" noTextEdit="1"/>
          </p:cNvSpPr>
          <p:nvPr>
            <p:ph type="sldImg"/>
          </p:nvPr>
        </p:nvSpPr>
        <p:spPr>
          <a:xfrm>
            <a:off x="995363" y="768350"/>
            <a:ext cx="5114925" cy="3836988"/>
          </a:xfrm>
          <a:ln/>
        </p:spPr>
      </p:sp>
      <p:sp>
        <p:nvSpPr>
          <p:cNvPr id="46084" name="Rectangle 3"/>
          <p:cNvSpPr>
            <a:spLocks noGrp="1" noChangeArrowheads="1"/>
          </p:cNvSpPr>
          <p:nvPr>
            <p:ph type="body" idx="1"/>
          </p:nvPr>
        </p:nvSpPr>
        <p:spPr>
          <a:noFill/>
          <a:ln/>
        </p:spPr>
        <p:txBody>
          <a:bodyPr/>
          <a:lstStyle/>
          <a:p>
            <a:pPr eaLnBrk="1" hangingPunct="1"/>
            <a:r>
              <a:rPr lang="es-ES" smtClean="0"/>
              <a:t>La empresa es un sistema en tanto en cuanto e</a:t>
            </a:r>
            <a:r>
              <a:rPr lang="es-ES" smtClean="0">
                <a:cs typeface="Arial" charset="0"/>
              </a:rPr>
              <a:t>s un conjunto </a:t>
            </a:r>
            <a:r>
              <a:rPr lang="es-ES" b="1" smtClean="0">
                <a:cs typeface="Arial" charset="0"/>
              </a:rPr>
              <a:t>organizado</a:t>
            </a:r>
            <a:r>
              <a:rPr lang="es-ES" smtClean="0">
                <a:cs typeface="Arial" charset="0"/>
              </a:rPr>
              <a:t> de cosas o partes </a:t>
            </a:r>
            <a:r>
              <a:rPr lang="es-ES" b="1" smtClean="0">
                <a:cs typeface="Arial" charset="0"/>
              </a:rPr>
              <a:t>interactuantes</a:t>
            </a:r>
            <a:r>
              <a:rPr lang="es-ES" smtClean="0">
                <a:cs typeface="Arial" charset="0"/>
              </a:rPr>
              <a:t> e </a:t>
            </a:r>
            <a:r>
              <a:rPr lang="es-ES" b="1" smtClean="0">
                <a:cs typeface="Arial" charset="0"/>
              </a:rPr>
              <a:t>interdependientes</a:t>
            </a:r>
            <a:r>
              <a:rPr lang="es-ES" smtClean="0">
                <a:cs typeface="Arial" charset="0"/>
              </a:rPr>
              <a:t>, que se relacionan formando un todo unitario y complejo. Por tanto es algo con entidad propia, pero esa entidad propia se forma a partir de una multiplicidad de elementos componentes y de las formas en que interactúan entre ellos influyéndose mutuamente.</a:t>
            </a:r>
          </a:p>
          <a:p>
            <a:pPr eaLnBrk="1" hangingPunct="1"/>
            <a:r>
              <a:rPr lang="es-ES" smtClean="0">
                <a:cs typeface="Arial" charset="0"/>
              </a:rPr>
              <a:t>Es un sistema </a:t>
            </a:r>
            <a:r>
              <a:rPr lang="es-ES" b="1" smtClean="0">
                <a:cs typeface="Arial" charset="0"/>
              </a:rPr>
              <a:t>abierto</a:t>
            </a:r>
            <a:r>
              <a:rPr lang="es-ES" smtClean="0">
                <a:cs typeface="Arial" charset="0"/>
              </a:rPr>
              <a:t> porque se ve influido por lo que sucede en el </a:t>
            </a:r>
            <a:r>
              <a:rPr lang="es-ES" b="1" smtClean="0">
                <a:cs typeface="Arial" charset="0"/>
              </a:rPr>
              <a:t>entorno</a:t>
            </a:r>
            <a:r>
              <a:rPr lang="es-ES" smtClean="0">
                <a:cs typeface="Arial" charset="0"/>
              </a:rPr>
              <a:t>, en sus alrededores, y a su vez influye en ese mismo entorno. La empresa pues, recibe una </a:t>
            </a:r>
            <a:r>
              <a:rPr lang="es-ES" b="1" smtClean="0">
                <a:cs typeface="Arial" charset="0"/>
              </a:rPr>
              <a:t>entradas</a:t>
            </a:r>
            <a:r>
              <a:rPr lang="es-ES" smtClean="0">
                <a:cs typeface="Arial" charset="0"/>
              </a:rPr>
              <a:t> (físicas o no) del entorno y produce unas </a:t>
            </a:r>
            <a:r>
              <a:rPr lang="es-ES" b="1" smtClean="0">
                <a:cs typeface="Arial" charset="0"/>
              </a:rPr>
              <a:t>salidas</a:t>
            </a:r>
            <a:r>
              <a:rPr lang="es-ES" smtClean="0">
                <a:cs typeface="Arial" charset="0"/>
              </a:rPr>
              <a:t> (físicas o no) que devuelve al entorno. Entre las entradas que recibe y las salidas que genera se producen procesos de respuesta y/o transformación.</a:t>
            </a:r>
          </a:p>
          <a:p>
            <a:pPr eaLnBrk="1" hangingPunct="1"/>
            <a:r>
              <a:rPr lang="es-ES" smtClean="0">
                <a:cs typeface="Arial" charset="0"/>
              </a:rPr>
              <a:t>Como entidad pues, tiene una </a:t>
            </a:r>
            <a:r>
              <a:rPr lang="es-ES" b="1" smtClean="0">
                <a:cs typeface="Arial" charset="0"/>
              </a:rPr>
              <a:t>conducta</a:t>
            </a:r>
            <a:r>
              <a:rPr lang="es-ES" smtClean="0">
                <a:cs typeface="Arial" charset="0"/>
              </a:rPr>
              <a:t> observable, un comportamiento, que es el resultado de las formas en que sus componentes interaccionan entre ellos y con el entorno para dadas unas entradas producir unas salidas. De la empresa podemos observar </a:t>
            </a:r>
            <a:r>
              <a:rPr lang="es-ES" i="1" smtClean="0">
                <a:cs typeface="Arial" charset="0"/>
              </a:rPr>
              <a:t>desde fuera</a:t>
            </a:r>
            <a:r>
              <a:rPr lang="es-ES" smtClean="0">
                <a:cs typeface="Arial" charset="0"/>
              </a:rPr>
              <a:t> su conducta a través de las entradas y de las salidas (entre ellas la información que produce para el entorno), pero también podríamos observar </a:t>
            </a:r>
            <a:r>
              <a:rPr lang="es-ES" i="1" smtClean="0">
                <a:cs typeface="Arial" charset="0"/>
              </a:rPr>
              <a:t>desde dentro</a:t>
            </a:r>
            <a:r>
              <a:rPr lang="es-ES" smtClean="0">
                <a:cs typeface="Arial" charset="0"/>
              </a:rPr>
              <a:t> su conducta a través de observar los procesos que se dan en su seno como consecuencia de la interacción entre sus elementos.</a:t>
            </a:r>
          </a:p>
          <a:p>
            <a:pPr eaLnBrk="1" hangingPunct="1"/>
            <a:r>
              <a:rPr lang="es-ES" smtClean="0">
                <a:cs typeface="Arial" charset="0"/>
              </a:rPr>
              <a:t>Al tener una conducta externa, debido a que es un sistema abierto, la empresa </a:t>
            </a:r>
            <a:r>
              <a:rPr lang="es-ES" b="1" smtClean="0">
                <a:cs typeface="Arial" charset="0"/>
              </a:rPr>
              <a:t>interesa</a:t>
            </a:r>
            <a:r>
              <a:rPr lang="es-ES" smtClean="0">
                <a:cs typeface="Arial" charset="0"/>
              </a:rPr>
              <a:t> a los agentes del entorno</a:t>
            </a:r>
          </a:p>
          <a:p>
            <a:pPr eaLnBrk="1" hangingPunct="1"/>
            <a:r>
              <a:rPr lang="es-ES" smtClean="0">
                <a:cs typeface="Arial" charset="0"/>
              </a:rPr>
              <a:t>La empresa no es un sistema inmutable ni aleatorio. Es un sistema conscientemente construido para conseguir unas </a:t>
            </a:r>
            <a:r>
              <a:rPr lang="es-ES" b="1" smtClean="0">
                <a:cs typeface="Arial" charset="0"/>
              </a:rPr>
              <a:t>finalidades</a:t>
            </a:r>
            <a:r>
              <a:rPr lang="es-ES" smtClean="0">
                <a:cs typeface="Arial" charset="0"/>
              </a:rPr>
              <a:t> quienes fijan las finalidades son los diferentes agentes del entorno interesados en su conducta, principalmente los </a:t>
            </a:r>
            <a:r>
              <a:rPr lang="es-ES" b="1" smtClean="0">
                <a:cs typeface="Arial" charset="0"/>
              </a:rPr>
              <a:t>dueños o socios</a:t>
            </a:r>
            <a:r>
              <a:rPr lang="es-ES" smtClean="0">
                <a:cs typeface="Arial" charset="0"/>
              </a:rPr>
              <a:t>, pero también la administración, los empleados y sus sindicatos, los clientes, los proveedores, etc.</a:t>
            </a:r>
          </a:p>
          <a:p>
            <a:pPr eaLnBrk="1" hangingPunct="1"/>
            <a:r>
              <a:rPr lang="es-ES" smtClean="0">
                <a:cs typeface="Arial" charset="0"/>
              </a:rPr>
              <a:t>Normalmente los dueños pretenden como finalidad que la empresa ofrezca una rentabilidad económica y están dispuestos para ello a aportar como entrada capitales. Pero habría otras finalidades a tener en cuenta en un lugar secundario desde el punto de vista de otros agentes, según su nivel de influencia.</a:t>
            </a:r>
          </a:p>
          <a:p>
            <a:pPr eaLnBrk="1" hangingPunct="1"/>
            <a:r>
              <a:rPr lang="es-ES" smtClean="0">
                <a:cs typeface="Arial" charset="0"/>
              </a:rPr>
              <a:t>Las finalidades pueden ir cambiando a lo largo del tiempo, en función de los intereses de los agentes que los fijan y de las limitaciones y condiciones que impone el entorno. Por tanto, los </a:t>
            </a:r>
            <a:r>
              <a:rPr lang="es-ES" b="1" smtClean="0">
                <a:cs typeface="Arial" charset="0"/>
              </a:rPr>
              <a:t>objetivos</a:t>
            </a:r>
            <a:r>
              <a:rPr lang="es-ES" smtClean="0">
                <a:cs typeface="Arial" charset="0"/>
              </a:rPr>
              <a:t> en los que se traducen estas finalidades también variarán.</a:t>
            </a:r>
          </a:p>
          <a:p>
            <a:pPr eaLnBrk="1" hangingPunct="1"/>
            <a:r>
              <a:rPr lang="es-ES" smtClean="0">
                <a:cs typeface="Arial" charset="0"/>
              </a:rPr>
              <a:t>La </a:t>
            </a:r>
            <a:r>
              <a:rPr lang="es-ES" b="1" smtClean="0">
                <a:cs typeface="Arial" charset="0"/>
              </a:rPr>
              <a:t>gestión de la empresa</a:t>
            </a:r>
            <a:r>
              <a:rPr lang="es-ES" smtClean="0">
                <a:cs typeface="Arial" charset="0"/>
              </a:rPr>
              <a:t> incluye la fijación de los objetivos para conseguir las finalidades y la fijación de </a:t>
            </a:r>
            <a:r>
              <a:rPr lang="es-ES" b="1" smtClean="0">
                <a:cs typeface="Arial" charset="0"/>
              </a:rPr>
              <a:t>planes</a:t>
            </a:r>
            <a:r>
              <a:rPr lang="es-ES" smtClean="0">
                <a:cs typeface="Arial" charset="0"/>
              </a:rPr>
              <a:t> para llevar a cabo las actividades que han de conducir al éxito o cumplimiento de los objetivos. Los planes deben contemplar la </a:t>
            </a:r>
            <a:r>
              <a:rPr lang="es-ES" b="1" smtClean="0">
                <a:cs typeface="Arial" charset="0"/>
              </a:rPr>
              <a:t>estructura</a:t>
            </a:r>
            <a:r>
              <a:rPr lang="es-ES" smtClean="0">
                <a:cs typeface="Arial" charset="0"/>
              </a:rPr>
              <a:t> actual del sistema (estructura organizativa) el diseño de los </a:t>
            </a:r>
            <a:r>
              <a:rPr lang="es-ES" b="1" smtClean="0">
                <a:cs typeface="Arial" charset="0"/>
              </a:rPr>
              <a:t>cambios necesarios</a:t>
            </a:r>
            <a:r>
              <a:rPr lang="es-ES" smtClean="0">
                <a:cs typeface="Arial" charset="0"/>
              </a:rPr>
              <a:t> para poder llevar a cabo los planes con éxito. Este proceso de fijación de objetivos y de planificación se ha de ir desagregando a niveles progresivamente más detalladas y parciales: objetivos y planes de la empresa a largo plazo, a corto plazo, objetivos departamentales, objetivos de procesos concretos, ...</a:t>
            </a:r>
          </a:p>
          <a:p>
            <a:pPr eaLnBrk="1" hangingPunct="1"/>
            <a:r>
              <a:rPr lang="es-ES" smtClean="0"/>
              <a:t>(continúa en la pág siguiente)</a:t>
            </a:r>
          </a:p>
          <a:p>
            <a:pPr eaLnBrk="1" hangingPunct="1"/>
            <a:endParaRPr lang="es-ES"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25379C2-47EA-4899-9FB9-8AD296D8E6DB}" type="slidenum">
              <a:rPr lang="es-ES" smtClean="0"/>
              <a:pPr/>
              <a:t>24</a:t>
            </a:fld>
            <a:endParaRPr lang="es-ES" smtClean="0"/>
          </a:p>
        </p:txBody>
      </p:sp>
      <p:sp>
        <p:nvSpPr>
          <p:cNvPr id="47107" name="Rectangle 2"/>
          <p:cNvSpPr>
            <a:spLocks noGrp="1" noRot="1" noChangeAspect="1" noChangeArrowheads="1" noTextEdit="1"/>
          </p:cNvSpPr>
          <p:nvPr>
            <p:ph type="sldImg"/>
          </p:nvPr>
        </p:nvSpPr>
        <p:spPr>
          <a:xfrm>
            <a:off x="995363" y="768350"/>
            <a:ext cx="5114925" cy="3836988"/>
          </a:xfrm>
          <a:ln/>
        </p:spPr>
      </p:sp>
      <p:sp>
        <p:nvSpPr>
          <p:cNvPr id="47108" name="Rectangle 3"/>
          <p:cNvSpPr>
            <a:spLocks noGrp="1" noChangeArrowheads="1"/>
          </p:cNvSpPr>
          <p:nvPr>
            <p:ph type="body" idx="1"/>
          </p:nvPr>
        </p:nvSpPr>
        <p:spPr>
          <a:noFill/>
          <a:ln/>
        </p:spPr>
        <p:txBody>
          <a:bodyPr/>
          <a:lstStyle/>
          <a:p>
            <a:pPr eaLnBrk="1" hangingPunct="1"/>
            <a:r>
              <a:rPr lang="es-ES" smtClean="0"/>
              <a:t>El objetivo principal o básico del área de producción es la elaboración de los productos y servicios que la empresa ofrece a sus clientes, sean estos finales u otras empresas. Como toda área de la empresa, debe contribuir a conseguir las estrategias y objetivos que la empresa haya fijado para diferentes horizontes temporales, tanto en largo plazo como en el corto plazo y, en particular, deberá coordinarse con las otras áreas como se irá viendo más adelante.</a:t>
            </a:r>
          </a:p>
          <a:p>
            <a:pPr eaLnBrk="1" hangingPunct="1"/>
            <a:r>
              <a:rPr lang="es-ES" smtClean="0"/>
              <a:t>Se espera, como en cualquier otra área, pero en esta especialmente, que los recursos se utilicen de forma que se consigan costes reducidos que hagan que la oferta de productos y servicios de la empresa sea competitiva en el mercado en relación con la de las empresas competidoras y que mantenga esta posición de forma continuada.</a:t>
            </a:r>
          </a:p>
          <a:p>
            <a:pPr eaLnBrk="1" hangingPunct="1"/>
            <a:r>
              <a:rPr lang="es-ES" smtClean="0"/>
              <a:t>El conjunto de actividades de producción exigen una detallada planificación, que ha de incluir necesariamente la planificación de los materiales necesarios y por tanto el aprovisionamiento y los stocks de materiales. Finalmente los productos se han de distribuir a los clientes en función de las necesidades comerciales. La tendencia más actual consiste en integrar la planificación de todas estas actividades aprovisionamiento &gt; producción &gt; distribución dando lugar a la </a:t>
            </a:r>
            <a:r>
              <a:rPr lang="es-ES" b="1" smtClean="0"/>
              <a:t>logística integral</a:t>
            </a:r>
            <a:r>
              <a:rPr lang="es-ES" smtClean="0"/>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p:oleObj spid="_x0000_s68610" name="Image" r:id="rId3" imgW="5244444" imgH="2019048" progId="">
              <p:embed/>
            </p:oleObj>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7772400" cy="6096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990600"/>
            <a:ext cx="7772400" cy="5181600"/>
          </a:xfrm>
        </p:spPr>
        <p:txBody>
          <a:bodyPr/>
          <a:lstStyle/>
          <a:p>
            <a:pPr lvl="0"/>
            <a:endParaRPr lang="es-E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5124"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667625" y="6553200"/>
            <a:ext cx="942975" cy="304800"/>
          </a:xfrm>
          <a:prstGeom prst="rect">
            <a:avLst/>
          </a:prstGeom>
          <a:noFill/>
          <a:ln w="9525">
            <a:noFill/>
            <a:miter lim="800000"/>
            <a:headEnd/>
            <a:tailEnd/>
          </a:ln>
          <a:effectLst/>
        </p:spPr>
        <p:txBody>
          <a:bodyPr/>
          <a:lstStyle/>
          <a:p>
            <a:pPr algn="r">
              <a:defRPr/>
            </a:pPr>
            <a:r>
              <a:rPr lang="es-ES_tradnl" sz="1400" b="1">
                <a:solidFill>
                  <a:srgbClr val="4F7DAE"/>
                </a:solidFill>
                <a:latin typeface="Times New Roman" pitchFamily="18" charset="0"/>
              </a:rPr>
              <a:t>INT </a:t>
            </a:r>
            <a:fld id="{5D2C0A28-783A-4150-B858-EE9929F78F9A}" type="slidenum">
              <a:rPr lang="es-ES_tradnl" sz="1400" b="1">
                <a:solidFill>
                  <a:srgbClr val="4F7DAE"/>
                </a:solidFill>
                <a:latin typeface="Times New Roman" pitchFamily="18" charset="0"/>
              </a:rPr>
              <a:pPr algn="r">
                <a:defRPr/>
              </a:pP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defRPr>
      </a:lvl2pPr>
      <a:lvl3pPr algn="l" rtl="0" eaLnBrk="0" fontAlgn="base" hangingPunct="0">
        <a:spcBef>
          <a:spcPct val="0"/>
        </a:spcBef>
        <a:spcAft>
          <a:spcPct val="0"/>
        </a:spcAft>
        <a:defRPr sz="2800">
          <a:solidFill>
            <a:schemeClr val="bg1"/>
          </a:solidFill>
          <a:latin typeface="Arial" charset="0"/>
        </a:defRPr>
      </a:lvl3pPr>
      <a:lvl4pPr algn="l" rtl="0" eaLnBrk="0" fontAlgn="base" hangingPunct="0">
        <a:spcBef>
          <a:spcPct val="0"/>
        </a:spcBef>
        <a:spcAft>
          <a:spcPct val="0"/>
        </a:spcAft>
        <a:defRPr sz="2800">
          <a:solidFill>
            <a:schemeClr val="bg1"/>
          </a:solidFill>
          <a:latin typeface="Arial" charset="0"/>
        </a:defRPr>
      </a:lvl4pPr>
      <a:lvl5pPr algn="l" rtl="0" eaLnBrk="0" fontAlgn="base" hangingPunct="0">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sz="2400">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rear-empresas.com/formajuridicadeconstitucion.htm"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Hoja_de_c_lculo_de_Microsoft_Office_Excel_97-20031.xls"/></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Documento_de_Microsoft_Office_Word_97-2003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aempresafamiliar.com/faq/index.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prensa.iefamiliar.com/view_manager.html?root=372,547"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s.wikipedia.org/wiki/Empresa"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www.crear-empresas.com/formajuridicadeconstitucion.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9" descr="Portada"/>
          <p:cNvPicPr>
            <a:picLocks noGrp="1" noChangeAspect="1" noChangeArrowheads="1"/>
          </p:cNvPicPr>
          <p:nvPr>
            <p:ph idx="1"/>
          </p:nvPr>
        </p:nvPicPr>
        <p:blipFill>
          <a:blip r:embed="rId2" cstate="print"/>
          <a:srcRect/>
          <a:stretch>
            <a:fillRect/>
          </a:stretch>
        </p:blipFill>
        <p:spPr>
          <a:xfrm>
            <a:off x="-36513" y="0"/>
            <a:ext cx="9180513" cy="6858000"/>
          </a:xfrm>
          <a:noFill/>
        </p:spPr>
      </p:pic>
      <p:sp>
        <p:nvSpPr>
          <p:cNvPr id="5" name="Rectangle 4"/>
          <p:cNvSpPr txBox="1">
            <a:spLocks noChangeArrowheads="1"/>
          </p:cNvSpPr>
          <p:nvPr/>
        </p:nvSpPr>
        <p:spPr bwMode="auto">
          <a:xfrm>
            <a:off x="4643438" y="2501900"/>
            <a:ext cx="4249737" cy="1143000"/>
          </a:xfrm>
          <a:prstGeom prst="rect">
            <a:avLst/>
          </a:prstGeom>
          <a:noFill/>
          <a:ln w="9525">
            <a:noFill/>
            <a:miter lim="800000"/>
            <a:headEnd/>
            <a:tailEnd/>
          </a:ln>
          <a:effectLst>
            <a:outerShdw dist="35921" dir="2700000" algn="ctr" rotWithShape="0">
              <a:srgbClr val="B20000"/>
            </a:outerShdw>
          </a:effectLst>
        </p:spPr>
        <p:txBody>
          <a:bodyPr anchor="ctr"/>
          <a:lstStyle/>
          <a:p>
            <a:pPr algn="l">
              <a:defRPr/>
            </a:pPr>
            <a:r>
              <a:rPr lang="es-ES" sz="4400" kern="0" dirty="0">
                <a:latin typeface="+mj-lt"/>
                <a:ea typeface="+mj-ea"/>
                <a:cs typeface="+mj-cs"/>
              </a:rPr>
              <a:t>Introducción a</a:t>
            </a:r>
          </a:p>
          <a:p>
            <a:pPr algn="l">
              <a:defRPr/>
            </a:pPr>
            <a:r>
              <a:rPr lang="es-ES" sz="4400" kern="0" dirty="0">
                <a:latin typeface="+mj-lt"/>
                <a:ea typeface="+mj-ea"/>
                <a:cs typeface="+mj-cs"/>
              </a:rPr>
              <a:t> la Empresa</a:t>
            </a:r>
          </a:p>
        </p:txBody>
      </p:sp>
      <p:sp>
        <p:nvSpPr>
          <p:cNvPr id="6148" name="QuadreDeText 5"/>
          <p:cNvSpPr txBox="1">
            <a:spLocks noChangeArrowheads="1"/>
          </p:cNvSpPr>
          <p:nvPr/>
        </p:nvSpPr>
        <p:spPr bwMode="auto">
          <a:xfrm>
            <a:off x="4140200" y="5876925"/>
            <a:ext cx="4968875" cy="400050"/>
          </a:xfrm>
          <a:prstGeom prst="rect">
            <a:avLst/>
          </a:prstGeom>
          <a:noFill/>
          <a:ln w="9525">
            <a:noFill/>
            <a:miter lim="800000"/>
            <a:headEnd/>
            <a:tailEnd/>
          </a:ln>
        </p:spPr>
        <p:txBody>
          <a:bodyPr>
            <a:spAutoFit/>
          </a:bodyPr>
          <a:lstStyle/>
          <a:p>
            <a:pPr algn="l"/>
            <a:r>
              <a:rPr lang="ca-ES" sz="2000"/>
              <a:t>Departament  d’Organització d’Empreses</a:t>
            </a:r>
            <a:endParaRPr lang="es-ES" sz="2000"/>
          </a:p>
        </p:txBody>
      </p:sp>
      <p:sp>
        <p:nvSpPr>
          <p:cNvPr id="6149" name="QuadreDeText 6"/>
          <p:cNvSpPr txBox="1">
            <a:spLocks noChangeArrowheads="1"/>
          </p:cNvSpPr>
          <p:nvPr/>
        </p:nvSpPr>
        <p:spPr bwMode="auto">
          <a:xfrm>
            <a:off x="4140200" y="6340475"/>
            <a:ext cx="4392613" cy="401638"/>
          </a:xfrm>
          <a:prstGeom prst="rect">
            <a:avLst/>
          </a:prstGeom>
          <a:noFill/>
          <a:ln w="9525">
            <a:noFill/>
            <a:miter lim="800000"/>
            <a:headEnd/>
            <a:tailEnd/>
          </a:ln>
        </p:spPr>
        <p:txBody>
          <a:bodyPr>
            <a:spAutoFit/>
          </a:bodyPr>
          <a:lstStyle/>
          <a:p>
            <a:pPr algn="l"/>
            <a:r>
              <a:rPr lang="ca-ES" sz="2000"/>
              <a:t>Universitat Politècnica de Catalunya </a:t>
            </a:r>
            <a:endParaRPr lang="es-E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628" name="Group 388"/>
          <p:cNvGraphicFramePr>
            <a:graphicFrameLocks noGrp="1"/>
          </p:cNvGraphicFramePr>
          <p:nvPr>
            <p:ph idx="1"/>
          </p:nvPr>
        </p:nvGraphicFramePr>
        <p:xfrm>
          <a:off x="252413" y="1341438"/>
          <a:ext cx="8567737" cy="4241926"/>
        </p:xfrm>
        <a:graphic>
          <a:graphicData uri="http://schemas.openxmlformats.org/drawingml/2006/table">
            <a:tbl>
              <a:tblPr/>
              <a:tblGrid>
                <a:gridCol w="2071687"/>
                <a:gridCol w="1570038"/>
                <a:gridCol w="2681287"/>
                <a:gridCol w="2244725"/>
              </a:tblGrid>
              <a:tr h="315913">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chemeClr val="bg1"/>
                          </a:solidFill>
                          <a:effectLst/>
                          <a:latin typeface="Arial" charset="0"/>
                        </a:rPr>
                        <a:t>Tipo</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28575" cap="flat" cmpd="sng" algn="ctr">
                      <a:solidFill>
                        <a:srgbClr val="4F7DA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chemeClr val="bg1"/>
                          </a:solidFill>
                          <a:effectLst/>
                          <a:latin typeface="Arial" charset="0"/>
                        </a:rPr>
                        <a:t>Socios</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28575"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chemeClr val="bg1"/>
                          </a:solidFill>
                          <a:effectLst/>
                          <a:latin typeface="Arial" charset="0"/>
                        </a:rPr>
                        <a:t>Responsabilidad</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28575"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chemeClr val="bg1"/>
                          </a:solidFill>
                          <a:effectLst/>
                          <a:latin typeface="Arial" charset="0"/>
                        </a:rPr>
                        <a:t>Capital</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28575"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solidFill>
                      <a:srgbClr val="4F7DAE"/>
                    </a:solidFill>
                  </a:tcPr>
                </a:tc>
              </a:tr>
              <a:tr h="4397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Empresa individual (autónomo)</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1</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Ilimitada</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No existe mínimo</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Sociedad civil (privada / pública)</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2 o más</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Ilimitada</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No existe mínimo</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Sociedad colectiva</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2 o más</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Ilimitada</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No existe mínimo</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 comanditaria simple</a:t>
                      </a:r>
                    </a:p>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 comandit. por acciones</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2 o más (1 colectivo y 1 comanditario)</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Ilimitada para los socios colectivos. Limitada al capital aportado para los socios comanditarios</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No existe mínimo</a:t>
                      </a:r>
                    </a:p>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Mínimo de </a:t>
                      </a:r>
                      <a:r>
                        <a:rPr kumimoji="0" lang="es-ES" sz="1200" b="1" i="0" u="none" strike="noStrike" cap="none" normalizeH="0" baseline="0" dirty="0" smtClean="0">
                          <a:ln>
                            <a:noFill/>
                          </a:ln>
                          <a:solidFill>
                            <a:srgbClr val="4F7DAE"/>
                          </a:solidFill>
                          <a:effectLst/>
                          <a:latin typeface="Arial" charset="0"/>
                        </a:rPr>
                        <a:t>60.000 </a:t>
                      </a:r>
                      <a:r>
                        <a:rPr kumimoji="0" lang="es-ES" sz="1200" b="1" i="0" u="none" strike="noStrike" cap="none" normalizeH="0" baseline="0" dirty="0" smtClean="0">
                          <a:ln>
                            <a:noFill/>
                          </a:ln>
                          <a:solidFill>
                            <a:srgbClr val="4F7DAE"/>
                          </a:solidFill>
                          <a:effectLst/>
                          <a:latin typeface="Arial" charset="0"/>
                        </a:rPr>
                        <a:t>€</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 de respons. limitada</a:t>
                      </a:r>
                      <a:br>
                        <a:rPr kumimoji="0" lang="es-ES" sz="1200" b="0" i="0" u="none" strike="noStrike" cap="none" normalizeH="0" baseline="0" smtClean="0">
                          <a:ln>
                            <a:noFill/>
                          </a:ln>
                          <a:solidFill>
                            <a:schemeClr val="bg1"/>
                          </a:solidFill>
                          <a:effectLst/>
                          <a:latin typeface="Arial" charset="0"/>
                        </a:rPr>
                      </a:br>
                      <a:r>
                        <a:rPr kumimoji="0" lang="es-ES" sz="1200" b="0" i="0" u="none" strike="noStrike" cap="none" normalizeH="0" baseline="0" smtClean="0">
                          <a:ln>
                            <a:noFill/>
                          </a:ln>
                          <a:solidFill>
                            <a:schemeClr val="bg1"/>
                          </a:solidFill>
                          <a:effectLst/>
                          <a:latin typeface="Arial" charset="0"/>
                        </a:rPr>
                        <a:t>SRL Nueva Empresa</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1 o </a:t>
                      </a:r>
                      <a:r>
                        <a:rPr kumimoji="0" lang="es-ES" sz="1200" b="1" i="0" u="none" strike="noStrike" cap="none" normalizeH="0" baseline="0" dirty="0" smtClean="0">
                          <a:ln>
                            <a:noFill/>
                          </a:ln>
                          <a:solidFill>
                            <a:srgbClr val="4F7DAE"/>
                          </a:solidFill>
                          <a:effectLst/>
                          <a:latin typeface="Arial" charset="0"/>
                        </a:rPr>
                        <a:t>más</a:t>
                      </a:r>
                    </a:p>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200" b="1" i="0" u="none" strike="noStrike" cap="none" normalizeH="0" baseline="0" dirty="0" smtClean="0">
                          <a:ln>
                            <a:noFill/>
                          </a:ln>
                          <a:solidFill>
                            <a:srgbClr val="4F7DAE"/>
                          </a:solidFill>
                          <a:effectLst/>
                          <a:latin typeface="Arial" charset="0"/>
                        </a:rPr>
                        <a:t>Máximo 5</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Limitada al capital aportado</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Mínimo de </a:t>
                      </a:r>
                      <a:r>
                        <a:rPr kumimoji="0" lang="es-ES" sz="1200" b="1" i="0" u="none" strike="noStrike" cap="none" normalizeH="0" baseline="0" dirty="0" smtClean="0">
                          <a:ln>
                            <a:noFill/>
                          </a:ln>
                          <a:solidFill>
                            <a:srgbClr val="4F7DAE"/>
                          </a:solidFill>
                          <a:effectLst/>
                          <a:latin typeface="Arial" charset="0"/>
                        </a:rPr>
                        <a:t>3.000 €</a:t>
                      </a:r>
                    </a:p>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200" b="1" i="0" u="none" strike="noStrike" cap="none" normalizeH="0" baseline="0" dirty="0" smtClean="0">
                          <a:ln>
                            <a:noFill/>
                          </a:ln>
                          <a:solidFill>
                            <a:srgbClr val="4F7DAE"/>
                          </a:solidFill>
                          <a:effectLst/>
                          <a:latin typeface="Arial" charset="0"/>
                        </a:rPr>
                        <a:t>Mín. 3.000 – </a:t>
                      </a:r>
                      <a:r>
                        <a:rPr kumimoji="0" lang="ca-ES" sz="1200" b="1" i="0" u="none" strike="noStrike" cap="none" normalizeH="0" baseline="0" dirty="0" err="1" smtClean="0">
                          <a:ln>
                            <a:noFill/>
                          </a:ln>
                          <a:solidFill>
                            <a:srgbClr val="4F7DAE"/>
                          </a:solidFill>
                          <a:effectLst/>
                          <a:latin typeface="Arial" charset="0"/>
                        </a:rPr>
                        <a:t>Máx</a:t>
                      </a:r>
                      <a:r>
                        <a:rPr kumimoji="0" lang="ca-ES" sz="1200" b="1" i="0" u="none" strike="noStrike" cap="none" normalizeH="0" baseline="0" dirty="0" smtClean="0">
                          <a:ln>
                            <a:noFill/>
                          </a:ln>
                          <a:solidFill>
                            <a:srgbClr val="4F7DAE"/>
                          </a:solidFill>
                          <a:effectLst/>
                          <a:latin typeface="Arial" charset="0"/>
                        </a:rPr>
                        <a:t>. 120.000 €</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Sociedad anónima</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1 o más</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Limitada al capital aportado</a:t>
                      </a: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Mínimo de </a:t>
                      </a:r>
                      <a:r>
                        <a:rPr kumimoji="0" lang="es-ES" sz="1200" b="1" i="0" u="none" strike="noStrike" cap="none" normalizeH="0" baseline="0" smtClean="0">
                          <a:ln>
                            <a:noFill/>
                          </a:ln>
                          <a:solidFill>
                            <a:srgbClr val="4F7DAE"/>
                          </a:solidFill>
                          <a:effectLst/>
                          <a:latin typeface="Arial" charset="0"/>
                        </a:rPr>
                        <a:t>60.000 €</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8778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Sociedad laboral</a:t>
                      </a:r>
                    </a:p>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200" b="0" i="0" u="none" strike="noStrike" cap="none" normalizeH="0" baseline="0" smtClean="0">
                        <a:ln>
                          <a:noFill/>
                        </a:ln>
                        <a:solidFill>
                          <a:schemeClr val="bg1"/>
                        </a:solidFill>
                        <a:effectLst/>
                        <a:latin typeface="Arial" charset="0"/>
                      </a:endParaRP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smtClean="0">
                          <a:ln>
                            <a:noFill/>
                          </a:ln>
                          <a:solidFill>
                            <a:srgbClr val="4F7DAE"/>
                          </a:solidFill>
                          <a:effectLst/>
                          <a:latin typeface="Arial" charset="0"/>
                        </a:rPr>
                        <a:t>4 o más ( como mínimo 3 deben ser socios trabajadores)</a:t>
                      </a:r>
                    </a:p>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200" b="1" i="0" u="none" strike="noStrike" cap="none" normalizeH="0" baseline="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Limitada al capital </a:t>
                      </a:r>
                      <a:r>
                        <a:rPr kumimoji="0" lang="es-ES" sz="1200" b="1" i="0" u="none" strike="noStrike" cap="none" normalizeH="0" baseline="0" dirty="0" smtClean="0">
                          <a:ln>
                            <a:noFill/>
                          </a:ln>
                          <a:solidFill>
                            <a:srgbClr val="4F7DAE"/>
                          </a:solidFill>
                          <a:effectLst/>
                          <a:latin typeface="Arial" charset="0"/>
                        </a:rPr>
                        <a:t>aportado</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Mínimo de </a:t>
                      </a:r>
                      <a:r>
                        <a:rPr kumimoji="0" lang="es-ES" sz="1200" b="1" i="0" u="none" strike="noStrike" cap="none" normalizeH="0" baseline="0" dirty="0" smtClean="0">
                          <a:ln>
                            <a:noFill/>
                          </a:ln>
                          <a:solidFill>
                            <a:srgbClr val="4F7DAE"/>
                          </a:solidFill>
                          <a:effectLst/>
                          <a:latin typeface="Arial" charset="0"/>
                        </a:rPr>
                        <a:t>3.000 </a:t>
                      </a:r>
                      <a:r>
                        <a:rPr kumimoji="0" lang="es-ES" sz="1200" b="1" i="0" u="none" strike="noStrike" cap="none" normalizeH="0" baseline="0" dirty="0" smtClean="0">
                          <a:ln>
                            <a:noFill/>
                          </a:ln>
                          <a:solidFill>
                            <a:srgbClr val="4F7DAE"/>
                          </a:solidFill>
                          <a:effectLst/>
                          <a:latin typeface="Arial" charset="0"/>
                        </a:rPr>
                        <a:t>€ si es </a:t>
                      </a:r>
                      <a:r>
                        <a:rPr kumimoji="0" lang="es-ES" sz="1200" b="1" i="0" u="none" strike="noStrike" cap="none" normalizeH="0" baseline="0" dirty="0" smtClean="0">
                          <a:ln>
                            <a:noFill/>
                          </a:ln>
                          <a:solidFill>
                            <a:srgbClr val="4F7DAE"/>
                          </a:solidFill>
                          <a:effectLst/>
                          <a:latin typeface="Arial" charset="0"/>
                        </a:rPr>
                        <a:t>SLL </a:t>
                      </a:r>
                      <a:r>
                        <a:rPr kumimoji="0" lang="es-ES" sz="1200" b="1" i="0" u="none" strike="noStrike" cap="none" normalizeH="0" baseline="0" dirty="0" smtClean="0">
                          <a:ln>
                            <a:noFill/>
                          </a:ln>
                          <a:solidFill>
                            <a:srgbClr val="4F7DAE"/>
                          </a:solidFill>
                          <a:effectLst/>
                          <a:latin typeface="Arial" charset="0"/>
                        </a:rPr>
                        <a:t>o de </a:t>
                      </a:r>
                      <a:r>
                        <a:rPr kumimoji="0" lang="es-ES" sz="1200" b="1" i="0" u="none" strike="noStrike" cap="none" normalizeH="0" baseline="0" dirty="0" smtClean="0">
                          <a:ln>
                            <a:noFill/>
                          </a:ln>
                          <a:solidFill>
                            <a:srgbClr val="4F7DAE"/>
                          </a:solidFill>
                          <a:effectLst/>
                          <a:latin typeface="Arial" charset="0"/>
                        </a:rPr>
                        <a:t>60.000 </a:t>
                      </a:r>
                      <a:r>
                        <a:rPr kumimoji="0" lang="es-ES" sz="1200" b="1" i="0" u="none" strike="noStrike" cap="none" normalizeH="0" baseline="0" dirty="0" smtClean="0">
                          <a:ln>
                            <a:noFill/>
                          </a:ln>
                          <a:solidFill>
                            <a:srgbClr val="4F7DAE"/>
                          </a:solidFill>
                          <a:effectLst/>
                          <a:latin typeface="Arial" charset="0"/>
                        </a:rPr>
                        <a:t>€ si es SAL </a:t>
                      </a:r>
                      <a:r>
                        <a:rPr kumimoji="0" lang="es-ES" sz="1200" b="1" i="0" u="none" strike="noStrike" cap="none" normalizeH="0" baseline="0" dirty="0" smtClean="0">
                          <a:ln>
                            <a:noFill/>
                          </a:ln>
                          <a:solidFill>
                            <a:srgbClr val="4F7DAE"/>
                          </a:solidFill>
                          <a:effectLst/>
                          <a:latin typeface="Arial" charset="0"/>
                        </a:rPr>
                        <a:t>(al </a:t>
                      </a:r>
                      <a:r>
                        <a:rPr kumimoji="0" lang="es-ES" sz="1200" b="1" i="0" u="none" strike="noStrike" cap="none" normalizeH="0" baseline="0" dirty="0" smtClean="0">
                          <a:ln>
                            <a:noFill/>
                          </a:ln>
                          <a:solidFill>
                            <a:srgbClr val="4F7DAE"/>
                          </a:solidFill>
                          <a:effectLst/>
                          <a:latin typeface="Arial" charset="0"/>
                        </a:rPr>
                        <a:t>menos el 51% del capital ha de ser de los socios trabajadores)</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12700" cap="flat" cmpd="sng" algn="ctr">
                      <a:solidFill>
                        <a:srgbClr val="4F7DAE"/>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0" i="0" u="none" strike="noStrike" cap="none" normalizeH="0" baseline="0" smtClean="0">
                          <a:ln>
                            <a:noFill/>
                          </a:ln>
                          <a:solidFill>
                            <a:schemeClr val="bg1"/>
                          </a:solidFill>
                          <a:effectLst/>
                          <a:latin typeface="Arial" charset="0"/>
                        </a:rPr>
                        <a:t>Sociedad cooperativa</a:t>
                      </a:r>
                    </a:p>
                  </a:txBody>
                  <a:tcPr marL="18000" marR="18000" marT="18000" marB="18000" anchor="ctr" horzOverflow="overflow">
                    <a:lnL w="28575"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4F7DAE"/>
                      </a:solidFill>
                      <a:prstDash val="solid"/>
                      <a:round/>
                      <a:headEnd type="none" w="med" len="med"/>
                      <a:tailEnd type="none" w="med" len="med"/>
                    </a:lnB>
                    <a:lnTlToBr>
                      <a:noFill/>
                    </a:lnTlToBr>
                    <a:lnBlToTr>
                      <a:noFill/>
                    </a:lnBlToTr>
                    <a:solidFill>
                      <a:srgbClr val="4F7DAE"/>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3 o más</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28575"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Limitada al capital </a:t>
                      </a:r>
                      <a:r>
                        <a:rPr kumimoji="0" lang="es-ES" sz="1200" b="1" i="0" u="none" strike="noStrike" cap="none" normalizeH="0" baseline="0" dirty="0" smtClean="0">
                          <a:ln>
                            <a:noFill/>
                          </a:ln>
                          <a:solidFill>
                            <a:srgbClr val="4F7DAE"/>
                          </a:solidFill>
                          <a:effectLst/>
                          <a:latin typeface="Arial" charset="0"/>
                        </a:rPr>
                        <a:t>aportado</a:t>
                      </a:r>
                      <a:endParaRPr kumimoji="0" lang="es-ES" sz="1200" b="1" i="0" u="none" strike="noStrike" cap="none" normalizeH="0" baseline="0" dirty="0" smtClean="0">
                        <a:ln>
                          <a:noFill/>
                        </a:ln>
                        <a:solidFill>
                          <a:srgbClr val="4F7DAE"/>
                        </a:solidFill>
                        <a:effectLst/>
                        <a:latin typeface="Arial" charset="0"/>
                      </a:endParaRPr>
                    </a:p>
                  </a:txBody>
                  <a:tcPr marL="18000" marR="18000" marT="18000" marB="18000" anchor="ctr" horzOverflow="overflow">
                    <a:lnL w="12700" cap="flat" cmpd="sng" algn="ctr">
                      <a:solidFill>
                        <a:srgbClr val="4F7DAE"/>
                      </a:solidFill>
                      <a:prstDash val="solid"/>
                      <a:round/>
                      <a:headEnd type="none" w="med" len="med"/>
                      <a:tailEnd type="none" w="med" len="med"/>
                    </a:lnL>
                    <a:lnR w="12700"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28575" cap="flat" cmpd="sng" algn="ctr">
                      <a:solidFill>
                        <a:srgbClr val="4F7DA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200" b="1" i="0" u="none" strike="noStrike" cap="none" normalizeH="0" baseline="0" dirty="0" smtClean="0">
                          <a:ln>
                            <a:noFill/>
                          </a:ln>
                          <a:solidFill>
                            <a:srgbClr val="4F7DAE"/>
                          </a:solidFill>
                          <a:effectLst/>
                          <a:latin typeface="Arial" charset="0"/>
                        </a:rPr>
                        <a:t>Mínimo fijado en los estatutos</a:t>
                      </a:r>
                    </a:p>
                  </a:txBody>
                  <a:tcPr marL="18000" marR="18000" marT="18000" marB="18000" anchor="ctr" horzOverflow="overflow">
                    <a:lnL w="12700" cap="flat" cmpd="sng" algn="ctr">
                      <a:solidFill>
                        <a:srgbClr val="4F7DAE"/>
                      </a:solidFill>
                      <a:prstDash val="solid"/>
                      <a:round/>
                      <a:headEnd type="none" w="med" len="med"/>
                      <a:tailEnd type="none" w="med" len="med"/>
                    </a:lnL>
                    <a:lnR w="28575" cap="flat" cmpd="sng" algn="ctr">
                      <a:solidFill>
                        <a:srgbClr val="4F7DAE"/>
                      </a:solidFill>
                      <a:prstDash val="solid"/>
                      <a:round/>
                      <a:headEnd type="none" w="med" len="med"/>
                      <a:tailEnd type="none" w="med" len="med"/>
                    </a:lnR>
                    <a:lnT w="12700" cap="flat" cmpd="sng" algn="ctr">
                      <a:solidFill>
                        <a:srgbClr val="4F7DAE"/>
                      </a:solidFill>
                      <a:prstDash val="solid"/>
                      <a:round/>
                      <a:headEnd type="none" w="med" len="med"/>
                      <a:tailEnd type="none" w="med" len="med"/>
                    </a:lnT>
                    <a:lnB w="28575" cap="flat" cmpd="sng" algn="ctr">
                      <a:solidFill>
                        <a:srgbClr val="4F7DAE"/>
                      </a:solidFill>
                      <a:prstDash val="solid"/>
                      <a:round/>
                      <a:headEnd type="none" w="med" len="med"/>
                      <a:tailEnd type="none" w="med" len="med"/>
                    </a:lnB>
                    <a:lnTlToBr>
                      <a:noFill/>
                    </a:lnTlToBr>
                    <a:lnBlToTr>
                      <a:noFill/>
                    </a:lnBlToTr>
                    <a:noFill/>
                  </a:tcPr>
                </a:tc>
              </a:tr>
            </a:tbl>
          </a:graphicData>
        </a:graphic>
      </p:graphicFrame>
      <p:sp>
        <p:nvSpPr>
          <p:cNvPr id="15422" name="Rectangle 390"/>
          <p:cNvSpPr>
            <a:spLocks noGrp="1" noChangeArrowheads="1"/>
          </p:cNvSpPr>
          <p:nvPr>
            <p:ph type="title"/>
          </p:nvPr>
        </p:nvSpPr>
        <p:spPr/>
        <p:txBody>
          <a:bodyPr/>
          <a:lstStyle/>
          <a:p>
            <a:pPr eaLnBrk="1" hangingPunct="1"/>
            <a:r>
              <a:rPr lang="es-ES" smtClean="0"/>
              <a:t>Tipos de sociedades</a:t>
            </a:r>
          </a:p>
        </p:txBody>
      </p:sp>
      <p:pic>
        <p:nvPicPr>
          <p:cNvPr id="15423" name="Picture 391" descr="IE">
            <a:hlinkClick r:id="rId2"/>
          </p:cNvPr>
          <p:cNvPicPr>
            <a:picLocks noChangeAspect="1" noChangeArrowheads="1"/>
          </p:cNvPicPr>
          <p:nvPr/>
        </p:nvPicPr>
        <p:blipFill>
          <a:blip r:embed="rId3" cstate="print"/>
          <a:srcRect/>
          <a:stretch>
            <a:fillRect/>
          </a:stretch>
        </p:blipFill>
        <p:spPr bwMode="auto">
          <a:xfrm>
            <a:off x="8243888" y="5734050"/>
            <a:ext cx="5715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s-ES" smtClean="0"/>
              <a:t>Formas jurídicas de las empresas. España</a:t>
            </a:r>
          </a:p>
        </p:txBody>
      </p:sp>
      <p:graphicFrame>
        <p:nvGraphicFramePr>
          <p:cNvPr id="2050" name="Object 3"/>
          <p:cNvGraphicFramePr>
            <a:graphicFrameLocks noGrp="1" noChangeAspect="1"/>
          </p:cNvGraphicFramePr>
          <p:nvPr>
            <p:ph idx="1"/>
          </p:nvPr>
        </p:nvGraphicFramePr>
        <p:xfrm>
          <a:off x="395288" y="754063"/>
          <a:ext cx="8424862" cy="5511800"/>
        </p:xfrm>
        <a:graphic>
          <a:graphicData uri="http://schemas.openxmlformats.org/presentationml/2006/ole">
            <p:oleObj spid="_x0000_s2050" name="Gráfico" r:id="rId4" imgW="7019849" imgH="4591202" progId="Excel.Sheet.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smtClean="0"/>
              <a:t>La empresa familiar</a:t>
            </a:r>
          </a:p>
        </p:txBody>
      </p:sp>
      <p:sp>
        <p:nvSpPr>
          <p:cNvPr id="16387" name="Rectangle 17"/>
          <p:cNvSpPr>
            <a:spLocks noChangeArrowheads="1"/>
          </p:cNvSpPr>
          <p:nvPr/>
        </p:nvSpPr>
        <p:spPr bwMode="auto">
          <a:xfrm>
            <a:off x="685800" y="990600"/>
            <a:ext cx="7989888" cy="1285875"/>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es-ES" sz="1600" b="1">
                <a:solidFill>
                  <a:srgbClr val="4F7DAE"/>
                </a:solidFill>
              </a:rPr>
              <a:t>Empresa con vocación de continuidad</a:t>
            </a:r>
          </a:p>
          <a:p>
            <a:pPr marL="188913" indent="-188913" algn="l">
              <a:lnSpc>
                <a:spcPct val="90000"/>
              </a:lnSpc>
              <a:spcBef>
                <a:spcPct val="20000"/>
              </a:spcBef>
              <a:buClr>
                <a:srgbClr val="FF9900"/>
              </a:buClr>
              <a:buFont typeface="Wingdings" pitchFamily="2" charset="2"/>
              <a:buChar char="§"/>
            </a:pPr>
            <a:r>
              <a:rPr lang="es-ES" sz="1600" b="1">
                <a:solidFill>
                  <a:srgbClr val="4F7DAE"/>
                </a:solidFill>
              </a:rPr>
              <a:t>en la que la familia ostenta un porcentaje mayoritario o suficiente  de la propiedad</a:t>
            </a:r>
          </a:p>
          <a:p>
            <a:pPr marL="188913" indent="-188913" algn="l">
              <a:lnSpc>
                <a:spcPct val="90000"/>
              </a:lnSpc>
              <a:spcBef>
                <a:spcPct val="20000"/>
              </a:spcBef>
              <a:buClr>
                <a:srgbClr val="FF9900"/>
              </a:buClr>
              <a:buFont typeface="Wingdings" pitchFamily="2" charset="2"/>
              <a:buChar char="§"/>
            </a:pPr>
            <a:r>
              <a:rPr lang="es-ES" sz="1600" b="1">
                <a:solidFill>
                  <a:srgbClr val="4F7DAE"/>
                </a:solidFill>
              </a:rPr>
              <a:t>y los cargos directivos que ostentan el poder están ocupados por miembros de la familia</a:t>
            </a:r>
          </a:p>
        </p:txBody>
      </p:sp>
      <p:graphicFrame>
        <p:nvGraphicFramePr>
          <p:cNvPr id="232511" name="Group 63"/>
          <p:cNvGraphicFramePr>
            <a:graphicFrameLocks noGrp="1"/>
          </p:cNvGraphicFramePr>
          <p:nvPr>
            <p:ph idx="1"/>
          </p:nvPr>
        </p:nvGraphicFramePr>
        <p:xfrm>
          <a:off x="900113" y="2509838"/>
          <a:ext cx="7416800" cy="3077975"/>
        </p:xfrm>
        <a:graphic>
          <a:graphicData uri="http://schemas.openxmlformats.org/drawingml/2006/table">
            <a:tbl>
              <a:tblPr/>
              <a:tblGrid>
                <a:gridCol w="2471737"/>
                <a:gridCol w="2473325"/>
                <a:gridCol w="2471738"/>
              </a:tblGrid>
              <a:tr h="442913">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1" i="0" u="none" strike="noStrike" cap="none" normalizeH="0" baseline="0" smtClean="0">
                          <a:ln>
                            <a:noFill/>
                          </a:ln>
                          <a:solidFill>
                            <a:schemeClr val="bg1"/>
                          </a:solidFill>
                          <a:effectLst/>
                          <a:latin typeface="Arial" charset="0"/>
                        </a:rPr>
                        <a:t>Magnitudes</a:t>
                      </a:r>
                      <a:endParaRPr kumimoji="0" lang="es-ES" sz="1600" b="1" i="0" u="none" strike="noStrike" cap="none" normalizeH="0" baseline="0" smtClean="0">
                        <a:ln>
                          <a:noFill/>
                        </a:ln>
                        <a:solidFill>
                          <a:schemeClr val="bg1"/>
                        </a:solidFill>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4F7DAE"/>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1" i="0" u="none" strike="noStrike" cap="none" normalizeH="0" baseline="0" smtClean="0">
                          <a:ln>
                            <a:noFill/>
                          </a:ln>
                          <a:solidFill>
                            <a:schemeClr val="bg1"/>
                          </a:solidFill>
                          <a:effectLst/>
                          <a:latin typeface="Arial" charset="0"/>
                        </a:rPr>
                        <a:t>Valores relativos</a:t>
                      </a:r>
                      <a:endParaRPr kumimoji="0" lang="es-ES" sz="1600" b="1" i="0" u="none" strike="noStrike" cap="none" normalizeH="0" baseline="0" smtClean="0">
                        <a:ln>
                          <a:noFill/>
                        </a:ln>
                        <a:solidFill>
                          <a:schemeClr val="bg1"/>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4F7DAE"/>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1" i="0" u="none" strike="noStrike" cap="none" normalizeH="0" baseline="0" smtClean="0">
                          <a:ln>
                            <a:noFill/>
                          </a:ln>
                          <a:solidFill>
                            <a:schemeClr val="bg1"/>
                          </a:solidFill>
                          <a:effectLst/>
                          <a:latin typeface="Arial" charset="0"/>
                        </a:rPr>
                        <a:t>Valores absolutos</a:t>
                      </a:r>
                      <a:endParaRPr kumimoji="0" lang="es-ES" sz="1600" b="1" i="0" u="none" strike="noStrike" cap="none" normalizeH="0" baseline="0" smtClean="0">
                        <a:ln>
                          <a:noFill/>
                        </a:ln>
                        <a:solidFill>
                          <a:schemeClr val="bg1"/>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4F7DAE"/>
                    </a:solidFill>
                  </a:tcPr>
                </a:tc>
              </a:tr>
              <a:tr h="517525">
                <a:tc>
                  <a:txBody>
                    <a:bodyPr/>
                    <a:lstStyle/>
                    <a:p>
                      <a:pPr marL="0" marR="0" lvl="0" indent="0" algn="l"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rgbClr val="4F7DAE"/>
                          </a:solidFill>
                          <a:effectLst/>
                          <a:latin typeface="Arial" charset="0"/>
                        </a:rPr>
                        <a:t>Número de EEFF</a:t>
                      </a: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rgbClr val="4F7DAE"/>
                          </a:solidFill>
                          <a:effectLst/>
                          <a:latin typeface="Arial" charset="0"/>
                        </a:rPr>
                        <a:t>65-70%</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rgbClr val="4F7DAE"/>
                          </a:solidFill>
                          <a:effectLst/>
                          <a:latin typeface="Arial" charset="0"/>
                        </a:rPr>
                        <a:t>2,1 millones</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r>
              <a:tr h="522288">
                <a:tc>
                  <a:txBody>
                    <a:bodyPr/>
                    <a:lstStyle/>
                    <a:p>
                      <a:pPr marL="0" marR="0" lvl="0" indent="0" algn="l"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rgbClr val="4F7DAE"/>
                          </a:solidFill>
                          <a:effectLst/>
                          <a:latin typeface="Arial" charset="0"/>
                        </a:rPr>
                        <a:t>Aportación al PIB</a:t>
                      </a: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rgbClr val="4F7DAE"/>
                          </a:solidFill>
                          <a:effectLst/>
                          <a:latin typeface="Arial" charset="0"/>
                        </a:rPr>
                        <a:t>60-65%</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rgbClr val="4F7DAE"/>
                          </a:solidFill>
                          <a:effectLst/>
                          <a:latin typeface="Arial" charset="0"/>
                        </a:rPr>
                        <a:t>Medio billón de €</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r>
              <a:tr h="531813">
                <a:tc>
                  <a:txBody>
                    <a:bodyPr/>
                    <a:lstStyle/>
                    <a:p>
                      <a:pPr marL="0" marR="0" lvl="0" indent="0" algn="l"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chemeClr val="accent2"/>
                          </a:solidFill>
                          <a:effectLst/>
                          <a:latin typeface="Arial" charset="0"/>
                        </a:rPr>
                        <a:t>Aportación al empleo</a:t>
                      </a:r>
                      <a:endParaRPr kumimoji="0" lang="es-ES" sz="1600" b="0" i="0" u="none" strike="noStrike" cap="none" normalizeH="0" baseline="0" smtClean="0">
                        <a:ln>
                          <a:noFill/>
                        </a:ln>
                        <a:solidFill>
                          <a:schemeClr val="accent2"/>
                        </a:solidFill>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accent2"/>
                          </a:solidFill>
                          <a:effectLst/>
                          <a:latin typeface="Arial" charset="0"/>
                        </a:rPr>
                        <a:t>60 % del empleo privado</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accent2"/>
                          </a:solidFill>
                          <a:effectLst/>
                          <a:latin typeface="Arial" charset="0"/>
                        </a:rPr>
                        <a:t>&gt; 9,5 millones de empleos</a:t>
                      </a: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chemeClr val="folHlink"/>
                    </a:solidFill>
                  </a:tcPr>
                </a:tc>
              </a:tr>
              <a:tr h="530225">
                <a:tc>
                  <a:txBody>
                    <a:bodyPr/>
                    <a:lstStyle/>
                    <a:p>
                      <a:pPr marL="0" marR="0" lvl="0" indent="0" algn="l"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rgbClr val="4F7DAE"/>
                          </a:solidFill>
                          <a:effectLst/>
                          <a:latin typeface="Arial" charset="0"/>
                        </a:rPr>
                        <a:t>Exportaciones</a:t>
                      </a: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rgbClr val="4F7DAE"/>
                          </a:solidFill>
                          <a:effectLst/>
                          <a:latin typeface="Arial" charset="0"/>
                        </a:rPr>
                        <a:t>60%</a:t>
                      </a: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bg1"/>
                      </a:solidFill>
                      <a:prstDash val="solid"/>
                      <a:round/>
                      <a:headEnd type="none" w="sm" len="sm"/>
                      <a:tailEnd type="none" w="sm" len="sm"/>
                    </a:lnB>
                    <a:lnTlToBr>
                      <a:noFill/>
                    </a:lnTlToBr>
                    <a:lnBlToTr>
                      <a:noFill/>
                    </a:lnBlToTr>
                    <a:solidFill>
                      <a:srgbClr val="E5F4F7"/>
                    </a:solidFill>
                  </a:tcPr>
                </a:tc>
              </a:tr>
              <a:tr h="406400">
                <a:tc>
                  <a:txBody>
                    <a:bodyPr/>
                    <a:lstStyle/>
                    <a:p>
                      <a:pPr marL="0" marR="0" lvl="0" indent="0" algn="l"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rgbClr val="4F7DAE"/>
                          </a:solidFill>
                          <a:effectLst/>
                          <a:latin typeface="Arial" charset="0"/>
                        </a:rPr>
                        <a:t>% EEFF entre las 1000 mayores</a:t>
                      </a: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_tradnl" sz="1600" b="0" i="0" u="none" strike="noStrike" cap="none" normalizeH="0" baseline="0" smtClean="0">
                          <a:ln>
                            <a:noFill/>
                          </a:ln>
                          <a:solidFill>
                            <a:srgbClr val="4F7DAE"/>
                          </a:solidFill>
                          <a:effectLst/>
                          <a:latin typeface="Arial" charset="0"/>
                        </a:rPr>
                        <a:t>20%</a:t>
                      </a: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bg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5F4F7"/>
                    </a:solidFill>
                  </a:tcPr>
                </a:tc>
                <a:tc>
                  <a:txBody>
                    <a:bodyPr/>
                    <a:lstStyle/>
                    <a:p>
                      <a:pPr marL="0" marR="0" lvl="0" indent="0" algn="ctr" defTabSz="7620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bg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bg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5F4F7"/>
                    </a:solidFill>
                  </a:tcPr>
                </a:tc>
              </a:tr>
            </a:tbl>
          </a:graphicData>
        </a:graphic>
      </p:graphicFrame>
      <p:sp>
        <p:nvSpPr>
          <p:cNvPr id="16418" name="Text Box 64"/>
          <p:cNvSpPr txBox="1">
            <a:spLocks noChangeArrowheads="1"/>
          </p:cNvSpPr>
          <p:nvPr/>
        </p:nvSpPr>
        <p:spPr bwMode="auto">
          <a:xfrm>
            <a:off x="684213" y="5734050"/>
            <a:ext cx="7848600" cy="457200"/>
          </a:xfrm>
          <a:prstGeom prst="rect">
            <a:avLst/>
          </a:prstGeom>
          <a:noFill/>
          <a:ln w="9525" algn="ctr">
            <a:noFill/>
            <a:miter lim="800000"/>
            <a:headEnd type="none" w="sm" len="sm"/>
            <a:tailEnd type="none" w="sm" len="sm"/>
          </a:ln>
        </p:spPr>
        <p:txBody>
          <a:bodyPr>
            <a:spAutoFit/>
          </a:bodyPr>
          <a:lstStyle/>
          <a:p>
            <a:r>
              <a:rPr lang="es-ES" sz="1200" i="1">
                <a:solidFill>
                  <a:srgbClr val="4F7DAE"/>
                </a:solidFill>
              </a:rPr>
              <a:t>Fuente: F.Casado, Alta Dirección nº 202 , A.Sánchez-Crespo, Marzo 2006, y  CES, Marzo 2006.</a:t>
            </a:r>
          </a:p>
          <a:p>
            <a:r>
              <a:rPr lang="es-ES" sz="1200" i="1">
                <a:solidFill>
                  <a:srgbClr val="4F7DAE"/>
                </a:solidFill>
              </a:rPr>
              <a:t>Extraído de GUÍA DE APROXIMACIÓN A LA EMPRESA FAMILIAR</a:t>
            </a:r>
            <a:endParaRPr lang="es-ES_tradnl" sz="1200" i="1">
              <a:solidFill>
                <a:srgbClr val="4F7DAE"/>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s-ES" smtClean="0"/>
              <a:t>La empresa familiar. La sucesión</a:t>
            </a:r>
          </a:p>
        </p:txBody>
      </p:sp>
      <p:sp>
        <p:nvSpPr>
          <p:cNvPr id="3076" name="Rectangle 3"/>
          <p:cNvSpPr>
            <a:spLocks noGrp="1" noChangeArrowheads="1"/>
          </p:cNvSpPr>
          <p:nvPr>
            <p:ph type="body" idx="1"/>
          </p:nvPr>
        </p:nvSpPr>
        <p:spPr>
          <a:xfrm>
            <a:off x="685800" y="990600"/>
            <a:ext cx="6334125" cy="1143000"/>
          </a:xfrm>
        </p:spPr>
        <p:txBody>
          <a:bodyPr/>
          <a:lstStyle/>
          <a:p>
            <a:pPr eaLnBrk="1" hangingPunct="1"/>
            <a:r>
              <a:rPr lang="es-ES" sz="2000" smtClean="0"/>
              <a:t>Una de las características más peculiares de la empresa familiar es la problemática de la supervivencia a los relevos generacionales</a:t>
            </a:r>
          </a:p>
        </p:txBody>
      </p:sp>
      <p:sp>
        <p:nvSpPr>
          <p:cNvPr id="233476" name="Rectangle 4"/>
          <p:cNvSpPr>
            <a:spLocks noChangeArrowheads="1"/>
          </p:cNvSpPr>
          <p:nvPr/>
        </p:nvSpPr>
        <p:spPr bwMode="auto">
          <a:xfrm>
            <a:off x="250825" y="2852738"/>
            <a:ext cx="6408738" cy="336550"/>
          </a:xfrm>
          <a:prstGeom prst="rect">
            <a:avLst/>
          </a:prstGeom>
          <a:noFill/>
          <a:ln w="9525" algn="ctr">
            <a:noFill/>
            <a:miter lim="800000"/>
            <a:headEnd/>
            <a:tailEnd/>
          </a:ln>
        </p:spPr>
        <p:txBody>
          <a:bodyPr>
            <a:spAutoFit/>
          </a:bodyPr>
          <a:lstStyle/>
          <a:p>
            <a:r>
              <a:rPr lang="es-ES_tradnl" sz="1600" b="1">
                <a:solidFill>
                  <a:srgbClr val="4F7DAE"/>
                </a:solidFill>
              </a:rPr>
              <a:t>Probabilidad de superar la la transición entre Generaciones:</a:t>
            </a:r>
          </a:p>
        </p:txBody>
      </p:sp>
      <p:graphicFrame>
        <p:nvGraphicFramePr>
          <p:cNvPr id="233477" name="Object 5"/>
          <p:cNvGraphicFramePr>
            <a:graphicFrameLocks/>
          </p:cNvGraphicFramePr>
          <p:nvPr/>
        </p:nvGraphicFramePr>
        <p:xfrm>
          <a:off x="323850" y="3357563"/>
          <a:ext cx="6408738" cy="2674937"/>
        </p:xfrm>
        <a:graphic>
          <a:graphicData uri="http://schemas.openxmlformats.org/presentationml/2006/ole">
            <p:oleObj spid="_x0000_s3074" name="Documento" r:id="rId3" imgW="8240230" imgH="2918882" progId="Word.Document.8">
              <p:embed/>
            </p:oleObj>
          </a:graphicData>
        </a:graphic>
      </p:graphicFrame>
      <p:sp>
        <p:nvSpPr>
          <p:cNvPr id="3078" name="Text Box 6"/>
          <p:cNvSpPr txBox="1">
            <a:spLocks noChangeArrowheads="1"/>
          </p:cNvSpPr>
          <p:nvPr/>
        </p:nvSpPr>
        <p:spPr bwMode="auto">
          <a:xfrm>
            <a:off x="468313" y="5805488"/>
            <a:ext cx="6264275" cy="517525"/>
          </a:xfrm>
          <a:prstGeom prst="rect">
            <a:avLst/>
          </a:prstGeom>
          <a:noFill/>
          <a:ln w="9525" algn="ctr">
            <a:noFill/>
            <a:miter lim="800000"/>
            <a:headEnd type="none" w="sm" len="sm"/>
            <a:tailEnd type="none" w="sm" len="sm"/>
          </a:ln>
        </p:spPr>
        <p:txBody>
          <a:bodyPr>
            <a:spAutoFit/>
          </a:bodyPr>
          <a:lstStyle/>
          <a:p>
            <a:r>
              <a:rPr lang="es-ES" sz="1400" i="1">
                <a:solidFill>
                  <a:srgbClr val="4F7DAE"/>
                </a:solidFill>
              </a:rPr>
              <a:t>Fuente: Amat, Joan: “La Continuidad de la Empresa Familiar”.</a:t>
            </a:r>
          </a:p>
          <a:p>
            <a:r>
              <a:rPr lang="es-ES" sz="1400" i="1">
                <a:solidFill>
                  <a:srgbClr val="4F7DAE"/>
                </a:solidFill>
              </a:rPr>
              <a:t>Extraído de GUÍA DE APROXIMACIÓN A LA EMPRESA FAMILIAR</a:t>
            </a:r>
            <a:endParaRPr lang="es-ES_tradnl" sz="1400" i="1">
              <a:solidFill>
                <a:srgbClr val="4F7DAE"/>
              </a:solidFill>
            </a:endParaRPr>
          </a:p>
        </p:txBody>
      </p:sp>
      <p:sp>
        <p:nvSpPr>
          <p:cNvPr id="233497" name="AutoShape 25"/>
          <p:cNvSpPr>
            <a:spLocks noChangeArrowheads="1"/>
          </p:cNvSpPr>
          <p:nvPr/>
        </p:nvSpPr>
        <p:spPr bwMode="auto">
          <a:xfrm rot="5400000">
            <a:off x="7673181" y="3352007"/>
            <a:ext cx="303213" cy="457200"/>
          </a:xfrm>
          <a:prstGeom prst="rightArrow">
            <a:avLst>
              <a:gd name="adj1" fmla="val 50000"/>
              <a:gd name="adj2" fmla="val 25000"/>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3080" name="Group 38"/>
          <p:cNvGrpSpPr>
            <a:grpSpLocks/>
          </p:cNvGrpSpPr>
          <p:nvPr/>
        </p:nvGrpSpPr>
        <p:grpSpPr bwMode="auto">
          <a:xfrm>
            <a:off x="6804025" y="981075"/>
            <a:ext cx="2103438" cy="2357438"/>
            <a:chOff x="4286" y="663"/>
            <a:chExt cx="1325" cy="1485"/>
          </a:xfrm>
        </p:grpSpPr>
        <p:sp>
          <p:nvSpPr>
            <p:cNvPr id="3091" name="Rectangle 8"/>
            <p:cNvSpPr>
              <a:spLocks noChangeArrowheads="1"/>
            </p:cNvSpPr>
            <p:nvPr/>
          </p:nvSpPr>
          <p:spPr bwMode="auto">
            <a:xfrm>
              <a:off x="4286" y="663"/>
              <a:ext cx="1325" cy="1485"/>
            </a:xfrm>
            <a:prstGeom prst="rect">
              <a:avLst/>
            </a:prstGeom>
            <a:solidFill>
              <a:srgbClr val="FFFFFF"/>
            </a:solidFill>
            <a:ln w="9525">
              <a:solidFill>
                <a:srgbClr val="6666FF"/>
              </a:solidFill>
              <a:miter lim="800000"/>
              <a:headEnd/>
              <a:tailEnd/>
            </a:ln>
          </p:spPr>
          <p:txBody>
            <a:bodyPr/>
            <a:lstStyle/>
            <a:p>
              <a:pPr defTabSz="762000" eaLnBrk="0" hangingPunct="0"/>
              <a:r>
                <a:rPr lang="es-ES_tradnl" sz="1200" b="1">
                  <a:solidFill>
                    <a:srgbClr val="4F7DAE"/>
                  </a:solidFill>
                  <a:latin typeface="Times New Roman" pitchFamily="18" charset="0"/>
                  <a:cs typeface="Times New Roman" pitchFamily="18" charset="0"/>
                </a:rPr>
                <a:t>1ª Generación</a:t>
              </a:r>
              <a:endParaRPr lang="es-ES_tradnl" sz="1300" b="1">
                <a:solidFill>
                  <a:srgbClr val="4F7DAE"/>
                </a:solidFill>
                <a:latin typeface="Times New Roman" pitchFamily="18" charset="0"/>
              </a:endParaRPr>
            </a:p>
            <a:p>
              <a:pPr defTabSz="762000" eaLnBrk="0" hangingPunct="0"/>
              <a:endParaRPr lang="es-ES_tradnl" sz="2800" b="1">
                <a:solidFill>
                  <a:srgbClr val="4F7DAE"/>
                </a:solidFill>
                <a:latin typeface="Times New Roman" pitchFamily="18" charset="0"/>
              </a:endParaRPr>
            </a:p>
          </p:txBody>
        </p:sp>
        <p:sp>
          <p:nvSpPr>
            <p:cNvPr id="3092" name="Rectangle 9"/>
            <p:cNvSpPr>
              <a:spLocks noChangeArrowheads="1"/>
            </p:cNvSpPr>
            <p:nvPr/>
          </p:nvSpPr>
          <p:spPr bwMode="auto">
            <a:xfrm>
              <a:off x="4332" y="1865"/>
              <a:ext cx="1224" cy="250"/>
            </a:xfrm>
            <a:prstGeom prst="rect">
              <a:avLst/>
            </a:prstGeom>
            <a:solidFill>
              <a:srgbClr val="FFFFFF"/>
            </a:solidFill>
            <a:ln w="9525">
              <a:noFill/>
              <a:miter lim="800000"/>
              <a:headEnd/>
              <a:tailEnd/>
            </a:ln>
          </p:spPr>
          <p:txBody>
            <a:bodyPr>
              <a:spAutoFit/>
            </a:bodyPr>
            <a:lstStyle/>
            <a:p>
              <a:pPr defTabSz="762000" eaLnBrk="0" hangingPunct="0"/>
              <a:r>
                <a:rPr lang="es-ES_tradnl">
                  <a:solidFill>
                    <a:srgbClr val="4F7DAE"/>
                  </a:solidFill>
                  <a:latin typeface="Times New Roman" pitchFamily="18" charset="0"/>
                  <a:cs typeface="Times New Roman" pitchFamily="18" charset="0"/>
                </a:rPr>
                <a:t>Relaciones sencillas y concentradas </a:t>
              </a:r>
              <a:r>
                <a:rPr lang="es-ES_tradnl" b="1">
                  <a:solidFill>
                    <a:srgbClr val="4F7DAE"/>
                  </a:solidFill>
                  <a:latin typeface="Times New Roman" pitchFamily="18" charset="0"/>
                  <a:cs typeface="Times New Roman" pitchFamily="18" charset="0"/>
                </a:rPr>
                <a:t>en pocas personas</a:t>
              </a:r>
              <a:endParaRPr lang="es-ES_tradnl" sz="2400">
                <a:solidFill>
                  <a:srgbClr val="4F7DAE"/>
                </a:solidFill>
                <a:latin typeface="Times New Roman" pitchFamily="18" charset="0"/>
              </a:endParaRPr>
            </a:p>
          </p:txBody>
        </p:sp>
        <p:grpSp>
          <p:nvGrpSpPr>
            <p:cNvPr id="3093" name="Group 37"/>
            <p:cNvGrpSpPr>
              <a:grpSpLocks/>
            </p:cNvGrpSpPr>
            <p:nvPr/>
          </p:nvGrpSpPr>
          <p:grpSpPr bwMode="auto">
            <a:xfrm>
              <a:off x="4450" y="890"/>
              <a:ext cx="986" cy="934"/>
              <a:chOff x="4331" y="941"/>
              <a:chExt cx="986" cy="934"/>
            </a:xfrm>
          </p:grpSpPr>
          <p:sp>
            <p:nvSpPr>
              <p:cNvPr id="3094" name="_s1028"/>
              <p:cNvSpPr>
                <a:spLocks noChangeArrowheads="1" noTextEdit="1"/>
              </p:cNvSpPr>
              <p:nvPr/>
            </p:nvSpPr>
            <p:spPr bwMode="auto">
              <a:xfrm>
                <a:off x="4527" y="941"/>
                <a:ext cx="594" cy="595"/>
              </a:xfrm>
              <a:prstGeom prst="ellipse">
                <a:avLst/>
              </a:prstGeom>
              <a:solidFill>
                <a:schemeClr val="accent2">
                  <a:alpha val="50195"/>
                </a:schemeClr>
              </a:solidFill>
              <a:ln w="4670">
                <a:solidFill>
                  <a:schemeClr val="accent2"/>
                </a:solidFill>
                <a:round/>
                <a:headEnd/>
                <a:tailEnd/>
              </a:ln>
            </p:spPr>
            <p:txBody>
              <a:bodyPr lIns="0" tIns="0" rIns="0" bIns="0" anchor="ctr"/>
              <a:lstStyle/>
              <a:p>
                <a:endParaRPr lang="es-ES"/>
              </a:p>
            </p:txBody>
          </p:sp>
          <p:sp>
            <p:nvSpPr>
              <p:cNvPr id="3095" name="_s1030"/>
              <p:cNvSpPr>
                <a:spLocks noChangeArrowheads="1" noTextEdit="1"/>
              </p:cNvSpPr>
              <p:nvPr/>
            </p:nvSpPr>
            <p:spPr bwMode="auto">
              <a:xfrm>
                <a:off x="4722" y="1281"/>
                <a:ext cx="595" cy="594"/>
              </a:xfrm>
              <a:prstGeom prst="ellipse">
                <a:avLst/>
              </a:prstGeom>
              <a:solidFill>
                <a:srgbClr val="009999">
                  <a:alpha val="50195"/>
                </a:srgbClr>
              </a:solidFill>
              <a:ln w="4670">
                <a:solidFill>
                  <a:srgbClr val="009999"/>
                </a:solidFill>
                <a:round/>
                <a:headEnd/>
                <a:tailEnd/>
              </a:ln>
            </p:spPr>
            <p:txBody>
              <a:bodyPr lIns="0" tIns="0" rIns="0" bIns="0" anchor="ctr"/>
              <a:lstStyle/>
              <a:p>
                <a:endParaRPr lang="es-ES"/>
              </a:p>
            </p:txBody>
          </p:sp>
          <p:sp>
            <p:nvSpPr>
              <p:cNvPr id="3096" name="_s1032"/>
              <p:cNvSpPr>
                <a:spLocks noChangeArrowheads="1" noTextEdit="1"/>
              </p:cNvSpPr>
              <p:nvPr/>
            </p:nvSpPr>
            <p:spPr bwMode="auto">
              <a:xfrm>
                <a:off x="4331" y="1281"/>
                <a:ext cx="594" cy="594"/>
              </a:xfrm>
              <a:prstGeom prst="ellipse">
                <a:avLst/>
              </a:prstGeom>
              <a:solidFill>
                <a:srgbClr val="99CC00">
                  <a:alpha val="50195"/>
                </a:srgbClr>
              </a:solidFill>
              <a:ln w="4670">
                <a:solidFill>
                  <a:srgbClr val="99CC00"/>
                </a:solidFill>
                <a:round/>
                <a:headEnd/>
                <a:tailEnd/>
              </a:ln>
            </p:spPr>
            <p:txBody>
              <a:bodyPr lIns="0" tIns="0" rIns="0" bIns="0" anchor="ctr"/>
              <a:lstStyle/>
              <a:p>
                <a:endParaRPr lang="es-ES"/>
              </a:p>
            </p:txBody>
          </p:sp>
          <p:sp>
            <p:nvSpPr>
              <p:cNvPr id="3097" name="Text Box 34"/>
              <p:cNvSpPr txBox="1">
                <a:spLocks noChangeArrowheads="1"/>
              </p:cNvSpPr>
              <p:nvPr/>
            </p:nvSpPr>
            <p:spPr bwMode="auto">
              <a:xfrm>
                <a:off x="4590" y="1511"/>
                <a:ext cx="75" cy="134"/>
              </a:xfrm>
              <a:prstGeom prst="rect">
                <a:avLst/>
              </a:prstGeom>
              <a:noFill/>
              <a:ln w="9525">
                <a:noFill/>
                <a:miter lim="800000"/>
                <a:headEnd/>
                <a:tailEnd/>
              </a:ln>
            </p:spPr>
            <p:txBody>
              <a:bodyPr wrap="none" lIns="0" tIns="0" rIns="0" bIns="0">
                <a:spAutoFit/>
              </a:bodyPr>
              <a:lstStyle/>
              <a:p>
                <a:r>
                  <a:rPr lang="es-ES" sz="1400" b="1">
                    <a:solidFill>
                      <a:schemeClr val="tx1"/>
                    </a:solidFill>
                  </a:rPr>
                  <a:t>P</a:t>
                </a:r>
              </a:p>
            </p:txBody>
          </p:sp>
          <p:sp>
            <p:nvSpPr>
              <p:cNvPr id="3098" name="Text Box 35"/>
              <p:cNvSpPr txBox="1">
                <a:spLocks noChangeArrowheads="1"/>
              </p:cNvSpPr>
              <p:nvPr/>
            </p:nvSpPr>
            <p:spPr bwMode="auto">
              <a:xfrm>
                <a:off x="4982" y="1511"/>
                <a:ext cx="75" cy="134"/>
              </a:xfrm>
              <a:prstGeom prst="rect">
                <a:avLst/>
              </a:prstGeom>
              <a:noFill/>
              <a:ln w="9525">
                <a:noFill/>
                <a:miter lim="800000"/>
                <a:headEnd/>
                <a:tailEnd/>
              </a:ln>
            </p:spPr>
            <p:txBody>
              <a:bodyPr wrap="none" lIns="0" tIns="0" rIns="0" bIns="0">
                <a:spAutoFit/>
              </a:bodyPr>
              <a:lstStyle/>
              <a:p>
                <a:r>
                  <a:rPr lang="es-ES" sz="1400" b="1">
                    <a:solidFill>
                      <a:schemeClr val="tx1"/>
                    </a:solidFill>
                  </a:rPr>
                  <a:t>E</a:t>
                </a:r>
              </a:p>
            </p:txBody>
          </p:sp>
          <p:sp>
            <p:nvSpPr>
              <p:cNvPr id="3099" name="Text Box 36"/>
              <p:cNvSpPr txBox="1">
                <a:spLocks noChangeArrowheads="1"/>
              </p:cNvSpPr>
              <p:nvPr/>
            </p:nvSpPr>
            <p:spPr bwMode="auto">
              <a:xfrm>
                <a:off x="4790" y="1171"/>
                <a:ext cx="68" cy="134"/>
              </a:xfrm>
              <a:prstGeom prst="rect">
                <a:avLst/>
              </a:prstGeom>
              <a:noFill/>
              <a:ln w="9525">
                <a:noFill/>
                <a:miter lim="800000"/>
                <a:headEnd/>
                <a:tailEnd/>
              </a:ln>
            </p:spPr>
            <p:txBody>
              <a:bodyPr wrap="none" lIns="0" tIns="0" rIns="0" bIns="0">
                <a:spAutoFit/>
              </a:bodyPr>
              <a:lstStyle/>
              <a:p>
                <a:r>
                  <a:rPr lang="es-ES" sz="1400" b="1">
                    <a:solidFill>
                      <a:schemeClr val="tx1"/>
                    </a:solidFill>
                  </a:rPr>
                  <a:t>F</a:t>
                </a:r>
              </a:p>
            </p:txBody>
          </p:sp>
        </p:grpSp>
      </p:grpSp>
      <p:grpSp>
        <p:nvGrpSpPr>
          <p:cNvPr id="3081" name="Group 49"/>
          <p:cNvGrpSpPr>
            <a:grpSpLocks/>
          </p:cNvGrpSpPr>
          <p:nvPr/>
        </p:nvGrpSpPr>
        <p:grpSpPr bwMode="auto">
          <a:xfrm>
            <a:off x="6804025" y="3860800"/>
            <a:ext cx="2103438" cy="2430463"/>
            <a:chOff x="4286" y="2432"/>
            <a:chExt cx="1325" cy="1531"/>
          </a:xfrm>
        </p:grpSpPr>
        <p:sp>
          <p:nvSpPr>
            <p:cNvPr id="3082" name="Rectangle 40"/>
            <p:cNvSpPr>
              <a:spLocks noChangeArrowheads="1"/>
            </p:cNvSpPr>
            <p:nvPr/>
          </p:nvSpPr>
          <p:spPr bwMode="auto">
            <a:xfrm>
              <a:off x="4286" y="2432"/>
              <a:ext cx="1325" cy="1531"/>
            </a:xfrm>
            <a:prstGeom prst="rect">
              <a:avLst/>
            </a:prstGeom>
            <a:solidFill>
              <a:srgbClr val="FFFFFF"/>
            </a:solidFill>
            <a:ln w="9525">
              <a:solidFill>
                <a:srgbClr val="6666FF"/>
              </a:solidFill>
              <a:miter lim="800000"/>
              <a:headEnd/>
              <a:tailEnd/>
            </a:ln>
          </p:spPr>
          <p:txBody>
            <a:bodyPr/>
            <a:lstStyle/>
            <a:p>
              <a:pPr defTabSz="762000" eaLnBrk="0" hangingPunct="0"/>
              <a:r>
                <a:rPr lang="es-ES_tradnl" sz="1200" b="1">
                  <a:solidFill>
                    <a:srgbClr val="4F7DAE"/>
                  </a:solidFill>
                  <a:latin typeface="Times New Roman" pitchFamily="18" charset="0"/>
                  <a:cs typeface="Times New Roman" pitchFamily="18" charset="0"/>
                </a:rPr>
                <a:t>3ª Generación</a:t>
              </a:r>
              <a:endParaRPr lang="es-ES_tradnl" sz="1300" b="1">
                <a:solidFill>
                  <a:srgbClr val="4F7DAE"/>
                </a:solidFill>
                <a:latin typeface="Times New Roman" pitchFamily="18" charset="0"/>
              </a:endParaRPr>
            </a:p>
            <a:p>
              <a:pPr defTabSz="762000" eaLnBrk="0" hangingPunct="0"/>
              <a:endParaRPr lang="es-ES_tradnl" sz="2800" b="1">
                <a:solidFill>
                  <a:srgbClr val="4F7DAE"/>
                </a:solidFill>
                <a:latin typeface="Times New Roman" pitchFamily="18" charset="0"/>
              </a:endParaRPr>
            </a:p>
          </p:txBody>
        </p:sp>
        <p:sp>
          <p:nvSpPr>
            <p:cNvPr id="3083" name="Rectangle 41"/>
            <p:cNvSpPr>
              <a:spLocks noChangeArrowheads="1"/>
            </p:cNvSpPr>
            <p:nvPr/>
          </p:nvSpPr>
          <p:spPr bwMode="auto">
            <a:xfrm>
              <a:off x="4332" y="3612"/>
              <a:ext cx="1224" cy="346"/>
            </a:xfrm>
            <a:prstGeom prst="rect">
              <a:avLst/>
            </a:prstGeom>
            <a:noFill/>
            <a:ln w="9525">
              <a:noFill/>
              <a:miter lim="800000"/>
              <a:headEnd/>
              <a:tailEnd/>
            </a:ln>
          </p:spPr>
          <p:txBody>
            <a:bodyPr>
              <a:spAutoFit/>
            </a:bodyPr>
            <a:lstStyle/>
            <a:p>
              <a:pPr defTabSz="762000" eaLnBrk="0" hangingPunct="0"/>
              <a:r>
                <a:rPr lang="es-ES">
                  <a:solidFill>
                    <a:srgbClr val="4F7DAE"/>
                  </a:solidFill>
                  <a:latin typeface="Times New Roman" pitchFamily="18" charset="0"/>
                  <a:cs typeface="Times New Roman" pitchFamily="18" charset="0"/>
                </a:rPr>
                <a:t>Relaciones complejas y discriminadas entre </a:t>
              </a:r>
              <a:r>
                <a:rPr lang="es-ES" b="1">
                  <a:solidFill>
                    <a:srgbClr val="4F7DAE"/>
                  </a:solidFill>
                  <a:latin typeface="Times New Roman" pitchFamily="18" charset="0"/>
                  <a:cs typeface="Times New Roman" pitchFamily="18" charset="0"/>
                </a:rPr>
                <a:t>múltiples personas</a:t>
              </a:r>
              <a:endParaRPr lang="es-ES_tradnl" sz="2400" b="1">
                <a:solidFill>
                  <a:srgbClr val="4F7DAE"/>
                </a:solidFill>
                <a:latin typeface="Times New Roman" pitchFamily="18" charset="0"/>
              </a:endParaRPr>
            </a:p>
          </p:txBody>
        </p:sp>
        <p:grpSp>
          <p:nvGrpSpPr>
            <p:cNvPr id="3084" name="Group 42"/>
            <p:cNvGrpSpPr>
              <a:grpSpLocks/>
            </p:cNvGrpSpPr>
            <p:nvPr/>
          </p:nvGrpSpPr>
          <p:grpSpPr bwMode="auto">
            <a:xfrm>
              <a:off x="4450" y="2614"/>
              <a:ext cx="986" cy="934"/>
              <a:chOff x="4331" y="941"/>
              <a:chExt cx="986" cy="934"/>
            </a:xfrm>
          </p:grpSpPr>
          <p:sp>
            <p:nvSpPr>
              <p:cNvPr id="3085" name="_s1028"/>
              <p:cNvSpPr>
                <a:spLocks noChangeArrowheads="1" noTextEdit="1"/>
              </p:cNvSpPr>
              <p:nvPr/>
            </p:nvSpPr>
            <p:spPr bwMode="auto">
              <a:xfrm>
                <a:off x="4527" y="941"/>
                <a:ext cx="594" cy="595"/>
              </a:xfrm>
              <a:prstGeom prst="ellipse">
                <a:avLst/>
              </a:prstGeom>
              <a:solidFill>
                <a:schemeClr val="accent2">
                  <a:alpha val="50195"/>
                </a:schemeClr>
              </a:solidFill>
              <a:ln w="4670">
                <a:solidFill>
                  <a:schemeClr val="accent2"/>
                </a:solidFill>
                <a:round/>
                <a:headEnd/>
                <a:tailEnd/>
              </a:ln>
            </p:spPr>
            <p:txBody>
              <a:bodyPr lIns="0" tIns="0" rIns="0" bIns="0" anchor="ctr"/>
              <a:lstStyle/>
              <a:p>
                <a:endParaRPr lang="es-ES"/>
              </a:p>
            </p:txBody>
          </p:sp>
          <p:sp>
            <p:nvSpPr>
              <p:cNvPr id="3086" name="_s1030"/>
              <p:cNvSpPr>
                <a:spLocks noChangeArrowheads="1" noTextEdit="1"/>
              </p:cNvSpPr>
              <p:nvPr/>
            </p:nvSpPr>
            <p:spPr bwMode="auto">
              <a:xfrm>
                <a:off x="4722" y="1281"/>
                <a:ext cx="595" cy="594"/>
              </a:xfrm>
              <a:prstGeom prst="ellipse">
                <a:avLst/>
              </a:prstGeom>
              <a:solidFill>
                <a:srgbClr val="009999">
                  <a:alpha val="50195"/>
                </a:srgbClr>
              </a:solidFill>
              <a:ln w="4670">
                <a:solidFill>
                  <a:srgbClr val="009999"/>
                </a:solidFill>
                <a:round/>
                <a:headEnd/>
                <a:tailEnd/>
              </a:ln>
            </p:spPr>
            <p:txBody>
              <a:bodyPr lIns="0" tIns="0" rIns="0" bIns="0" anchor="ctr"/>
              <a:lstStyle/>
              <a:p>
                <a:endParaRPr lang="es-ES"/>
              </a:p>
            </p:txBody>
          </p:sp>
          <p:sp>
            <p:nvSpPr>
              <p:cNvPr id="3087" name="_s1032"/>
              <p:cNvSpPr>
                <a:spLocks noChangeArrowheads="1" noTextEdit="1"/>
              </p:cNvSpPr>
              <p:nvPr/>
            </p:nvSpPr>
            <p:spPr bwMode="auto">
              <a:xfrm>
                <a:off x="4331" y="1281"/>
                <a:ext cx="594" cy="594"/>
              </a:xfrm>
              <a:prstGeom prst="ellipse">
                <a:avLst/>
              </a:prstGeom>
              <a:solidFill>
                <a:srgbClr val="99CC00">
                  <a:alpha val="50195"/>
                </a:srgbClr>
              </a:solidFill>
              <a:ln w="4670">
                <a:solidFill>
                  <a:srgbClr val="99CC00"/>
                </a:solidFill>
                <a:round/>
                <a:headEnd/>
                <a:tailEnd/>
              </a:ln>
            </p:spPr>
            <p:txBody>
              <a:bodyPr lIns="0" tIns="0" rIns="0" bIns="0" anchor="ctr"/>
              <a:lstStyle/>
              <a:p>
                <a:endParaRPr lang="es-ES"/>
              </a:p>
            </p:txBody>
          </p:sp>
          <p:sp>
            <p:nvSpPr>
              <p:cNvPr id="3088" name="Text Box 46"/>
              <p:cNvSpPr txBox="1">
                <a:spLocks noChangeArrowheads="1"/>
              </p:cNvSpPr>
              <p:nvPr/>
            </p:nvSpPr>
            <p:spPr bwMode="auto">
              <a:xfrm>
                <a:off x="4590" y="1511"/>
                <a:ext cx="75" cy="134"/>
              </a:xfrm>
              <a:prstGeom prst="rect">
                <a:avLst/>
              </a:prstGeom>
              <a:noFill/>
              <a:ln w="9525">
                <a:noFill/>
                <a:miter lim="800000"/>
                <a:headEnd/>
                <a:tailEnd/>
              </a:ln>
            </p:spPr>
            <p:txBody>
              <a:bodyPr wrap="none" lIns="0" tIns="0" rIns="0" bIns="0">
                <a:spAutoFit/>
              </a:bodyPr>
              <a:lstStyle/>
              <a:p>
                <a:r>
                  <a:rPr lang="es-ES" sz="1400" b="1">
                    <a:solidFill>
                      <a:schemeClr val="tx1"/>
                    </a:solidFill>
                  </a:rPr>
                  <a:t>P</a:t>
                </a:r>
              </a:p>
            </p:txBody>
          </p:sp>
          <p:sp>
            <p:nvSpPr>
              <p:cNvPr id="3089" name="Text Box 47"/>
              <p:cNvSpPr txBox="1">
                <a:spLocks noChangeArrowheads="1"/>
              </p:cNvSpPr>
              <p:nvPr/>
            </p:nvSpPr>
            <p:spPr bwMode="auto">
              <a:xfrm>
                <a:off x="4982" y="1511"/>
                <a:ext cx="75" cy="134"/>
              </a:xfrm>
              <a:prstGeom prst="rect">
                <a:avLst/>
              </a:prstGeom>
              <a:noFill/>
              <a:ln w="9525">
                <a:noFill/>
                <a:miter lim="800000"/>
                <a:headEnd/>
                <a:tailEnd/>
              </a:ln>
            </p:spPr>
            <p:txBody>
              <a:bodyPr wrap="none" lIns="0" tIns="0" rIns="0" bIns="0">
                <a:spAutoFit/>
              </a:bodyPr>
              <a:lstStyle/>
              <a:p>
                <a:r>
                  <a:rPr lang="es-ES" sz="1400" b="1">
                    <a:solidFill>
                      <a:schemeClr val="tx1"/>
                    </a:solidFill>
                  </a:rPr>
                  <a:t>E</a:t>
                </a:r>
              </a:p>
            </p:txBody>
          </p:sp>
          <p:sp>
            <p:nvSpPr>
              <p:cNvPr id="3090" name="Text Box 48"/>
              <p:cNvSpPr txBox="1">
                <a:spLocks noChangeArrowheads="1"/>
              </p:cNvSpPr>
              <p:nvPr/>
            </p:nvSpPr>
            <p:spPr bwMode="auto">
              <a:xfrm>
                <a:off x="4790" y="1171"/>
                <a:ext cx="68" cy="134"/>
              </a:xfrm>
              <a:prstGeom prst="rect">
                <a:avLst/>
              </a:prstGeom>
              <a:noFill/>
              <a:ln w="9525">
                <a:noFill/>
                <a:miter lim="800000"/>
                <a:headEnd/>
                <a:tailEnd/>
              </a:ln>
            </p:spPr>
            <p:txBody>
              <a:bodyPr wrap="none" lIns="0" tIns="0" rIns="0" bIns="0">
                <a:spAutoFit/>
              </a:bodyPr>
              <a:lstStyle/>
              <a:p>
                <a:r>
                  <a:rPr lang="es-ES" sz="1400" b="1">
                    <a:solidFill>
                      <a:schemeClr val="tx1"/>
                    </a:solidFill>
                  </a:rPr>
                  <a:t>F</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 calcmode="lin" valueType="num">
                                      <p:cBhvr additive="base">
                                        <p:cTn id="7" dur="500" fill="hold"/>
                                        <p:tgtEl>
                                          <p:spTgt spid="2334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3477"/>
                                        </p:tgtEl>
                                        <p:attrNameLst>
                                          <p:attrName>style.visibility</p:attrName>
                                        </p:attrNameLst>
                                      </p:cBhvr>
                                      <p:to>
                                        <p:strVal val="visible"/>
                                      </p:to>
                                    </p:set>
                                    <p:anim calcmode="lin" valueType="num">
                                      <p:cBhvr additive="base">
                                        <p:cTn id="11" dur="500" fill="hold"/>
                                        <p:tgtEl>
                                          <p:spTgt spid="233477"/>
                                        </p:tgtEl>
                                        <p:attrNameLst>
                                          <p:attrName>ppt_x</p:attrName>
                                        </p:attrNameLst>
                                      </p:cBhvr>
                                      <p:tavLst>
                                        <p:tav tm="0">
                                          <p:val>
                                            <p:strVal val="#ppt_x"/>
                                          </p:val>
                                        </p:tav>
                                        <p:tav tm="100000">
                                          <p:val>
                                            <p:strVal val="#ppt_x"/>
                                          </p:val>
                                        </p:tav>
                                      </p:tavLst>
                                    </p:anim>
                                    <p:anim calcmode="lin" valueType="num">
                                      <p:cBhvr additive="base">
                                        <p:cTn id="12" dur="500" fill="hold"/>
                                        <p:tgtEl>
                                          <p:spTgt spid="233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La empresa familiar. Otras </a:t>
            </a:r>
            <a:r>
              <a:rPr lang="es-ES" i="1" smtClean="0"/>
              <a:t>peculiaridades</a:t>
            </a:r>
            <a:endParaRPr lang="es-ES" smtClean="0"/>
          </a:p>
        </p:txBody>
      </p:sp>
      <p:sp>
        <p:nvSpPr>
          <p:cNvPr id="17411" name="Rectangle 3"/>
          <p:cNvSpPr>
            <a:spLocks noGrp="1" noChangeArrowheads="1"/>
          </p:cNvSpPr>
          <p:nvPr>
            <p:ph type="body" idx="1"/>
          </p:nvPr>
        </p:nvSpPr>
        <p:spPr/>
        <p:txBody>
          <a:bodyPr/>
          <a:lstStyle/>
          <a:p>
            <a:pPr eaLnBrk="1" hangingPunct="1">
              <a:lnSpc>
                <a:spcPct val="100000"/>
              </a:lnSpc>
            </a:pPr>
            <a:r>
              <a:rPr lang="es-ES" smtClean="0"/>
              <a:t>Extraordinaria capacidad para afrontar las crisis </a:t>
            </a:r>
          </a:p>
          <a:p>
            <a:pPr lvl="1" eaLnBrk="1" hangingPunct="1"/>
            <a:r>
              <a:rPr lang="es-ES" smtClean="0"/>
              <a:t>Debido a una gran capacidad de unir criterio ante la adversidad</a:t>
            </a:r>
          </a:p>
          <a:p>
            <a:pPr eaLnBrk="1" hangingPunct="1">
              <a:lnSpc>
                <a:spcPct val="100000"/>
              </a:lnSpc>
            </a:pPr>
            <a:r>
              <a:rPr lang="es-ES" smtClean="0"/>
              <a:t>No hay separación entre propiedad y gestión</a:t>
            </a:r>
          </a:p>
          <a:p>
            <a:pPr eaLnBrk="1" hangingPunct="1">
              <a:lnSpc>
                <a:spcPct val="100000"/>
              </a:lnSpc>
            </a:pPr>
            <a:r>
              <a:rPr lang="es-ES" smtClean="0"/>
              <a:t>Gestión </a:t>
            </a:r>
            <a:r>
              <a:rPr lang="es-ES" i="1" smtClean="0"/>
              <a:t>sui generis</a:t>
            </a:r>
            <a:r>
              <a:rPr lang="es-ES" smtClean="0"/>
              <a:t> de los recursos humanos</a:t>
            </a:r>
          </a:p>
          <a:p>
            <a:pPr eaLnBrk="1" hangingPunct="1">
              <a:lnSpc>
                <a:spcPct val="100000"/>
              </a:lnSpc>
            </a:pPr>
            <a:r>
              <a:rPr lang="es-ES" smtClean="0"/>
              <a:t>Resistencia a profesionalizar la gestión cuando la empresa crece más allá de ciertos límites</a:t>
            </a:r>
          </a:p>
          <a:p>
            <a:pPr lvl="1" eaLnBrk="1" hangingPunct="1"/>
            <a:r>
              <a:rPr lang="es-ES" smtClean="0"/>
              <a:t>Cuando la gestión adquiere una complejidad que hace ineficaz el estilo de dirección que la hizo nacer y crecer</a:t>
            </a:r>
          </a:p>
          <a:p>
            <a:pPr lvl="1" eaLnBrk="1" hangingPunct="1"/>
            <a:r>
              <a:rPr lang="es-ES" smtClean="0"/>
              <a:t>Cuando los mecanismos de coordinación empiezan requerir énfasis en la normalización y en la adaptación mutua de personal altamente cualificado</a:t>
            </a:r>
          </a:p>
          <a:p>
            <a:pPr lvl="1" eaLnBrk="1" hangingPunct="1"/>
            <a:endParaRPr lang="es-E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La empresa familiar. El protocolo familiar</a:t>
            </a:r>
          </a:p>
        </p:txBody>
      </p:sp>
      <p:sp>
        <p:nvSpPr>
          <p:cNvPr id="18435" name="Rectangle 66"/>
          <p:cNvSpPr>
            <a:spLocks noGrp="1" noChangeArrowheads="1"/>
          </p:cNvSpPr>
          <p:nvPr>
            <p:ph type="body" idx="1"/>
          </p:nvPr>
        </p:nvSpPr>
        <p:spPr>
          <a:xfrm>
            <a:off x="685800" y="836613"/>
            <a:ext cx="7772400" cy="998537"/>
          </a:xfrm>
          <a:noFill/>
        </p:spPr>
        <p:txBody>
          <a:bodyPr/>
          <a:lstStyle/>
          <a:p>
            <a:pPr eaLnBrk="1" hangingPunct="1"/>
            <a:r>
              <a:rPr lang="es-ES" sz="2000" smtClean="0"/>
              <a:t>Es un acuerdo escrito y </a:t>
            </a:r>
            <a:r>
              <a:rPr lang="es-ES" sz="2000" u="sng" smtClean="0"/>
              <a:t>consensuado por la familia</a:t>
            </a:r>
            <a:r>
              <a:rPr lang="es-ES" sz="2000" smtClean="0"/>
              <a:t>, para la solución ordenada de eventuales problemas y que trabaja sobre:</a:t>
            </a:r>
          </a:p>
        </p:txBody>
      </p:sp>
      <p:grpSp>
        <p:nvGrpSpPr>
          <p:cNvPr id="18436" name="Group 70"/>
          <p:cNvGrpSpPr>
            <a:grpSpLocks/>
          </p:cNvGrpSpPr>
          <p:nvPr/>
        </p:nvGrpSpPr>
        <p:grpSpPr bwMode="auto">
          <a:xfrm>
            <a:off x="3132138" y="1557338"/>
            <a:ext cx="2778125" cy="1708150"/>
            <a:chOff x="1973" y="981"/>
            <a:chExt cx="1750" cy="1076"/>
          </a:xfrm>
        </p:grpSpPr>
        <p:sp>
          <p:nvSpPr>
            <p:cNvPr id="18441" name="_s1028"/>
            <p:cNvSpPr>
              <a:spLocks noChangeArrowheads="1" noTextEdit="1"/>
            </p:cNvSpPr>
            <p:nvPr/>
          </p:nvSpPr>
          <p:spPr bwMode="auto">
            <a:xfrm>
              <a:off x="2577" y="1123"/>
              <a:ext cx="594" cy="595"/>
            </a:xfrm>
            <a:prstGeom prst="ellipse">
              <a:avLst/>
            </a:prstGeom>
            <a:solidFill>
              <a:schemeClr val="accent2">
                <a:alpha val="50195"/>
              </a:schemeClr>
            </a:solidFill>
            <a:ln w="4670">
              <a:solidFill>
                <a:schemeClr val="accent2"/>
              </a:solidFill>
              <a:round/>
              <a:headEnd/>
              <a:tailEnd/>
            </a:ln>
          </p:spPr>
          <p:txBody>
            <a:bodyPr lIns="0" tIns="0" rIns="0" bIns="0" anchor="ctr"/>
            <a:lstStyle/>
            <a:p>
              <a:endParaRPr lang="es-ES"/>
            </a:p>
          </p:txBody>
        </p:sp>
        <p:sp>
          <p:nvSpPr>
            <p:cNvPr id="18442" name="_s1030"/>
            <p:cNvSpPr>
              <a:spLocks noChangeArrowheads="1" noTextEdit="1"/>
            </p:cNvSpPr>
            <p:nvPr/>
          </p:nvSpPr>
          <p:spPr bwMode="auto">
            <a:xfrm>
              <a:off x="2772" y="1463"/>
              <a:ext cx="595" cy="594"/>
            </a:xfrm>
            <a:prstGeom prst="ellipse">
              <a:avLst/>
            </a:prstGeom>
            <a:solidFill>
              <a:srgbClr val="009999">
                <a:alpha val="50195"/>
              </a:srgbClr>
            </a:solidFill>
            <a:ln w="4670">
              <a:solidFill>
                <a:srgbClr val="009999"/>
              </a:solidFill>
              <a:round/>
              <a:headEnd/>
              <a:tailEnd/>
            </a:ln>
          </p:spPr>
          <p:txBody>
            <a:bodyPr lIns="0" tIns="0" rIns="0" bIns="0" anchor="ctr"/>
            <a:lstStyle/>
            <a:p>
              <a:endParaRPr lang="es-ES"/>
            </a:p>
          </p:txBody>
        </p:sp>
        <p:sp>
          <p:nvSpPr>
            <p:cNvPr id="18443" name="_s1032"/>
            <p:cNvSpPr>
              <a:spLocks noChangeArrowheads="1" noTextEdit="1"/>
            </p:cNvSpPr>
            <p:nvPr/>
          </p:nvSpPr>
          <p:spPr bwMode="auto">
            <a:xfrm>
              <a:off x="2381" y="1463"/>
              <a:ext cx="594" cy="594"/>
            </a:xfrm>
            <a:prstGeom prst="ellipse">
              <a:avLst/>
            </a:prstGeom>
            <a:solidFill>
              <a:srgbClr val="99CC00">
                <a:alpha val="50195"/>
              </a:srgbClr>
            </a:solidFill>
            <a:ln w="4670">
              <a:solidFill>
                <a:srgbClr val="99CC00"/>
              </a:solidFill>
              <a:round/>
              <a:headEnd/>
              <a:tailEnd/>
            </a:ln>
          </p:spPr>
          <p:txBody>
            <a:bodyPr lIns="0" tIns="0" rIns="0" bIns="0" anchor="ctr"/>
            <a:lstStyle/>
            <a:p>
              <a:endParaRPr lang="es-ES"/>
            </a:p>
          </p:txBody>
        </p:sp>
        <p:sp>
          <p:nvSpPr>
            <p:cNvPr id="18444" name="Text Box 61"/>
            <p:cNvSpPr txBox="1">
              <a:spLocks noChangeArrowheads="1"/>
            </p:cNvSpPr>
            <p:nvPr/>
          </p:nvSpPr>
          <p:spPr bwMode="auto">
            <a:xfrm>
              <a:off x="2711" y="981"/>
              <a:ext cx="325" cy="96"/>
            </a:xfrm>
            <a:prstGeom prst="rect">
              <a:avLst/>
            </a:prstGeom>
            <a:noFill/>
            <a:ln w="9525" algn="ctr">
              <a:noFill/>
              <a:miter lim="800000"/>
              <a:headEnd/>
              <a:tailEnd/>
            </a:ln>
          </p:spPr>
          <p:txBody>
            <a:bodyPr wrap="none" lIns="0" tIns="0" rIns="0" bIns="0">
              <a:spAutoFit/>
            </a:bodyPr>
            <a:lstStyle/>
            <a:p>
              <a:r>
                <a:rPr lang="es-ES" b="1">
                  <a:solidFill>
                    <a:srgbClr val="4F7DAE"/>
                  </a:solidFill>
                </a:rPr>
                <a:t>FAMILIA</a:t>
              </a:r>
            </a:p>
          </p:txBody>
        </p:sp>
        <p:sp>
          <p:nvSpPr>
            <p:cNvPr id="18445" name="Text Box 62"/>
            <p:cNvSpPr txBox="1">
              <a:spLocks noChangeArrowheads="1"/>
            </p:cNvSpPr>
            <p:nvPr/>
          </p:nvSpPr>
          <p:spPr bwMode="auto">
            <a:xfrm>
              <a:off x="3328" y="1889"/>
              <a:ext cx="395" cy="96"/>
            </a:xfrm>
            <a:prstGeom prst="rect">
              <a:avLst/>
            </a:prstGeom>
            <a:noFill/>
            <a:ln w="9525">
              <a:noFill/>
              <a:miter lim="800000"/>
              <a:headEnd/>
              <a:tailEnd/>
            </a:ln>
          </p:spPr>
          <p:txBody>
            <a:bodyPr wrap="none" lIns="0" tIns="0" rIns="0" bIns="0">
              <a:spAutoFit/>
            </a:bodyPr>
            <a:lstStyle/>
            <a:p>
              <a:r>
                <a:rPr lang="es-ES" b="1">
                  <a:solidFill>
                    <a:srgbClr val="4F7DAE"/>
                  </a:solidFill>
                </a:rPr>
                <a:t>EMPRESA</a:t>
              </a:r>
            </a:p>
          </p:txBody>
        </p:sp>
        <p:sp>
          <p:nvSpPr>
            <p:cNvPr id="18446" name="Text Box 63"/>
            <p:cNvSpPr txBox="1">
              <a:spLocks noChangeArrowheads="1"/>
            </p:cNvSpPr>
            <p:nvPr/>
          </p:nvSpPr>
          <p:spPr bwMode="auto">
            <a:xfrm>
              <a:off x="1973" y="1889"/>
              <a:ext cx="475" cy="96"/>
            </a:xfrm>
            <a:prstGeom prst="rect">
              <a:avLst/>
            </a:prstGeom>
            <a:noFill/>
            <a:ln w="9525">
              <a:noFill/>
              <a:miter lim="800000"/>
              <a:headEnd/>
              <a:tailEnd/>
            </a:ln>
          </p:spPr>
          <p:txBody>
            <a:bodyPr wrap="none" lIns="0" tIns="0" rIns="0" bIns="0">
              <a:spAutoFit/>
            </a:bodyPr>
            <a:lstStyle/>
            <a:p>
              <a:r>
                <a:rPr lang="es-ES" b="1">
                  <a:solidFill>
                    <a:srgbClr val="4F7DAE"/>
                  </a:solidFill>
                </a:rPr>
                <a:t>PROPIEDAD</a:t>
              </a:r>
            </a:p>
          </p:txBody>
        </p:sp>
      </p:grpSp>
      <p:sp>
        <p:nvSpPr>
          <p:cNvPr id="18437" name="Rectangle 68"/>
          <p:cNvSpPr>
            <a:spLocks noChangeArrowheads="1"/>
          </p:cNvSpPr>
          <p:nvPr/>
        </p:nvSpPr>
        <p:spPr bwMode="auto">
          <a:xfrm>
            <a:off x="685800" y="3429000"/>
            <a:ext cx="7772400" cy="3024188"/>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es-ES" sz="2000" b="1">
                <a:solidFill>
                  <a:srgbClr val="4F7DAE"/>
                </a:solidFill>
              </a:rPr>
              <a:t>Es un documento vivo, requiere actualización</a:t>
            </a:r>
          </a:p>
          <a:p>
            <a:pPr marL="188913" indent="-188913" algn="l">
              <a:lnSpc>
                <a:spcPct val="90000"/>
              </a:lnSpc>
              <a:spcBef>
                <a:spcPct val="20000"/>
              </a:spcBef>
              <a:buClr>
                <a:srgbClr val="FF9900"/>
              </a:buClr>
              <a:buFont typeface="Wingdings" pitchFamily="2" charset="2"/>
              <a:buChar char="§"/>
            </a:pPr>
            <a:r>
              <a:rPr lang="es-ES" sz="2000" b="1">
                <a:solidFill>
                  <a:srgbClr val="4F7DAE"/>
                </a:solidFill>
              </a:rPr>
              <a:t>Objetivos:</a:t>
            </a:r>
          </a:p>
          <a:p>
            <a:pPr marL="576263" lvl="1" indent="-196850" algn="l">
              <a:spcBef>
                <a:spcPct val="20000"/>
              </a:spcBef>
              <a:buClr>
                <a:srgbClr val="FF9900"/>
              </a:buClr>
              <a:buFontTx/>
              <a:buChar char="•"/>
            </a:pPr>
            <a:r>
              <a:rPr lang="es-ES" sz="1600">
                <a:solidFill>
                  <a:schemeClr val="tx1"/>
                </a:solidFill>
              </a:rPr>
              <a:t>Asegurar la continuidad</a:t>
            </a:r>
          </a:p>
          <a:p>
            <a:pPr marL="576263" lvl="1" indent="-196850" algn="l">
              <a:spcBef>
                <a:spcPct val="20000"/>
              </a:spcBef>
              <a:buClr>
                <a:srgbClr val="FF9900"/>
              </a:buClr>
              <a:buFontTx/>
              <a:buChar char="•"/>
            </a:pPr>
            <a:r>
              <a:rPr lang="es-ES" sz="1600">
                <a:solidFill>
                  <a:schemeClr val="tx1"/>
                </a:solidFill>
              </a:rPr>
              <a:t>Definir la estructura de gobierno</a:t>
            </a:r>
          </a:p>
          <a:p>
            <a:pPr marL="576263" lvl="1" indent="-196850" algn="l">
              <a:spcBef>
                <a:spcPct val="20000"/>
              </a:spcBef>
              <a:buClr>
                <a:srgbClr val="FF9900"/>
              </a:buClr>
              <a:buFontTx/>
              <a:buChar char="•"/>
            </a:pPr>
            <a:r>
              <a:rPr lang="es-ES" sz="1600">
                <a:solidFill>
                  <a:schemeClr val="tx1"/>
                </a:solidFill>
              </a:rPr>
              <a:t>Analizar el modelo de gestión</a:t>
            </a:r>
          </a:p>
          <a:p>
            <a:pPr marL="576263" lvl="1" indent="-196850" algn="l">
              <a:spcBef>
                <a:spcPct val="20000"/>
              </a:spcBef>
              <a:buClr>
                <a:srgbClr val="FF9900"/>
              </a:buClr>
              <a:buFontTx/>
              <a:buChar char="•"/>
            </a:pPr>
            <a:r>
              <a:rPr lang="es-ES" sz="1600">
                <a:solidFill>
                  <a:schemeClr val="tx1"/>
                </a:solidFill>
              </a:rPr>
              <a:t>Reflexionar sobre la problemática de la transacción de generación</a:t>
            </a:r>
          </a:p>
          <a:p>
            <a:pPr marL="576263" lvl="1" indent="-196850" algn="l">
              <a:spcBef>
                <a:spcPct val="20000"/>
              </a:spcBef>
              <a:buClr>
                <a:srgbClr val="FF9900"/>
              </a:buClr>
              <a:buFontTx/>
              <a:buChar char="•"/>
            </a:pPr>
            <a:r>
              <a:rPr lang="es-ES" sz="1600">
                <a:solidFill>
                  <a:schemeClr val="tx1"/>
                </a:solidFill>
              </a:rPr>
              <a:t>Estructurar un sistema de relaciones y comunicación entre las partes interesadas</a:t>
            </a:r>
          </a:p>
          <a:p>
            <a:pPr marL="576263" lvl="1" indent="-196850" algn="l">
              <a:spcBef>
                <a:spcPct val="20000"/>
              </a:spcBef>
              <a:buClr>
                <a:srgbClr val="FF9900"/>
              </a:buClr>
              <a:buFontTx/>
              <a:buChar char="•"/>
            </a:pPr>
            <a:r>
              <a:rPr lang="es-ES" sz="1600">
                <a:solidFill>
                  <a:schemeClr val="tx1"/>
                </a:solidFill>
              </a:rPr>
              <a:t>Analizar los eventuales puntos de controversia para gestionarlos y evitar su rebrote virulento</a:t>
            </a:r>
          </a:p>
          <a:p>
            <a:pPr marL="188913" indent="-188913" algn="l">
              <a:lnSpc>
                <a:spcPct val="90000"/>
              </a:lnSpc>
              <a:spcBef>
                <a:spcPct val="20000"/>
              </a:spcBef>
              <a:buClr>
                <a:srgbClr val="FF9900"/>
              </a:buClr>
              <a:buFont typeface="Wingdings" pitchFamily="2" charset="2"/>
              <a:buNone/>
            </a:pPr>
            <a:endParaRPr lang="es-ES" sz="1800" b="1">
              <a:solidFill>
                <a:srgbClr val="4F7DAE"/>
              </a:solidFill>
            </a:endParaRPr>
          </a:p>
        </p:txBody>
      </p:sp>
      <p:pic>
        <p:nvPicPr>
          <p:cNvPr id="18438" name="Picture 71" descr="IE">
            <a:hlinkClick r:id="rId3"/>
          </p:cNvPr>
          <p:cNvPicPr>
            <a:picLocks noChangeAspect="1" noChangeArrowheads="1"/>
          </p:cNvPicPr>
          <p:nvPr/>
        </p:nvPicPr>
        <p:blipFill>
          <a:blip r:embed="rId4" cstate="print"/>
          <a:srcRect/>
          <a:stretch>
            <a:fillRect/>
          </a:stretch>
        </p:blipFill>
        <p:spPr bwMode="auto">
          <a:xfrm>
            <a:off x="8243888" y="5734050"/>
            <a:ext cx="571500" cy="571500"/>
          </a:xfrm>
          <a:prstGeom prst="rect">
            <a:avLst/>
          </a:prstGeom>
          <a:noFill/>
          <a:ln w="9525">
            <a:noFill/>
            <a:miter lim="800000"/>
            <a:headEnd/>
            <a:tailEnd/>
          </a:ln>
        </p:spPr>
      </p:pic>
      <p:pic>
        <p:nvPicPr>
          <p:cNvPr id="18439" name="Picture 72" descr="IE">
            <a:hlinkClick r:id="rId5"/>
          </p:cNvPr>
          <p:cNvPicPr>
            <a:picLocks noChangeAspect="1" noChangeArrowheads="1"/>
          </p:cNvPicPr>
          <p:nvPr/>
        </p:nvPicPr>
        <p:blipFill>
          <a:blip r:embed="rId4" cstate="print"/>
          <a:srcRect/>
          <a:stretch>
            <a:fillRect/>
          </a:stretch>
        </p:blipFill>
        <p:spPr bwMode="auto">
          <a:xfrm>
            <a:off x="8243888" y="4868863"/>
            <a:ext cx="571500" cy="571500"/>
          </a:xfrm>
          <a:prstGeom prst="rect">
            <a:avLst/>
          </a:prstGeom>
          <a:noFill/>
          <a:ln w="9525">
            <a:noFill/>
            <a:miter lim="800000"/>
            <a:headEnd/>
            <a:tailEnd/>
          </a:ln>
        </p:spPr>
      </p:pic>
      <p:sp>
        <p:nvSpPr>
          <p:cNvPr id="18440" name="Text Box 73"/>
          <p:cNvSpPr txBox="1">
            <a:spLocks noChangeArrowheads="1"/>
          </p:cNvSpPr>
          <p:nvPr/>
        </p:nvSpPr>
        <p:spPr bwMode="auto">
          <a:xfrm>
            <a:off x="6227763" y="3937000"/>
            <a:ext cx="2763837" cy="1004888"/>
          </a:xfrm>
          <a:prstGeom prst="rect">
            <a:avLst/>
          </a:prstGeom>
          <a:noFill/>
          <a:ln w="9525">
            <a:noFill/>
            <a:miter lim="800000"/>
            <a:headEnd/>
            <a:tailEnd/>
          </a:ln>
        </p:spPr>
        <p:txBody>
          <a:bodyPr wrap="none">
            <a:spAutoFit/>
          </a:bodyPr>
          <a:lstStyle/>
          <a:p>
            <a:pPr marL="90488" indent="-90488" algn="l">
              <a:buFontTx/>
              <a:buChar char="•"/>
            </a:pPr>
            <a:r>
              <a:rPr lang="es-ES" sz="1200" b="1">
                <a:solidFill>
                  <a:srgbClr val="4F7DAE"/>
                </a:solidFill>
              </a:rPr>
              <a:t>Patrimonio y Fiscalidad</a:t>
            </a:r>
          </a:p>
          <a:p>
            <a:pPr marL="90488" indent="-90488" algn="l">
              <a:buFontTx/>
              <a:buChar char="•"/>
            </a:pPr>
            <a:r>
              <a:rPr lang="es-ES" sz="1200" b="1">
                <a:solidFill>
                  <a:srgbClr val="4F7DAE"/>
                </a:solidFill>
              </a:rPr>
              <a:t>Órganos de Gobierno y Poder</a:t>
            </a:r>
          </a:p>
          <a:p>
            <a:pPr marL="90488" indent="-90488" algn="l">
              <a:buFontTx/>
              <a:buChar char="•"/>
            </a:pPr>
            <a:r>
              <a:rPr lang="es-ES" sz="1200" b="1">
                <a:solidFill>
                  <a:srgbClr val="4F7DAE"/>
                </a:solidFill>
              </a:rPr>
              <a:t>Trabajo y Dirección de la Empresa</a:t>
            </a:r>
          </a:p>
          <a:p>
            <a:pPr marL="90488" indent="-90488" algn="l">
              <a:buFontTx/>
              <a:buChar char="•"/>
            </a:pPr>
            <a:r>
              <a:rPr lang="es-ES" sz="1200" b="1">
                <a:solidFill>
                  <a:srgbClr val="4F7DAE"/>
                </a:solidFill>
              </a:rPr>
              <a:t>Sucesión y Formación </a:t>
            </a:r>
          </a:p>
          <a:p>
            <a:pPr marL="90488" indent="-90488" algn="l">
              <a:buFontTx/>
              <a:buChar char="•"/>
            </a:pPr>
            <a:r>
              <a:rPr lang="es-ES" sz="1200" b="1">
                <a:solidFill>
                  <a:srgbClr val="4F7DAE"/>
                </a:solidFill>
              </a:rPr>
              <a:t>Cultura y Valores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4"/>
          <p:cNvGrpSpPr>
            <a:grpSpLocks/>
          </p:cNvGrpSpPr>
          <p:nvPr/>
        </p:nvGrpSpPr>
        <p:grpSpPr bwMode="auto">
          <a:xfrm>
            <a:off x="1524000" y="1447800"/>
            <a:ext cx="6400800" cy="4800600"/>
            <a:chOff x="960" y="912"/>
            <a:chExt cx="4032" cy="2784"/>
          </a:xfrm>
        </p:grpSpPr>
        <p:sp>
          <p:nvSpPr>
            <p:cNvPr id="19471" name="AutoShape 15"/>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19472" name="AutoShape 16"/>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19473" name="AutoShape 17"/>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19474" name="Rectangle 18"/>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19475" name="Rectangle 19"/>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19459" name="AutoShape 21"/>
          <p:cNvSpPr>
            <a:spLocks noChangeArrowheads="1"/>
          </p:cNvSpPr>
          <p:nvPr/>
        </p:nvSpPr>
        <p:spPr bwMode="auto">
          <a:xfrm>
            <a:off x="457200" y="3124200"/>
            <a:ext cx="8686800" cy="2286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2300 h 21600"/>
              <a:gd name="T14" fmla="*/ 19140 w 21600"/>
              <a:gd name="T15" fmla="*/ 19300 h 21600"/>
            </a:gdLst>
            <a:ahLst/>
            <a:cxnLst>
              <a:cxn ang="T8">
                <a:pos x="T0" y="T1"/>
              </a:cxn>
              <a:cxn ang="T9">
                <a:pos x="T2" y="T3"/>
              </a:cxn>
              <a:cxn ang="T10">
                <a:pos x="T4" y="T5"/>
              </a:cxn>
              <a:cxn ang="T11">
                <a:pos x="T6" y="T7"/>
              </a:cxn>
            </a:cxnLst>
            <a:rect l="T12" t="T13" r="T14" b="T15"/>
            <a:pathLst>
              <a:path w="21600" h="21600">
                <a:moveTo>
                  <a:pt x="18474" y="0"/>
                </a:moveTo>
                <a:lnTo>
                  <a:pt x="18474" y="2300"/>
                </a:lnTo>
                <a:lnTo>
                  <a:pt x="3375" y="2300"/>
                </a:lnTo>
                <a:lnTo>
                  <a:pt x="3375" y="19300"/>
                </a:lnTo>
                <a:lnTo>
                  <a:pt x="18474" y="19300"/>
                </a:lnTo>
                <a:lnTo>
                  <a:pt x="18474" y="21600"/>
                </a:lnTo>
                <a:lnTo>
                  <a:pt x="21600" y="10800"/>
                </a:lnTo>
                <a:close/>
              </a:path>
              <a:path w="21600" h="21600">
                <a:moveTo>
                  <a:pt x="1350" y="2300"/>
                </a:moveTo>
                <a:lnTo>
                  <a:pt x="1350" y="19300"/>
                </a:lnTo>
                <a:lnTo>
                  <a:pt x="2700" y="19300"/>
                </a:lnTo>
                <a:lnTo>
                  <a:pt x="2700" y="2300"/>
                </a:lnTo>
                <a:close/>
              </a:path>
              <a:path w="21600" h="21600">
                <a:moveTo>
                  <a:pt x="0" y="2300"/>
                </a:moveTo>
                <a:lnTo>
                  <a:pt x="0" y="19300"/>
                </a:lnTo>
                <a:lnTo>
                  <a:pt x="675" y="19300"/>
                </a:lnTo>
                <a:lnTo>
                  <a:pt x="675" y="2300"/>
                </a:lnTo>
                <a:close/>
              </a:path>
            </a:pathLst>
          </a:custGeom>
          <a:solidFill>
            <a:srgbClr val="E1E6F3">
              <a:alpha val="50195"/>
            </a:srgbClr>
          </a:solidFill>
          <a:ln w="38100">
            <a:solidFill>
              <a:srgbClr val="364B88"/>
            </a:solidFill>
            <a:miter lim="800000"/>
            <a:headEnd/>
            <a:tailEnd/>
          </a:ln>
        </p:spPr>
        <p:txBody>
          <a:bodyPr wrap="none" anchor="ctr"/>
          <a:lstStyle/>
          <a:p>
            <a:endParaRPr lang="es-ES"/>
          </a:p>
        </p:txBody>
      </p:sp>
      <p:sp>
        <p:nvSpPr>
          <p:cNvPr id="19460" name="Rectangle 2"/>
          <p:cNvSpPr>
            <a:spLocks noGrp="1" noChangeArrowheads="1"/>
          </p:cNvSpPr>
          <p:nvPr>
            <p:ph type="title"/>
          </p:nvPr>
        </p:nvSpPr>
        <p:spPr/>
        <p:txBody>
          <a:bodyPr/>
          <a:lstStyle/>
          <a:p>
            <a:pPr eaLnBrk="1" hangingPunct="1"/>
            <a:r>
              <a:rPr lang="es-ES" sz="2400" smtClean="0"/>
              <a:t>La empresa: sistema, abierto, complejo, regulado</a:t>
            </a:r>
          </a:p>
        </p:txBody>
      </p:sp>
      <p:sp>
        <p:nvSpPr>
          <p:cNvPr id="19461" name="Rectangle 4"/>
          <p:cNvSpPr>
            <a:spLocks noChangeArrowheads="1"/>
          </p:cNvSpPr>
          <p:nvPr/>
        </p:nvSpPr>
        <p:spPr bwMode="auto">
          <a:xfrm>
            <a:off x="3429000" y="3962400"/>
            <a:ext cx="24384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PROCESOS</a:t>
            </a:r>
          </a:p>
        </p:txBody>
      </p:sp>
      <p:sp>
        <p:nvSpPr>
          <p:cNvPr id="19462" name="Rectangle 5"/>
          <p:cNvSpPr>
            <a:spLocks noChangeArrowheads="1"/>
          </p:cNvSpPr>
          <p:nvPr/>
        </p:nvSpPr>
        <p:spPr bwMode="auto">
          <a:xfrm>
            <a:off x="3429000" y="1143000"/>
            <a:ext cx="2438400" cy="6858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FINALIDADES</a:t>
            </a:r>
          </a:p>
          <a:p>
            <a:r>
              <a:rPr lang="es-ES" sz="2000" b="1">
                <a:solidFill>
                  <a:srgbClr val="364B88"/>
                </a:solidFill>
              </a:rPr>
              <a:t>OBJETIVOS</a:t>
            </a:r>
          </a:p>
        </p:txBody>
      </p:sp>
      <p:sp>
        <p:nvSpPr>
          <p:cNvPr id="19463" name="Rectangle 6"/>
          <p:cNvSpPr>
            <a:spLocks noChangeArrowheads="1"/>
          </p:cNvSpPr>
          <p:nvPr/>
        </p:nvSpPr>
        <p:spPr bwMode="auto">
          <a:xfrm>
            <a:off x="7391400" y="3962400"/>
            <a:ext cx="16002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SALIDAS</a:t>
            </a:r>
          </a:p>
        </p:txBody>
      </p:sp>
      <p:sp>
        <p:nvSpPr>
          <p:cNvPr id="19464" name="Rectangle 7"/>
          <p:cNvSpPr>
            <a:spLocks noChangeArrowheads="1"/>
          </p:cNvSpPr>
          <p:nvPr/>
        </p:nvSpPr>
        <p:spPr bwMode="auto">
          <a:xfrm>
            <a:off x="152400" y="3962400"/>
            <a:ext cx="16764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ENTRADAS</a:t>
            </a:r>
          </a:p>
        </p:txBody>
      </p:sp>
      <p:sp>
        <p:nvSpPr>
          <p:cNvPr id="19465" name="AutoShape 8"/>
          <p:cNvSpPr>
            <a:spLocks noChangeArrowheads="1"/>
          </p:cNvSpPr>
          <p:nvPr/>
        </p:nvSpPr>
        <p:spPr bwMode="auto">
          <a:xfrm>
            <a:off x="5105400" y="2133600"/>
            <a:ext cx="1752600" cy="609600"/>
          </a:xfrm>
          <a:prstGeom prst="roundRect">
            <a:avLst>
              <a:gd name="adj" fmla="val 16667"/>
            </a:avLst>
          </a:prstGeom>
          <a:solidFill>
            <a:srgbClr val="FFFFDD"/>
          </a:solidFill>
          <a:ln w="9525">
            <a:solidFill>
              <a:srgbClr val="364B88"/>
            </a:solidFill>
            <a:round/>
            <a:headEnd/>
            <a:tailEnd/>
          </a:ln>
        </p:spPr>
        <p:txBody>
          <a:bodyPr wrap="none" tIns="46800" anchor="ctr"/>
          <a:lstStyle/>
          <a:p>
            <a:r>
              <a:rPr lang="es-ES" sz="2000" b="1">
                <a:solidFill>
                  <a:srgbClr val="364B88"/>
                </a:solidFill>
              </a:rPr>
              <a:t>CONTROL</a:t>
            </a:r>
          </a:p>
        </p:txBody>
      </p:sp>
      <p:cxnSp>
        <p:nvCxnSpPr>
          <p:cNvPr id="19466" name="AutoShape 9"/>
          <p:cNvCxnSpPr>
            <a:cxnSpLocks noChangeShapeType="1"/>
            <a:stCxn id="19462" idx="2"/>
            <a:endCxn id="19461" idx="0"/>
          </p:cNvCxnSpPr>
          <p:nvPr/>
        </p:nvCxnSpPr>
        <p:spPr bwMode="auto">
          <a:xfrm>
            <a:off x="4648200" y="1828800"/>
            <a:ext cx="0" cy="2133600"/>
          </a:xfrm>
          <a:prstGeom prst="straightConnector1">
            <a:avLst/>
          </a:prstGeom>
          <a:noFill/>
          <a:ln w="38100">
            <a:solidFill>
              <a:schemeClr val="tx2"/>
            </a:solidFill>
            <a:round/>
            <a:headEnd/>
            <a:tailEnd type="triangle" w="med" len="med"/>
          </a:ln>
        </p:spPr>
      </p:cxnSp>
      <p:cxnSp>
        <p:nvCxnSpPr>
          <p:cNvPr id="19467" name="AutoShape 22"/>
          <p:cNvCxnSpPr>
            <a:cxnSpLocks noChangeShapeType="1"/>
            <a:stCxn id="19465" idx="1"/>
            <a:endCxn id="19464" idx="0"/>
          </p:cNvCxnSpPr>
          <p:nvPr/>
        </p:nvCxnSpPr>
        <p:spPr bwMode="auto">
          <a:xfrm rot="10800000" flipV="1">
            <a:off x="990600" y="2438400"/>
            <a:ext cx="4114800" cy="1524000"/>
          </a:xfrm>
          <a:prstGeom prst="bentConnector2">
            <a:avLst/>
          </a:prstGeom>
          <a:noFill/>
          <a:ln w="38100">
            <a:solidFill>
              <a:srgbClr val="CC6600"/>
            </a:solidFill>
            <a:prstDash val="dash"/>
            <a:miter lim="800000"/>
            <a:headEnd/>
            <a:tailEnd type="triangle" w="med" len="med"/>
          </a:ln>
        </p:spPr>
      </p:cxnSp>
      <p:cxnSp>
        <p:nvCxnSpPr>
          <p:cNvPr id="19468" name="AutoShape 23"/>
          <p:cNvCxnSpPr>
            <a:cxnSpLocks noChangeShapeType="1"/>
            <a:stCxn id="19465" idx="0"/>
            <a:endCxn id="19462" idx="3"/>
          </p:cNvCxnSpPr>
          <p:nvPr/>
        </p:nvCxnSpPr>
        <p:spPr bwMode="auto">
          <a:xfrm rot="5400000" flipH="1">
            <a:off x="5600700" y="1752600"/>
            <a:ext cx="647700" cy="114300"/>
          </a:xfrm>
          <a:prstGeom prst="curvedConnector2">
            <a:avLst/>
          </a:prstGeom>
          <a:noFill/>
          <a:ln w="38100">
            <a:solidFill>
              <a:srgbClr val="CC6600"/>
            </a:solidFill>
            <a:prstDash val="dash"/>
            <a:round/>
            <a:headEnd/>
            <a:tailEnd type="triangle" w="med" len="med"/>
          </a:ln>
        </p:spPr>
      </p:cxnSp>
      <p:cxnSp>
        <p:nvCxnSpPr>
          <p:cNvPr id="19469" name="AutoShape 25"/>
          <p:cNvCxnSpPr>
            <a:cxnSpLocks noChangeShapeType="1"/>
            <a:stCxn id="19463" idx="0"/>
            <a:endCxn id="19465" idx="3"/>
          </p:cNvCxnSpPr>
          <p:nvPr/>
        </p:nvCxnSpPr>
        <p:spPr bwMode="auto">
          <a:xfrm rot="5400000" flipH="1">
            <a:off x="6762750" y="2533650"/>
            <a:ext cx="1524000" cy="1333500"/>
          </a:xfrm>
          <a:prstGeom prst="bentConnector2">
            <a:avLst/>
          </a:prstGeom>
          <a:noFill/>
          <a:ln w="38100">
            <a:solidFill>
              <a:srgbClr val="CC6600"/>
            </a:solidFill>
            <a:prstDash val="dash"/>
            <a:miter lim="800000"/>
            <a:headEnd/>
            <a:tailEnd type="triangle" w="med" len="med"/>
          </a:ln>
        </p:spPr>
      </p:cxnSp>
      <p:cxnSp>
        <p:nvCxnSpPr>
          <p:cNvPr id="19470" name="AutoShape 26"/>
          <p:cNvCxnSpPr>
            <a:cxnSpLocks noChangeShapeType="1"/>
            <a:stCxn id="19465" idx="2"/>
            <a:endCxn id="19461" idx="0"/>
          </p:cNvCxnSpPr>
          <p:nvPr/>
        </p:nvCxnSpPr>
        <p:spPr bwMode="auto">
          <a:xfrm rot="5400000">
            <a:off x="4705350" y="2686050"/>
            <a:ext cx="1219200" cy="1333500"/>
          </a:xfrm>
          <a:prstGeom prst="curvedConnector3">
            <a:avLst>
              <a:gd name="adj1" fmla="val 50000"/>
            </a:avLst>
          </a:prstGeom>
          <a:noFill/>
          <a:ln w="38100">
            <a:solidFill>
              <a:srgbClr val="CC6600"/>
            </a:solidFill>
            <a:prstDash val="dash"/>
            <a:round/>
            <a:headEnd/>
            <a:tailEnd type="triangl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Elementos que conforman una empresa</a:t>
            </a:r>
          </a:p>
        </p:txBody>
      </p:sp>
      <p:sp>
        <p:nvSpPr>
          <p:cNvPr id="20483" name="Rectangle 3"/>
          <p:cNvSpPr>
            <a:spLocks noGrp="1" noChangeArrowheads="1"/>
          </p:cNvSpPr>
          <p:nvPr>
            <p:ph type="body" idx="1"/>
          </p:nvPr>
        </p:nvSpPr>
        <p:spPr>
          <a:xfrm>
            <a:off x="685800" y="2209800"/>
            <a:ext cx="7772400" cy="3886200"/>
          </a:xfrm>
        </p:spPr>
        <p:txBody>
          <a:bodyPr/>
          <a:lstStyle/>
          <a:p>
            <a:pPr eaLnBrk="1" hangingPunct="1">
              <a:lnSpc>
                <a:spcPct val="80000"/>
              </a:lnSpc>
            </a:pPr>
            <a:r>
              <a:rPr lang="es-ES" sz="2000" smtClean="0"/>
              <a:t>Factores activos</a:t>
            </a:r>
          </a:p>
          <a:p>
            <a:pPr lvl="1" eaLnBrk="1" hangingPunct="1">
              <a:lnSpc>
                <a:spcPct val="90000"/>
              </a:lnSpc>
            </a:pPr>
            <a:r>
              <a:rPr lang="es-ES" sz="1800" smtClean="0"/>
              <a:t>Propietarios</a:t>
            </a:r>
          </a:p>
          <a:p>
            <a:pPr lvl="1" eaLnBrk="1" hangingPunct="1">
              <a:lnSpc>
                <a:spcPct val="90000"/>
              </a:lnSpc>
            </a:pPr>
            <a:r>
              <a:rPr lang="es-ES" sz="1800" smtClean="0"/>
              <a:t>Bancos y otras instituciones financieras, prestamistas privados</a:t>
            </a:r>
          </a:p>
          <a:p>
            <a:pPr lvl="1" eaLnBrk="1" hangingPunct="1">
              <a:lnSpc>
                <a:spcPct val="90000"/>
              </a:lnSpc>
            </a:pPr>
            <a:r>
              <a:rPr lang="es-ES" sz="1800" smtClean="0"/>
              <a:t>Administradores y directivos</a:t>
            </a:r>
          </a:p>
          <a:p>
            <a:pPr lvl="1" eaLnBrk="1" hangingPunct="1">
              <a:lnSpc>
                <a:spcPct val="90000"/>
              </a:lnSpc>
            </a:pPr>
            <a:r>
              <a:rPr lang="es-ES" sz="1800" smtClean="0"/>
              <a:t>Empleados / Sindicatos</a:t>
            </a:r>
          </a:p>
          <a:p>
            <a:pPr lvl="1" eaLnBrk="1" hangingPunct="1">
              <a:lnSpc>
                <a:spcPct val="90000"/>
              </a:lnSpc>
            </a:pPr>
            <a:r>
              <a:rPr lang="es-ES" sz="1800" smtClean="0"/>
              <a:t>Otros: clientes, proveedores, Centros de I+D, Administraciones, org. Ecologistas, ...</a:t>
            </a:r>
          </a:p>
          <a:p>
            <a:pPr eaLnBrk="1" hangingPunct="1">
              <a:lnSpc>
                <a:spcPct val="80000"/>
              </a:lnSpc>
            </a:pPr>
            <a:r>
              <a:rPr lang="es-ES" sz="2000" smtClean="0"/>
              <a:t>Factores pasivos</a:t>
            </a:r>
          </a:p>
          <a:p>
            <a:pPr lvl="1" eaLnBrk="1" hangingPunct="1">
              <a:lnSpc>
                <a:spcPct val="90000"/>
              </a:lnSpc>
            </a:pPr>
            <a:r>
              <a:rPr lang="es-ES" sz="1800" smtClean="0"/>
              <a:t>Financieros</a:t>
            </a:r>
          </a:p>
          <a:p>
            <a:pPr lvl="1" eaLnBrk="1" hangingPunct="1">
              <a:lnSpc>
                <a:spcPct val="90000"/>
              </a:lnSpc>
            </a:pPr>
            <a:r>
              <a:rPr lang="es-ES" sz="1800" smtClean="0"/>
              <a:t>Materiales: tanto materias primas como bienes de equipo</a:t>
            </a:r>
          </a:p>
          <a:p>
            <a:pPr lvl="1" eaLnBrk="1" hangingPunct="1">
              <a:lnSpc>
                <a:spcPct val="90000"/>
              </a:lnSpc>
            </a:pPr>
            <a:r>
              <a:rPr lang="es-ES" sz="1800" smtClean="0"/>
              <a:t>Servicios comerciales, públicos</a:t>
            </a:r>
          </a:p>
          <a:p>
            <a:pPr lvl="1" eaLnBrk="1" hangingPunct="1">
              <a:lnSpc>
                <a:spcPct val="90000"/>
              </a:lnSpc>
            </a:pPr>
            <a:r>
              <a:rPr lang="es-ES" sz="1800" smtClean="0"/>
              <a:t>Tecnología, Conocimiento,..</a:t>
            </a:r>
          </a:p>
          <a:p>
            <a:pPr eaLnBrk="1" hangingPunct="1">
              <a:lnSpc>
                <a:spcPct val="80000"/>
              </a:lnSpc>
            </a:pPr>
            <a:r>
              <a:rPr lang="es-ES" sz="2000" smtClean="0"/>
              <a:t>Organización</a:t>
            </a:r>
          </a:p>
        </p:txBody>
      </p:sp>
      <p:sp>
        <p:nvSpPr>
          <p:cNvPr id="20484" name="Text Box 4"/>
          <p:cNvSpPr txBox="1">
            <a:spLocks noChangeArrowheads="1"/>
          </p:cNvSpPr>
          <p:nvPr/>
        </p:nvSpPr>
        <p:spPr bwMode="auto">
          <a:xfrm>
            <a:off x="685800" y="990600"/>
            <a:ext cx="7772400" cy="1066800"/>
          </a:xfrm>
          <a:prstGeom prst="rect">
            <a:avLst/>
          </a:prstGeom>
          <a:noFill/>
          <a:ln w="9525">
            <a:noFill/>
            <a:miter lim="800000"/>
            <a:headEnd/>
            <a:tailEnd/>
          </a:ln>
        </p:spPr>
        <p:txBody>
          <a:bodyPr/>
          <a:lstStyle/>
          <a:p>
            <a:pPr algn="l">
              <a:spcBef>
                <a:spcPct val="20000"/>
              </a:spcBef>
              <a:buClr>
                <a:srgbClr val="FF9900"/>
              </a:buClr>
              <a:buFont typeface="Wingdings" pitchFamily="2" charset="2"/>
              <a:buNone/>
            </a:pPr>
            <a:r>
              <a:rPr lang="es-ES" sz="2400">
                <a:solidFill>
                  <a:schemeClr val="tx1"/>
                </a:solidFill>
              </a:rPr>
              <a:t>La empresa es un sistema que combina diferentes factores para conseguir un objetivo de rentabilidad mediante el desarrollo de una actividad productiva</a:t>
            </a:r>
          </a:p>
          <a:p>
            <a:endParaRPr lang="es-ES" sz="2400" baseline="-250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_tradnl" smtClean="0"/>
              <a:t>Diversidad en los objetivos de los </a:t>
            </a:r>
            <a:r>
              <a:rPr lang="es-ES_tradnl" i="1" smtClean="0"/>
              <a:t>stakeholders</a:t>
            </a:r>
            <a:endParaRPr lang="es-ES" i="1" smtClean="0"/>
          </a:p>
        </p:txBody>
      </p:sp>
      <p:sp>
        <p:nvSpPr>
          <p:cNvPr id="143363" name="Rectangle 3"/>
          <p:cNvSpPr>
            <a:spLocks noChangeArrowheads="1"/>
          </p:cNvSpPr>
          <p:nvPr/>
        </p:nvSpPr>
        <p:spPr bwMode="auto">
          <a:xfrm>
            <a:off x="381000" y="1346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Crecimiento de los dividendos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Aumento del valor de las acciones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Rentabilidad</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Supervivencia</a:t>
            </a:r>
          </a:p>
          <a:p>
            <a:pPr marL="188913" indent="-188913" algn="l">
              <a:lnSpc>
                <a:spcPct val="90000"/>
              </a:lnSpc>
              <a:spcBef>
                <a:spcPct val="20000"/>
              </a:spcBef>
              <a:buClr>
                <a:srgbClr val="FF9900"/>
              </a:buClr>
              <a:buFont typeface="Wingdings" pitchFamily="2" charset="2"/>
              <a:buNone/>
              <a:defRPr/>
            </a:pPr>
            <a:endParaRPr lang="es-ES" sz="1200" b="1">
              <a:solidFill>
                <a:srgbClr val="4F7DAE"/>
              </a:solidFill>
            </a:endParaRPr>
          </a:p>
        </p:txBody>
      </p:sp>
      <p:sp>
        <p:nvSpPr>
          <p:cNvPr id="143364" name="Rectangle 4"/>
          <p:cNvSpPr>
            <a:spLocks noChangeArrowheads="1"/>
          </p:cNvSpPr>
          <p:nvPr/>
        </p:nvSpPr>
        <p:spPr bwMode="auto">
          <a:xfrm>
            <a:off x="381000" y="1066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Accionistas, Socios</a:t>
            </a:r>
          </a:p>
        </p:txBody>
      </p:sp>
      <p:sp>
        <p:nvSpPr>
          <p:cNvPr id="143365" name="Rectangle 5"/>
          <p:cNvSpPr>
            <a:spLocks noChangeArrowheads="1"/>
          </p:cNvSpPr>
          <p:nvPr/>
        </p:nvSpPr>
        <p:spPr bwMode="auto">
          <a:xfrm>
            <a:off x="4572000" y="1066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Clientes</a:t>
            </a:r>
          </a:p>
        </p:txBody>
      </p:sp>
      <p:sp>
        <p:nvSpPr>
          <p:cNvPr id="143366" name="Rectangle 6"/>
          <p:cNvSpPr>
            <a:spLocks noChangeArrowheads="1"/>
          </p:cNvSpPr>
          <p:nvPr/>
        </p:nvSpPr>
        <p:spPr bwMode="auto">
          <a:xfrm>
            <a:off x="4572000" y="1346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Precios competitivos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Calidad de los productos y servicios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Disponibilidad inmediata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Garantías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Buen servicio post-venta</a:t>
            </a:r>
          </a:p>
        </p:txBody>
      </p:sp>
      <p:sp>
        <p:nvSpPr>
          <p:cNvPr id="143367" name="Rectangle 7"/>
          <p:cNvSpPr>
            <a:spLocks noChangeArrowheads="1"/>
          </p:cNvSpPr>
          <p:nvPr/>
        </p:nvSpPr>
        <p:spPr bwMode="auto">
          <a:xfrm>
            <a:off x="381000" y="2870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Cobrar en los plazos acordados (liquidez)</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Plazos de pago cortos (financiación)</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Integridad de los directivos de compras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Capacidad de negociación</a:t>
            </a:r>
          </a:p>
          <a:p>
            <a:pPr marL="188913" indent="-188913" algn="l">
              <a:lnSpc>
                <a:spcPct val="90000"/>
              </a:lnSpc>
              <a:spcBef>
                <a:spcPct val="20000"/>
              </a:spcBef>
              <a:buClr>
                <a:srgbClr val="FF9900"/>
              </a:buClr>
              <a:buFont typeface="Wingdings" pitchFamily="2" charset="2"/>
              <a:buNone/>
              <a:defRPr/>
            </a:pPr>
            <a:endParaRPr lang="es-ES" sz="1200" b="1">
              <a:solidFill>
                <a:srgbClr val="4F7DAE"/>
              </a:solidFill>
            </a:endParaRPr>
          </a:p>
        </p:txBody>
      </p:sp>
      <p:sp>
        <p:nvSpPr>
          <p:cNvPr id="143368" name="Rectangle 8"/>
          <p:cNvSpPr>
            <a:spLocks noChangeArrowheads="1"/>
          </p:cNvSpPr>
          <p:nvPr/>
        </p:nvSpPr>
        <p:spPr bwMode="auto">
          <a:xfrm>
            <a:off x="381000" y="2590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Proveedores</a:t>
            </a:r>
          </a:p>
        </p:txBody>
      </p:sp>
      <p:sp>
        <p:nvSpPr>
          <p:cNvPr id="143369" name="Rectangle 9"/>
          <p:cNvSpPr>
            <a:spLocks noChangeArrowheads="1"/>
          </p:cNvSpPr>
          <p:nvPr/>
        </p:nvSpPr>
        <p:spPr bwMode="auto">
          <a:xfrm>
            <a:off x="4572000" y="2590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Empleados, sindicatos</a:t>
            </a:r>
          </a:p>
        </p:txBody>
      </p:sp>
      <p:sp>
        <p:nvSpPr>
          <p:cNvPr id="143370" name="Rectangle 10"/>
          <p:cNvSpPr>
            <a:spLocks noChangeArrowheads="1"/>
          </p:cNvSpPr>
          <p:nvPr/>
        </p:nvSpPr>
        <p:spPr bwMode="auto">
          <a:xfrm>
            <a:off x="4572000" y="2870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Buena compensación por el esfuerzo (salarios)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Seguridad y estabilidad</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Oportunidades de crecer (promoción)</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Significación del trabajo (</a:t>
            </a:r>
            <a:r>
              <a:rPr lang="es-ES" sz="1200" b="1" i="1">
                <a:solidFill>
                  <a:srgbClr val="4F7DAE"/>
                </a:solidFill>
              </a:rPr>
              <a:t>empowerment</a:t>
            </a:r>
            <a:r>
              <a:rPr lang="es-ES" sz="1200" b="1">
                <a:solidFill>
                  <a:srgbClr val="4F7DAE"/>
                </a:solidFill>
              </a:rPr>
              <a:t>)</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Buen ambiente laboral</a:t>
            </a:r>
          </a:p>
        </p:txBody>
      </p:sp>
      <p:sp>
        <p:nvSpPr>
          <p:cNvPr id="143371" name="Rectangle 11"/>
          <p:cNvSpPr>
            <a:spLocks noChangeArrowheads="1"/>
          </p:cNvSpPr>
          <p:nvPr/>
        </p:nvSpPr>
        <p:spPr bwMode="auto">
          <a:xfrm>
            <a:off x="381000" y="4394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Pago de impuestos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Cumplimiento del marco legal</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Creación de empleo y riqueza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Buen uso de fondos públicos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Uso eficiente de recursos (ecología)</a:t>
            </a:r>
          </a:p>
          <a:p>
            <a:pPr marL="188913" indent="-188913" algn="l">
              <a:lnSpc>
                <a:spcPct val="90000"/>
              </a:lnSpc>
              <a:spcBef>
                <a:spcPct val="20000"/>
              </a:spcBef>
              <a:buClr>
                <a:srgbClr val="FF9900"/>
              </a:buClr>
              <a:buFont typeface="Wingdings" pitchFamily="2" charset="2"/>
              <a:buNone/>
              <a:defRPr/>
            </a:pPr>
            <a:endParaRPr lang="es-ES" sz="1200" b="1">
              <a:solidFill>
                <a:srgbClr val="4F7DAE"/>
              </a:solidFill>
            </a:endParaRPr>
          </a:p>
        </p:txBody>
      </p:sp>
      <p:sp>
        <p:nvSpPr>
          <p:cNvPr id="143372" name="Rectangle 12"/>
          <p:cNvSpPr>
            <a:spLocks noChangeArrowheads="1"/>
          </p:cNvSpPr>
          <p:nvPr/>
        </p:nvSpPr>
        <p:spPr bwMode="auto">
          <a:xfrm>
            <a:off x="381000" y="4114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Administraciones</a:t>
            </a:r>
          </a:p>
        </p:txBody>
      </p:sp>
      <p:sp>
        <p:nvSpPr>
          <p:cNvPr id="143373" name="Rectangle 13"/>
          <p:cNvSpPr>
            <a:spLocks noChangeArrowheads="1"/>
          </p:cNvSpPr>
          <p:nvPr/>
        </p:nvSpPr>
        <p:spPr bwMode="auto">
          <a:xfrm>
            <a:off x="4572000" y="4114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Prestamistas, bancos</a:t>
            </a:r>
          </a:p>
        </p:txBody>
      </p:sp>
      <p:sp>
        <p:nvSpPr>
          <p:cNvPr id="143374" name="Rectangle 14"/>
          <p:cNvSpPr>
            <a:spLocks noChangeArrowheads="1"/>
          </p:cNvSpPr>
          <p:nvPr/>
        </p:nvSpPr>
        <p:spPr bwMode="auto">
          <a:xfrm>
            <a:off x="4572000" y="4394200"/>
            <a:ext cx="41148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Pago de intereses y capital en fechas fijadas (liquidez)</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Equilibrio de la estructura financiera de la empresa: Activos – Fuentes de financiación</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Activos suficientes para garantizar la devolución (solvencia)</a:t>
            </a:r>
          </a:p>
        </p:txBody>
      </p:sp>
      <p:sp>
        <p:nvSpPr>
          <p:cNvPr id="21519" name="Rectangle 15"/>
          <p:cNvSpPr>
            <a:spLocks noChangeArrowheads="1"/>
          </p:cNvSpPr>
          <p:nvPr/>
        </p:nvSpPr>
        <p:spPr bwMode="auto">
          <a:xfrm>
            <a:off x="457200" y="685800"/>
            <a:ext cx="8153400" cy="304800"/>
          </a:xfrm>
          <a:prstGeom prst="rect">
            <a:avLst/>
          </a:prstGeom>
          <a:noFill/>
          <a:ln w="9525">
            <a:noFill/>
            <a:miter lim="800000"/>
            <a:headEnd/>
            <a:tailEnd/>
          </a:ln>
        </p:spPr>
        <p:txBody>
          <a:bodyPr/>
          <a:lstStyle/>
          <a:p>
            <a:pPr marL="188913" indent="-188913" algn="l">
              <a:lnSpc>
                <a:spcPct val="80000"/>
              </a:lnSpc>
              <a:spcBef>
                <a:spcPct val="20000"/>
              </a:spcBef>
              <a:buClr>
                <a:srgbClr val="FF9900"/>
              </a:buClr>
              <a:buFont typeface="Wingdings" pitchFamily="2" charset="2"/>
              <a:buChar char="§"/>
            </a:pPr>
            <a:r>
              <a:rPr lang="es-ES_tradnl" sz="2000" b="1">
                <a:solidFill>
                  <a:srgbClr val="4F7DAE"/>
                </a:solidFill>
              </a:rPr>
              <a:t>Objetivos de los principales agentes del entorno (</a:t>
            </a:r>
            <a:r>
              <a:rPr lang="es-ES_tradnl" sz="2000" b="1" i="1">
                <a:solidFill>
                  <a:srgbClr val="4F7DAE"/>
                </a:solidFill>
              </a:rPr>
              <a:t>stakeholders)</a:t>
            </a:r>
            <a:endParaRPr lang="es-ES_tradnl" sz="2000" b="1">
              <a:solidFill>
                <a:srgbClr val="4F7DAE"/>
              </a:solidFill>
            </a:endParaRPr>
          </a:p>
        </p:txBody>
      </p:sp>
      <p:sp>
        <p:nvSpPr>
          <p:cNvPr id="143376" name="Rectangle 16"/>
          <p:cNvSpPr>
            <a:spLocks noChangeArrowheads="1"/>
          </p:cNvSpPr>
          <p:nvPr/>
        </p:nvSpPr>
        <p:spPr bwMode="auto">
          <a:xfrm>
            <a:off x="381000" y="5918200"/>
            <a:ext cx="8305800" cy="482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Conducta social responsable, códigos éticos, financiar fines sociales (fundaciones)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Igualdad de oportunidades en el empleo, respeto al medio ambiente, etc..</a:t>
            </a:r>
          </a:p>
          <a:p>
            <a:pPr marL="188913" indent="-188913" algn="l">
              <a:lnSpc>
                <a:spcPct val="90000"/>
              </a:lnSpc>
              <a:spcBef>
                <a:spcPct val="20000"/>
              </a:spcBef>
              <a:buClr>
                <a:srgbClr val="FF9900"/>
              </a:buClr>
              <a:buFont typeface="Wingdings" pitchFamily="2" charset="2"/>
              <a:buNone/>
              <a:defRPr/>
            </a:pPr>
            <a:endParaRPr lang="es-ES" sz="1200" b="1">
              <a:solidFill>
                <a:srgbClr val="4F7DAE"/>
              </a:solidFill>
            </a:endParaRPr>
          </a:p>
        </p:txBody>
      </p:sp>
      <p:sp>
        <p:nvSpPr>
          <p:cNvPr id="143377" name="Rectangle 17"/>
          <p:cNvSpPr>
            <a:spLocks noChangeArrowheads="1"/>
          </p:cNvSpPr>
          <p:nvPr/>
        </p:nvSpPr>
        <p:spPr bwMode="auto">
          <a:xfrm>
            <a:off x="381000" y="5638800"/>
            <a:ext cx="8305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Otros, ONG, grupos feministras, ecologístas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sz="2400" smtClean="0"/>
              <a:t>Ciclo de explotación. Generación de valor añadido</a:t>
            </a:r>
          </a:p>
        </p:txBody>
      </p:sp>
      <p:grpSp>
        <p:nvGrpSpPr>
          <p:cNvPr id="22531" name="Group 3"/>
          <p:cNvGrpSpPr>
            <a:grpSpLocks/>
          </p:cNvGrpSpPr>
          <p:nvPr/>
        </p:nvGrpSpPr>
        <p:grpSpPr bwMode="auto">
          <a:xfrm>
            <a:off x="2663825" y="1628775"/>
            <a:ext cx="2490788" cy="1990725"/>
            <a:chOff x="1110" y="1117"/>
            <a:chExt cx="1569" cy="1254"/>
          </a:xfrm>
        </p:grpSpPr>
        <p:sp>
          <p:nvSpPr>
            <p:cNvPr id="22560" name="AutoShape 4"/>
            <p:cNvSpPr>
              <a:spLocks noChangeArrowheads="1"/>
            </p:cNvSpPr>
            <p:nvPr/>
          </p:nvSpPr>
          <p:spPr bwMode="auto">
            <a:xfrm rot="-1800000">
              <a:off x="1110" y="1117"/>
              <a:ext cx="1569" cy="1254"/>
            </a:xfrm>
            <a:custGeom>
              <a:avLst/>
              <a:gdLst>
                <a:gd name="T0" fmla="*/ 6 w 21600"/>
                <a:gd name="T1" fmla="*/ 0 h 21600"/>
                <a:gd name="T2" fmla="*/ 3 w 21600"/>
                <a:gd name="T3" fmla="*/ 1 h 21600"/>
                <a:gd name="T4" fmla="*/ 5 w 21600"/>
                <a:gd name="T5" fmla="*/ 1 h 21600"/>
                <a:gd name="T6" fmla="*/ 9 w 21600"/>
                <a:gd name="T7" fmla="*/ 2 h 21600"/>
                <a:gd name="T8" fmla="*/ 7 w 21600"/>
                <a:gd name="T9" fmla="*/ 3 h 21600"/>
                <a:gd name="T10" fmla="*/ 5 w 21600"/>
                <a:gd name="T11" fmla="*/ 2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3" y="7904"/>
                    <a:pt x="13169" y="6130"/>
                    <a:pt x="10800" y="6130"/>
                  </a:cubicBezTo>
                  <a:cubicBezTo>
                    <a:pt x="10142" y="6129"/>
                    <a:pt x="9493" y="6268"/>
                    <a:pt x="8893" y="6536"/>
                  </a:cubicBezTo>
                  <a:lnTo>
                    <a:pt x="6390" y="941"/>
                  </a:lnTo>
                  <a:cubicBezTo>
                    <a:pt x="7777" y="320"/>
                    <a:pt x="9280" y="-1"/>
                    <a:pt x="10800" y="0"/>
                  </a:cubicBezTo>
                  <a:cubicBezTo>
                    <a:pt x="16279" y="0"/>
                    <a:pt x="20891" y="4103"/>
                    <a:pt x="21527" y="9546"/>
                  </a:cubicBezTo>
                  <a:lnTo>
                    <a:pt x="24208" y="9233"/>
                  </a:lnTo>
                  <a:lnTo>
                    <a:pt x="19151" y="15628"/>
                  </a:lnTo>
                  <a:lnTo>
                    <a:pt x="12756" y="10571"/>
                  </a:lnTo>
                  <a:lnTo>
                    <a:pt x="15438" y="10258"/>
                  </a:lnTo>
                  <a:close/>
                </a:path>
              </a:pathLst>
            </a:custGeom>
            <a:solidFill>
              <a:srgbClr val="FF0000"/>
            </a:solidFill>
            <a:ln w="9525">
              <a:noFill/>
              <a:miter lim="800000"/>
              <a:headEnd/>
              <a:tailEnd/>
            </a:ln>
          </p:spPr>
          <p:txBody>
            <a:bodyPr wrap="none" anchor="ctr"/>
            <a:lstStyle/>
            <a:p>
              <a:endParaRPr lang="es-ES"/>
            </a:p>
          </p:txBody>
        </p:sp>
        <p:sp>
          <p:nvSpPr>
            <p:cNvPr id="22561" name="Text Box 5"/>
            <p:cNvSpPr txBox="1">
              <a:spLocks noChangeArrowheads="1"/>
            </p:cNvSpPr>
            <p:nvPr/>
          </p:nvSpPr>
          <p:spPr bwMode="auto">
            <a:xfrm>
              <a:off x="1692" y="1208"/>
              <a:ext cx="583" cy="192"/>
            </a:xfrm>
            <a:prstGeom prst="rect">
              <a:avLst/>
            </a:prstGeom>
            <a:noFill/>
            <a:ln w="9525">
              <a:noFill/>
              <a:miter lim="800000"/>
              <a:headEnd/>
              <a:tailEnd/>
            </a:ln>
          </p:spPr>
          <p:txBody>
            <a:bodyPr wrap="none">
              <a:spAutoFit/>
            </a:bodyPr>
            <a:lstStyle/>
            <a:p>
              <a:r>
                <a:rPr lang="es-ES" sz="1400" b="1"/>
                <a:t>Comprar</a:t>
              </a:r>
            </a:p>
          </p:txBody>
        </p:sp>
      </p:grpSp>
      <p:grpSp>
        <p:nvGrpSpPr>
          <p:cNvPr id="22532" name="Group 6"/>
          <p:cNvGrpSpPr>
            <a:grpSpLocks/>
          </p:cNvGrpSpPr>
          <p:nvPr/>
        </p:nvGrpSpPr>
        <p:grpSpPr bwMode="auto">
          <a:xfrm>
            <a:off x="3887788" y="2205038"/>
            <a:ext cx="2490787" cy="1990725"/>
            <a:chOff x="1370" y="1440"/>
            <a:chExt cx="1569" cy="1254"/>
          </a:xfrm>
        </p:grpSpPr>
        <p:sp>
          <p:nvSpPr>
            <p:cNvPr id="22558" name="AutoShape 7"/>
            <p:cNvSpPr>
              <a:spLocks noChangeArrowheads="1"/>
            </p:cNvSpPr>
            <p:nvPr/>
          </p:nvSpPr>
          <p:spPr bwMode="auto">
            <a:xfrm rot="2423510">
              <a:off x="1370" y="1440"/>
              <a:ext cx="1569" cy="1254"/>
            </a:xfrm>
            <a:custGeom>
              <a:avLst/>
              <a:gdLst>
                <a:gd name="T0" fmla="*/ 7 w 21600"/>
                <a:gd name="T1" fmla="*/ 1 h 21600"/>
                <a:gd name="T2" fmla="*/ 4 w 21600"/>
                <a:gd name="T3" fmla="*/ 1 h 21600"/>
                <a:gd name="T4" fmla="*/ 5 w 21600"/>
                <a:gd name="T5" fmla="*/ 1 h 21600"/>
                <a:gd name="T6" fmla="*/ 9 w 21600"/>
                <a:gd name="T7" fmla="*/ 2 h 21600"/>
                <a:gd name="T8" fmla="*/ 7 w 21600"/>
                <a:gd name="T9" fmla="*/ 3 h 21600"/>
                <a:gd name="T10" fmla="*/ 5 w 21600"/>
                <a:gd name="T11" fmla="*/ 2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8F016D"/>
            </a:solidFill>
            <a:ln w="9525">
              <a:noFill/>
              <a:miter lim="800000"/>
              <a:headEnd/>
              <a:tailEnd/>
            </a:ln>
          </p:spPr>
          <p:txBody>
            <a:bodyPr wrap="none" anchor="ctr"/>
            <a:lstStyle/>
            <a:p>
              <a:endParaRPr lang="es-ES"/>
            </a:p>
          </p:txBody>
        </p:sp>
        <p:sp>
          <p:nvSpPr>
            <p:cNvPr id="22559" name="Text Box 8"/>
            <p:cNvSpPr txBox="1">
              <a:spLocks noChangeArrowheads="1"/>
            </p:cNvSpPr>
            <p:nvPr/>
          </p:nvSpPr>
          <p:spPr bwMode="auto">
            <a:xfrm rot="5396835">
              <a:off x="2329" y="2099"/>
              <a:ext cx="576" cy="192"/>
            </a:xfrm>
            <a:prstGeom prst="rect">
              <a:avLst/>
            </a:prstGeom>
            <a:noFill/>
            <a:ln w="9525">
              <a:noFill/>
              <a:miter lim="800000"/>
              <a:headEnd/>
              <a:tailEnd/>
            </a:ln>
          </p:spPr>
          <p:txBody>
            <a:bodyPr wrap="none">
              <a:spAutoFit/>
            </a:bodyPr>
            <a:lstStyle/>
            <a:p>
              <a:r>
                <a:rPr lang="es-ES" sz="1400" b="1"/>
                <a:t>Producir</a:t>
              </a:r>
            </a:p>
          </p:txBody>
        </p:sp>
      </p:grpSp>
      <p:grpSp>
        <p:nvGrpSpPr>
          <p:cNvPr id="22533" name="Group 9"/>
          <p:cNvGrpSpPr>
            <a:grpSpLocks/>
          </p:cNvGrpSpPr>
          <p:nvPr/>
        </p:nvGrpSpPr>
        <p:grpSpPr bwMode="auto">
          <a:xfrm>
            <a:off x="4103688" y="3141663"/>
            <a:ext cx="1990725" cy="2490787"/>
            <a:chOff x="1519" y="1680"/>
            <a:chExt cx="1254" cy="1569"/>
          </a:xfrm>
        </p:grpSpPr>
        <p:sp>
          <p:nvSpPr>
            <p:cNvPr id="22556" name="AutoShape 10"/>
            <p:cNvSpPr>
              <a:spLocks noChangeArrowheads="1"/>
            </p:cNvSpPr>
            <p:nvPr/>
          </p:nvSpPr>
          <p:spPr bwMode="auto">
            <a:xfrm rot="6374909">
              <a:off x="1361" y="1838"/>
              <a:ext cx="1569" cy="1254"/>
            </a:xfrm>
            <a:custGeom>
              <a:avLst/>
              <a:gdLst>
                <a:gd name="T0" fmla="*/ 7 w 21600"/>
                <a:gd name="T1" fmla="*/ 1 h 21600"/>
                <a:gd name="T2" fmla="*/ 4 w 21600"/>
                <a:gd name="T3" fmla="*/ 1 h 21600"/>
                <a:gd name="T4" fmla="*/ 5 w 21600"/>
                <a:gd name="T5" fmla="*/ 1 h 21600"/>
                <a:gd name="T6" fmla="*/ 9 w 21600"/>
                <a:gd name="T7" fmla="*/ 2 h 21600"/>
                <a:gd name="T8" fmla="*/ 7 w 21600"/>
                <a:gd name="T9" fmla="*/ 3 h 21600"/>
                <a:gd name="T10" fmla="*/ 5 w 21600"/>
                <a:gd name="T11" fmla="*/ 2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1A00B6"/>
            </a:solidFill>
            <a:ln w="9525">
              <a:noFill/>
              <a:miter lim="800000"/>
              <a:headEnd/>
              <a:tailEnd/>
            </a:ln>
          </p:spPr>
          <p:txBody>
            <a:bodyPr rot="10800000" vert="eaVert" wrap="none" anchor="ctr"/>
            <a:lstStyle/>
            <a:p>
              <a:endParaRPr lang="es-ES"/>
            </a:p>
          </p:txBody>
        </p:sp>
        <p:sp>
          <p:nvSpPr>
            <p:cNvPr id="22557" name="Text Box 11"/>
            <p:cNvSpPr txBox="1">
              <a:spLocks noChangeArrowheads="1"/>
            </p:cNvSpPr>
            <p:nvPr/>
          </p:nvSpPr>
          <p:spPr bwMode="auto">
            <a:xfrm rot="-771846">
              <a:off x="1898" y="2840"/>
              <a:ext cx="613" cy="192"/>
            </a:xfrm>
            <a:prstGeom prst="rect">
              <a:avLst/>
            </a:prstGeom>
            <a:noFill/>
            <a:ln w="9525">
              <a:noFill/>
              <a:miter lim="800000"/>
              <a:headEnd/>
              <a:tailEnd/>
            </a:ln>
          </p:spPr>
          <p:txBody>
            <a:bodyPr wrap="none">
              <a:spAutoFit/>
            </a:bodyPr>
            <a:lstStyle/>
            <a:p>
              <a:r>
                <a:rPr lang="es-ES" sz="1400" b="1"/>
                <a:t>Distribuir</a:t>
              </a:r>
            </a:p>
          </p:txBody>
        </p:sp>
      </p:grpSp>
      <p:grpSp>
        <p:nvGrpSpPr>
          <p:cNvPr id="22534" name="Group 12"/>
          <p:cNvGrpSpPr>
            <a:grpSpLocks/>
          </p:cNvGrpSpPr>
          <p:nvPr/>
        </p:nvGrpSpPr>
        <p:grpSpPr bwMode="auto">
          <a:xfrm>
            <a:off x="2519363" y="3789363"/>
            <a:ext cx="2490787" cy="1990725"/>
            <a:chOff x="1292" y="2568"/>
            <a:chExt cx="1569" cy="1254"/>
          </a:xfrm>
        </p:grpSpPr>
        <p:sp>
          <p:nvSpPr>
            <p:cNvPr id="22554" name="AutoShape 13"/>
            <p:cNvSpPr>
              <a:spLocks noChangeArrowheads="1"/>
            </p:cNvSpPr>
            <p:nvPr/>
          </p:nvSpPr>
          <p:spPr bwMode="auto">
            <a:xfrm rot="10350784">
              <a:off x="1292" y="2568"/>
              <a:ext cx="1569" cy="1254"/>
            </a:xfrm>
            <a:custGeom>
              <a:avLst/>
              <a:gdLst>
                <a:gd name="T0" fmla="*/ 7 w 21600"/>
                <a:gd name="T1" fmla="*/ 1 h 21600"/>
                <a:gd name="T2" fmla="*/ 4 w 21600"/>
                <a:gd name="T3" fmla="*/ 1 h 21600"/>
                <a:gd name="T4" fmla="*/ 5 w 21600"/>
                <a:gd name="T5" fmla="*/ 1 h 21600"/>
                <a:gd name="T6" fmla="*/ 9 w 21600"/>
                <a:gd name="T7" fmla="*/ 2 h 21600"/>
                <a:gd name="T8" fmla="*/ 7 w 21600"/>
                <a:gd name="T9" fmla="*/ 3 h 21600"/>
                <a:gd name="T10" fmla="*/ 5 w 21600"/>
                <a:gd name="T11" fmla="*/ 2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018F60"/>
            </a:solidFill>
            <a:ln w="9525">
              <a:noFill/>
              <a:miter lim="800000"/>
              <a:headEnd/>
              <a:tailEnd/>
            </a:ln>
          </p:spPr>
          <p:txBody>
            <a:bodyPr rot="10800000" wrap="none" anchor="ctr"/>
            <a:lstStyle/>
            <a:p>
              <a:endParaRPr lang="es-ES"/>
            </a:p>
          </p:txBody>
        </p:sp>
        <p:sp>
          <p:nvSpPr>
            <p:cNvPr id="22555" name="Text Box 14"/>
            <p:cNvSpPr txBox="1">
              <a:spLocks noChangeArrowheads="1"/>
            </p:cNvSpPr>
            <p:nvPr/>
          </p:nvSpPr>
          <p:spPr bwMode="auto">
            <a:xfrm rot="3157445">
              <a:off x="1458" y="3401"/>
              <a:ext cx="495" cy="192"/>
            </a:xfrm>
            <a:prstGeom prst="rect">
              <a:avLst/>
            </a:prstGeom>
            <a:noFill/>
            <a:ln w="9525">
              <a:noFill/>
              <a:miter lim="800000"/>
              <a:headEnd/>
              <a:tailEnd/>
            </a:ln>
          </p:spPr>
          <p:txBody>
            <a:bodyPr wrap="none">
              <a:spAutoFit/>
            </a:bodyPr>
            <a:lstStyle/>
            <a:p>
              <a:r>
                <a:rPr lang="es-ES" sz="1400" b="1"/>
                <a:t>Vender</a:t>
              </a:r>
            </a:p>
          </p:txBody>
        </p:sp>
      </p:grpSp>
      <p:grpSp>
        <p:nvGrpSpPr>
          <p:cNvPr id="22535" name="Group 15"/>
          <p:cNvGrpSpPr>
            <a:grpSpLocks/>
          </p:cNvGrpSpPr>
          <p:nvPr/>
        </p:nvGrpSpPr>
        <p:grpSpPr bwMode="auto">
          <a:xfrm>
            <a:off x="1944688" y="2565400"/>
            <a:ext cx="1990725" cy="2490788"/>
            <a:chOff x="1130" y="1503"/>
            <a:chExt cx="1254" cy="1569"/>
          </a:xfrm>
        </p:grpSpPr>
        <p:sp>
          <p:nvSpPr>
            <p:cNvPr id="22552" name="AutoShape 16"/>
            <p:cNvSpPr>
              <a:spLocks noChangeArrowheads="1"/>
            </p:cNvSpPr>
            <p:nvPr/>
          </p:nvSpPr>
          <p:spPr bwMode="auto">
            <a:xfrm rot="-7190083">
              <a:off x="972" y="1661"/>
              <a:ext cx="1569" cy="1254"/>
            </a:xfrm>
            <a:custGeom>
              <a:avLst/>
              <a:gdLst>
                <a:gd name="T0" fmla="*/ 7 w 21600"/>
                <a:gd name="T1" fmla="*/ 1 h 21600"/>
                <a:gd name="T2" fmla="*/ 4 w 21600"/>
                <a:gd name="T3" fmla="*/ 1 h 21600"/>
                <a:gd name="T4" fmla="*/ 5 w 21600"/>
                <a:gd name="T5" fmla="*/ 1 h 21600"/>
                <a:gd name="T6" fmla="*/ 9 w 21600"/>
                <a:gd name="T7" fmla="*/ 2 h 21600"/>
                <a:gd name="T8" fmla="*/ 7 w 21600"/>
                <a:gd name="T9" fmla="*/ 3 h 21600"/>
                <a:gd name="T10" fmla="*/ 5 w 21600"/>
                <a:gd name="T11" fmla="*/ 2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B1BA00"/>
            </a:solidFill>
            <a:ln w="9525">
              <a:noFill/>
              <a:miter lim="800000"/>
              <a:headEnd/>
              <a:tailEnd/>
            </a:ln>
          </p:spPr>
          <p:txBody>
            <a:bodyPr vert="eaVert" wrap="none" anchor="ctr"/>
            <a:lstStyle/>
            <a:p>
              <a:endParaRPr lang="es-ES"/>
            </a:p>
          </p:txBody>
        </p:sp>
        <p:sp>
          <p:nvSpPr>
            <p:cNvPr id="22553" name="Text Box 17"/>
            <p:cNvSpPr txBox="1">
              <a:spLocks noChangeArrowheads="1"/>
            </p:cNvSpPr>
            <p:nvPr/>
          </p:nvSpPr>
          <p:spPr bwMode="auto">
            <a:xfrm rot="-4371090">
              <a:off x="1110" y="1940"/>
              <a:ext cx="483" cy="192"/>
            </a:xfrm>
            <a:prstGeom prst="rect">
              <a:avLst/>
            </a:prstGeom>
            <a:noFill/>
            <a:ln w="9525">
              <a:noFill/>
              <a:miter lim="800000"/>
              <a:headEnd/>
              <a:tailEnd/>
            </a:ln>
          </p:spPr>
          <p:txBody>
            <a:bodyPr wrap="none">
              <a:spAutoFit/>
            </a:bodyPr>
            <a:lstStyle/>
            <a:p>
              <a:r>
                <a:rPr lang="es-ES" sz="1400" b="1"/>
                <a:t>Cobrar</a:t>
              </a:r>
            </a:p>
          </p:txBody>
        </p:sp>
      </p:grpSp>
      <p:sp>
        <p:nvSpPr>
          <p:cNvPr id="147474" name="AutoShape 18"/>
          <p:cNvSpPr>
            <a:spLocks noChangeArrowheads="1"/>
          </p:cNvSpPr>
          <p:nvPr/>
        </p:nvSpPr>
        <p:spPr bwMode="auto">
          <a:xfrm>
            <a:off x="2952750" y="2566988"/>
            <a:ext cx="2303463" cy="2087562"/>
          </a:xfrm>
          <a:prstGeom prst="star5">
            <a:avLst/>
          </a:prstGeom>
          <a:solidFill>
            <a:schemeClr val="folHlink"/>
          </a:solidFill>
          <a:ln w="9525">
            <a:noFill/>
            <a:miter lim="800000"/>
            <a:headEnd/>
            <a:tailEnd/>
          </a:ln>
          <a:effectLst/>
        </p:spPr>
        <p:txBody>
          <a:bodyPr wrap="none" anchor="ctr"/>
          <a:lstStyle/>
          <a:p>
            <a:pPr>
              <a:defRPr/>
            </a:pPr>
            <a:r>
              <a:rPr lang="es-ES" sz="1400" b="1">
                <a:solidFill>
                  <a:schemeClr val="tx1"/>
                </a:solidFill>
              </a:rPr>
              <a:t>Rotación</a:t>
            </a:r>
          </a:p>
          <a:p>
            <a:pPr>
              <a:defRPr/>
            </a:pPr>
            <a:r>
              <a:rPr lang="es-ES" sz="1400" b="1">
                <a:solidFill>
                  <a:schemeClr val="tx1"/>
                </a:solidFill>
              </a:rPr>
              <a:t>Valor</a:t>
            </a:r>
          </a:p>
          <a:p>
            <a:pPr>
              <a:defRPr/>
            </a:pPr>
            <a:r>
              <a:rPr lang="es-ES" sz="1400" b="1">
                <a:solidFill>
                  <a:schemeClr val="tx1"/>
                </a:solidFill>
              </a:rPr>
              <a:t>Añadido</a:t>
            </a:r>
          </a:p>
        </p:txBody>
      </p:sp>
      <p:sp>
        <p:nvSpPr>
          <p:cNvPr id="147475" name="AutoShape 19"/>
          <p:cNvSpPr>
            <a:spLocks noChangeArrowheads="1"/>
          </p:cNvSpPr>
          <p:nvPr/>
        </p:nvSpPr>
        <p:spPr bwMode="auto">
          <a:xfrm flipH="1">
            <a:off x="6408738" y="2636838"/>
            <a:ext cx="2592387" cy="533400"/>
          </a:xfrm>
          <a:prstGeom prst="rightArrow">
            <a:avLst>
              <a:gd name="adj1" fmla="val 50000"/>
              <a:gd name="adj2" fmla="val 121503"/>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Mano de obra</a:t>
            </a:r>
          </a:p>
        </p:txBody>
      </p:sp>
      <p:sp>
        <p:nvSpPr>
          <p:cNvPr id="147476" name="AutoShape 20"/>
          <p:cNvSpPr>
            <a:spLocks noChangeArrowheads="1"/>
          </p:cNvSpPr>
          <p:nvPr/>
        </p:nvSpPr>
        <p:spPr bwMode="auto">
          <a:xfrm flipH="1">
            <a:off x="6408738" y="3286125"/>
            <a:ext cx="2592387" cy="533400"/>
          </a:xfrm>
          <a:prstGeom prst="rightArrow">
            <a:avLst>
              <a:gd name="adj1" fmla="val 50000"/>
              <a:gd name="adj2" fmla="val 121503"/>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Activos fijos: amortizac.</a:t>
            </a:r>
          </a:p>
        </p:txBody>
      </p:sp>
      <p:sp>
        <p:nvSpPr>
          <p:cNvPr id="147477" name="AutoShape 21"/>
          <p:cNvSpPr>
            <a:spLocks noChangeArrowheads="1"/>
          </p:cNvSpPr>
          <p:nvPr/>
        </p:nvSpPr>
        <p:spPr bwMode="auto">
          <a:xfrm flipH="1">
            <a:off x="6408738" y="4005263"/>
            <a:ext cx="2592387" cy="533400"/>
          </a:xfrm>
          <a:prstGeom prst="rightArrow">
            <a:avLst>
              <a:gd name="adj1" fmla="val 50000"/>
              <a:gd name="adj2" fmla="val 121503"/>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Aprovisionamientos</a:t>
            </a:r>
          </a:p>
        </p:txBody>
      </p:sp>
      <p:sp>
        <p:nvSpPr>
          <p:cNvPr id="147478" name="Oval 22"/>
          <p:cNvSpPr>
            <a:spLocks noChangeArrowheads="1"/>
          </p:cNvSpPr>
          <p:nvPr/>
        </p:nvSpPr>
        <p:spPr bwMode="auto">
          <a:xfrm>
            <a:off x="2336800" y="2133600"/>
            <a:ext cx="1371600"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Cash</a:t>
            </a:r>
          </a:p>
          <a:p>
            <a:pPr>
              <a:spcBef>
                <a:spcPct val="50000"/>
              </a:spcBef>
              <a:defRPr/>
            </a:pPr>
            <a:r>
              <a:rPr lang="es-ES" sz="1400" b="1">
                <a:solidFill>
                  <a:schemeClr val="tx1"/>
                </a:solidFill>
              </a:rPr>
              <a:t>+35-10-8-3</a:t>
            </a:r>
          </a:p>
        </p:txBody>
      </p:sp>
      <p:sp>
        <p:nvSpPr>
          <p:cNvPr id="147479" name="Oval 23"/>
          <p:cNvSpPr>
            <a:spLocks noChangeArrowheads="1"/>
          </p:cNvSpPr>
          <p:nvPr/>
        </p:nvSpPr>
        <p:spPr bwMode="auto">
          <a:xfrm>
            <a:off x="4824413" y="2062163"/>
            <a:ext cx="1223962"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Material</a:t>
            </a:r>
          </a:p>
          <a:p>
            <a:pPr>
              <a:spcBef>
                <a:spcPct val="50000"/>
              </a:spcBef>
              <a:defRPr/>
            </a:pPr>
            <a:r>
              <a:rPr lang="es-ES" sz="1400" b="1">
                <a:solidFill>
                  <a:schemeClr val="tx1"/>
                </a:solidFill>
              </a:rPr>
              <a:t>coste 10</a:t>
            </a:r>
          </a:p>
        </p:txBody>
      </p:sp>
      <p:sp>
        <p:nvSpPr>
          <p:cNvPr id="147480" name="Oval 24"/>
          <p:cNvSpPr>
            <a:spLocks noChangeArrowheads="1"/>
          </p:cNvSpPr>
          <p:nvPr/>
        </p:nvSpPr>
        <p:spPr bwMode="auto">
          <a:xfrm>
            <a:off x="5111750" y="4005263"/>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Producto</a:t>
            </a:r>
          </a:p>
          <a:p>
            <a:pPr>
              <a:spcBef>
                <a:spcPct val="50000"/>
              </a:spcBef>
              <a:defRPr/>
            </a:pPr>
            <a:r>
              <a:rPr lang="es-ES" sz="1400" b="1">
                <a:solidFill>
                  <a:schemeClr val="tx1"/>
                </a:solidFill>
              </a:rPr>
              <a:t>coste 18</a:t>
            </a:r>
          </a:p>
        </p:txBody>
      </p:sp>
      <p:sp>
        <p:nvSpPr>
          <p:cNvPr id="147481" name="Oval 25"/>
          <p:cNvSpPr>
            <a:spLocks noChangeArrowheads="1"/>
          </p:cNvSpPr>
          <p:nvPr/>
        </p:nvSpPr>
        <p:spPr bwMode="auto">
          <a:xfrm>
            <a:off x="6877050" y="1844675"/>
            <a:ext cx="1943100" cy="936625"/>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Costes producción</a:t>
            </a:r>
          </a:p>
          <a:p>
            <a:pPr>
              <a:spcBef>
                <a:spcPct val="50000"/>
              </a:spcBef>
              <a:defRPr/>
            </a:pPr>
            <a:r>
              <a:rPr lang="es-ES" sz="1400" b="1">
                <a:solidFill>
                  <a:schemeClr val="tx1"/>
                </a:solidFill>
              </a:rPr>
              <a:t>-8</a:t>
            </a:r>
          </a:p>
        </p:txBody>
      </p:sp>
      <p:sp>
        <p:nvSpPr>
          <p:cNvPr id="147482" name="Oval 26"/>
          <p:cNvSpPr>
            <a:spLocks noChangeArrowheads="1"/>
          </p:cNvSpPr>
          <p:nvPr/>
        </p:nvSpPr>
        <p:spPr bwMode="auto">
          <a:xfrm>
            <a:off x="3527425" y="5086350"/>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Producto</a:t>
            </a:r>
          </a:p>
          <a:p>
            <a:pPr>
              <a:spcBef>
                <a:spcPct val="50000"/>
              </a:spcBef>
              <a:defRPr/>
            </a:pPr>
            <a:r>
              <a:rPr lang="es-ES" sz="1400" b="1">
                <a:solidFill>
                  <a:schemeClr val="tx1"/>
                </a:solidFill>
              </a:rPr>
              <a:t>coste 21</a:t>
            </a:r>
          </a:p>
        </p:txBody>
      </p:sp>
      <p:sp>
        <p:nvSpPr>
          <p:cNvPr id="147483" name="Oval 27"/>
          <p:cNvSpPr>
            <a:spLocks noChangeArrowheads="1"/>
          </p:cNvSpPr>
          <p:nvPr/>
        </p:nvSpPr>
        <p:spPr bwMode="auto">
          <a:xfrm>
            <a:off x="1655763" y="4078288"/>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Venta</a:t>
            </a:r>
          </a:p>
          <a:p>
            <a:pPr>
              <a:spcBef>
                <a:spcPct val="50000"/>
              </a:spcBef>
              <a:defRPr/>
            </a:pPr>
            <a:r>
              <a:rPr lang="es-ES" sz="1400" b="1">
                <a:solidFill>
                  <a:schemeClr val="tx1"/>
                </a:solidFill>
              </a:rPr>
              <a:t>ingreso 35</a:t>
            </a:r>
          </a:p>
        </p:txBody>
      </p:sp>
      <p:grpSp>
        <p:nvGrpSpPr>
          <p:cNvPr id="22546" name="Group 33"/>
          <p:cNvGrpSpPr>
            <a:grpSpLocks/>
          </p:cNvGrpSpPr>
          <p:nvPr/>
        </p:nvGrpSpPr>
        <p:grpSpPr bwMode="auto">
          <a:xfrm>
            <a:off x="323850" y="4870450"/>
            <a:ext cx="1727200" cy="1295400"/>
            <a:chOff x="204" y="3022"/>
            <a:chExt cx="1088" cy="816"/>
          </a:xfrm>
        </p:grpSpPr>
        <p:sp>
          <p:nvSpPr>
            <p:cNvPr id="22550" name="Rectangle 30"/>
            <p:cNvSpPr>
              <a:spLocks noChangeArrowheads="1"/>
            </p:cNvSpPr>
            <p:nvPr/>
          </p:nvSpPr>
          <p:spPr bwMode="auto">
            <a:xfrm>
              <a:off x="204" y="3294"/>
              <a:ext cx="1088" cy="544"/>
            </a:xfrm>
            <a:prstGeom prst="rect">
              <a:avLst/>
            </a:prstGeom>
            <a:solidFill>
              <a:srgbClr val="CC6600">
                <a:alpha val="30196"/>
              </a:srgbClr>
            </a:solidFill>
            <a:ln w="9525" algn="ctr">
              <a:solidFill>
                <a:srgbClr val="CC6600"/>
              </a:solidFill>
              <a:miter lim="800000"/>
              <a:headEnd/>
              <a:tailEnd/>
            </a:ln>
          </p:spPr>
          <p:txBody>
            <a:bodyPr lIns="36000" tIns="36000" rIns="36000" bIns="36000"/>
            <a:lstStyle/>
            <a:p>
              <a:pPr algn="l" defTabSz="717550">
                <a:spcBef>
                  <a:spcPct val="50000"/>
                </a:spcBef>
                <a:tabLst>
                  <a:tab pos="1703388" algn="r"/>
                </a:tabLst>
              </a:pPr>
              <a:r>
                <a:rPr lang="es-ES" sz="1400" b="1">
                  <a:solidFill>
                    <a:schemeClr val="tx1"/>
                  </a:solidFill>
                </a:rPr>
                <a:t>ingresos 	+35</a:t>
              </a:r>
              <a:br>
                <a:rPr lang="es-ES" sz="1400" b="1">
                  <a:solidFill>
                    <a:schemeClr val="tx1"/>
                  </a:solidFill>
                </a:rPr>
              </a:br>
              <a:r>
                <a:rPr lang="es-ES" sz="1400" b="1">
                  <a:solidFill>
                    <a:schemeClr val="tx1"/>
                  </a:solidFill>
                </a:rPr>
                <a:t>costes	-21</a:t>
              </a:r>
            </a:p>
            <a:p>
              <a:pPr algn="l" defTabSz="717550">
                <a:spcBef>
                  <a:spcPct val="50000"/>
                </a:spcBef>
                <a:tabLst>
                  <a:tab pos="1703388" algn="r"/>
                </a:tabLst>
              </a:pPr>
              <a:r>
                <a:rPr lang="es-ES" sz="1400" b="1">
                  <a:solidFill>
                    <a:schemeClr val="tx1"/>
                  </a:solidFill>
                </a:rPr>
                <a:t>beneficio	14</a:t>
              </a:r>
            </a:p>
          </p:txBody>
        </p:sp>
        <p:sp>
          <p:nvSpPr>
            <p:cNvPr id="22551" name="Rectangle 31"/>
            <p:cNvSpPr>
              <a:spLocks noChangeArrowheads="1"/>
            </p:cNvSpPr>
            <p:nvPr/>
          </p:nvSpPr>
          <p:spPr bwMode="auto">
            <a:xfrm>
              <a:off x="204" y="3022"/>
              <a:ext cx="1088" cy="227"/>
            </a:xfrm>
            <a:prstGeom prst="rect">
              <a:avLst/>
            </a:prstGeom>
            <a:solidFill>
              <a:srgbClr val="CC6600">
                <a:alpha val="30196"/>
              </a:srgbClr>
            </a:solidFill>
            <a:ln w="9525" algn="ctr">
              <a:solidFill>
                <a:srgbClr val="CC6600"/>
              </a:solidFill>
              <a:miter lim="800000"/>
              <a:headEnd/>
              <a:tailEnd/>
            </a:ln>
          </p:spPr>
          <p:txBody>
            <a:bodyPr lIns="36000" tIns="36000" rIns="36000" bIns="36000" anchor="ctr" anchorCtr="1"/>
            <a:lstStyle/>
            <a:p>
              <a:pPr>
                <a:spcBef>
                  <a:spcPct val="50000"/>
                </a:spcBef>
              </a:pPr>
              <a:r>
                <a:rPr lang="es-ES" sz="1400" b="1">
                  <a:solidFill>
                    <a:schemeClr val="tx1"/>
                  </a:solidFill>
                </a:rPr>
                <a:t>Valor añadido</a:t>
              </a:r>
            </a:p>
          </p:txBody>
        </p:sp>
      </p:grpSp>
      <p:sp>
        <p:nvSpPr>
          <p:cNvPr id="22547" name="Rectangle 35"/>
          <p:cNvSpPr>
            <a:spLocks noChangeArrowheads="1"/>
          </p:cNvSpPr>
          <p:nvPr/>
        </p:nvSpPr>
        <p:spPr bwMode="auto">
          <a:xfrm>
            <a:off x="323850" y="1630363"/>
            <a:ext cx="1727200" cy="863600"/>
          </a:xfrm>
          <a:prstGeom prst="rect">
            <a:avLst/>
          </a:prstGeom>
          <a:solidFill>
            <a:srgbClr val="CC6600">
              <a:alpha val="30196"/>
            </a:srgbClr>
          </a:solidFill>
          <a:ln w="9525" algn="ctr">
            <a:solidFill>
              <a:srgbClr val="CC6600"/>
            </a:solidFill>
            <a:miter lim="800000"/>
            <a:headEnd/>
            <a:tailEnd/>
          </a:ln>
        </p:spPr>
        <p:txBody>
          <a:bodyPr lIns="36000" tIns="36000" rIns="36000" bIns="36000"/>
          <a:lstStyle/>
          <a:p>
            <a:pPr algn="l" defTabSz="717550">
              <a:spcBef>
                <a:spcPct val="50000"/>
              </a:spcBef>
              <a:tabLst>
                <a:tab pos="1703388" algn="r"/>
              </a:tabLst>
            </a:pPr>
            <a:r>
              <a:rPr lang="es-ES" sz="1400" b="1">
                <a:solidFill>
                  <a:schemeClr val="tx1"/>
                </a:solidFill>
              </a:rPr>
              <a:t>cobros	+35</a:t>
            </a:r>
            <a:br>
              <a:rPr lang="es-ES" sz="1400" b="1">
                <a:solidFill>
                  <a:schemeClr val="tx1"/>
                </a:solidFill>
              </a:rPr>
            </a:br>
            <a:r>
              <a:rPr lang="es-ES" sz="1400" b="1">
                <a:solidFill>
                  <a:schemeClr val="tx1"/>
                </a:solidFill>
              </a:rPr>
              <a:t>pagos	-21</a:t>
            </a:r>
          </a:p>
          <a:p>
            <a:pPr algn="l" defTabSz="717550">
              <a:spcBef>
                <a:spcPct val="50000"/>
              </a:spcBef>
              <a:tabLst>
                <a:tab pos="1703388" algn="r"/>
              </a:tabLst>
            </a:pPr>
            <a:r>
              <a:rPr lang="es-ES" sz="1400" b="1">
                <a:solidFill>
                  <a:schemeClr val="tx1"/>
                </a:solidFill>
              </a:rPr>
              <a:t>flujo de caja	14</a:t>
            </a:r>
          </a:p>
        </p:txBody>
      </p:sp>
      <p:sp>
        <p:nvSpPr>
          <p:cNvPr id="22548" name="Rectangle 36"/>
          <p:cNvSpPr>
            <a:spLocks noChangeArrowheads="1"/>
          </p:cNvSpPr>
          <p:nvPr/>
        </p:nvSpPr>
        <p:spPr bwMode="auto">
          <a:xfrm>
            <a:off x="323850" y="1198563"/>
            <a:ext cx="1727200" cy="360362"/>
          </a:xfrm>
          <a:prstGeom prst="rect">
            <a:avLst/>
          </a:prstGeom>
          <a:solidFill>
            <a:srgbClr val="CC6600">
              <a:alpha val="30196"/>
            </a:srgbClr>
          </a:solidFill>
          <a:ln w="9525" algn="ctr">
            <a:solidFill>
              <a:srgbClr val="CC6600"/>
            </a:solidFill>
            <a:miter lim="800000"/>
            <a:headEnd/>
            <a:tailEnd/>
          </a:ln>
        </p:spPr>
        <p:txBody>
          <a:bodyPr lIns="36000" tIns="36000" rIns="36000" bIns="36000" anchor="ctr" anchorCtr="1"/>
          <a:lstStyle/>
          <a:p>
            <a:pPr>
              <a:spcBef>
                <a:spcPct val="50000"/>
              </a:spcBef>
            </a:pPr>
            <a:r>
              <a:rPr lang="es-ES" sz="1400" b="1">
                <a:solidFill>
                  <a:schemeClr val="tx1"/>
                </a:solidFill>
              </a:rPr>
              <a:t>Cash Flow</a:t>
            </a:r>
          </a:p>
        </p:txBody>
      </p:sp>
      <p:sp>
        <p:nvSpPr>
          <p:cNvPr id="147493" name="Oval 37"/>
          <p:cNvSpPr>
            <a:spLocks noChangeArrowheads="1"/>
          </p:cNvSpPr>
          <p:nvPr/>
        </p:nvSpPr>
        <p:spPr bwMode="auto">
          <a:xfrm>
            <a:off x="5651500" y="5084763"/>
            <a:ext cx="1871663" cy="1008062"/>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a:solidFill>
                  <a:srgbClr val="4F7DAE"/>
                </a:solidFill>
              </a:rPr>
              <a:t>Costes distribución y venta</a:t>
            </a:r>
          </a:p>
          <a:p>
            <a:pPr>
              <a:spcBef>
                <a:spcPct val="50000"/>
              </a:spcBef>
              <a:defRPr/>
            </a:pPr>
            <a:r>
              <a:rPr lang="es-ES" sz="1400" b="1">
                <a:solidFill>
                  <a:schemeClr val="tx1"/>
                </a:solidFill>
              </a:rPr>
              <a:t>-3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_tradnl" smtClean="0"/>
              <a:t>Índice</a:t>
            </a:r>
          </a:p>
        </p:txBody>
      </p:sp>
      <p:sp>
        <p:nvSpPr>
          <p:cNvPr id="7171" name="Rectangle 3"/>
          <p:cNvSpPr>
            <a:spLocks noGrp="1" noChangeArrowheads="1"/>
          </p:cNvSpPr>
          <p:nvPr>
            <p:ph type="body" idx="1"/>
          </p:nvPr>
        </p:nvSpPr>
        <p:spPr/>
        <p:txBody>
          <a:bodyPr/>
          <a:lstStyle/>
          <a:p>
            <a:pPr eaLnBrk="1" hangingPunct="1"/>
            <a:r>
              <a:rPr lang="es-ES" smtClean="0"/>
              <a:t>Qué es una empresa</a:t>
            </a:r>
          </a:p>
          <a:p>
            <a:pPr eaLnBrk="1" hangingPunct="1"/>
            <a:r>
              <a:rPr lang="es-ES" smtClean="0"/>
              <a:t>Tipos de empresas</a:t>
            </a:r>
          </a:p>
          <a:p>
            <a:pPr eaLnBrk="1" hangingPunct="1"/>
            <a:r>
              <a:rPr lang="es-ES" smtClean="0"/>
              <a:t>La empresa como sistema</a:t>
            </a:r>
          </a:p>
          <a:p>
            <a:pPr eaLnBrk="1" hangingPunct="1"/>
            <a:r>
              <a:rPr lang="es-ES" smtClean="0"/>
              <a:t>Áreas funcionales de la empresa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La ecuación de supervivencia de la empresa</a:t>
            </a:r>
          </a:p>
        </p:txBody>
      </p:sp>
      <p:sp>
        <p:nvSpPr>
          <p:cNvPr id="23555" name="Rectangle 3"/>
          <p:cNvSpPr>
            <a:spLocks noGrp="1" noChangeArrowheads="1"/>
          </p:cNvSpPr>
          <p:nvPr>
            <p:ph type="body" idx="1"/>
          </p:nvPr>
        </p:nvSpPr>
        <p:spPr>
          <a:xfrm>
            <a:off x="685800" y="1989138"/>
            <a:ext cx="7772400" cy="4103687"/>
          </a:xfrm>
        </p:spPr>
        <p:txBody>
          <a:bodyPr/>
          <a:lstStyle/>
          <a:p>
            <a:pPr eaLnBrk="1" hangingPunct="1"/>
            <a:r>
              <a:rPr lang="es-ES" smtClean="0"/>
              <a:t>Ingresos: normalmente por las ventas de productos y servicios</a:t>
            </a:r>
          </a:p>
          <a:p>
            <a:pPr eaLnBrk="1" hangingPunct="1"/>
            <a:r>
              <a:rPr lang="es-ES" smtClean="0"/>
              <a:t>Costes: valor de mercado de los recursos que se consumen</a:t>
            </a:r>
          </a:p>
          <a:p>
            <a:pPr lvl="1" eaLnBrk="1" hangingPunct="1"/>
            <a:r>
              <a:rPr lang="es-ES" smtClean="0"/>
              <a:t>Fijos y variables</a:t>
            </a:r>
          </a:p>
          <a:p>
            <a:pPr lvl="1" eaLnBrk="1" hangingPunct="1"/>
            <a:r>
              <a:rPr lang="es-ES" smtClean="0"/>
              <a:t>Explotación: materiales, mano de obra, amortizaciones, suministros</a:t>
            </a:r>
          </a:p>
          <a:p>
            <a:pPr lvl="1" eaLnBrk="1" hangingPunct="1"/>
            <a:r>
              <a:rPr lang="es-ES" smtClean="0"/>
              <a:t>Comerciales: marketing, distribución</a:t>
            </a:r>
          </a:p>
          <a:p>
            <a:pPr lvl="1" eaLnBrk="1" hangingPunct="1"/>
            <a:r>
              <a:rPr lang="es-ES" smtClean="0"/>
              <a:t>Administración: generales</a:t>
            </a:r>
          </a:p>
          <a:p>
            <a:pPr lvl="1" eaLnBrk="1" hangingPunct="1"/>
            <a:r>
              <a:rPr lang="es-ES" smtClean="0"/>
              <a:t>Financieros: coste de pedir prestada disponibilidad financiera</a:t>
            </a:r>
          </a:p>
          <a:p>
            <a:pPr eaLnBrk="1" hangingPunct="1"/>
            <a:r>
              <a:rPr lang="es-ES" smtClean="0"/>
              <a:t>¿Cómo se asegura la supervivencia?</a:t>
            </a:r>
          </a:p>
          <a:p>
            <a:pPr lvl="1" eaLnBrk="1" hangingPunct="1"/>
            <a:endParaRPr lang="es-ES" smtClean="0"/>
          </a:p>
          <a:p>
            <a:pPr eaLnBrk="1" hangingPunct="1"/>
            <a:endParaRPr lang="es-ES" smtClean="0"/>
          </a:p>
        </p:txBody>
      </p:sp>
      <p:sp>
        <p:nvSpPr>
          <p:cNvPr id="148484" name="Rectangle 4"/>
          <p:cNvSpPr>
            <a:spLocks noChangeArrowheads="1"/>
          </p:cNvSpPr>
          <p:nvPr/>
        </p:nvSpPr>
        <p:spPr bwMode="auto">
          <a:xfrm>
            <a:off x="2555875" y="1052513"/>
            <a:ext cx="3529013" cy="574675"/>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pPr>
              <a:defRPr/>
            </a:pPr>
            <a:r>
              <a:rPr lang="es-ES" sz="4000"/>
              <a:t>B = I - 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 smtClean="0"/>
              <a:t>La ecuación de supervivencia de la empresa</a:t>
            </a:r>
          </a:p>
        </p:txBody>
      </p:sp>
      <p:sp>
        <p:nvSpPr>
          <p:cNvPr id="24579" name="Rectangle 3"/>
          <p:cNvSpPr>
            <a:spLocks noGrp="1" noChangeArrowheads="1"/>
          </p:cNvSpPr>
          <p:nvPr>
            <p:ph type="body" sz="half" idx="1"/>
          </p:nvPr>
        </p:nvSpPr>
        <p:spPr>
          <a:xfrm>
            <a:off x="685800" y="2349500"/>
            <a:ext cx="3810000" cy="2519363"/>
          </a:xfrm>
        </p:spPr>
        <p:txBody>
          <a:bodyPr/>
          <a:lstStyle/>
          <a:p>
            <a:pPr eaLnBrk="1" hangingPunct="1"/>
            <a:r>
              <a:rPr lang="es-ES" sz="2000" smtClean="0"/>
              <a:t>Planes departamentales y por proyectos </a:t>
            </a:r>
            <a:r>
              <a:rPr lang="es-ES" sz="2000" b="0" smtClean="0"/>
              <a:t>(fin de año)</a:t>
            </a:r>
            <a:r>
              <a:rPr lang="es-ES" sz="2000" smtClean="0"/>
              <a:t>:</a:t>
            </a:r>
          </a:p>
          <a:p>
            <a:pPr lvl="1" eaLnBrk="1" hangingPunct="1"/>
            <a:r>
              <a:rPr lang="es-ES" sz="1800" smtClean="0"/>
              <a:t>Plan de Marketing</a:t>
            </a:r>
          </a:p>
          <a:p>
            <a:pPr lvl="1" eaLnBrk="1" hangingPunct="1"/>
            <a:r>
              <a:rPr lang="es-ES" sz="1800" smtClean="0"/>
              <a:t>Plan de Producción</a:t>
            </a:r>
          </a:p>
          <a:p>
            <a:pPr lvl="1" eaLnBrk="1" hangingPunct="1"/>
            <a:r>
              <a:rPr lang="es-ES" sz="1800" smtClean="0"/>
              <a:t>Planes de unidades de soporte</a:t>
            </a:r>
          </a:p>
          <a:p>
            <a:pPr lvl="1" eaLnBrk="1" hangingPunct="1"/>
            <a:r>
              <a:rPr lang="es-ES" sz="1800" smtClean="0"/>
              <a:t>Planes de proyectos específicos</a:t>
            </a:r>
          </a:p>
          <a:p>
            <a:pPr lvl="1" eaLnBrk="1" hangingPunct="1"/>
            <a:endParaRPr lang="es-ES" sz="1800" smtClean="0"/>
          </a:p>
          <a:p>
            <a:pPr eaLnBrk="1" hangingPunct="1"/>
            <a:endParaRPr lang="es-ES" sz="2000" smtClean="0"/>
          </a:p>
        </p:txBody>
      </p:sp>
      <p:sp>
        <p:nvSpPr>
          <p:cNvPr id="24580" name="Rectangle 4"/>
          <p:cNvSpPr>
            <a:spLocks noGrp="1" noChangeArrowheads="1"/>
          </p:cNvSpPr>
          <p:nvPr>
            <p:ph type="body" sz="half" idx="2"/>
          </p:nvPr>
        </p:nvSpPr>
        <p:spPr>
          <a:xfrm>
            <a:off x="4648200" y="2349500"/>
            <a:ext cx="3810000" cy="2519363"/>
          </a:xfrm>
        </p:spPr>
        <p:txBody>
          <a:bodyPr/>
          <a:lstStyle/>
          <a:p>
            <a:pPr eaLnBrk="1" hangingPunct="1"/>
            <a:r>
              <a:rPr lang="es-ES" sz="2000" smtClean="0"/>
              <a:t>Valor de los recursos necesarios</a:t>
            </a:r>
          </a:p>
          <a:p>
            <a:pPr marL="565150" lvl="1" eaLnBrk="1" hangingPunct="1">
              <a:buFontTx/>
              <a:buNone/>
            </a:pPr>
            <a:r>
              <a:rPr lang="es-ES" sz="1800" smtClean="0"/>
              <a:t>+ Presupuesto de ingresos</a:t>
            </a:r>
          </a:p>
          <a:p>
            <a:pPr marL="565150" lvl="1" eaLnBrk="1" hangingPunct="1">
              <a:buFontTx/>
              <a:buNone/>
            </a:pPr>
            <a:r>
              <a:rPr lang="es-ES" sz="1800" smtClean="0"/>
              <a:t>- Presupuesos de costes</a:t>
            </a:r>
          </a:p>
          <a:p>
            <a:pPr marL="565150" lvl="1" eaLnBrk="1" hangingPunct="1">
              <a:buFontTx/>
              <a:buNone/>
            </a:pPr>
            <a:endParaRPr lang="es-ES" sz="1800" smtClean="0"/>
          </a:p>
          <a:p>
            <a:pPr marL="565150" lvl="1" eaLnBrk="1" hangingPunct="1">
              <a:buFontTx/>
              <a:buNone/>
            </a:pPr>
            <a:r>
              <a:rPr lang="es-ES" sz="1800" smtClean="0"/>
              <a:t>= Presupuesto de resultados</a:t>
            </a:r>
          </a:p>
        </p:txBody>
      </p:sp>
      <p:sp>
        <p:nvSpPr>
          <p:cNvPr id="152581" name="Rectangle 5"/>
          <p:cNvSpPr>
            <a:spLocks noChangeArrowheads="1"/>
          </p:cNvSpPr>
          <p:nvPr/>
        </p:nvSpPr>
        <p:spPr bwMode="auto">
          <a:xfrm>
            <a:off x="2555875" y="908050"/>
            <a:ext cx="3529013" cy="574675"/>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pPr>
              <a:defRPr/>
            </a:pPr>
            <a:r>
              <a:rPr lang="es-ES" sz="4000"/>
              <a:t>B = I - C</a:t>
            </a:r>
          </a:p>
        </p:txBody>
      </p:sp>
      <p:sp>
        <p:nvSpPr>
          <p:cNvPr id="24582" name="Rectangle 6"/>
          <p:cNvSpPr>
            <a:spLocks noChangeArrowheads="1"/>
          </p:cNvSpPr>
          <p:nvPr/>
        </p:nvSpPr>
        <p:spPr bwMode="auto">
          <a:xfrm>
            <a:off x="1885950" y="1722438"/>
            <a:ext cx="4773613" cy="366712"/>
          </a:xfrm>
          <a:prstGeom prst="rect">
            <a:avLst/>
          </a:prstGeom>
          <a:noFill/>
          <a:ln w="9525">
            <a:noFill/>
            <a:miter lim="800000"/>
            <a:headEnd/>
            <a:tailEnd/>
          </a:ln>
        </p:spPr>
        <p:txBody>
          <a:bodyPr wrap="none">
            <a:spAutoFit/>
          </a:bodyPr>
          <a:lstStyle/>
          <a:p>
            <a:pPr>
              <a:lnSpc>
                <a:spcPct val="90000"/>
              </a:lnSpc>
              <a:spcBef>
                <a:spcPct val="20000"/>
              </a:spcBef>
              <a:buClr>
                <a:srgbClr val="FF9900"/>
              </a:buClr>
              <a:buFont typeface="Wingdings" pitchFamily="2" charset="2"/>
              <a:buChar char="§"/>
            </a:pPr>
            <a:r>
              <a:rPr lang="es-ES" sz="2000" b="1">
                <a:solidFill>
                  <a:srgbClr val="4F7DAE"/>
                </a:solidFill>
              </a:rPr>
              <a:t>¿Cómo se asegura la supervivencia?</a:t>
            </a:r>
          </a:p>
        </p:txBody>
      </p:sp>
      <p:sp>
        <p:nvSpPr>
          <p:cNvPr id="152583" name="AutoShape 7"/>
          <p:cNvSpPr>
            <a:spLocks noChangeArrowheads="1"/>
          </p:cNvSpPr>
          <p:nvPr/>
        </p:nvSpPr>
        <p:spPr bwMode="auto">
          <a:xfrm>
            <a:off x="3708400" y="3213100"/>
            <a:ext cx="1368425" cy="1079500"/>
          </a:xfrm>
          <a:prstGeom prst="rightArrow">
            <a:avLst>
              <a:gd name="adj1" fmla="val 50000"/>
              <a:gd name="adj2" fmla="val 31691"/>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Finanzas,</a:t>
            </a:r>
          </a:p>
          <a:p>
            <a:pPr algn="l">
              <a:defRPr/>
            </a:pPr>
            <a:r>
              <a:rPr lang="es-ES" sz="1600"/>
              <a:t>contabilidad</a:t>
            </a:r>
          </a:p>
        </p:txBody>
      </p:sp>
      <p:sp>
        <p:nvSpPr>
          <p:cNvPr id="152584" name="Rectangle 8"/>
          <p:cNvSpPr>
            <a:spLocks noChangeArrowheads="1"/>
          </p:cNvSpPr>
          <p:nvPr/>
        </p:nvSpPr>
        <p:spPr bwMode="auto">
          <a:xfrm>
            <a:off x="827088" y="5437188"/>
            <a:ext cx="3810000" cy="863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Maximizar el beneficio: más ingresos y menos costes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Pero todos saben que no se puede ir a la luna en burro</a:t>
            </a:r>
          </a:p>
          <a:p>
            <a:pPr marL="188913" indent="-188913" algn="l">
              <a:lnSpc>
                <a:spcPct val="90000"/>
              </a:lnSpc>
              <a:spcBef>
                <a:spcPct val="20000"/>
              </a:spcBef>
              <a:buClr>
                <a:srgbClr val="FF9900"/>
              </a:buClr>
              <a:buFont typeface="Wingdings" pitchFamily="2" charset="2"/>
              <a:buNone/>
              <a:defRPr/>
            </a:pPr>
            <a:endParaRPr lang="es-ES" sz="1200" b="1">
              <a:solidFill>
                <a:srgbClr val="4F7DAE"/>
              </a:solidFill>
            </a:endParaRPr>
          </a:p>
        </p:txBody>
      </p:sp>
      <p:sp>
        <p:nvSpPr>
          <p:cNvPr id="152585" name="Rectangle 9"/>
          <p:cNvSpPr>
            <a:spLocks noChangeArrowheads="1"/>
          </p:cNvSpPr>
          <p:nvPr/>
        </p:nvSpPr>
        <p:spPr bwMode="auto">
          <a:xfrm>
            <a:off x="827088" y="5157788"/>
            <a:ext cx="3810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Consejo de Administración</a:t>
            </a:r>
          </a:p>
        </p:txBody>
      </p:sp>
      <p:sp>
        <p:nvSpPr>
          <p:cNvPr id="152586" name="Rectangle 10"/>
          <p:cNvSpPr>
            <a:spLocks noChangeArrowheads="1"/>
          </p:cNvSpPr>
          <p:nvPr/>
        </p:nvSpPr>
        <p:spPr bwMode="auto">
          <a:xfrm>
            <a:off x="4787900" y="5437188"/>
            <a:ext cx="3810000" cy="863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Responsables dptos. y proy. quieren colchón: menos compromiso (ingresos, objetivos) y más recursos (costes)</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rPr>
              <a:t>Pero todos saben que hay </a:t>
            </a:r>
            <a:r>
              <a:rPr lang="es-ES" sz="1200" b="1" i="1">
                <a:solidFill>
                  <a:srgbClr val="4F7DAE"/>
                </a:solidFill>
              </a:rPr>
              <a:t>regateo</a:t>
            </a:r>
            <a:r>
              <a:rPr lang="es-ES" sz="1200" b="1">
                <a:solidFill>
                  <a:srgbClr val="4F7DAE"/>
                </a:solidFill>
              </a:rPr>
              <a:t> y </a:t>
            </a:r>
            <a:r>
              <a:rPr lang="es-ES" sz="1200" b="1" i="1">
                <a:solidFill>
                  <a:srgbClr val="4F7DAE"/>
                </a:solidFill>
              </a:rPr>
              <a:t>socios</a:t>
            </a:r>
            <a:endParaRPr lang="es-ES" sz="1200" b="1">
              <a:solidFill>
                <a:srgbClr val="4F7DAE"/>
              </a:solidFill>
            </a:endParaRPr>
          </a:p>
        </p:txBody>
      </p:sp>
      <p:sp>
        <p:nvSpPr>
          <p:cNvPr id="152587" name="Rectangle 11"/>
          <p:cNvSpPr>
            <a:spLocks noChangeArrowheads="1"/>
          </p:cNvSpPr>
          <p:nvPr/>
        </p:nvSpPr>
        <p:spPr bwMode="auto">
          <a:xfrm>
            <a:off x="4787900" y="5157788"/>
            <a:ext cx="3810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t>Comité de dirección</a:t>
            </a:r>
          </a:p>
        </p:txBody>
      </p:sp>
      <p:sp>
        <p:nvSpPr>
          <p:cNvPr id="152588" name="AutoShape 12"/>
          <p:cNvSpPr>
            <a:spLocks noChangeArrowheads="1"/>
          </p:cNvSpPr>
          <p:nvPr/>
        </p:nvSpPr>
        <p:spPr bwMode="auto">
          <a:xfrm rot="5400000">
            <a:off x="6304756" y="4504532"/>
            <a:ext cx="303213" cy="457200"/>
          </a:xfrm>
          <a:prstGeom prst="rightArrow">
            <a:avLst>
              <a:gd name="adj1" fmla="val 50000"/>
              <a:gd name="adj2" fmla="val 25000"/>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52589" name="AutoShape 13"/>
          <p:cNvSpPr>
            <a:spLocks noChangeArrowheads="1"/>
          </p:cNvSpPr>
          <p:nvPr/>
        </p:nvSpPr>
        <p:spPr bwMode="auto">
          <a:xfrm rot="10800000">
            <a:off x="4533900" y="5589588"/>
            <a:ext cx="303213" cy="457200"/>
          </a:xfrm>
          <a:prstGeom prst="rightArrow">
            <a:avLst>
              <a:gd name="adj1" fmla="val 50000"/>
              <a:gd name="adj2" fmla="val 25000"/>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Entorno</a:t>
            </a:r>
          </a:p>
        </p:txBody>
      </p:sp>
      <p:sp>
        <p:nvSpPr>
          <p:cNvPr id="25603" name="Rectangle 3"/>
          <p:cNvSpPr>
            <a:spLocks noGrp="1" noChangeArrowheads="1"/>
          </p:cNvSpPr>
          <p:nvPr>
            <p:ph type="body" idx="1"/>
          </p:nvPr>
        </p:nvSpPr>
        <p:spPr>
          <a:xfrm>
            <a:off x="685800" y="990600"/>
            <a:ext cx="7772400" cy="5318125"/>
          </a:xfrm>
        </p:spPr>
        <p:txBody>
          <a:bodyPr/>
          <a:lstStyle/>
          <a:p>
            <a:pPr eaLnBrk="1" hangingPunct="1">
              <a:lnSpc>
                <a:spcPct val="80000"/>
              </a:lnSpc>
            </a:pPr>
            <a:r>
              <a:rPr lang="es-ES" smtClean="0"/>
              <a:t>Entorno General:</a:t>
            </a:r>
            <a:r>
              <a:rPr lang="es-ES" b="0" smtClean="0"/>
              <a:t> Factores que impactan de forma de forma homogénea sobre todas las empresas, sectores o territorios</a:t>
            </a:r>
            <a:endParaRPr lang="es-ES" smtClean="0"/>
          </a:p>
          <a:p>
            <a:pPr lvl="1" eaLnBrk="1" hangingPunct="1">
              <a:lnSpc>
                <a:spcPct val="90000"/>
              </a:lnSpc>
            </a:pPr>
            <a:r>
              <a:rPr lang="es-ES" smtClean="0"/>
              <a:t>Económicos</a:t>
            </a:r>
          </a:p>
          <a:p>
            <a:pPr lvl="1" eaLnBrk="1" hangingPunct="1">
              <a:lnSpc>
                <a:spcPct val="90000"/>
              </a:lnSpc>
            </a:pPr>
            <a:r>
              <a:rPr lang="es-ES" smtClean="0"/>
              <a:t>Políticos, legales</a:t>
            </a:r>
          </a:p>
          <a:p>
            <a:pPr lvl="1" eaLnBrk="1" hangingPunct="1">
              <a:lnSpc>
                <a:spcPct val="90000"/>
              </a:lnSpc>
            </a:pPr>
            <a:r>
              <a:rPr lang="es-ES" smtClean="0"/>
              <a:t>Sociológicos</a:t>
            </a:r>
          </a:p>
          <a:p>
            <a:pPr lvl="1" eaLnBrk="1" hangingPunct="1">
              <a:lnSpc>
                <a:spcPct val="90000"/>
              </a:lnSpc>
            </a:pPr>
            <a:r>
              <a:rPr lang="es-ES" smtClean="0"/>
              <a:t>Culturales</a:t>
            </a:r>
          </a:p>
          <a:p>
            <a:pPr lvl="1" eaLnBrk="1" hangingPunct="1">
              <a:lnSpc>
                <a:spcPct val="90000"/>
              </a:lnSpc>
            </a:pPr>
            <a:r>
              <a:rPr lang="es-ES" smtClean="0"/>
              <a:t>Tecnológicos</a:t>
            </a:r>
          </a:p>
          <a:p>
            <a:pPr lvl="1" eaLnBrk="1" hangingPunct="1">
              <a:lnSpc>
                <a:spcPct val="90000"/>
              </a:lnSpc>
            </a:pPr>
            <a:r>
              <a:rPr lang="es-ES" smtClean="0"/>
              <a:t>Infraestructuras</a:t>
            </a:r>
          </a:p>
          <a:p>
            <a:pPr eaLnBrk="1" hangingPunct="1">
              <a:lnSpc>
                <a:spcPct val="80000"/>
              </a:lnSpc>
            </a:pPr>
            <a:r>
              <a:rPr lang="es-ES" smtClean="0"/>
              <a:t>Entorno Específico: </a:t>
            </a:r>
            <a:r>
              <a:rPr lang="es-ES" b="0" smtClean="0"/>
              <a:t>Factores que impactan de forma específica sobre un sector</a:t>
            </a:r>
          </a:p>
          <a:p>
            <a:pPr lvl="1" eaLnBrk="1" hangingPunct="1">
              <a:lnSpc>
                <a:spcPct val="90000"/>
              </a:lnSpc>
            </a:pPr>
            <a:r>
              <a:rPr lang="es-ES" smtClean="0"/>
              <a:t>Clientes</a:t>
            </a:r>
          </a:p>
          <a:p>
            <a:pPr lvl="1" eaLnBrk="1" hangingPunct="1">
              <a:lnSpc>
                <a:spcPct val="90000"/>
              </a:lnSpc>
            </a:pPr>
            <a:r>
              <a:rPr lang="es-ES" smtClean="0"/>
              <a:t>Proveedores</a:t>
            </a:r>
          </a:p>
          <a:p>
            <a:pPr lvl="1" eaLnBrk="1" hangingPunct="1">
              <a:lnSpc>
                <a:spcPct val="90000"/>
              </a:lnSpc>
            </a:pPr>
            <a:r>
              <a:rPr lang="es-ES" smtClean="0"/>
              <a:t>Competidores actuales, potenciales</a:t>
            </a:r>
          </a:p>
          <a:p>
            <a:pPr lvl="1" eaLnBrk="1" hangingPunct="1">
              <a:lnSpc>
                <a:spcPct val="90000"/>
              </a:lnSpc>
            </a:pPr>
            <a:r>
              <a:rPr lang="es-ES" smtClean="0"/>
              <a:t>Productos substitutivos, alternativos</a:t>
            </a:r>
          </a:p>
          <a:p>
            <a:pPr lvl="1" eaLnBrk="1" hangingPunct="1">
              <a:lnSpc>
                <a:spcPct val="90000"/>
              </a:lnSpc>
            </a:pPr>
            <a:r>
              <a:rPr lang="es-ES" smtClean="0"/>
              <a:t>Regulaciones sectoriales, etc.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p:cNvSpPr>
            <a:spLocks noChangeArrowheads="1"/>
          </p:cNvSpPr>
          <p:nvPr/>
        </p:nvSpPr>
        <p:spPr bwMode="auto">
          <a:xfrm>
            <a:off x="-1588" y="549275"/>
            <a:ext cx="9145588" cy="6165850"/>
          </a:xfrm>
          <a:custGeom>
            <a:avLst/>
            <a:gdLst>
              <a:gd name="G0" fmla="+- 2823 0 0"/>
              <a:gd name="G1" fmla="+- 21600 0 2823"/>
              <a:gd name="G2" fmla="+- 21600 0 282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23" y="10800"/>
                </a:moveTo>
                <a:cubicBezTo>
                  <a:pt x="2823" y="15206"/>
                  <a:pt x="6394" y="18777"/>
                  <a:pt x="10800" y="18777"/>
                </a:cubicBezTo>
                <a:cubicBezTo>
                  <a:pt x="15206" y="18777"/>
                  <a:pt x="18777" y="15206"/>
                  <a:pt x="18777" y="10800"/>
                </a:cubicBezTo>
                <a:cubicBezTo>
                  <a:pt x="18777" y="6394"/>
                  <a:pt x="15206" y="2823"/>
                  <a:pt x="10800" y="2823"/>
                </a:cubicBezTo>
                <a:cubicBezTo>
                  <a:pt x="6394" y="2823"/>
                  <a:pt x="2823" y="6394"/>
                  <a:pt x="2823" y="10800"/>
                </a:cubicBezTo>
                <a:close/>
              </a:path>
            </a:pathLst>
          </a:custGeom>
          <a:solidFill>
            <a:srgbClr val="CCFF99"/>
          </a:solidFill>
          <a:ln w="9525" algn="ctr">
            <a:noFill/>
            <a:round/>
            <a:headEnd/>
            <a:tailEnd/>
          </a:ln>
          <a:effectLst>
            <a:outerShdw dist="35921" dir="2700000" algn="ctr" rotWithShape="0">
              <a:schemeClr val="bg2"/>
            </a:outerShdw>
          </a:effectLst>
        </p:spPr>
        <p:txBody>
          <a:bodyPr wrap="none" anchor="ctr"/>
          <a:lstStyle/>
          <a:p>
            <a:pPr>
              <a:defRPr/>
            </a:pPr>
            <a:endParaRPr lang="es-ES" sz="900"/>
          </a:p>
        </p:txBody>
      </p:sp>
      <p:grpSp>
        <p:nvGrpSpPr>
          <p:cNvPr id="26627" name="Group 3"/>
          <p:cNvGrpSpPr>
            <a:grpSpLocks/>
          </p:cNvGrpSpPr>
          <p:nvPr/>
        </p:nvGrpSpPr>
        <p:grpSpPr bwMode="auto">
          <a:xfrm>
            <a:off x="1524000" y="1447800"/>
            <a:ext cx="6400800" cy="4800600"/>
            <a:chOff x="960" y="912"/>
            <a:chExt cx="4032" cy="2784"/>
          </a:xfrm>
        </p:grpSpPr>
        <p:sp>
          <p:nvSpPr>
            <p:cNvPr id="26651" name="AutoShape 4"/>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26652" name="AutoShape 5"/>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26653" name="AutoShape 6"/>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26654" name="Rectangle 7"/>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26655" name="Rectangle 8"/>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26628" name="AutoShape 9"/>
          <p:cNvSpPr>
            <a:spLocks noChangeArrowheads="1"/>
          </p:cNvSpPr>
          <p:nvPr/>
        </p:nvSpPr>
        <p:spPr bwMode="auto">
          <a:xfrm>
            <a:off x="457200" y="3124200"/>
            <a:ext cx="8686800" cy="2286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2300 h 21600"/>
              <a:gd name="T14" fmla="*/ 19140 w 21600"/>
              <a:gd name="T15" fmla="*/ 19300 h 21600"/>
            </a:gdLst>
            <a:ahLst/>
            <a:cxnLst>
              <a:cxn ang="T8">
                <a:pos x="T0" y="T1"/>
              </a:cxn>
              <a:cxn ang="T9">
                <a:pos x="T2" y="T3"/>
              </a:cxn>
              <a:cxn ang="T10">
                <a:pos x="T4" y="T5"/>
              </a:cxn>
              <a:cxn ang="T11">
                <a:pos x="T6" y="T7"/>
              </a:cxn>
            </a:cxnLst>
            <a:rect l="T12" t="T13" r="T14" b="T15"/>
            <a:pathLst>
              <a:path w="21600" h="21600">
                <a:moveTo>
                  <a:pt x="18474" y="0"/>
                </a:moveTo>
                <a:lnTo>
                  <a:pt x="18474" y="2300"/>
                </a:lnTo>
                <a:lnTo>
                  <a:pt x="3375" y="2300"/>
                </a:lnTo>
                <a:lnTo>
                  <a:pt x="3375" y="19300"/>
                </a:lnTo>
                <a:lnTo>
                  <a:pt x="18474" y="19300"/>
                </a:lnTo>
                <a:lnTo>
                  <a:pt x="18474" y="21600"/>
                </a:lnTo>
                <a:lnTo>
                  <a:pt x="21600" y="10800"/>
                </a:lnTo>
                <a:close/>
              </a:path>
              <a:path w="21600" h="21600">
                <a:moveTo>
                  <a:pt x="1350" y="2300"/>
                </a:moveTo>
                <a:lnTo>
                  <a:pt x="1350" y="19300"/>
                </a:lnTo>
                <a:lnTo>
                  <a:pt x="2700" y="19300"/>
                </a:lnTo>
                <a:lnTo>
                  <a:pt x="2700" y="2300"/>
                </a:lnTo>
                <a:close/>
              </a:path>
              <a:path w="21600" h="21600">
                <a:moveTo>
                  <a:pt x="0" y="2300"/>
                </a:moveTo>
                <a:lnTo>
                  <a:pt x="0" y="19300"/>
                </a:lnTo>
                <a:lnTo>
                  <a:pt x="675" y="19300"/>
                </a:lnTo>
                <a:lnTo>
                  <a:pt x="675" y="2300"/>
                </a:lnTo>
                <a:close/>
              </a:path>
            </a:pathLst>
          </a:custGeom>
          <a:solidFill>
            <a:srgbClr val="E1E6F3">
              <a:alpha val="50195"/>
            </a:srgbClr>
          </a:solidFill>
          <a:ln w="38100">
            <a:solidFill>
              <a:srgbClr val="364B88"/>
            </a:solidFill>
            <a:miter lim="800000"/>
            <a:headEnd/>
            <a:tailEnd/>
          </a:ln>
        </p:spPr>
        <p:txBody>
          <a:bodyPr wrap="none" anchor="ctr"/>
          <a:lstStyle/>
          <a:p>
            <a:endParaRPr lang="es-ES"/>
          </a:p>
        </p:txBody>
      </p:sp>
      <p:sp>
        <p:nvSpPr>
          <p:cNvPr id="26629" name="Rectangle 10"/>
          <p:cNvSpPr>
            <a:spLocks noGrp="1" noChangeArrowheads="1"/>
          </p:cNvSpPr>
          <p:nvPr>
            <p:ph type="title"/>
          </p:nvPr>
        </p:nvSpPr>
        <p:spPr>
          <a:xfrm>
            <a:off x="685800" y="0"/>
            <a:ext cx="7989888" cy="609600"/>
          </a:xfrm>
        </p:spPr>
        <p:txBody>
          <a:bodyPr/>
          <a:lstStyle/>
          <a:p>
            <a:pPr eaLnBrk="1" hangingPunct="1"/>
            <a:r>
              <a:rPr lang="es-ES" smtClean="0"/>
              <a:t>Administración del sistema empresarial</a:t>
            </a:r>
          </a:p>
        </p:txBody>
      </p:sp>
      <p:sp>
        <p:nvSpPr>
          <p:cNvPr id="26630" name="Rectangle 11"/>
          <p:cNvSpPr>
            <a:spLocks noChangeArrowheads="1"/>
          </p:cNvSpPr>
          <p:nvPr/>
        </p:nvSpPr>
        <p:spPr bwMode="auto">
          <a:xfrm>
            <a:off x="3429000" y="1143000"/>
            <a:ext cx="2438400" cy="6858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ESTRATEGIA</a:t>
            </a:r>
          </a:p>
        </p:txBody>
      </p:sp>
      <p:sp>
        <p:nvSpPr>
          <p:cNvPr id="26631" name="Rectangle 12"/>
          <p:cNvSpPr>
            <a:spLocks noChangeArrowheads="1"/>
          </p:cNvSpPr>
          <p:nvPr/>
        </p:nvSpPr>
        <p:spPr bwMode="auto">
          <a:xfrm>
            <a:off x="7391400" y="3962400"/>
            <a:ext cx="16002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SALIDAS</a:t>
            </a:r>
          </a:p>
        </p:txBody>
      </p:sp>
      <p:sp>
        <p:nvSpPr>
          <p:cNvPr id="26632" name="Rectangle 13"/>
          <p:cNvSpPr>
            <a:spLocks noChangeArrowheads="1"/>
          </p:cNvSpPr>
          <p:nvPr/>
        </p:nvSpPr>
        <p:spPr bwMode="auto">
          <a:xfrm>
            <a:off x="152400" y="3962400"/>
            <a:ext cx="16764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ENTRADAS</a:t>
            </a:r>
          </a:p>
        </p:txBody>
      </p:sp>
      <p:sp>
        <p:nvSpPr>
          <p:cNvPr id="26633" name="AutoShape 14"/>
          <p:cNvSpPr>
            <a:spLocks noChangeArrowheads="1"/>
          </p:cNvSpPr>
          <p:nvPr/>
        </p:nvSpPr>
        <p:spPr bwMode="auto">
          <a:xfrm>
            <a:off x="5699125" y="2133600"/>
            <a:ext cx="1752600" cy="609600"/>
          </a:xfrm>
          <a:prstGeom prst="roundRect">
            <a:avLst>
              <a:gd name="adj" fmla="val 16667"/>
            </a:avLst>
          </a:prstGeom>
          <a:solidFill>
            <a:srgbClr val="FFFFDD"/>
          </a:solidFill>
          <a:ln w="9525">
            <a:solidFill>
              <a:srgbClr val="364B88"/>
            </a:solidFill>
            <a:round/>
            <a:headEnd/>
            <a:tailEnd/>
          </a:ln>
        </p:spPr>
        <p:txBody>
          <a:bodyPr wrap="none" tIns="46800" anchor="ctr"/>
          <a:lstStyle/>
          <a:p>
            <a:r>
              <a:rPr lang="es-ES" sz="2000" b="1">
                <a:solidFill>
                  <a:srgbClr val="364B88"/>
                </a:solidFill>
              </a:rPr>
              <a:t>CONTROL</a:t>
            </a:r>
          </a:p>
        </p:txBody>
      </p:sp>
      <p:cxnSp>
        <p:nvCxnSpPr>
          <p:cNvPr id="26634" name="AutoShape 15"/>
          <p:cNvCxnSpPr>
            <a:cxnSpLocks noChangeShapeType="1"/>
            <a:stCxn id="26633" idx="1"/>
            <a:endCxn id="26632" idx="0"/>
          </p:cNvCxnSpPr>
          <p:nvPr/>
        </p:nvCxnSpPr>
        <p:spPr bwMode="auto">
          <a:xfrm rot="10800000" flipV="1">
            <a:off x="990600" y="2438400"/>
            <a:ext cx="4708525" cy="1524000"/>
          </a:xfrm>
          <a:prstGeom prst="bentConnector2">
            <a:avLst/>
          </a:prstGeom>
          <a:noFill/>
          <a:ln w="38100">
            <a:solidFill>
              <a:srgbClr val="CC6600"/>
            </a:solidFill>
            <a:prstDash val="dash"/>
            <a:miter lim="800000"/>
            <a:headEnd/>
            <a:tailEnd type="triangle" w="med" len="med"/>
          </a:ln>
        </p:spPr>
      </p:cxnSp>
      <p:cxnSp>
        <p:nvCxnSpPr>
          <p:cNvPr id="26635" name="AutoShape 16"/>
          <p:cNvCxnSpPr>
            <a:cxnSpLocks noChangeShapeType="1"/>
            <a:stCxn id="26633" idx="0"/>
            <a:endCxn id="26630" idx="3"/>
          </p:cNvCxnSpPr>
          <p:nvPr/>
        </p:nvCxnSpPr>
        <p:spPr bwMode="auto">
          <a:xfrm rot="5400000" flipH="1">
            <a:off x="5897563" y="1455737"/>
            <a:ext cx="647700" cy="708025"/>
          </a:xfrm>
          <a:prstGeom prst="curvedConnector2">
            <a:avLst/>
          </a:prstGeom>
          <a:noFill/>
          <a:ln w="38100">
            <a:solidFill>
              <a:srgbClr val="CC6600"/>
            </a:solidFill>
            <a:prstDash val="dash"/>
            <a:round/>
            <a:headEnd/>
            <a:tailEnd type="triangle" w="med" len="med"/>
          </a:ln>
        </p:spPr>
      </p:cxnSp>
      <p:cxnSp>
        <p:nvCxnSpPr>
          <p:cNvPr id="26636" name="AutoShape 17"/>
          <p:cNvCxnSpPr>
            <a:cxnSpLocks noChangeShapeType="1"/>
            <a:stCxn id="26631" idx="0"/>
            <a:endCxn id="26633" idx="3"/>
          </p:cNvCxnSpPr>
          <p:nvPr/>
        </p:nvCxnSpPr>
        <p:spPr bwMode="auto">
          <a:xfrm rot="5400000" flipH="1">
            <a:off x="7059613" y="2830512"/>
            <a:ext cx="1524000" cy="739775"/>
          </a:xfrm>
          <a:prstGeom prst="bentConnector2">
            <a:avLst/>
          </a:prstGeom>
          <a:noFill/>
          <a:ln w="38100">
            <a:solidFill>
              <a:srgbClr val="CC6600"/>
            </a:solidFill>
            <a:prstDash val="dash"/>
            <a:miter lim="800000"/>
            <a:headEnd/>
            <a:tailEnd type="triangle" w="med" len="med"/>
          </a:ln>
        </p:spPr>
      </p:cxnSp>
      <p:cxnSp>
        <p:nvCxnSpPr>
          <p:cNvPr id="26637" name="AutoShape 18"/>
          <p:cNvCxnSpPr>
            <a:cxnSpLocks noChangeShapeType="1"/>
            <a:stCxn id="26633" idx="2"/>
            <a:endCxn id="26650" idx="3"/>
          </p:cNvCxnSpPr>
          <p:nvPr/>
        </p:nvCxnSpPr>
        <p:spPr bwMode="auto">
          <a:xfrm rot="5400000">
            <a:off x="5459413" y="3151187"/>
            <a:ext cx="1524000" cy="708025"/>
          </a:xfrm>
          <a:prstGeom prst="curvedConnector2">
            <a:avLst/>
          </a:prstGeom>
          <a:noFill/>
          <a:ln w="38100">
            <a:solidFill>
              <a:srgbClr val="CC6600"/>
            </a:solidFill>
            <a:prstDash val="dash"/>
            <a:round/>
            <a:headEnd/>
            <a:tailEnd type="triangle" w="med" len="med"/>
          </a:ln>
        </p:spPr>
      </p:cxnSp>
      <p:sp>
        <p:nvSpPr>
          <p:cNvPr id="150547" name="AutoShape 19"/>
          <p:cNvSpPr>
            <a:spLocks noChangeArrowheads="1"/>
          </p:cNvSpPr>
          <p:nvPr/>
        </p:nvSpPr>
        <p:spPr bwMode="auto">
          <a:xfrm rot="16200000" flipH="1">
            <a:off x="3395663" y="2395538"/>
            <a:ext cx="1584325" cy="625475"/>
          </a:xfrm>
          <a:prstGeom prst="rightArrow">
            <a:avLst>
              <a:gd name="adj1" fmla="val 50000"/>
              <a:gd name="adj2" fmla="val 63325"/>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Planificación</a:t>
            </a:r>
          </a:p>
        </p:txBody>
      </p:sp>
      <p:sp>
        <p:nvSpPr>
          <p:cNvPr id="150548" name="AutoShape 20"/>
          <p:cNvSpPr>
            <a:spLocks noChangeArrowheads="1"/>
          </p:cNvSpPr>
          <p:nvPr/>
        </p:nvSpPr>
        <p:spPr bwMode="auto">
          <a:xfrm rot="16200000" flipH="1">
            <a:off x="4187825" y="2395538"/>
            <a:ext cx="1584325" cy="625475"/>
          </a:xfrm>
          <a:prstGeom prst="rightArrow">
            <a:avLst>
              <a:gd name="adj1" fmla="val 50000"/>
              <a:gd name="adj2" fmla="val 63325"/>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Organización</a:t>
            </a:r>
          </a:p>
        </p:txBody>
      </p:sp>
      <p:sp>
        <p:nvSpPr>
          <p:cNvPr id="150549" name="Text Box 21"/>
          <p:cNvSpPr txBox="1">
            <a:spLocks noChangeArrowheads="1"/>
          </p:cNvSpPr>
          <p:nvPr/>
        </p:nvSpPr>
        <p:spPr bwMode="auto">
          <a:xfrm>
            <a:off x="3635375" y="3573463"/>
            <a:ext cx="1905000" cy="304800"/>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pPr>
              <a:defRPr/>
            </a:pPr>
            <a:r>
              <a:rPr lang="es-ES_tradnl" sz="1400" b="1"/>
              <a:t>Hacer hacer</a:t>
            </a:r>
            <a:endParaRPr lang="es-ES" sz="1400" b="1"/>
          </a:p>
        </p:txBody>
      </p:sp>
      <p:sp>
        <p:nvSpPr>
          <p:cNvPr id="26641" name="Rectangle 22"/>
          <p:cNvSpPr>
            <a:spLocks noChangeArrowheads="1"/>
          </p:cNvSpPr>
          <p:nvPr/>
        </p:nvSpPr>
        <p:spPr bwMode="auto">
          <a:xfrm>
            <a:off x="684213" y="908050"/>
            <a:ext cx="1655762" cy="287338"/>
          </a:xfrm>
          <a:prstGeom prst="rect">
            <a:avLst/>
          </a:prstGeom>
          <a:noFill/>
          <a:ln w="9525">
            <a:noFill/>
            <a:miter lim="800000"/>
            <a:headEnd/>
            <a:tailEnd/>
          </a:ln>
        </p:spPr>
        <p:txBody>
          <a:bodyPr wrap="none" tIns="46800" anchor="ctr"/>
          <a:lstStyle/>
          <a:p>
            <a:r>
              <a:rPr lang="es-ES" sz="2000" b="1">
                <a:solidFill>
                  <a:srgbClr val="339933"/>
                </a:solidFill>
              </a:rPr>
              <a:t>ENTORNO</a:t>
            </a:r>
          </a:p>
        </p:txBody>
      </p:sp>
      <p:sp>
        <p:nvSpPr>
          <p:cNvPr id="26642" name="Rectangle 23"/>
          <p:cNvSpPr>
            <a:spLocks noChangeArrowheads="1"/>
          </p:cNvSpPr>
          <p:nvPr/>
        </p:nvSpPr>
        <p:spPr bwMode="auto">
          <a:xfrm>
            <a:off x="6732588" y="908050"/>
            <a:ext cx="1655762" cy="287338"/>
          </a:xfrm>
          <a:prstGeom prst="rect">
            <a:avLst/>
          </a:prstGeom>
          <a:noFill/>
          <a:ln w="9525">
            <a:noFill/>
            <a:miter lim="800000"/>
            <a:headEnd/>
            <a:tailEnd/>
          </a:ln>
        </p:spPr>
        <p:txBody>
          <a:bodyPr wrap="none" tIns="46800" anchor="ctr"/>
          <a:lstStyle/>
          <a:p>
            <a:r>
              <a:rPr lang="es-ES" sz="2000" b="1">
                <a:solidFill>
                  <a:srgbClr val="339933"/>
                </a:solidFill>
              </a:rPr>
              <a:t>ENTORNO</a:t>
            </a:r>
          </a:p>
        </p:txBody>
      </p:sp>
      <p:sp>
        <p:nvSpPr>
          <p:cNvPr id="26643" name="Rectangle 24"/>
          <p:cNvSpPr>
            <a:spLocks noChangeArrowheads="1"/>
          </p:cNvSpPr>
          <p:nvPr/>
        </p:nvSpPr>
        <p:spPr bwMode="auto">
          <a:xfrm>
            <a:off x="684213" y="6237288"/>
            <a:ext cx="1655762" cy="287337"/>
          </a:xfrm>
          <a:prstGeom prst="rect">
            <a:avLst/>
          </a:prstGeom>
          <a:noFill/>
          <a:ln w="9525">
            <a:noFill/>
            <a:miter lim="800000"/>
            <a:headEnd/>
            <a:tailEnd/>
          </a:ln>
        </p:spPr>
        <p:txBody>
          <a:bodyPr wrap="none" tIns="46800" anchor="ctr"/>
          <a:lstStyle/>
          <a:p>
            <a:r>
              <a:rPr lang="es-ES" sz="2000" b="1">
                <a:solidFill>
                  <a:srgbClr val="339933"/>
                </a:solidFill>
              </a:rPr>
              <a:t>ENTORNO</a:t>
            </a:r>
          </a:p>
        </p:txBody>
      </p:sp>
      <p:sp>
        <p:nvSpPr>
          <p:cNvPr id="26644" name="Rectangle 25"/>
          <p:cNvSpPr>
            <a:spLocks noChangeArrowheads="1"/>
          </p:cNvSpPr>
          <p:nvPr/>
        </p:nvSpPr>
        <p:spPr bwMode="auto">
          <a:xfrm>
            <a:off x="6732588" y="6237288"/>
            <a:ext cx="1655762" cy="287337"/>
          </a:xfrm>
          <a:prstGeom prst="rect">
            <a:avLst/>
          </a:prstGeom>
          <a:noFill/>
          <a:ln w="9525">
            <a:noFill/>
            <a:miter lim="800000"/>
            <a:headEnd/>
            <a:tailEnd/>
          </a:ln>
        </p:spPr>
        <p:txBody>
          <a:bodyPr wrap="none" tIns="46800" anchor="ctr"/>
          <a:lstStyle/>
          <a:p>
            <a:r>
              <a:rPr lang="es-ES" sz="2000" b="1">
                <a:solidFill>
                  <a:srgbClr val="339933"/>
                </a:solidFill>
              </a:rPr>
              <a:t>ENTORNO</a:t>
            </a:r>
          </a:p>
        </p:txBody>
      </p:sp>
      <p:sp>
        <p:nvSpPr>
          <p:cNvPr id="150554" name="AutoShape 26"/>
          <p:cNvSpPr>
            <a:spLocks noChangeArrowheads="1"/>
          </p:cNvSpPr>
          <p:nvPr/>
        </p:nvSpPr>
        <p:spPr bwMode="auto">
          <a:xfrm rot="2180200" flipH="1">
            <a:off x="1547813" y="1268413"/>
            <a:ext cx="1223962" cy="625475"/>
          </a:xfrm>
          <a:prstGeom prst="rightArrow">
            <a:avLst>
              <a:gd name="adj1" fmla="val 50000"/>
              <a:gd name="adj2" fmla="val 48921"/>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influencia</a:t>
            </a:r>
          </a:p>
        </p:txBody>
      </p:sp>
      <p:sp>
        <p:nvSpPr>
          <p:cNvPr id="150555" name="AutoShape 27"/>
          <p:cNvSpPr>
            <a:spLocks noChangeArrowheads="1"/>
          </p:cNvSpPr>
          <p:nvPr/>
        </p:nvSpPr>
        <p:spPr bwMode="auto">
          <a:xfrm rot="2180200" flipH="1">
            <a:off x="6156325" y="5395913"/>
            <a:ext cx="1223963" cy="625475"/>
          </a:xfrm>
          <a:prstGeom prst="rightArrow">
            <a:avLst>
              <a:gd name="adj1" fmla="val 50000"/>
              <a:gd name="adj2" fmla="val 48921"/>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influencia</a:t>
            </a:r>
          </a:p>
        </p:txBody>
      </p:sp>
      <p:sp>
        <p:nvSpPr>
          <p:cNvPr id="150556" name="AutoShape 28"/>
          <p:cNvSpPr>
            <a:spLocks noChangeArrowheads="1"/>
          </p:cNvSpPr>
          <p:nvPr/>
        </p:nvSpPr>
        <p:spPr bwMode="auto">
          <a:xfrm rot="19419800">
            <a:off x="1116013" y="5445125"/>
            <a:ext cx="1223962" cy="625475"/>
          </a:xfrm>
          <a:prstGeom prst="rightArrow">
            <a:avLst>
              <a:gd name="adj1" fmla="val 50000"/>
              <a:gd name="adj2" fmla="val 48921"/>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influencia</a:t>
            </a:r>
          </a:p>
        </p:txBody>
      </p:sp>
      <p:sp>
        <p:nvSpPr>
          <p:cNvPr id="150557" name="AutoShape 29"/>
          <p:cNvSpPr>
            <a:spLocks noChangeArrowheads="1"/>
          </p:cNvSpPr>
          <p:nvPr/>
        </p:nvSpPr>
        <p:spPr bwMode="auto">
          <a:xfrm rot="19419800">
            <a:off x="6516688" y="1268413"/>
            <a:ext cx="1223962" cy="625475"/>
          </a:xfrm>
          <a:prstGeom prst="rightArrow">
            <a:avLst>
              <a:gd name="adj1" fmla="val 50000"/>
              <a:gd name="adj2" fmla="val 48921"/>
            </a:avLst>
          </a:prstGeom>
          <a:solidFill>
            <a:srgbClr val="CC66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 sz="1600"/>
              <a:t>influencia</a:t>
            </a:r>
          </a:p>
        </p:txBody>
      </p:sp>
      <p:sp>
        <p:nvSpPr>
          <p:cNvPr id="150558" name="AutoShape 30"/>
          <p:cNvSpPr>
            <a:spLocks noChangeArrowheads="1"/>
          </p:cNvSpPr>
          <p:nvPr/>
        </p:nvSpPr>
        <p:spPr bwMode="auto">
          <a:xfrm>
            <a:off x="3492500" y="4005263"/>
            <a:ext cx="2303463" cy="2087562"/>
          </a:xfrm>
          <a:prstGeom prst="star5">
            <a:avLst/>
          </a:prstGeom>
          <a:solidFill>
            <a:srgbClr val="CC6600"/>
          </a:solidFill>
          <a:ln w="9525">
            <a:noFill/>
            <a:miter lim="800000"/>
            <a:headEnd/>
            <a:tailEnd/>
          </a:ln>
          <a:effectLst/>
        </p:spPr>
        <p:txBody>
          <a:bodyPr wrap="none" anchor="ctr"/>
          <a:lstStyle/>
          <a:p>
            <a:pPr>
              <a:defRPr/>
            </a:pPr>
            <a:r>
              <a:rPr lang="es-ES" sz="1800" b="1"/>
              <a:t>Decidir</a:t>
            </a:r>
          </a:p>
        </p:txBody>
      </p:sp>
      <p:sp>
        <p:nvSpPr>
          <p:cNvPr id="26650" name="Rectangle 31"/>
          <p:cNvSpPr>
            <a:spLocks noChangeArrowheads="1"/>
          </p:cNvSpPr>
          <p:nvPr/>
        </p:nvSpPr>
        <p:spPr bwMode="auto">
          <a:xfrm>
            <a:off x="3429000" y="3962400"/>
            <a:ext cx="2438400" cy="609600"/>
          </a:xfrm>
          <a:prstGeom prst="rect">
            <a:avLst/>
          </a:prstGeom>
          <a:solidFill>
            <a:srgbClr val="FFFFDD"/>
          </a:solidFill>
          <a:ln w="9525">
            <a:solidFill>
              <a:srgbClr val="364B88"/>
            </a:solidFill>
            <a:miter lim="800000"/>
            <a:headEnd/>
            <a:tailEnd/>
          </a:ln>
        </p:spPr>
        <p:txBody>
          <a:bodyPr wrap="none" tIns="46800" anchor="ctr"/>
          <a:lstStyle/>
          <a:p>
            <a:r>
              <a:rPr lang="es-ES" sz="2000" b="1">
                <a:solidFill>
                  <a:srgbClr val="364B88"/>
                </a:solidFill>
              </a:rPr>
              <a:t>EJECUCIÓN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60"/>
          <p:cNvGrpSpPr>
            <a:grpSpLocks/>
          </p:cNvGrpSpPr>
          <p:nvPr/>
        </p:nvGrpSpPr>
        <p:grpSpPr bwMode="auto">
          <a:xfrm>
            <a:off x="1524000" y="1447800"/>
            <a:ext cx="6400800" cy="4800600"/>
            <a:chOff x="960" y="912"/>
            <a:chExt cx="4032" cy="2784"/>
          </a:xfrm>
        </p:grpSpPr>
        <p:sp>
          <p:nvSpPr>
            <p:cNvPr id="27715" name="AutoShape 61"/>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27716" name="AutoShape 62"/>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27717" name="AutoShape 63"/>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27718" name="Rectangle 64"/>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27719" name="Rectangle 65"/>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27651" name="Text Box 3"/>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cxnSp>
        <p:nvCxnSpPr>
          <p:cNvPr id="27652" name="AutoShape 5"/>
          <p:cNvCxnSpPr>
            <a:cxnSpLocks noChangeShapeType="1"/>
            <a:stCxn id="27651" idx="3"/>
            <a:endCxn id="27657" idx="2"/>
          </p:cNvCxnSpPr>
          <p:nvPr/>
        </p:nvCxnSpPr>
        <p:spPr bwMode="auto">
          <a:xfrm flipV="1">
            <a:off x="3052763" y="5456238"/>
            <a:ext cx="1624012" cy="373062"/>
          </a:xfrm>
          <a:prstGeom prst="curvedConnector2">
            <a:avLst/>
          </a:prstGeom>
          <a:noFill/>
          <a:ln w="12700">
            <a:solidFill>
              <a:schemeClr val="tx1"/>
            </a:solidFill>
            <a:round/>
            <a:headEnd/>
            <a:tailEnd type="triangle" w="med" len="med"/>
          </a:ln>
        </p:spPr>
      </p:cxnSp>
      <p:sp>
        <p:nvSpPr>
          <p:cNvPr id="27653" name="Text Box 9"/>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27654" name="Text Box 10"/>
          <p:cNvSpPr txBox="1">
            <a:spLocks noChangeArrowheads="1"/>
          </p:cNvSpPr>
          <p:nvPr/>
        </p:nvSpPr>
        <p:spPr bwMode="auto">
          <a:xfrm>
            <a:off x="2209800" y="5308600"/>
            <a:ext cx="7000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p:txBody>
      </p:sp>
      <p:sp>
        <p:nvSpPr>
          <p:cNvPr id="27655" name="Text Box 11"/>
          <p:cNvSpPr txBox="1">
            <a:spLocks noChangeArrowheads="1"/>
          </p:cNvSpPr>
          <p:nvPr/>
        </p:nvSpPr>
        <p:spPr bwMode="auto">
          <a:xfrm>
            <a:off x="2225675" y="4999038"/>
            <a:ext cx="9366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Mano de obra</a:t>
            </a:r>
          </a:p>
        </p:txBody>
      </p:sp>
      <p:sp>
        <p:nvSpPr>
          <p:cNvPr id="27656" name="Text Box 12"/>
          <p:cNvSpPr txBox="1">
            <a:spLocks noChangeArrowheads="1"/>
          </p:cNvSpPr>
          <p:nvPr/>
        </p:nvSpPr>
        <p:spPr bwMode="auto">
          <a:xfrm>
            <a:off x="3465513" y="4329113"/>
            <a:ext cx="862012" cy="547687"/>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Flexibilidad</a:t>
            </a:r>
          </a:p>
          <a:p>
            <a:r>
              <a:rPr lang="es-ES" sz="1200">
                <a:solidFill>
                  <a:schemeClr val="tx1"/>
                </a:solidFill>
              </a:rPr>
              <a:t>Horas extras</a:t>
            </a:r>
          </a:p>
          <a:p>
            <a:r>
              <a:rPr lang="es-ES" sz="1200">
                <a:solidFill>
                  <a:schemeClr val="tx1"/>
                </a:solidFill>
              </a:rPr>
              <a:t>Vacaciones</a:t>
            </a:r>
          </a:p>
        </p:txBody>
      </p:sp>
      <p:sp>
        <p:nvSpPr>
          <p:cNvPr id="27657" name="Text Box 14"/>
          <p:cNvSpPr txBox="1">
            <a:spLocks noChangeArrowheads="1"/>
          </p:cNvSpPr>
          <p:nvPr/>
        </p:nvSpPr>
        <p:spPr bwMode="auto">
          <a:xfrm>
            <a:off x="4114800" y="5264150"/>
            <a:ext cx="1122363"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PRODUCCIÓN</a:t>
            </a:r>
          </a:p>
        </p:txBody>
      </p:sp>
      <p:sp>
        <p:nvSpPr>
          <p:cNvPr id="27658" name="Text Box 15"/>
          <p:cNvSpPr txBox="1">
            <a:spLocks noChangeArrowheads="1"/>
          </p:cNvSpPr>
          <p:nvPr/>
        </p:nvSpPr>
        <p:spPr bwMode="auto">
          <a:xfrm>
            <a:off x="3352800" y="5308600"/>
            <a:ext cx="45720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27659" name="Text Box 24"/>
          <p:cNvSpPr txBox="1">
            <a:spLocks noChangeArrowheads="1"/>
          </p:cNvSpPr>
          <p:nvPr/>
        </p:nvSpPr>
        <p:spPr bwMode="auto">
          <a:xfrm>
            <a:off x="1752600" y="5903913"/>
            <a:ext cx="60198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LOGÍSTICA INTEGRAL</a:t>
            </a:r>
          </a:p>
        </p:txBody>
      </p:sp>
      <p:sp>
        <p:nvSpPr>
          <p:cNvPr id="27660" name="Text Box 26"/>
          <p:cNvSpPr txBox="1">
            <a:spLocks noChangeArrowheads="1"/>
          </p:cNvSpPr>
          <p:nvPr/>
        </p:nvSpPr>
        <p:spPr bwMode="auto">
          <a:xfrm>
            <a:off x="4567238" y="4481513"/>
            <a:ext cx="690562"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27661" name="Text Box 28"/>
          <p:cNvSpPr txBox="1">
            <a:spLocks noChangeArrowheads="1"/>
          </p:cNvSpPr>
          <p:nvPr/>
        </p:nvSpPr>
        <p:spPr bwMode="auto">
          <a:xfrm>
            <a:off x="4059238" y="2925763"/>
            <a:ext cx="760412" cy="192087"/>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sp>
        <p:nvSpPr>
          <p:cNvPr id="27662" name="Text Box 29"/>
          <p:cNvSpPr txBox="1">
            <a:spLocks noChangeArrowheads="1"/>
          </p:cNvSpPr>
          <p:nvPr/>
        </p:nvSpPr>
        <p:spPr bwMode="auto">
          <a:xfrm>
            <a:off x="3703638" y="2590800"/>
            <a:ext cx="139382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cxnSp>
        <p:nvCxnSpPr>
          <p:cNvPr id="27663" name="AutoShape 31"/>
          <p:cNvCxnSpPr>
            <a:cxnSpLocks noChangeShapeType="1"/>
            <a:stCxn id="27654" idx="3"/>
            <a:endCxn id="27658" idx="1"/>
          </p:cNvCxnSpPr>
          <p:nvPr/>
        </p:nvCxnSpPr>
        <p:spPr bwMode="auto">
          <a:xfrm>
            <a:off x="2909888" y="5400675"/>
            <a:ext cx="442912" cy="0"/>
          </a:xfrm>
          <a:prstGeom prst="straightConnector1">
            <a:avLst/>
          </a:prstGeom>
          <a:noFill/>
          <a:ln w="12700">
            <a:solidFill>
              <a:schemeClr val="tx1"/>
            </a:solidFill>
            <a:round/>
            <a:headEnd/>
            <a:tailEnd type="triangle" w="med" len="med"/>
          </a:ln>
        </p:spPr>
      </p:cxnSp>
      <p:sp>
        <p:nvSpPr>
          <p:cNvPr id="27664" name="Text Box 34"/>
          <p:cNvSpPr txBox="1">
            <a:spLocks noChangeArrowheads="1"/>
          </p:cNvSpPr>
          <p:nvPr/>
        </p:nvSpPr>
        <p:spPr bwMode="auto">
          <a:xfrm>
            <a:off x="1868488" y="5526088"/>
            <a:ext cx="1743075"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APROVISIONAMIENTO</a:t>
            </a:r>
          </a:p>
        </p:txBody>
      </p:sp>
      <p:sp>
        <p:nvSpPr>
          <p:cNvPr id="27665" name="Text Box 35"/>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cxnSp>
        <p:nvCxnSpPr>
          <p:cNvPr id="27666" name="AutoShape 37"/>
          <p:cNvCxnSpPr>
            <a:cxnSpLocks noChangeShapeType="1"/>
            <a:stCxn id="27677" idx="3"/>
            <a:endCxn id="27655" idx="1"/>
          </p:cNvCxnSpPr>
          <p:nvPr/>
        </p:nvCxnSpPr>
        <p:spPr bwMode="auto">
          <a:xfrm>
            <a:off x="1384300" y="4632325"/>
            <a:ext cx="841375" cy="458788"/>
          </a:xfrm>
          <a:prstGeom prst="curvedConnector3">
            <a:avLst>
              <a:gd name="adj1" fmla="val 50000"/>
            </a:avLst>
          </a:prstGeom>
          <a:noFill/>
          <a:ln w="12700">
            <a:solidFill>
              <a:schemeClr val="tx1"/>
            </a:solidFill>
            <a:round/>
            <a:headEnd/>
            <a:tailEnd type="triangle" w="med" len="med"/>
          </a:ln>
        </p:spPr>
      </p:cxnSp>
      <p:cxnSp>
        <p:nvCxnSpPr>
          <p:cNvPr id="27667" name="AutoShape 38"/>
          <p:cNvCxnSpPr>
            <a:cxnSpLocks noChangeShapeType="1"/>
            <a:stCxn id="27653" idx="3"/>
            <a:endCxn id="27651"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27668" name="AutoShape 39"/>
          <p:cNvCxnSpPr>
            <a:cxnSpLocks noChangeShapeType="1"/>
            <a:stCxn id="27655" idx="3"/>
            <a:endCxn id="27657" idx="1"/>
          </p:cNvCxnSpPr>
          <p:nvPr/>
        </p:nvCxnSpPr>
        <p:spPr bwMode="auto">
          <a:xfrm>
            <a:off x="3162300" y="5091113"/>
            <a:ext cx="952500" cy="269875"/>
          </a:xfrm>
          <a:prstGeom prst="curvedConnector3">
            <a:avLst>
              <a:gd name="adj1" fmla="val 50000"/>
            </a:avLst>
          </a:prstGeom>
          <a:noFill/>
          <a:ln w="12700">
            <a:solidFill>
              <a:schemeClr val="tx1"/>
            </a:solidFill>
            <a:round/>
            <a:headEnd/>
            <a:tailEnd type="triangle" w="med" len="med"/>
          </a:ln>
        </p:spPr>
      </p:cxnSp>
      <p:cxnSp>
        <p:nvCxnSpPr>
          <p:cNvPr id="27669" name="AutoShape 40"/>
          <p:cNvCxnSpPr>
            <a:cxnSpLocks noChangeShapeType="1"/>
            <a:stCxn id="27658" idx="3"/>
            <a:endCxn id="27657" idx="1"/>
          </p:cNvCxnSpPr>
          <p:nvPr/>
        </p:nvCxnSpPr>
        <p:spPr bwMode="auto">
          <a:xfrm flipV="1">
            <a:off x="3810000" y="5360988"/>
            <a:ext cx="304800" cy="39687"/>
          </a:xfrm>
          <a:prstGeom prst="curvedConnector3">
            <a:avLst>
              <a:gd name="adj1" fmla="val 50000"/>
            </a:avLst>
          </a:prstGeom>
          <a:noFill/>
          <a:ln w="12700">
            <a:solidFill>
              <a:schemeClr val="tx1"/>
            </a:solidFill>
            <a:round/>
            <a:headEnd/>
            <a:tailEnd type="triangle" w="med" len="med"/>
          </a:ln>
        </p:spPr>
      </p:cxnSp>
      <p:cxnSp>
        <p:nvCxnSpPr>
          <p:cNvPr id="27670" name="AutoShape 41"/>
          <p:cNvCxnSpPr>
            <a:cxnSpLocks noChangeShapeType="1"/>
            <a:stCxn id="27656" idx="3"/>
            <a:endCxn id="27660" idx="1"/>
          </p:cNvCxnSpPr>
          <p:nvPr/>
        </p:nvCxnSpPr>
        <p:spPr bwMode="auto">
          <a:xfrm flipV="1">
            <a:off x="4327525" y="4573588"/>
            <a:ext cx="239713" cy="30162"/>
          </a:xfrm>
          <a:prstGeom prst="curvedConnector3">
            <a:avLst>
              <a:gd name="adj1" fmla="val 49667"/>
            </a:avLst>
          </a:prstGeom>
          <a:noFill/>
          <a:ln w="12700">
            <a:solidFill>
              <a:schemeClr val="tx1"/>
            </a:solidFill>
            <a:round/>
            <a:headEnd/>
            <a:tailEnd type="triangle" w="med" len="med"/>
          </a:ln>
        </p:spPr>
      </p:cxnSp>
      <p:cxnSp>
        <p:nvCxnSpPr>
          <p:cNvPr id="27671" name="AutoShape 45"/>
          <p:cNvCxnSpPr>
            <a:cxnSpLocks noChangeShapeType="1"/>
            <a:stCxn id="27660" idx="2"/>
            <a:endCxn id="27672" idx="0"/>
          </p:cNvCxnSpPr>
          <p:nvPr/>
        </p:nvCxnSpPr>
        <p:spPr bwMode="auto">
          <a:xfrm rot="5400000">
            <a:off x="4647406" y="4693444"/>
            <a:ext cx="295275" cy="236538"/>
          </a:xfrm>
          <a:prstGeom prst="curvedConnector3">
            <a:avLst>
              <a:gd name="adj1" fmla="val 50000"/>
            </a:avLst>
          </a:prstGeom>
          <a:noFill/>
          <a:ln w="12700">
            <a:solidFill>
              <a:schemeClr val="tx1"/>
            </a:solidFill>
            <a:round/>
            <a:headEnd/>
            <a:tailEnd type="triangle" w="med" len="med"/>
          </a:ln>
        </p:spPr>
      </p:cxnSp>
      <p:sp>
        <p:nvSpPr>
          <p:cNvPr id="27672" name="Text Box 46"/>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27673" name="AutoShape 47"/>
          <p:cNvCxnSpPr>
            <a:cxnSpLocks noChangeShapeType="1"/>
            <a:stCxn id="27661" idx="2"/>
            <a:endCxn id="27660" idx="0"/>
          </p:cNvCxnSpPr>
          <p:nvPr/>
        </p:nvCxnSpPr>
        <p:spPr bwMode="auto">
          <a:xfrm rot="16200000" flipH="1">
            <a:off x="3994944" y="3563144"/>
            <a:ext cx="1363663" cy="473075"/>
          </a:xfrm>
          <a:prstGeom prst="curvedConnector3">
            <a:avLst>
              <a:gd name="adj1" fmla="val 49940"/>
            </a:avLst>
          </a:prstGeom>
          <a:noFill/>
          <a:ln w="12700">
            <a:solidFill>
              <a:schemeClr val="tx1"/>
            </a:solidFill>
            <a:round/>
            <a:headEnd/>
            <a:tailEnd type="triangle" w="med" len="med"/>
          </a:ln>
        </p:spPr>
      </p:cxnSp>
      <p:cxnSp>
        <p:nvCxnSpPr>
          <p:cNvPr id="27674" name="AutoShape 51"/>
          <p:cNvCxnSpPr>
            <a:cxnSpLocks noChangeShapeType="1"/>
            <a:stCxn id="27672" idx="1"/>
            <a:endCxn id="27655" idx="0"/>
          </p:cNvCxnSpPr>
          <p:nvPr/>
        </p:nvCxnSpPr>
        <p:spPr bwMode="auto">
          <a:xfrm rot="10800000">
            <a:off x="2693988" y="4999038"/>
            <a:ext cx="1344612" cy="57150"/>
          </a:xfrm>
          <a:prstGeom prst="curvedConnector4">
            <a:avLst>
              <a:gd name="adj1" fmla="val 32583"/>
              <a:gd name="adj2" fmla="val 500000"/>
            </a:avLst>
          </a:prstGeom>
          <a:noFill/>
          <a:ln w="12700">
            <a:solidFill>
              <a:schemeClr val="tx1"/>
            </a:solidFill>
            <a:round/>
            <a:headEnd/>
            <a:tailEnd type="triangle" w="med" len="med"/>
          </a:ln>
        </p:spPr>
      </p:cxnSp>
      <p:sp>
        <p:nvSpPr>
          <p:cNvPr id="27675" name="Text Box 67"/>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27676" name="Text Box 68"/>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27677" name="Text Box 69"/>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27678" name="Text Box 70"/>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27679" name="Text Box 71"/>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27680" name="Text Box 72"/>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27681" name="Text Box 73"/>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27682" name="Text Box 74"/>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27683" name="Text Box 75"/>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27684" name="Text Box 76"/>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27685" name="Text Box 77"/>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27686" name="Text Box 78"/>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27687" name="Text Box 79"/>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27688" name="Text Box 80"/>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27689" name="Text Box 81"/>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27690" name="AutoShape 82"/>
          <p:cNvCxnSpPr>
            <a:cxnSpLocks noChangeShapeType="1"/>
            <a:stCxn id="27688" idx="1"/>
            <a:endCxn id="27682"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27691" name="AutoShape 83"/>
          <p:cNvCxnSpPr>
            <a:cxnSpLocks noChangeShapeType="1"/>
            <a:stCxn id="27680" idx="3"/>
            <a:endCxn id="27688"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27692" name="AutoShape 85"/>
          <p:cNvCxnSpPr>
            <a:cxnSpLocks noChangeShapeType="1"/>
            <a:stCxn id="27679" idx="3"/>
            <a:endCxn id="27680"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27693" name="AutoShape 86"/>
          <p:cNvCxnSpPr>
            <a:cxnSpLocks noChangeShapeType="1"/>
            <a:stCxn id="27681" idx="2"/>
            <a:endCxn id="27679"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27694" name="AutoShape 87"/>
          <p:cNvCxnSpPr>
            <a:cxnSpLocks noChangeShapeType="1"/>
            <a:stCxn id="27678" idx="0"/>
            <a:endCxn id="27683"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cxnSp>
        <p:nvCxnSpPr>
          <p:cNvPr id="27695" name="AutoShape 88"/>
          <p:cNvCxnSpPr>
            <a:cxnSpLocks noChangeShapeType="1"/>
            <a:stCxn id="27682" idx="0"/>
            <a:endCxn id="27689"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27696" name="AutoShape 89"/>
          <p:cNvCxnSpPr>
            <a:cxnSpLocks noChangeShapeType="1"/>
            <a:stCxn id="27689" idx="1"/>
            <a:endCxn id="27685"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27697" name="AutoShape 90"/>
          <p:cNvCxnSpPr>
            <a:cxnSpLocks noChangeShapeType="1"/>
            <a:stCxn id="27683" idx="0"/>
            <a:endCxn id="27684"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27698" name="AutoShape 91"/>
          <p:cNvCxnSpPr>
            <a:cxnSpLocks noChangeShapeType="1"/>
            <a:stCxn id="27684" idx="1"/>
            <a:endCxn id="27686"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27699" name="AutoShape 92"/>
          <p:cNvCxnSpPr>
            <a:cxnSpLocks noChangeShapeType="1"/>
            <a:stCxn id="27686" idx="2"/>
            <a:endCxn id="27676"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27700" name="AutoShape 93"/>
          <p:cNvCxnSpPr>
            <a:cxnSpLocks noChangeShapeType="1"/>
            <a:stCxn id="27684" idx="2"/>
            <a:endCxn id="27677"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cxnSp>
        <p:nvCxnSpPr>
          <p:cNvPr id="27701" name="AutoShape 128"/>
          <p:cNvCxnSpPr>
            <a:cxnSpLocks noChangeShapeType="1"/>
            <a:stCxn id="27684" idx="1"/>
            <a:endCxn id="27653" idx="1"/>
          </p:cNvCxnSpPr>
          <p:nvPr/>
        </p:nvCxnSpPr>
        <p:spPr bwMode="auto">
          <a:xfrm rot="10800000" flipV="1">
            <a:off x="625475" y="2500313"/>
            <a:ext cx="1992313" cy="3313112"/>
          </a:xfrm>
          <a:prstGeom prst="curvedConnector3">
            <a:avLst>
              <a:gd name="adj1" fmla="val 118963"/>
            </a:avLst>
          </a:prstGeom>
          <a:noFill/>
          <a:ln w="12700">
            <a:solidFill>
              <a:schemeClr val="tx1"/>
            </a:solidFill>
            <a:round/>
            <a:headEnd/>
            <a:tailEnd type="triangle" w="med" len="med"/>
          </a:ln>
        </p:spPr>
      </p:cxnSp>
      <p:cxnSp>
        <p:nvCxnSpPr>
          <p:cNvPr id="27702" name="AutoShape 129"/>
          <p:cNvCxnSpPr>
            <a:cxnSpLocks noChangeShapeType="1"/>
            <a:stCxn id="27654" idx="1"/>
            <a:endCxn id="27684" idx="2"/>
          </p:cNvCxnSpPr>
          <p:nvPr/>
        </p:nvCxnSpPr>
        <p:spPr bwMode="auto">
          <a:xfrm rot="10800000" flipH="1">
            <a:off x="2209800" y="2590800"/>
            <a:ext cx="928688" cy="2809875"/>
          </a:xfrm>
          <a:prstGeom prst="curvedConnector4">
            <a:avLst>
              <a:gd name="adj1" fmla="val -12653"/>
              <a:gd name="adj2" fmla="val 67287"/>
            </a:avLst>
          </a:prstGeom>
          <a:noFill/>
          <a:ln w="12700">
            <a:solidFill>
              <a:schemeClr val="tx1"/>
            </a:solidFill>
            <a:round/>
            <a:headEnd/>
            <a:tailEnd type="triangle" w="med" len="med"/>
          </a:ln>
        </p:spPr>
      </p:cxnSp>
      <p:cxnSp>
        <p:nvCxnSpPr>
          <p:cNvPr id="27703" name="AutoShape 130"/>
          <p:cNvCxnSpPr>
            <a:cxnSpLocks noChangeShapeType="1"/>
            <a:stCxn id="27678" idx="0"/>
            <a:endCxn id="27656" idx="0"/>
          </p:cNvCxnSpPr>
          <p:nvPr/>
        </p:nvCxnSpPr>
        <p:spPr bwMode="auto">
          <a:xfrm rot="-5400000">
            <a:off x="3183732" y="3858419"/>
            <a:ext cx="242887" cy="1184275"/>
          </a:xfrm>
          <a:prstGeom prst="curvedConnector3">
            <a:avLst>
              <a:gd name="adj1" fmla="val 194116"/>
            </a:avLst>
          </a:prstGeom>
          <a:noFill/>
          <a:ln w="12700">
            <a:solidFill>
              <a:schemeClr val="tx1"/>
            </a:solidFill>
            <a:round/>
            <a:headEnd/>
            <a:tailEnd type="triangle" w="med" len="med"/>
          </a:ln>
        </p:spPr>
      </p:cxnSp>
      <p:cxnSp>
        <p:nvCxnSpPr>
          <p:cNvPr id="27704" name="AutoShape 131"/>
          <p:cNvCxnSpPr>
            <a:cxnSpLocks noChangeShapeType="1"/>
            <a:stCxn id="27655" idx="0"/>
            <a:endCxn id="27678" idx="2"/>
          </p:cNvCxnSpPr>
          <p:nvPr/>
        </p:nvCxnSpPr>
        <p:spPr bwMode="auto">
          <a:xfrm rot="-5400000">
            <a:off x="2581275" y="4867276"/>
            <a:ext cx="244475" cy="19050"/>
          </a:xfrm>
          <a:prstGeom prst="curvedConnector3">
            <a:avLst>
              <a:gd name="adj1" fmla="val 50000"/>
            </a:avLst>
          </a:prstGeom>
          <a:noFill/>
          <a:ln w="12700">
            <a:solidFill>
              <a:schemeClr val="tx1"/>
            </a:solidFill>
            <a:round/>
            <a:headEnd/>
            <a:tailEnd type="triangle" w="med" len="med"/>
          </a:ln>
        </p:spPr>
      </p:cxnSp>
      <p:cxnSp>
        <p:nvCxnSpPr>
          <p:cNvPr id="27705" name="AutoShape 132"/>
          <p:cNvCxnSpPr>
            <a:cxnSpLocks noChangeShapeType="1"/>
            <a:stCxn id="27687" idx="2"/>
            <a:endCxn id="27672" idx="0"/>
          </p:cNvCxnSpPr>
          <p:nvPr/>
        </p:nvCxnSpPr>
        <p:spPr bwMode="auto">
          <a:xfrm rot="5400000">
            <a:off x="4958557" y="4137818"/>
            <a:ext cx="539750" cy="1103313"/>
          </a:xfrm>
          <a:prstGeom prst="curvedConnector3">
            <a:avLst>
              <a:gd name="adj1" fmla="val 82644"/>
            </a:avLst>
          </a:prstGeom>
          <a:noFill/>
          <a:ln w="12700">
            <a:solidFill>
              <a:schemeClr val="tx1"/>
            </a:solidFill>
            <a:round/>
            <a:headEnd/>
            <a:tailEnd type="triangle" w="med" len="med"/>
          </a:ln>
        </p:spPr>
      </p:cxnSp>
      <p:cxnSp>
        <p:nvCxnSpPr>
          <p:cNvPr id="27706" name="AutoShape 133"/>
          <p:cNvCxnSpPr>
            <a:cxnSpLocks noChangeShapeType="1"/>
            <a:stCxn id="27661" idx="0"/>
            <a:endCxn id="27662" idx="2"/>
          </p:cNvCxnSpPr>
          <p:nvPr/>
        </p:nvCxnSpPr>
        <p:spPr bwMode="auto">
          <a:xfrm rot="5400000" flipH="1">
            <a:off x="4344194" y="2829719"/>
            <a:ext cx="152400" cy="39688"/>
          </a:xfrm>
          <a:prstGeom prst="curvedConnector3">
            <a:avLst>
              <a:gd name="adj1" fmla="val 50000"/>
            </a:avLst>
          </a:prstGeom>
          <a:noFill/>
          <a:ln w="12700">
            <a:solidFill>
              <a:schemeClr val="tx1"/>
            </a:solidFill>
            <a:round/>
            <a:headEnd/>
            <a:tailEnd type="triangle" w="med" len="med"/>
          </a:ln>
        </p:spPr>
      </p:cxnSp>
      <p:cxnSp>
        <p:nvCxnSpPr>
          <p:cNvPr id="27707" name="AutoShape 134"/>
          <p:cNvCxnSpPr>
            <a:cxnSpLocks noChangeShapeType="1"/>
            <a:stCxn id="27657" idx="3"/>
            <a:endCxn id="27681" idx="1"/>
          </p:cNvCxnSpPr>
          <p:nvPr/>
        </p:nvCxnSpPr>
        <p:spPr bwMode="auto">
          <a:xfrm flipV="1">
            <a:off x="5237163" y="4922838"/>
            <a:ext cx="420687" cy="438150"/>
          </a:xfrm>
          <a:prstGeom prst="curvedConnector3">
            <a:avLst>
              <a:gd name="adj1" fmla="val 49810"/>
            </a:avLst>
          </a:prstGeom>
          <a:noFill/>
          <a:ln w="12700">
            <a:solidFill>
              <a:schemeClr val="tx1"/>
            </a:solidFill>
            <a:round/>
            <a:headEnd/>
            <a:tailEnd type="triangle" w="med" len="med"/>
          </a:ln>
        </p:spPr>
      </p:cxnSp>
      <p:cxnSp>
        <p:nvCxnSpPr>
          <p:cNvPr id="27708" name="AutoShape 135"/>
          <p:cNvCxnSpPr>
            <a:cxnSpLocks noChangeShapeType="1"/>
            <a:stCxn id="27676" idx="3"/>
            <a:endCxn id="27654" idx="1"/>
          </p:cNvCxnSpPr>
          <p:nvPr/>
        </p:nvCxnSpPr>
        <p:spPr bwMode="auto">
          <a:xfrm>
            <a:off x="1470025" y="5167313"/>
            <a:ext cx="739775" cy="233362"/>
          </a:xfrm>
          <a:prstGeom prst="curvedConnector3">
            <a:avLst>
              <a:gd name="adj1" fmla="val 50000"/>
            </a:avLst>
          </a:prstGeom>
          <a:noFill/>
          <a:ln w="12700">
            <a:solidFill>
              <a:schemeClr val="tx1"/>
            </a:solidFill>
            <a:round/>
            <a:headEnd/>
            <a:tailEnd type="triangle" w="med" len="med"/>
          </a:ln>
        </p:spPr>
      </p:cxnSp>
      <p:sp>
        <p:nvSpPr>
          <p:cNvPr id="27709" name="Text Box 136"/>
          <p:cNvSpPr txBox="1">
            <a:spLocks noChangeArrowheads="1"/>
          </p:cNvSpPr>
          <p:nvPr/>
        </p:nvSpPr>
        <p:spPr bwMode="auto">
          <a:xfrm>
            <a:off x="7391400" y="1447800"/>
            <a:ext cx="9953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27710" name="Text Box 137"/>
          <p:cNvSpPr txBox="1">
            <a:spLocks noChangeArrowheads="1"/>
          </p:cNvSpPr>
          <p:nvPr/>
        </p:nvSpPr>
        <p:spPr bwMode="auto">
          <a:xfrm>
            <a:off x="130175" y="1371600"/>
            <a:ext cx="885825" cy="91281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Investigación</a:t>
            </a:r>
          </a:p>
          <a:p>
            <a:r>
              <a:rPr lang="es-ES" sz="1200">
                <a:solidFill>
                  <a:schemeClr val="tx1"/>
                </a:solidFill>
              </a:rPr>
              <a:t>Pública</a:t>
            </a:r>
          </a:p>
          <a:p>
            <a:r>
              <a:rPr lang="es-ES" sz="1200">
                <a:solidFill>
                  <a:schemeClr val="tx1"/>
                </a:solidFill>
              </a:rPr>
              <a:t>Sistema</a:t>
            </a:r>
          </a:p>
          <a:p>
            <a:r>
              <a:rPr lang="es-ES" sz="1200">
                <a:solidFill>
                  <a:schemeClr val="tx1"/>
                </a:solidFill>
              </a:rPr>
              <a:t>Educativo</a:t>
            </a:r>
          </a:p>
          <a:p>
            <a:r>
              <a:rPr lang="es-ES" sz="1200">
                <a:solidFill>
                  <a:schemeClr val="tx1"/>
                </a:solidFill>
              </a:rPr>
              <a:t>y Sanitario</a:t>
            </a:r>
          </a:p>
        </p:txBody>
      </p:sp>
      <p:cxnSp>
        <p:nvCxnSpPr>
          <p:cNvPr id="27711" name="AutoShape 138"/>
          <p:cNvCxnSpPr>
            <a:cxnSpLocks noChangeShapeType="1"/>
            <a:stCxn id="27709" idx="0"/>
            <a:endCxn id="27710" idx="0"/>
          </p:cNvCxnSpPr>
          <p:nvPr/>
        </p:nvCxnSpPr>
        <p:spPr bwMode="auto">
          <a:xfrm rot="5400000" flipH="1">
            <a:off x="4193382" y="-2248694"/>
            <a:ext cx="76200" cy="7316787"/>
          </a:xfrm>
          <a:prstGeom prst="curvedConnector3">
            <a:avLst>
              <a:gd name="adj1" fmla="val 400000"/>
            </a:avLst>
          </a:prstGeom>
          <a:noFill/>
          <a:ln w="12700">
            <a:solidFill>
              <a:schemeClr val="tx1"/>
            </a:solidFill>
            <a:round/>
            <a:headEnd/>
            <a:tailEnd type="triangle" w="med" len="med"/>
          </a:ln>
        </p:spPr>
      </p:cxnSp>
      <p:cxnSp>
        <p:nvCxnSpPr>
          <p:cNvPr id="27712" name="AutoShape 139"/>
          <p:cNvCxnSpPr>
            <a:cxnSpLocks noChangeShapeType="1"/>
            <a:stCxn id="27710" idx="1"/>
            <a:endCxn id="27653" idx="1"/>
          </p:cNvCxnSpPr>
          <p:nvPr/>
        </p:nvCxnSpPr>
        <p:spPr bwMode="auto">
          <a:xfrm rot="10800000" flipH="1" flipV="1">
            <a:off x="130175" y="1828800"/>
            <a:ext cx="495300" cy="3984625"/>
          </a:xfrm>
          <a:prstGeom prst="curvedConnector3">
            <a:avLst>
              <a:gd name="adj1" fmla="val -13144"/>
            </a:avLst>
          </a:prstGeom>
          <a:noFill/>
          <a:ln w="12700">
            <a:solidFill>
              <a:schemeClr val="tx1"/>
            </a:solidFill>
            <a:round/>
            <a:headEnd/>
            <a:tailEnd type="triangle" w="med" len="med"/>
          </a:ln>
        </p:spPr>
      </p:cxnSp>
      <p:cxnSp>
        <p:nvCxnSpPr>
          <p:cNvPr id="27713" name="AutoShape 140"/>
          <p:cNvCxnSpPr>
            <a:cxnSpLocks noChangeShapeType="1"/>
            <a:stCxn id="27710" idx="2"/>
            <a:endCxn id="27677" idx="0"/>
          </p:cNvCxnSpPr>
          <p:nvPr/>
        </p:nvCxnSpPr>
        <p:spPr bwMode="auto">
          <a:xfrm rot="16200000" flipH="1">
            <a:off x="-274637" y="3132138"/>
            <a:ext cx="2165350" cy="469900"/>
          </a:xfrm>
          <a:prstGeom prst="curvedConnector3">
            <a:avLst>
              <a:gd name="adj1" fmla="val 50000"/>
            </a:avLst>
          </a:prstGeom>
          <a:noFill/>
          <a:ln w="12700">
            <a:solidFill>
              <a:schemeClr val="tx1"/>
            </a:solidFill>
            <a:round/>
            <a:headEnd/>
            <a:tailEnd type="triangle" w="med" len="med"/>
          </a:ln>
        </p:spPr>
      </p:cxnSp>
      <p:sp>
        <p:nvSpPr>
          <p:cNvPr id="27714" name="Rectangle 141"/>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 sz="2800"/>
              <a:t>Operaciones (producción y logística)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
          <p:cNvGrpSpPr>
            <a:grpSpLocks/>
          </p:cNvGrpSpPr>
          <p:nvPr/>
        </p:nvGrpSpPr>
        <p:grpSpPr bwMode="auto">
          <a:xfrm>
            <a:off x="1524000" y="1447800"/>
            <a:ext cx="6400800" cy="4800600"/>
            <a:chOff x="960" y="912"/>
            <a:chExt cx="4032" cy="2784"/>
          </a:xfrm>
        </p:grpSpPr>
        <p:sp>
          <p:nvSpPr>
            <p:cNvPr id="28743" name="AutoShape 4"/>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28744" name="AutoShape 5"/>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28745" name="AutoShape 6"/>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28746" name="Rectangle 7"/>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28747" name="Rectangle 8"/>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28675" name="Text Box 9"/>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28676" name="Text Box 10"/>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28677" name="Text Box 11"/>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28678" name="Text Box 12"/>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28679" name="Text Box 13"/>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28680" name="Text Box 14"/>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28681" name="Text Box 15"/>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28682" name="Text Box 16"/>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28683" name="Text Box 17"/>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28684" name="Text Box 18"/>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28685" name="Text Box 19"/>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28686" name="Text Box 20"/>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28687" name="Text Box 21"/>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28688" name="Text Box 22"/>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28689" name="AutoShape 23"/>
          <p:cNvCxnSpPr>
            <a:cxnSpLocks noChangeShapeType="1"/>
            <a:stCxn id="28687" idx="1"/>
            <a:endCxn id="28681"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28690" name="AutoShape 24"/>
          <p:cNvCxnSpPr>
            <a:cxnSpLocks noChangeShapeType="1"/>
            <a:stCxn id="28679" idx="3"/>
            <a:endCxn id="28687"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28691" name="AutoShape 25"/>
          <p:cNvCxnSpPr>
            <a:cxnSpLocks noChangeShapeType="1"/>
            <a:stCxn id="28678" idx="3"/>
            <a:endCxn id="28679"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28692" name="AutoShape 26"/>
          <p:cNvCxnSpPr>
            <a:cxnSpLocks noChangeShapeType="1"/>
            <a:stCxn id="28680" idx="2"/>
            <a:endCxn id="28678"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28693" name="AutoShape 27"/>
          <p:cNvCxnSpPr>
            <a:cxnSpLocks noChangeShapeType="1"/>
            <a:stCxn id="28681" idx="0"/>
            <a:endCxn id="28688"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28694" name="AutoShape 28"/>
          <p:cNvCxnSpPr>
            <a:cxnSpLocks noChangeShapeType="1"/>
            <a:stCxn id="28688" idx="1"/>
            <a:endCxn id="28684"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28695" name="AutoShape 29"/>
          <p:cNvCxnSpPr>
            <a:cxnSpLocks noChangeShapeType="1"/>
            <a:stCxn id="28682" idx="0"/>
            <a:endCxn id="28683"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28696" name="AutoShape 30"/>
          <p:cNvCxnSpPr>
            <a:cxnSpLocks noChangeShapeType="1"/>
            <a:stCxn id="28683" idx="1"/>
            <a:endCxn id="28685"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28697" name="AutoShape 31"/>
          <p:cNvCxnSpPr>
            <a:cxnSpLocks noChangeShapeType="1"/>
            <a:stCxn id="28685" idx="2"/>
            <a:endCxn id="28676"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28698" name="AutoShape 32"/>
          <p:cNvCxnSpPr>
            <a:cxnSpLocks noChangeShapeType="1"/>
            <a:stCxn id="28683" idx="2"/>
            <a:endCxn id="28677"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sp>
        <p:nvSpPr>
          <p:cNvPr id="28699" name="Text Box 33"/>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28700" name="Text Box 34"/>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28701" name="Text Box 35"/>
          <p:cNvSpPr txBox="1">
            <a:spLocks noChangeArrowheads="1"/>
          </p:cNvSpPr>
          <p:nvPr/>
        </p:nvSpPr>
        <p:spPr bwMode="auto">
          <a:xfrm>
            <a:off x="4800600" y="3200400"/>
            <a:ext cx="1004888"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MARKETING</a:t>
            </a:r>
          </a:p>
        </p:txBody>
      </p:sp>
      <p:sp>
        <p:nvSpPr>
          <p:cNvPr id="28702" name="Text Box 36"/>
          <p:cNvSpPr txBox="1">
            <a:spLocks noChangeArrowheads="1"/>
          </p:cNvSpPr>
          <p:nvPr/>
        </p:nvSpPr>
        <p:spPr bwMode="auto">
          <a:xfrm>
            <a:off x="6234113" y="3810000"/>
            <a:ext cx="1004887"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COMERCIAL</a:t>
            </a:r>
          </a:p>
        </p:txBody>
      </p:sp>
      <p:sp>
        <p:nvSpPr>
          <p:cNvPr id="28703" name="Text Box 37"/>
          <p:cNvSpPr txBox="1">
            <a:spLocks noChangeArrowheads="1"/>
          </p:cNvSpPr>
          <p:nvPr/>
        </p:nvSpPr>
        <p:spPr bwMode="auto">
          <a:xfrm>
            <a:off x="5562600" y="2865438"/>
            <a:ext cx="8794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Plan de MKT</a:t>
            </a:r>
          </a:p>
        </p:txBody>
      </p:sp>
      <p:sp>
        <p:nvSpPr>
          <p:cNvPr id="28704" name="Text Box 38"/>
          <p:cNvSpPr txBox="1">
            <a:spLocks noChangeArrowheads="1"/>
          </p:cNvSpPr>
          <p:nvPr/>
        </p:nvSpPr>
        <p:spPr bwMode="auto">
          <a:xfrm>
            <a:off x="5029200" y="3733800"/>
            <a:ext cx="633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p>
        </p:txBody>
      </p:sp>
      <p:sp>
        <p:nvSpPr>
          <p:cNvPr id="28705" name="Text Box 39"/>
          <p:cNvSpPr txBox="1">
            <a:spLocks noChangeArrowheads="1"/>
          </p:cNvSpPr>
          <p:nvPr/>
        </p:nvSpPr>
        <p:spPr bwMode="auto">
          <a:xfrm>
            <a:off x="6792913" y="3063875"/>
            <a:ext cx="903287"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Publicidad</a:t>
            </a:r>
          </a:p>
          <a:p>
            <a:r>
              <a:rPr lang="es-ES" sz="1200">
                <a:solidFill>
                  <a:schemeClr val="tx1"/>
                </a:solidFill>
              </a:rPr>
              <a:t>y promocines</a:t>
            </a:r>
          </a:p>
        </p:txBody>
      </p:sp>
      <p:sp>
        <p:nvSpPr>
          <p:cNvPr id="28706" name="Text Box 40"/>
          <p:cNvSpPr txBox="1">
            <a:spLocks noChangeArrowheads="1"/>
          </p:cNvSpPr>
          <p:nvPr/>
        </p:nvSpPr>
        <p:spPr bwMode="auto">
          <a:xfrm>
            <a:off x="7010400" y="2819400"/>
            <a:ext cx="506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Precios</a:t>
            </a:r>
          </a:p>
        </p:txBody>
      </p:sp>
      <p:cxnSp>
        <p:nvCxnSpPr>
          <p:cNvPr id="28707" name="AutoShape 41"/>
          <p:cNvCxnSpPr>
            <a:cxnSpLocks noChangeShapeType="1"/>
            <a:stCxn id="28700" idx="2"/>
            <a:endCxn id="28687" idx="0"/>
          </p:cNvCxnSpPr>
          <p:nvPr/>
        </p:nvCxnSpPr>
        <p:spPr bwMode="auto">
          <a:xfrm rot="5400000">
            <a:off x="7958138" y="3776663"/>
            <a:ext cx="655637" cy="20637"/>
          </a:xfrm>
          <a:prstGeom prst="curvedConnector3">
            <a:avLst>
              <a:gd name="adj1" fmla="val 49880"/>
            </a:avLst>
          </a:prstGeom>
          <a:noFill/>
          <a:ln w="12700">
            <a:solidFill>
              <a:schemeClr val="tx1"/>
            </a:solidFill>
            <a:round/>
            <a:headEnd/>
            <a:tailEnd type="triangle" w="med" len="med"/>
          </a:ln>
        </p:spPr>
      </p:cxnSp>
      <p:cxnSp>
        <p:nvCxnSpPr>
          <p:cNvPr id="28708" name="AutoShape 42"/>
          <p:cNvCxnSpPr>
            <a:cxnSpLocks noChangeShapeType="1"/>
            <a:stCxn id="28700" idx="0"/>
            <a:endCxn id="28699" idx="2"/>
          </p:cNvCxnSpPr>
          <p:nvPr/>
        </p:nvCxnSpPr>
        <p:spPr bwMode="auto">
          <a:xfrm rot="5400000" flipH="1">
            <a:off x="8156575" y="3136901"/>
            <a:ext cx="274637" cy="4762"/>
          </a:xfrm>
          <a:prstGeom prst="curvedConnector3">
            <a:avLst>
              <a:gd name="adj1" fmla="val 42194"/>
            </a:avLst>
          </a:prstGeom>
          <a:noFill/>
          <a:ln w="12700">
            <a:solidFill>
              <a:schemeClr val="tx1"/>
            </a:solidFill>
            <a:round/>
            <a:headEnd/>
            <a:tailEnd type="triangle" w="med" len="med"/>
          </a:ln>
        </p:spPr>
      </p:cxnSp>
      <p:sp>
        <p:nvSpPr>
          <p:cNvPr id="28709" name="Text Box 43"/>
          <p:cNvSpPr txBox="1">
            <a:spLocks noChangeArrowheads="1"/>
          </p:cNvSpPr>
          <p:nvPr/>
        </p:nvSpPr>
        <p:spPr bwMode="auto">
          <a:xfrm>
            <a:off x="6400800" y="4343400"/>
            <a:ext cx="684213"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Fuerza de</a:t>
            </a:r>
          </a:p>
          <a:p>
            <a:r>
              <a:rPr lang="es-ES" sz="1200">
                <a:solidFill>
                  <a:schemeClr val="tx1"/>
                </a:solidFill>
              </a:rPr>
              <a:t>venta</a:t>
            </a:r>
          </a:p>
        </p:txBody>
      </p:sp>
      <p:cxnSp>
        <p:nvCxnSpPr>
          <p:cNvPr id="28710" name="AutoShape 44"/>
          <p:cNvCxnSpPr>
            <a:cxnSpLocks noChangeShapeType="1"/>
            <a:stCxn id="28704" idx="2"/>
            <a:endCxn id="28686" idx="0"/>
          </p:cNvCxnSpPr>
          <p:nvPr/>
        </p:nvCxnSpPr>
        <p:spPr bwMode="auto">
          <a:xfrm rot="16200000" flipH="1">
            <a:off x="5494338" y="3768725"/>
            <a:ext cx="138112" cy="433388"/>
          </a:xfrm>
          <a:prstGeom prst="curvedConnector3">
            <a:avLst>
              <a:gd name="adj1" fmla="val 49426"/>
            </a:avLst>
          </a:prstGeom>
          <a:noFill/>
          <a:ln w="12700">
            <a:solidFill>
              <a:schemeClr val="tx1"/>
            </a:solidFill>
            <a:round/>
            <a:headEnd/>
            <a:tailEnd type="triangle" w="med" len="med"/>
          </a:ln>
        </p:spPr>
      </p:cxnSp>
      <p:cxnSp>
        <p:nvCxnSpPr>
          <p:cNvPr id="28711" name="AutoShape 45"/>
          <p:cNvCxnSpPr>
            <a:cxnSpLocks noChangeShapeType="1"/>
            <a:stCxn id="28703" idx="2"/>
            <a:endCxn id="28704" idx="0"/>
          </p:cNvCxnSpPr>
          <p:nvPr/>
        </p:nvCxnSpPr>
        <p:spPr bwMode="auto">
          <a:xfrm rot="5400000">
            <a:off x="5331619" y="3063081"/>
            <a:ext cx="685800" cy="655638"/>
          </a:xfrm>
          <a:prstGeom prst="curvedConnector3">
            <a:avLst>
              <a:gd name="adj1" fmla="val 50000"/>
            </a:avLst>
          </a:prstGeom>
          <a:noFill/>
          <a:ln w="12700">
            <a:solidFill>
              <a:schemeClr val="tx1"/>
            </a:solidFill>
            <a:round/>
            <a:headEnd/>
            <a:tailEnd type="triangle" w="med" len="med"/>
          </a:ln>
        </p:spPr>
      </p:cxnSp>
      <p:cxnSp>
        <p:nvCxnSpPr>
          <p:cNvPr id="28712" name="AutoShape 46"/>
          <p:cNvCxnSpPr>
            <a:cxnSpLocks noChangeShapeType="1"/>
            <a:stCxn id="28701" idx="0"/>
            <a:endCxn id="28703" idx="1"/>
          </p:cNvCxnSpPr>
          <p:nvPr/>
        </p:nvCxnSpPr>
        <p:spPr bwMode="auto">
          <a:xfrm rot="-5400000">
            <a:off x="5311775" y="2949576"/>
            <a:ext cx="242887" cy="258762"/>
          </a:xfrm>
          <a:prstGeom prst="curvedConnector2">
            <a:avLst/>
          </a:prstGeom>
          <a:noFill/>
          <a:ln w="12700">
            <a:solidFill>
              <a:schemeClr val="tx1"/>
            </a:solidFill>
            <a:round/>
            <a:headEnd/>
            <a:tailEnd type="triangle" w="med" len="med"/>
          </a:ln>
        </p:spPr>
      </p:cxnSp>
      <p:cxnSp>
        <p:nvCxnSpPr>
          <p:cNvPr id="28713" name="AutoShape 47"/>
          <p:cNvCxnSpPr>
            <a:cxnSpLocks noChangeShapeType="1"/>
            <a:stCxn id="28703" idx="3"/>
            <a:endCxn id="28706" idx="1"/>
          </p:cNvCxnSpPr>
          <p:nvPr/>
        </p:nvCxnSpPr>
        <p:spPr bwMode="auto">
          <a:xfrm flipV="1">
            <a:off x="6442075" y="2911475"/>
            <a:ext cx="568325" cy="46038"/>
          </a:xfrm>
          <a:prstGeom prst="curvedConnector3">
            <a:avLst>
              <a:gd name="adj1" fmla="val 50000"/>
            </a:avLst>
          </a:prstGeom>
          <a:noFill/>
          <a:ln w="12700">
            <a:solidFill>
              <a:schemeClr val="tx1"/>
            </a:solidFill>
            <a:round/>
            <a:headEnd/>
            <a:tailEnd type="triangle" w="med" len="med"/>
          </a:ln>
        </p:spPr>
      </p:cxnSp>
      <p:cxnSp>
        <p:nvCxnSpPr>
          <p:cNvPr id="28714" name="AutoShape 48"/>
          <p:cNvCxnSpPr>
            <a:cxnSpLocks noChangeShapeType="1"/>
            <a:stCxn id="28703" idx="3"/>
            <a:endCxn id="28705" idx="1"/>
          </p:cNvCxnSpPr>
          <p:nvPr/>
        </p:nvCxnSpPr>
        <p:spPr bwMode="auto">
          <a:xfrm>
            <a:off x="6442075" y="2957513"/>
            <a:ext cx="350838" cy="288925"/>
          </a:xfrm>
          <a:prstGeom prst="curvedConnector3">
            <a:avLst>
              <a:gd name="adj1" fmla="val 49773"/>
            </a:avLst>
          </a:prstGeom>
          <a:noFill/>
          <a:ln w="12700">
            <a:solidFill>
              <a:schemeClr val="tx1"/>
            </a:solidFill>
            <a:round/>
            <a:headEnd/>
            <a:tailEnd type="triangle" w="med" len="med"/>
          </a:ln>
        </p:spPr>
      </p:cxnSp>
      <p:cxnSp>
        <p:nvCxnSpPr>
          <p:cNvPr id="28715" name="AutoShape 49"/>
          <p:cNvCxnSpPr>
            <a:cxnSpLocks noChangeShapeType="1"/>
            <a:stCxn id="28709" idx="3"/>
            <a:endCxn id="28687" idx="2"/>
          </p:cNvCxnSpPr>
          <p:nvPr/>
        </p:nvCxnSpPr>
        <p:spPr bwMode="auto">
          <a:xfrm flipV="1">
            <a:off x="7085013" y="4297363"/>
            <a:ext cx="1190625" cy="228600"/>
          </a:xfrm>
          <a:prstGeom prst="curvedConnector2">
            <a:avLst/>
          </a:prstGeom>
          <a:noFill/>
          <a:ln w="12700">
            <a:solidFill>
              <a:schemeClr val="tx1"/>
            </a:solidFill>
            <a:round/>
            <a:headEnd/>
            <a:tailEnd type="triangle" w="med" len="med"/>
          </a:ln>
        </p:spPr>
      </p:cxnSp>
      <p:cxnSp>
        <p:nvCxnSpPr>
          <p:cNvPr id="28716" name="AutoShape 50"/>
          <p:cNvCxnSpPr>
            <a:cxnSpLocks noChangeShapeType="1"/>
            <a:stCxn id="28709" idx="3"/>
            <a:endCxn id="28675" idx="0"/>
          </p:cNvCxnSpPr>
          <p:nvPr/>
        </p:nvCxnSpPr>
        <p:spPr bwMode="auto">
          <a:xfrm>
            <a:off x="7085013" y="4525963"/>
            <a:ext cx="406400" cy="198437"/>
          </a:xfrm>
          <a:prstGeom prst="curvedConnector2">
            <a:avLst/>
          </a:prstGeom>
          <a:noFill/>
          <a:ln w="12700">
            <a:solidFill>
              <a:schemeClr val="tx1"/>
            </a:solidFill>
            <a:round/>
            <a:headEnd/>
            <a:tailEnd type="triangle" w="med" len="med"/>
          </a:ln>
        </p:spPr>
      </p:cxnSp>
      <p:cxnSp>
        <p:nvCxnSpPr>
          <p:cNvPr id="28717" name="AutoShape 51"/>
          <p:cNvCxnSpPr>
            <a:cxnSpLocks noChangeShapeType="1"/>
            <a:stCxn id="28709" idx="1"/>
            <a:endCxn id="28731" idx="3"/>
          </p:cNvCxnSpPr>
          <p:nvPr/>
        </p:nvCxnSpPr>
        <p:spPr bwMode="auto">
          <a:xfrm rot="10800000" flipV="1">
            <a:off x="3140075" y="4525963"/>
            <a:ext cx="3260725" cy="138112"/>
          </a:xfrm>
          <a:prstGeom prst="curvedConnector3">
            <a:avLst>
              <a:gd name="adj1" fmla="val 50000"/>
            </a:avLst>
          </a:prstGeom>
          <a:noFill/>
          <a:ln w="12700">
            <a:solidFill>
              <a:schemeClr val="tx1"/>
            </a:solidFill>
            <a:round/>
            <a:headEnd/>
            <a:tailEnd type="triangle" w="med" len="med"/>
          </a:ln>
        </p:spPr>
      </p:cxnSp>
      <p:cxnSp>
        <p:nvCxnSpPr>
          <p:cNvPr id="28718" name="AutoShape 52"/>
          <p:cNvCxnSpPr>
            <a:cxnSpLocks noChangeShapeType="1"/>
            <a:stCxn id="28706" idx="3"/>
            <a:endCxn id="28700" idx="1"/>
          </p:cNvCxnSpPr>
          <p:nvPr/>
        </p:nvCxnSpPr>
        <p:spPr bwMode="auto">
          <a:xfrm>
            <a:off x="7516813" y="2911475"/>
            <a:ext cx="484187" cy="457200"/>
          </a:xfrm>
          <a:prstGeom prst="curvedConnector3">
            <a:avLst>
              <a:gd name="adj1" fmla="val 49838"/>
            </a:avLst>
          </a:prstGeom>
          <a:noFill/>
          <a:ln w="12700">
            <a:solidFill>
              <a:schemeClr val="tx1"/>
            </a:solidFill>
            <a:round/>
            <a:headEnd/>
            <a:tailEnd type="triangle" w="med" len="med"/>
          </a:ln>
        </p:spPr>
      </p:cxnSp>
      <p:cxnSp>
        <p:nvCxnSpPr>
          <p:cNvPr id="28719" name="AutoShape 53"/>
          <p:cNvCxnSpPr>
            <a:cxnSpLocks noChangeShapeType="1"/>
            <a:stCxn id="28705" idx="3"/>
            <a:endCxn id="28700" idx="1"/>
          </p:cNvCxnSpPr>
          <p:nvPr/>
        </p:nvCxnSpPr>
        <p:spPr bwMode="auto">
          <a:xfrm>
            <a:off x="7696200" y="3246438"/>
            <a:ext cx="304800" cy="122237"/>
          </a:xfrm>
          <a:prstGeom prst="curvedConnector3">
            <a:avLst>
              <a:gd name="adj1" fmla="val 50000"/>
            </a:avLst>
          </a:prstGeom>
          <a:noFill/>
          <a:ln w="12700">
            <a:solidFill>
              <a:schemeClr val="tx1"/>
            </a:solidFill>
            <a:round/>
            <a:headEnd/>
            <a:tailEnd type="triangle" w="med" len="med"/>
          </a:ln>
        </p:spPr>
      </p:cxnSp>
      <p:cxnSp>
        <p:nvCxnSpPr>
          <p:cNvPr id="28720" name="AutoShape 54"/>
          <p:cNvCxnSpPr>
            <a:cxnSpLocks noChangeShapeType="1"/>
            <a:stCxn id="28702" idx="2"/>
            <a:endCxn id="28709" idx="0"/>
          </p:cNvCxnSpPr>
          <p:nvPr/>
        </p:nvCxnSpPr>
        <p:spPr bwMode="auto">
          <a:xfrm rot="16200000" flipH="1">
            <a:off x="6569869" y="4169569"/>
            <a:ext cx="341312" cy="6350"/>
          </a:xfrm>
          <a:prstGeom prst="curvedConnector3">
            <a:avLst>
              <a:gd name="adj1" fmla="val 49769"/>
            </a:avLst>
          </a:prstGeom>
          <a:noFill/>
          <a:ln w="12700">
            <a:solidFill>
              <a:schemeClr val="tx1"/>
            </a:solidFill>
            <a:round/>
            <a:headEnd/>
            <a:tailEnd type="triangle" w="med" len="med"/>
          </a:ln>
        </p:spPr>
      </p:cxnSp>
      <p:cxnSp>
        <p:nvCxnSpPr>
          <p:cNvPr id="28721" name="AutoShape 55"/>
          <p:cNvCxnSpPr>
            <a:cxnSpLocks noChangeShapeType="1"/>
            <a:stCxn id="28706" idx="0"/>
            <a:endCxn id="28684" idx="3"/>
          </p:cNvCxnSpPr>
          <p:nvPr/>
        </p:nvCxnSpPr>
        <p:spPr bwMode="auto">
          <a:xfrm rot="5400000" flipH="1">
            <a:off x="6591300" y="2146301"/>
            <a:ext cx="395287" cy="950912"/>
          </a:xfrm>
          <a:prstGeom prst="curvedConnector2">
            <a:avLst/>
          </a:prstGeom>
          <a:noFill/>
          <a:ln w="12700">
            <a:solidFill>
              <a:schemeClr val="tx1"/>
            </a:solidFill>
            <a:round/>
            <a:headEnd/>
            <a:tailEnd type="triangle" w="med" len="med"/>
          </a:ln>
        </p:spPr>
      </p:cxnSp>
      <p:cxnSp>
        <p:nvCxnSpPr>
          <p:cNvPr id="28722" name="AutoShape 56"/>
          <p:cNvCxnSpPr>
            <a:cxnSpLocks noChangeShapeType="1"/>
            <a:stCxn id="28703" idx="1"/>
            <a:endCxn id="28683" idx="2"/>
          </p:cNvCxnSpPr>
          <p:nvPr/>
        </p:nvCxnSpPr>
        <p:spPr bwMode="auto">
          <a:xfrm rot="10800000">
            <a:off x="3138488" y="2590800"/>
            <a:ext cx="2424112" cy="366713"/>
          </a:xfrm>
          <a:prstGeom prst="curvedConnector2">
            <a:avLst/>
          </a:prstGeom>
          <a:noFill/>
          <a:ln w="12700">
            <a:solidFill>
              <a:schemeClr val="tx1"/>
            </a:solidFill>
            <a:round/>
            <a:headEnd/>
            <a:tailEnd type="triangle" w="med" len="med"/>
          </a:ln>
        </p:spPr>
      </p:cxnSp>
      <p:cxnSp>
        <p:nvCxnSpPr>
          <p:cNvPr id="28723" name="AutoShape 57"/>
          <p:cNvCxnSpPr>
            <a:cxnSpLocks noChangeShapeType="1"/>
            <a:stCxn id="28702" idx="2"/>
            <a:endCxn id="28686" idx="3"/>
          </p:cNvCxnSpPr>
          <p:nvPr/>
        </p:nvCxnSpPr>
        <p:spPr bwMode="auto">
          <a:xfrm rot="5400000">
            <a:off x="6337300" y="3836988"/>
            <a:ext cx="234950" cy="565150"/>
          </a:xfrm>
          <a:prstGeom prst="curvedConnector2">
            <a:avLst/>
          </a:prstGeom>
          <a:noFill/>
          <a:ln w="12700">
            <a:solidFill>
              <a:schemeClr val="tx1"/>
            </a:solidFill>
            <a:round/>
            <a:headEnd/>
            <a:tailEnd type="triangle" w="med" len="med"/>
          </a:ln>
        </p:spPr>
      </p:cxnSp>
      <p:sp>
        <p:nvSpPr>
          <p:cNvPr id="28724" name="Text Box 58"/>
          <p:cNvSpPr txBox="1">
            <a:spLocks noChangeArrowheads="1"/>
          </p:cNvSpPr>
          <p:nvPr/>
        </p:nvSpPr>
        <p:spPr bwMode="auto">
          <a:xfrm>
            <a:off x="6477000" y="35052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cxnSp>
        <p:nvCxnSpPr>
          <p:cNvPr id="28725" name="AutoShape 59"/>
          <p:cNvCxnSpPr>
            <a:cxnSpLocks noChangeShapeType="1"/>
            <a:stCxn id="28700" idx="2"/>
            <a:endCxn id="28724" idx="3"/>
          </p:cNvCxnSpPr>
          <p:nvPr/>
        </p:nvCxnSpPr>
        <p:spPr bwMode="auto">
          <a:xfrm rot="5400000">
            <a:off x="7714457" y="3015456"/>
            <a:ext cx="138112" cy="1025525"/>
          </a:xfrm>
          <a:prstGeom prst="curvedConnector2">
            <a:avLst/>
          </a:prstGeom>
          <a:noFill/>
          <a:ln w="12700">
            <a:solidFill>
              <a:schemeClr val="tx1"/>
            </a:solidFill>
            <a:round/>
            <a:headEnd/>
            <a:tailEnd type="triangle" w="med" len="med"/>
          </a:ln>
        </p:spPr>
      </p:cxnSp>
      <p:cxnSp>
        <p:nvCxnSpPr>
          <p:cNvPr id="28726" name="AutoShape 60"/>
          <p:cNvCxnSpPr>
            <a:cxnSpLocks noChangeShapeType="1"/>
            <a:stCxn id="28724" idx="1"/>
            <a:endCxn id="28703" idx="2"/>
          </p:cNvCxnSpPr>
          <p:nvPr/>
        </p:nvCxnSpPr>
        <p:spPr bwMode="auto">
          <a:xfrm rot="10800000">
            <a:off x="6002338" y="3048000"/>
            <a:ext cx="474662" cy="549275"/>
          </a:xfrm>
          <a:prstGeom prst="curvedConnector2">
            <a:avLst/>
          </a:prstGeom>
          <a:noFill/>
          <a:ln w="12700">
            <a:solidFill>
              <a:schemeClr val="tx1"/>
            </a:solidFill>
            <a:round/>
            <a:headEnd/>
            <a:tailEnd type="triangle" w="med" len="med"/>
          </a:ln>
        </p:spPr>
      </p:cxnSp>
      <p:cxnSp>
        <p:nvCxnSpPr>
          <p:cNvPr id="28727" name="AutoShape 61"/>
          <p:cNvCxnSpPr>
            <a:cxnSpLocks noChangeShapeType="1"/>
            <a:stCxn id="28681" idx="0"/>
            <a:endCxn id="28724" idx="3"/>
          </p:cNvCxnSpPr>
          <p:nvPr/>
        </p:nvCxnSpPr>
        <p:spPr bwMode="auto">
          <a:xfrm rot="5400000" flipH="1">
            <a:off x="7205662" y="3662363"/>
            <a:ext cx="411163" cy="280988"/>
          </a:xfrm>
          <a:prstGeom prst="curvedConnector2">
            <a:avLst/>
          </a:prstGeom>
          <a:noFill/>
          <a:ln w="12700">
            <a:solidFill>
              <a:schemeClr val="tx1"/>
            </a:solidFill>
            <a:round/>
            <a:headEnd/>
            <a:tailEnd type="triangle" w="med" len="med"/>
          </a:ln>
        </p:spPr>
      </p:cxnSp>
      <p:sp>
        <p:nvSpPr>
          <p:cNvPr id="28728" name="Text Box 62"/>
          <p:cNvSpPr txBox="1">
            <a:spLocks noChangeArrowheads="1"/>
          </p:cNvSpPr>
          <p:nvPr/>
        </p:nvSpPr>
        <p:spPr bwMode="auto">
          <a:xfrm>
            <a:off x="5646738" y="3581400"/>
            <a:ext cx="625475"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Control</a:t>
            </a:r>
          </a:p>
        </p:txBody>
      </p:sp>
      <p:cxnSp>
        <p:nvCxnSpPr>
          <p:cNvPr id="28729" name="AutoShape 63"/>
          <p:cNvCxnSpPr>
            <a:cxnSpLocks noChangeShapeType="1"/>
            <a:stCxn id="28704" idx="0"/>
            <a:endCxn id="28728" idx="1"/>
          </p:cNvCxnSpPr>
          <p:nvPr/>
        </p:nvCxnSpPr>
        <p:spPr bwMode="auto">
          <a:xfrm rot="-5400000">
            <a:off x="5468938" y="3556000"/>
            <a:ext cx="55562" cy="300038"/>
          </a:xfrm>
          <a:prstGeom prst="curvedConnector2">
            <a:avLst/>
          </a:prstGeom>
          <a:noFill/>
          <a:ln w="12700">
            <a:solidFill>
              <a:schemeClr val="tx1"/>
            </a:solidFill>
            <a:round/>
            <a:headEnd/>
            <a:tailEnd type="triangle" w="med" len="med"/>
          </a:ln>
        </p:spPr>
      </p:cxnSp>
      <p:cxnSp>
        <p:nvCxnSpPr>
          <p:cNvPr id="28730" name="AutoShape 64"/>
          <p:cNvCxnSpPr>
            <a:cxnSpLocks noChangeShapeType="1"/>
            <a:stCxn id="28724" idx="1"/>
            <a:endCxn id="28728" idx="3"/>
          </p:cNvCxnSpPr>
          <p:nvPr/>
        </p:nvCxnSpPr>
        <p:spPr bwMode="auto">
          <a:xfrm rot="10800000" flipV="1">
            <a:off x="6272213" y="3597275"/>
            <a:ext cx="204787" cy="80963"/>
          </a:xfrm>
          <a:prstGeom prst="curvedConnector3">
            <a:avLst>
              <a:gd name="adj1" fmla="val 49611"/>
            </a:avLst>
          </a:prstGeom>
          <a:noFill/>
          <a:ln w="12700">
            <a:solidFill>
              <a:schemeClr val="tx1"/>
            </a:solidFill>
            <a:round/>
            <a:headEnd/>
            <a:tailEnd type="triangle" w="med" len="med"/>
          </a:ln>
        </p:spPr>
      </p:cxnSp>
      <p:sp>
        <p:nvSpPr>
          <p:cNvPr id="28731" name="Text Box 65"/>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28732" name="Text Box 66"/>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28733" name="AutoShape 67"/>
          <p:cNvCxnSpPr>
            <a:cxnSpLocks noChangeShapeType="1"/>
            <a:stCxn id="28731" idx="0"/>
            <a:endCxn id="28732"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sp>
        <p:nvSpPr>
          <p:cNvPr id="28734" name="Text Box 68"/>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sp>
        <p:nvSpPr>
          <p:cNvPr id="28735" name="Text Box 69"/>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28736" name="AutoShape 70"/>
          <p:cNvCxnSpPr>
            <a:cxnSpLocks noChangeShapeType="1"/>
            <a:stCxn id="28735" idx="0"/>
            <a:endCxn id="28704" idx="1"/>
          </p:cNvCxnSpPr>
          <p:nvPr/>
        </p:nvCxnSpPr>
        <p:spPr bwMode="auto">
          <a:xfrm rot="-5400000">
            <a:off x="4286250" y="4216400"/>
            <a:ext cx="1133475" cy="352425"/>
          </a:xfrm>
          <a:prstGeom prst="curvedConnector2">
            <a:avLst/>
          </a:prstGeom>
          <a:noFill/>
          <a:ln w="12700">
            <a:solidFill>
              <a:schemeClr val="tx1"/>
            </a:solidFill>
            <a:round/>
            <a:headEnd/>
            <a:tailEnd type="triangle" w="med" len="med"/>
          </a:ln>
        </p:spPr>
      </p:cxnSp>
      <p:cxnSp>
        <p:nvCxnSpPr>
          <p:cNvPr id="28737" name="AutoShape 71"/>
          <p:cNvCxnSpPr>
            <a:cxnSpLocks noChangeShapeType="1"/>
            <a:stCxn id="28686" idx="2"/>
            <a:endCxn id="28735" idx="0"/>
          </p:cNvCxnSpPr>
          <p:nvPr/>
        </p:nvCxnSpPr>
        <p:spPr bwMode="auto">
          <a:xfrm rot="5400000">
            <a:off x="4958557" y="4137818"/>
            <a:ext cx="539750" cy="1103313"/>
          </a:xfrm>
          <a:prstGeom prst="curvedConnector3">
            <a:avLst>
              <a:gd name="adj1" fmla="val 50000"/>
            </a:avLst>
          </a:prstGeom>
          <a:noFill/>
          <a:ln w="12700">
            <a:solidFill>
              <a:schemeClr val="tx1"/>
            </a:solidFill>
            <a:round/>
            <a:headEnd/>
            <a:tailEnd type="triangle" w="med" len="med"/>
          </a:ln>
        </p:spPr>
      </p:cxnSp>
      <p:sp>
        <p:nvSpPr>
          <p:cNvPr id="28738" name="Text Box 72"/>
          <p:cNvSpPr txBox="1">
            <a:spLocks noChangeArrowheads="1"/>
          </p:cNvSpPr>
          <p:nvPr/>
        </p:nvSpPr>
        <p:spPr bwMode="auto">
          <a:xfrm>
            <a:off x="7391400" y="1447800"/>
            <a:ext cx="99536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28739" name="Text Box 73"/>
          <p:cNvSpPr txBox="1">
            <a:spLocks noChangeArrowheads="1"/>
          </p:cNvSpPr>
          <p:nvPr/>
        </p:nvSpPr>
        <p:spPr bwMode="auto">
          <a:xfrm>
            <a:off x="8001000" y="1600200"/>
            <a:ext cx="960438" cy="109537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Seguridad</a:t>
            </a:r>
          </a:p>
          <a:p>
            <a:r>
              <a:rPr lang="es-ES" sz="1200">
                <a:solidFill>
                  <a:schemeClr val="tx1"/>
                </a:solidFill>
              </a:rPr>
              <a:t>Estabilidad</a:t>
            </a:r>
          </a:p>
          <a:p>
            <a:r>
              <a:rPr lang="es-ES" sz="1200">
                <a:solidFill>
                  <a:schemeClr val="tx1"/>
                </a:solidFill>
              </a:rPr>
              <a:t>Redistribución</a:t>
            </a:r>
          </a:p>
          <a:p>
            <a:r>
              <a:rPr lang="es-ES" sz="1200">
                <a:solidFill>
                  <a:schemeClr val="tx1"/>
                </a:solidFill>
              </a:rPr>
              <a:t>de riqueza</a:t>
            </a:r>
          </a:p>
          <a:p>
            <a:r>
              <a:rPr lang="es-ES" sz="1200">
                <a:solidFill>
                  <a:schemeClr val="tx1"/>
                </a:solidFill>
              </a:rPr>
              <a:t>Legislación</a:t>
            </a:r>
          </a:p>
          <a:p>
            <a:r>
              <a:rPr lang="es-ES" sz="1200">
                <a:solidFill>
                  <a:schemeClr val="tx1"/>
                </a:solidFill>
              </a:rPr>
              <a:t>Competencia</a:t>
            </a:r>
          </a:p>
        </p:txBody>
      </p:sp>
      <p:cxnSp>
        <p:nvCxnSpPr>
          <p:cNvPr id="28740" name="AutoShape 74"/>
          <p:cNvCxnSpPr>
            <a:cxnSpLocks noChangeShapeType="1"/>
            <a:stCxn id="28738" idx="2"/>
            <a:endCxn id="28739" idx="1"/>
          </p:cNvCxnSpPr>
          <p:nvPr/>
        </p:nvCxnSpPr>
        <p:spPr bwMode="auto">
          <a:xfrm rot="16200000" flipH="1">
            <a:off x="7686675" y="1833563"/>
            <a:ext cx="517525" cy="111125"/>
          </a:xfrm>
          <a:prstGeom prst="curvedConnector2">
            <a:avLst/>
          </a:prstGeom>
          <a:noFill/>
          <a:ln w="12700">
            <a:solidFill>
              <a:schemeClr val="tx1"/>
            </a:solidFill>
            <a:round/>
            <a:headEnd/>
            <a:tailEnd type="triangle" w="med" len="med"/>
          </a:ln>
        </p:spPr>
      </p:cxnSp>
      <p:cxnSp>
        <p:nvCxnSpPr>
          <p:cNvPr id="28741" name="AutoShape 75"/>
          <p:cNvCxnSpPr>
            <a:cxnSpLocks noChangeShapeType="1"/>
            <a:stCxn id="28739" idx="3"/>
            <a:endCxn id="28700" idx="3"/>
          </p:cNvCxnSpPr>
          <p:nvPr/>
        </p:nvCxnSpPr>
        <p:spPr bwMode="auto">
          <a:xfrm flipH="1">
            <a:off x="8591550" y="2147888"/>
            <a:ext cx="369888" cy="1220787"/>
          </a:xfrm>
          <a:prstGeom prst="curvedConnector3">
            <a:avLst>
              <a:gd name="adj1" fmla="val -18028"/>
            </a:avLst>
          </a:prstGeom>
          <a:noFill/>
          <a:ln w="12700">
            <a:solidFill>
              <a:schemeClr val="tx1"/>
            </a:solidFill>
            <a:round/>
            <a:headEnd/>
            <a:tailEnd type="triangle" w="med" len="med"/>
          </a:ln>
        </p:spPr>
      </p:cxnSp>
      <p:sp>
        <p:nvSpPr>
          <p:cNvPr id="28742" name="Rectangle 76"/>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 sz="2800"/>
              <a:t>Comercial y Marketing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98"/>
          <p:cNvGrpSpPr>
            <a:grpSpLocks/>
          </p:cNvGrpSpPr>
          <p:nvPr/>
        </p:nvGrpSpPr>
        <p:grpSpPr bwMode="auto">
          <a:xfrm>
            <a:off x="1524000" y="1447800"/>
            <a:ext cx="6400800" cy="4800600"/>
            <a:chOff x="960" y="912"/>
            <a:chExt cx="4032" cy="2784"/>
          </a:xfrm>
        </p:grpSpPr>
        <p:sp>
          <p:nvSpPr>
            <p:cNvPr id="29750" name="AutoShape 91"/>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29751" name="AutoShape 92"/>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29752" name="AutoShape 93"/>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29753" name="Rectangle 95"/>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29754" name="Rectangle 96"/>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29699" name="Text Box 7"/>
          <p:cNvSpPr txBox="1">
            <a:spLocks noChangeArrowheads="1"/>
          </p:cNvSpPr>
          <p:nvPr/>
        </p:nvSpPr>
        <p:spPr bwMode="auto">
          <a:xfrm>
            <a:off x="777875" y="4816475"/>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29700" name="Text Box 19"/>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29701" name="Text Box 20"/>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cxnSp>
        <p:nvCxnSpPr>
          <p:cNvPr id="29702" name="AutoShape 54"/>
          <p:cNvCxnSpPr>
            <a:cxnSpLocks noChangeShapeType="1"/>
            <a:stCxn id="29700" idx="0"/>
            <a:endCxn id="29701"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29703" name="AutoShape 57"/>
          <p:cNvCxnSpPr>
            <a:cxnSpLocks noChangeShapeType="1"/>
            <a:stCxn id="29701" idx="2"/>
            <a:endCxn id="29699" idx="0"/>
          </p:cNvCxnSpPr>
          <p:nvPr/>
        </p:nvCxnSpPr>
        <p:spPr bwMode="auto">
          <a:xfrm rot="5400000">
            <a:off x="1016000" y="2693988"/>
            <a:ext cx="2225675" cy="2019300"/>
          </a:xfrm>
          <a:prstGeom prst="curvedConnector3">
            <a:avLst>
              <a:gd name="adj1" fmla="val 50000"/>
            </a:avLst>
          </a:prstGeom>
          <a:noFill/>
          <a:ln w="12700">
            <a:solidFill>
              <a:schemeClr val="tx1"/>
            </a:solidFill>
            <a:round/>
            <a:headEnd/>
            <a:tailEnd type="triangle" w="med" len="med"/>
          </a:ln>
        </p:spPr>
      </p:cxnSp>
      <p:sp>
        <p:nvSpPr>
          <p:cNvPr id="29704" name="Text Box 100"/>
          <p:cNvSpPr txBox="1">
            <a:spLocks noChangeArrowheads="1"/>
          </p:cNvSpPr>
          <p:nvPr/>
        </p:nvSpPr>
        <p:spPr bwMode="auto">
          <a:xfrm>
            <a:off x="4098925" y="4922838"/>
            <a:ext cx="85407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29705" name="Text Box 101"/>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29706" name="AutoShape 102"/>
          <p:cNvCxnSpPr>
            <a:cxnSpLocks noChangeShapeType="1"/>
            <a:stCxn id="29704" idx="0"/>
            <a:endCxn id="29705" idx="2"/>
          </p:cNvCxnSpPr>
          <p:nvPr/>
        </p:nvCxnSpPr>
        <p:spPr bwMode="auto">
          <a:xfrm rot="5400000" flipH="1">
            <a:off x="3154363" y="3551238"/>
            <a:ext cx="1311275" cy="1431925"/>
          </a:xfrm>
          <a:prstGeom prst="curvedConnector3">
            <a:avLst>
              <a:gd name="adj1" fmla="val 50000"/>
            </a:avLst>
          </a:prstGeom>
          <a:noFill/>
          <a:ln w="12700">
            <a:solidFill>
              <a:schemeClr val="tx1"/>
            </a:solidFill>
            <a:round/>
            <a:headEnd/>
            <a:tailEnd type="triangle" w="med" len="med"/>
          </a:ln>
        </p:spPr>
      </p:cxnSp>
      <p:sp>
        <p:nvSpPr>
          <p:cNvPr id="29707" name="Text Box 107"/>
          <p:cNvSpPr txBox="1">
            <a:spLocks noChangeArrowheads="1"/>
          </p:cNvSpPr>
          <p:nvPr/>
        </p:nvSpPr>
        <p:spPr bwMode="auto">
          <a:xfrm>
            <a:off x="3810000" y="5486400"/>
            <a:ext cx="862013" cy="547688"/>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Flexibilidad</a:t>
            </a:r>
          </a:p>
          <a:p>
            <a:r>
              <a:rPr lang="es-ES" sz="1200">
                <a:solidFill>
                  <a:schemeClr val="tx1"/>
                </a:solidFill>
              </a:rPr>
              <a:t>Horas extras</a:t>
            </a:r>
          </a:p>
          <a:p>
            <a:r>
              <a:rPr lang="es-ES" sz="1200">
                <a:solidFill>
                  <a:schemeClr val="tx1"/>
                </a:solidFill>
              </a:rPr>
              <a:t>Vacaciones</a:t>
            </a:r>
          </a:p>
        </p:txBody>
      </p:sp>
      <p:cxnSp>
        <p:nvCxnSpPr>
          <p:cNvPr id="29708" name="AutoShape 108"/>
          <p:cNvCxnSpPr>
            <a:cxnSpLocks noChangeShapeType="1"/>
            <a:stCxn id="29704" idx="2"/>
            <a:endCxn id="29707" idx="0"/>
          </p:cNvCxnSpPr>
          <p:nvPr/>
        </p:nvCxnSpPr>
        <p:spPr bwMode="auto">
          <a:xfrm rot="5400000">
            <a:off x="4193382" y="5153818"/>
            <a:ext cx="381000" cy="284163"/>
          </a:xfrm>
          <a:prstGeom prst="curvedConnector3">
            <a:avLst>
              <a:gd name="adj1" fmla="val 50000"/>
            </a:avLst>
          </a:prstGeom>
          <a:noFill/>
          <a:ln w="12700">
            <a:solidFill>
              <a:schemeClr val="tx1"/>
            </a:solidFill>
            <a:round/>
            <a:headEnd/>
            <a:tailEnd type="triangle" w="med" len="med"/>
          </a:ln>
        </p:spPr>
      </p:cxnSp>
      <p:grpSp>
        <p:nvGrpSpPr>
          <p:cNvPr id="29709" name="Group 117"/>
          <p:cNvGrpSpPr>
            <a:grpSpLocks/>
          </p:cNvGrpSpPr>
          <p:nvPr/>
        </p:nvGrpSpPr>
        <p:grpSpPr bwMode="auto">
          <a:xfrm>
            <a:off x="3810000" y="2057400"/>
            <a:ext cx="2057400" cy="1612900"/>
            <a:chOff x="2304" y="1440"/>
            <a:chExt cx="1296" cy="1016"/>
          </a:xfrm>
        </p:grpSpPr>
        <p:sp>
          <p:nvSpPr>
            <p:cNvPr id="29745" name="Text Box 111"/>
            <p:cNvSpPr txBox="1">
              <a:spLocks noChangeArrowheads="1"/>
            </p:cNvSpPr>
            <p:nvPr/>
          </p:nvSpPr>
          <p:spPr bwMode="auto">
            <a:xfrm>
              <a:off x="2659" y="1776"/>
              <a:ext cx="609" cy="34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Organización</a:t>
              </a:r>
            </a:p>
            <a:p>
              <a:r>
                <a:rPr lang="es-ES" sz="1200" b="1">
                  <a:solidFill>
                    <a:schemeClr val="tx1"/>
                  </a:solidFill>
                </a:rPr>
                <a:t>Evolución</a:t>
              </a:r>
            </a:p>
            <a:p>
              <a:r>
                <a:rPr lang="es-ES" sz="1200" b="1">
                  <a:solidFill>
                    <a:schemeClr val="tx1"/>
                  </a:solidFill>
                </a:rPr>
                <a:t>Necesidades</a:t>
              </a:r>
            </a:p>
          </p:txBody>
        </p:sp>
        <p:sp>
          <p:nvSpPr>
            <p:cNvPr id="29746" name="AutoShape 113"/>
            <p:cNvSpPr>
              <a:spLocks noChangeArrowheads="1"/>
            </p:cNvSpPr>
            <p:nvPr/>
          </p:nvSpPr>
          <p:spPr bwMode="auto">
            <a:xfrm>
              <a:off x="230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29747" name="AutoShape 114"/>
            <p:cNvSpPr>
              <a:spLocks noChangeArrowheads="1"/>
            </p:cNvSpPr>
            <p:nvPr/>
          </p:nvSpPr>
          <p:spPr bwMode="auto">
            <a:xfrm flipH="1">
              <a:off x="326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29748" name="AutoShape 115"/>
            <p:cNvSpPr>
              <a:spLocks noChangeArrowheads="1"/>
            </p:cNvSpPr>
            <p:nvPr/>
          </p:nvSpPr>
          <p:spPr bwMode="auto">
            <a:xfrm rot="16200000" flipV="1">
              <a:off x="2784" y="221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29749" name="AutoShape 116"/>
            <p:cNvSpPr>
              <a:spLocks noChangeArrowheads="1"/>
            </p:cNvSpPr>
            <p:nvPr/>
          </p:nvSpPr>
          <p:spPr bwMode="auto">
            <a:xfrm rot="16200000" flipH="1">
              <a:off x="2784" y="153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grpSp>
      <p:sp>
        <p:nvSpPr>
          <p:cNvPr id="29710" name="Text Box 118"/>
          <p:cNvSpPr txBox="1">
            <a:spLocks noChangeArrowheads="1"/>
          </p:cNvSpPr>
          <p:nvPr/>
        </p:nvSpPr>
        <p:spPr bwMode="auto">
          <a:xfrm>
            <a:off x="2133600" y="4710113"/>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29711" name="AutoShape 119"/>
          <p:cNvCxnSpPr>
            <a:cxnSpLocks noChangeShapeType="1"/>
            <a:stCxn id="29710" idx="3"/>
            <a:endCxn id="29704" idx="0"/>
          </p:cNvCxnSpPr>
          <p:nvPr/>
        </p:nvCxnSpPr>
        <p:spPr bwMode="auto">
          <a:xfrm>
            <a:off x="2892425" y="4802188"/>
            <a:ext cx="1633538" cy="120650"/>
          </a:xfrm>
          <a:prstGeom prst="curvedConnector2">
            <a:avLst/>
          </a:prstGeom>
          <a:noFill/>
          <a:ln w="12700">
            <a:solidFill>
              <a:schemeClr val="tx1"/>
            </a:solidFill>
            <a:round/>
            <a:headEnd/>
            <a:tailEnd type="triangle" w="med" len="med"/>
          </a:ln>
        </p:spPr>
      </p:cxnSp>
      <p:cxnSp>
        <p:nvCxnSpPr>
          <p:cNvPr id="29712" name="AutoShape 120"/>
          <p:cNvCxnSpPr>
            <a:cxnSpLocks noChangeShapeType="1"/>
            <a:stCxn id="29699" idx="3"/>
            <a:endCxn id="29710" idx="1"/>
          </p:cNvCxnSpPr>
          <p:nvPr/>
        </p:nvCxnSpPr>
        <p:spPr bwMode="auto">
          <a:xfrm flipV="1">
            <a:off x="1460500" y="4802188"/>
            <a:ext cx="673100" cy="196850"/>
          </a:xfrm>
          <a:prstGeom prst="curvedConnector3">
            <a:avLst>
              <a:gd name="adj1" fmla="val 50000"/>
            </a:avLst>
          </a:prstGeom>
          <a:noFill/>
          <a:ln w="12700">
            <a:solidFill>
              <a:schemeClr val="tx1"/>
            </a:solidFill>
            <a:round/>
            <a:headEnd/>
            <a:tailEnd type="triangle" w="med" len="med"/>
          </a:ln>
        </p:spPr>
      </p:cxnSp>
      <p:sp>
        <p:nvSpPr>
          <p:cNvPr id="29713" name="Text Box 121"/>
          <p:cNvSpPr txBox="1">
            <a:spLocks noChangeArrowheads="1"/>
          </p:cNvSpPr>
          <p:nvPr/>
        </p:nvSpPr>
        <p:spPr bwMode="auto">
          <a:xfrm>
            <a:off x="3810000" y="3581400"/>
            <a:ext cx="1276350"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PLANIFICACIÓN</a:t>
            </a:r>
          </a:p>
        </p:txBody>
      </p:sp>
      <p:cxnSp>
        <p:nvCxnSpPr>
          <p:cNvPr id="29714" name="AutoShape 122"/>
          <p:cNvCxnSpPr>
            <a:cxnSpLocks noChangeShapeType="1"/>
            <a:stCxn id="29745" idx="2"/>
            <a:endCxn id="29713" idx="0"/>
          </p:cNvCxnSpPr>
          <p:nvPr/>
        </p:nvCxnSpPr>
        <p:spPr bwMode="auto">
          <a:xfrm rot="5400000">
            <a:off x="4431507" y="3155156"/>
            <a:ext cx="442912" cy="409575"/>
          </a:xfrm>
          <a:prstGeom prst="curvedConnector3">
            <a:avLst>
              <a:gd name="adj1" fmla="val 49819"/>
            </a:avLst>
          </a:prstGeom>
          <a:noFill/>
          <a:ln w="12700">
            <a:solidFill>
              <a:schemeClr val="tx1"/>
            </a:solidFill>
            <a:round/>
            <a:headEnd/>
            <a:tailEnd type="triangle" w="med" len="med"/>
          </a:ln>
        </p:spPr>
      </p:cxnSp>
      <p:sp>
        <p:nvSpPr>
          <p:cNvPr id="29715" name="Text Box 124"/>
          <p:cNvSpPr txBox="1">
            <a:spLocks noChangeArrowheads="1"/>
          </p:cNvSpPr>
          <p:nvPr/>
        </p:nvSpPr>
        <p:spPr bwMode="auto">
          <a:xfrm>
            <a:off x="1487488" y="4883150"/>
            <a:ext cx="1022350"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Selección</a:t>
            </a:r>
          </a:p>
          <a:p>
            <a:r>
              <a:rPr lang="es-ES" sz="1200" b="1">
                <a:solidFill>
                  <a:srgbClr val="000099"/>
                </a:solidFill>
              </a:rPr>
              <a:t>Contratación</a:t>
            </a:r>
          </a:p>
        </p:txBody>
      </p:sp>
      <p:sp>
        <p:nvSpPr>
          <p:cNvPr id="29716" name="Text Box 125"/>
          <p:cNvSpPr txBox="1">
            <a:spLocks noChangeArrowheads="1"/>
          </p:cNvSpPr>
          <p:nvPr/>
        </p:nvSpPr>
        <p:spPr bwMode="auto">
          <a:xfrm>
            <a:off x="3086100" y="4938713"/>
            <a:ext cx="862013" cy="192087"/>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Formación</a:t>
            </a:r>
          </a:p>
        </p:txBody>
      </p:sp>
      <p:sp>
        <p:nvSpPr>
          <p:cNvPr id="29717" name="Text Box 126"/>
          <p:cNvSpPr txBox="1">
            <a:spLocks noChangeArrowheads="1"/>
          </p:cNvSpPr>
          <p:nvPr/>
        </p:nvSpPr>
        <p:spPr bwMode="auto">
          <a:xfrm>
            <a:off x="3175000" y="4546600"/>
            <a:ext cx="879475"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Promoción</a:t>
            </a:r>
          </a:p>
        </p:txBody>
      </p:sp>
      <p:sp>
        <p:nvSpPr>
          <p:cNvPr id="29718" name="Text Box 127"/>
          <p:cNvSpPr txBox="1">
            <a:spLocks noChangeArrowheads="1"/>
          </p:cNvSpPr>
          <p:nvPr/>
        </p:nvSpPr>
        <p:spPr bwMode="auto">
          <a:xfrm>
            <a:off x="1600200" y="5492750"/>
            <a:ext cx="1006475"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Despidos</a:t>
            </a:r>
          </a:p>
          <a:p>
            <a:r>
              <a:rPr lang="es-ES" sz="1200" b="1">
                <a:solidFill>
                  <a:srgbClr val="000099"/>
                </a:solidFill>
              </a:rPr>
              <a:t>Jubilaciones</a:t>
            </a:r>
          </a:p>
        </p:txBody>
      </p:sp>
      <p:sp>
        <p:nvSpPr>
          <p:cNvPr id="29719" name="Text Box 128"/>
          <p:cNvSpPr txBox="1">
            <a:spLocks noChangeArrowheads="1"/>
          </p:cNvSpPr>
          <p:nvPr/>
        </p:nvSpPr>
        <p:spPr bwMode="auto">
          <a:xfrm>
            <a:off x="2236788" y="37036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29720" name="AutoShape 129"/>
          <p:cNvCxnSpPr>
            <a:cxnSpLocks noChangeShapeType="1"/>
            <a:stCxn id="29710" idx="0"/>
            <a:endCxn id="29719" idx="2"/>
          </p:cNvCxnSpPr>
          <p:nvPr/>
        </p:nvCxnSpPr>
        <p:spPr bwMode="auto">
          <a:xfrm rot="-5400000">
            <a:off x="2134394" y="4264819"/>
            <a:ext cx="823913" cy="66675"/>
          </a:xfrm>
          <a:prstGeom prst="curvedConnector3">
            <a:avLst>
              <a:gd name="adj1" fmla="val 49903"/>
            </a:avLst>
          </a:prstGeom>
          <a:noFill/>
          <a:ln w="12700">
            <a:solidFill>
              <a:schemeClr val="tx1"/>
            </a:solidFill>
            <a:round/>
            <a:headEnd/>
            <a:tailEnd type="triangle" w="med" len="med"/>
          </a:ln>
        </p:spPr>
      </p:cxnSp>
      <p:cxnSp>
        <p:nvCxnSpPr>
          <p:cNvPr id="29721" name="AutoShape 130"/>
          <p:cNvCxnSpPr>
            <a:cxnSpLocks noChangeShapeType="1"/>
            <a:stCxn id="29719" idx="0"/>
            <a:endCxn id="29705" idx="2"/>
          </p:cNvCxnSpPr>
          <p:nvPr/>
        </p:nvCxnSpPr>
        <p:spPr bwMode="auto">
          <a:xfrm rot="-5400000">
            <a:off x="2790825" y="3400426"/>
            <a:ext cx="92075" cy="514350"/>
          </a:xfrm>
          <a:prstGeom prst="curvedConnector3">
            <a:avLst>
              <a:gd name="adj1" fmla="val 50000"/>
            </a:avLst>
          </a:prstGeom>
          <a:noFill/>
          <a:ln w="12700">
            <a:solidFill>
              <a:schemeClr val="tx1"/>
            </a:solidFill>
            <a:round/>
            <a:headEnd/>
            <a:tailEnd type="triangle" w="med" len="med"/>
          </a:ln>
        </p:spPr>
      </p:cxnSp>
      <p:sp>
        <p:nvSpPr>
          <p:cNvPr id="29722" name="Text Box 131"/>
          <p:cNvSpPr txBox="1">
            <a:spLocks noChangeArrowheads="1"/>
          </p:cNvSpPr>
          <p:nvPr/>
        </p:nvSpPr>
        <p:spPr bwMode="auto">
          <a:xfrm>
            <a:off x="3657600" y="3962400"/>
            <a:ext cx="725488"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Planes de</a:t>
            </a:r>
          </a:p>
          <a:p>
            <a:r>
              <a:rPr lang="es-ES" sz="1200">
                <a:solidFill>
                  <a:schemeClr val="tx1"/>
                </a:solidFill>
              </a:rPr>
              <a:t>carrera</a:t>
            </a:r>
          </a:p>
        </p:txBody>
      </p:sp>
      <p:cxnSp>
        <p:nvCxnSpPr>
          <p:cNvPr id="29723" name="AutoShape 132"/>
          <p:cNvCxnSpPr>
            <a:cxnSpLocks noChangeShapeType="1"/>
            <a:stCxn id="29710" idx="2"/>
            <a:endCxn id="29718" idx="3"/>
          </p:cNvCxnSpPr>
          <p:nvPr/>
        </p:nvCxnSpPr>
        <p:spPr bwMode="auto">
          <a:xfrm rot="16200000" flipH="1">
            <a:off x="2166144" y="5239544"/>
            <a:ext cx="787400" cy="93662"/>
          </a:xfrm>
          <a:prstGeom prst="curvedConnector4">
            <a:avLst>
              <a:gd name="adj1" fmla="val 38106"/>
              <a:gd name="adj2" fmla="val 344069"/>
            </a:avLst>
          </a:prstGeom>
          <a:noFill/>
          <a:ln w="12700">
            <a:solidFill>
              <a:schemeClr val="tx1"/>
            </a:solidFill>
            <a:round/>
            <a:headEnd/>
            <a:tailEnd type="triangle" w="med" len="med"/>
          </a:ln>
        </p:spPr>
      </p:cxnSp>
      <p:cxnSp>
        <p:nvCxnSpPr>
          <p:cNvPr id="29724" name="AutoShape 133"/>
          <p:cNvCxnSpPr>
            <a:cxnSpLocks noChangeShapeType="1"/>
            <a:stCxn id="29718" idx="1"/>
            <a:endCxn id="29699" idx="2"/>
          </p:cNvCxnSpPr>
          <p:nvPr/>
        </p:nvCxnSpPr>
        <p:spPr bwMode="auto">
          <a:xfrm rot="10800000">
            <a:off x="1119188" y="5181600"/>
            <a:ext cx="481012" cy="498475"/>
          </a:xfrm>
          <a:prstGeom prst="curvedConnector2">
            <a:avLst/>
          </a:prstGeom>
          <a:noFill/>
          <a:ln w="12700">
            <a:solidFill>
              <a:schemeClr val="tx1"/>
            </a:solidFill>
            <a:round/>
            <a:headEnd/>
            <a:tailEnd type="triangle" w="med" len="med"/>
          </a:ln>
        </p:spPr>
      </p:cxnSp>
      <p:cxnSp>
        <p:nvCxnSpPr>
          <p:cNvPr id="29725" name="AutoShape 134"/>
          <p:cNvCxnSpPr>
            <a:cxnSpLocks noChangeShapeType="1"/>
            <a:stCxn id="29713" idx="2"/>
            <a:endCxn id="29704" idx="3"/>
          </p:cNvCxnSpPr>
          <p:nvPr/>
        </p:nvCxnSpPr>
        <p:spPr bwMode="auto">
          <a:xfrm rot="16200000" flipH="1">
            <a:off x="4079875" y="4141788"/>
            <a:ext cx="1241425" cy="504825"/>
          </a:xfrm>
          <a:prstGeom prst="curvedConnector4">
            <a:avLst>
              <a:gd name="adj1" fmla="val 46292"/>
              <a:gd name="adj2" fmla="val 145282"/>
            </a:avLst>
          </a:prstGeom>
          <a:noFill/>
          <a:ln w="12700">
            <a:solidFill>
              <a:schemeClr val="tx1"/>
            </a:solidFill>
            <a:round/>
            <a:headEnd/>
            <a:tailEnd type="triangle" w="med" len="med"/>
          </a:ln>
        </p:spPr>
      </p:cxnSp>
      <p:cxnSp>
        <p:nvCxnSpPr>
          <p:cNvPr id="29726" name="AutoShape 135"/>
          <p:cNvCxnSpPr>
            <a:cxnSpLocks noChangeShapeType="1"/>
            <a:stCxn id="29713" idx="2"/>
            <a:endCxn id="29722" idx="0"/>
          </p:cNvCxnSpPr>
          <p:nvPr/>
        </p:nvCxnSpPr>
        <p:spPr bwMode="auto">
          <a:xfrm rot="5400000">
            <a:off x="4140201" y="3654425"/>
            <a:ext cx="188912" cy="427037"/>
          </a:xfrm>
          <a:prstGeom prst="curvedConnector3">
            <a:avLst>
              <a:gd name="adj1" fmla="val 49579"/>
            </a:avLst>
          </a:prstGeom>
          <a:noFill/>
          <a:ln w="12700">
            <a:solidFill>
              <a:schemeClr val="tx1"/>
            </a:solidFill>
            <a:round/>
            <a:headEnd/>
            <a:tailEnd type="triangle" w="med" len="med"/>
          </a:ln>
        </p:spPr>
      </p:cxnSp>
      <p:sp>
        <p:nvSpPr>
          <p:cNvPr id="29727" name="Text Box 123"/>
          <p:cNvSpPr txBox="1">
            <a:spLocks noChangeArrowheads="1"/>
          </p:cNvSpPr>
          <p:nvPr/>
        </p:nvSpPr>
        <p:spPr bwMode="auto">
          <a:xfrm>
            <a:off x="2362200" y="4114800"/>
            <a:ext cx="887413"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Evaluación</a:t>
            </a:r>
          </a:p>
          <a:p>
            <a:r>
              <a:rPr lang="es-ES" sz="1200" b="1">
                <a:solidFill>
                  <a:srgbClr val="000099"/>
                </a:solidFill>
              </a:rPr>
              <a:t>Control</a:t>
            </a:r>
          </a:p>
        </p:txBody>
      </p:sp>
      <p:cxnSp>
        <p:nvCxnSpPr>
          <p:cNvPr id="29728" name="AutoShape 136"/>
          <p:cNvCxnSpPr>
            <a:cxnSpLocks noChangeShapeType="1"/>
            <a:stCxn id="29722" idx="2"/>
            <a:endCxn id="29717" idx="0"/>
          </p:cNvCxnSpPr>
          <p:nvPr/>
        </p:nvCxnSpPr>
        <p:spPr bwMode="auto">
          <a:xfrm rot="5400000">
            <a:off x="3708400" y="4233863"/>
            <a:ext cx="219075" cy="406400"/>
          </a:xfrm>
          <a:prstGeom prst="curvedConnector3">
            <a:avLst>
              <a:gd name="adj1" fmla="val 50000"/>
            </a:avLst>
          </a:prstGeom>
          <a:noFill/>
          <a:ln w="12700">
            <a:solidFill>
              <a:schemeClr val="tx1"/>
            </a:solidFill>
            <a:round/>
            <a:headEnd/>
            <a:tailEnd type="triangle" w="med" len="med"/>
          </a:ln>
        </p:spPr>
      </p:cxnSp>
      <p:cxnSp>
        <p:nvCxnSpPr>
          <p:cNvPr id="29729" name="AutoShape 137"/>
          <p:cNvCxnSpPr>
            <a:cxnSpLocks noChangeShapeType="1"/>
            <a:stCxn id="29717" idx="2"/>
            <a:endCxn id="29716" idx="0"/>
          </p:cNvCxnSpPr>
          <p:nvPr/>
        </p:nvCxnSpPr>
        <p:spPr bwMode="auto">
          <a:xfrm rot="5400000">
            <a:off x="3466306" y="4790282"/>
            <a:ext cx="200025" cy="96838"/>
          </a:xfrm>
          <a:prstGeom prst="curvedConnector3">
            <a:avLst>
              <a:gd name="adj1" fmla="val 50000"/>
            </a:avLst>
          </a:prstGeom>
          <a:noFill/>
          <a:ln w="12700">
            <a:solidFill>
              <a:schemeClr val="tx1"/>
            </a:solidFill>
            <a:round/>
            <a:headEnd/>
            <a:tailEnd type="triangle" w="med" len="med"/>
          </a:ln>
        </p:spPr>
      </p:cxnSp>
      <p:cxnSp>
        <p:nvCxnSpPr>
          <p:cNvPr id="29730" name="AutoShape 138"/>
          <p:cNvCxnSpPr>
            <a:cxnSpLocks noChangeShapeType="1"/>
            <a:stCxn id="29727" idx="3"/>
            <a:endCxn id="29722" idx="1"/>
          </p:cNvCxnSpPr>
          <p:nvPr/>
        </p:nvCxnSpPr>
        <p:spPr bwMode="auto">
          <a:xfrm flipV="1">
            <a:off x="3249613" y="4144963"/>
            <a:ext cx="407987" cy="157162"/>
          </a:xfrm>
          <a:prstGeom prst="curvedConnector3">
            <a:avLst>
              <a:gd name="adj1" fmla="val 49806"/>
            </a:avLst>
          </a:prstGeom>
          <a:noFill/>
          <a:ln w="12700">
            <a:solidFill>
              <a:schemeClr val="tx1"/>
            </a:solidFill>
            <a:round/>
            <a:headEnd/>
            <a:tailEnd type="triangle" w="med" len="med"/>
          </a:ln>
        </p:spPr>
      </p:cxnSp>
      <p:sp>
        <p:nvSpPr>
          <p:cNvPr id="29731" name="Text Box 139"/>
          <p:cNvSpPr txBox="1">
            <a:spLocks noChangeArrowheads="1"/>
          </p:cNvSpPr>
          <p:nvPr/>
        </p:nvSpPr>
        <p:spPr bwMode="auto">
          <a:xfrm>
            <a:off x="4876800" y="5257800"/>
            <a:ext cx="12668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Descripción</a:t>
            </a:r>
          </a:p>
          <a:p>
            <a:r>
              <a:rPr lang="es-ES" sz="1200">
                <a:solidFill>
                  <a:schemeClr val="tx1"/>
                </a:solidFill>
              </a:rPr>
              <a:t>Puestos de trabajo</a:t>
            </a:r>
          </a:p>
        </p:txBody>
      </p:sp>
      <p:cxnSp>
        <p:nvCxnSpPr>
          <p:cNvPr id="29732" name="AutoShape 140"/>
          <p:cNvCxnSpPr>
            <a:cxnSpLocks noChangeShapeType="1"/>
            <a:stCxn id="29704" idx="3"/>
            <a:endCxn id="29731" idx="0"/>
          </p:cNvCxnSpPr>
          <p:nvPr/>
        </p:nvCxnSpPr>
        <p:spPr bwMode="auto">
          <a:xfrm>
            <a:off x="4953000" y="5014913"/>
            <a:ext cx="557213" cy="242887"/>
          </a:xfrm>
          <a:prstGeom prst="curvedConnector2">
            <a:avLst/>
          </a:prstGeom>
          <a:noFill/>
          <a:ln w="12700">
            <a:solidFill>
              <a:schemeClr val="tx1"/>
            </a:solidFill>
            <a:round/>
            <a:headEnd/>
            <a:tailEnd type="triangle" w="med" len="med"/>
          </a:ln>
        </p:spPr>
      </p:cxnSp>
      <p:sp>
        <p:nvSpPr>
          <p:cNvPr id="29733" name="Text Box 141"/>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cxnSp>
        <p:nvCxnSpPr>
          <p:cNvPr id="29734" name="AutoShape 142"/>
          <p:cNvCxnSpPr>
            <a:cxnSpLocks noChangeShapeType="1"/>
            <a:stCxn id="29733" idx="2"/>
            <a:endCxn id="29710" idx="0"/>
          </p:cNvCxnSpPr>
          <p:nvPr/>
        </p:nvCxnSpPr>
        <p:spPr bwMode="auto">
          <a:xfrm rot="16200000" flipH="1">
            <a:off x="1966913" y="4164013"/>
            <a:ext cx="336550" cy="755650"/>
          </a:xfrm>
          <a:prstGeom prst="curvedConnector3">
            <a:avLst>
              <a:gd name="adj1" fmla="val 50000"/>
            </a:avLst>
          </a:prstGeom>
          <a:noFill/>
          <a:ln w="12700">
            <a:solidFill>
              <a:schemeClr val="tx1"/>
            </a:solidFill>
            <a:round/>
            <a:headEnd/>
            <a:tailEnd type="triangle" w="med" len="med"/>
          </a:ln>
        </p:spPr>
      </p:cxnSp>
      <p:sp>
        <p:nvSpPr>
          <p:cNvPr id="29735" name="Text Box 143"/>
          <p:cNvSpPr txBox="1">
            <a:spLocks noChangeArrowheads="1"/>
          </p:cNvSpPr>
          <p:nvPr/>
        </p:nvSpPr>
        <p:spPr bwMode="auto">
          <a:xfrm>
            <a:off x="1447800" y="3962400"/>
            <a:ext cx="989013"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Negociación</a:t>
            </a:r>
          </a:p>
        </p:txBody>
      </p:sp>
      <p:sp>
        <p:nvSpPr>
          <p:cNvPr id="29736" name="Text Box 144"/>
          <p:cNvSpPr txBox="1">
            <a:spLocks noChangeArrowheads="1"/>
          </p:cNvSpPr>
          <p:nvPr/>
        </p:nvSpPr>
        <p:spPr bwMode="auto">
          <a:xfrm>
            <a:off x="7391400" y="1447800"/>
            <a:ext cx="99536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Administración</a:t>
            </a:r>
          </a:p>
        </p:txBody>
      </p:sp>
      <p:sp>
        <p:nvSpPr>
          <p:cNvPr id="29737" name="Text Box 145"/>
          <p:cNvSpPr txBox="1">
            <a:spLocks noChangeArrowheads="1"/>
          </p:cNvSpPr>
          <p:nvPr/>
        </p:nvSpPr>
        <p:spPr bwMode="auto">
          <a:xfrm>
            <a:off x="228600" y="1371600"/>
            <a:ext cx="666750" cy="730250"/>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Sistema</a:t>
            </a:r>
          </a:p>
          <a:p>
            <a:r>
              <a:rPr lang="es-ES" sz="1200">
                <a:solidFill>
                  <a:schemeClr val="tx1"/>
                </a:solidFill>
              </a:rPr>
              <a:t>Educativo</a:t>
            </a:r>
          </a:p>
          <a:p>
            <a:r>
              <a:rPr lang="es-ES" sz="1200">
                <a:solidFill>
                  <a:schemeClr val="tx1"/>
                </a:solidFill>
              </a:rPr>
              <a:t>Sistema</a:t>
            </a:r>
          </a:p>
          <a:p>
            <a:r>
              <a:rPr lang="es-ES" sz="1200">
                <a:solidFill>
                  <a:schemeClr val="tx1"/>
                </a:solidFill>
              </a:rPr>
              <a:t>Sanitario</a:t>
            </a:r>
          </a:p>
        </p:txBody>
      </p:sp>
      <p:cxnSp>
        <p:nvCxnSpPr>
          <p:cNvPr id="29738" name="AutoShape 146"/>
          <p:cNvCxnSpPr>
            <a:cxnSpLocks noChangeShapeType="1"/>
            <a:stCxn id="29736" idx="0"/>
            <a:endCxn id="29737" idx="0"/>
          </p:cNvCxnSpPr>
          <p:nvPr/>
        </p:nvCxnSpPr>
        <p:spPr bwMode="auto">
          <a:xfrm rot="5400000" flipH="1">
            <a:off x="4187825" y="-2254250"/>
            <a:ext cx="76200" cy="7327900"/>
          </a:xfrm>
          <a:prstGeom prst="curvedConnector3">
            <a:avLst>
              <a:gd name="adj1" fmla="val 400000"/>
            </a:avLst>
          </a:prstGeom>
          <a:noFill/>
          <a:ln w="12700">
            <a:solidFill>
              <a:schemeClr val="tx1"/>
            </a:solidFill>
            <a:round/>
            <a:headEnd/>
            <a:tailEnd type="triangle" w="med" len="med"/>
          </a:ln>
        </p:spPr>
      </p:cxnSp>
      <p:cxnSp>
        <p:nvCxnSpPr>
          <p:cNvPr id="29739" name="AutoShape 147"/>
          <p:cNvCxnSpPr>
            <a:cxnSpLocks noChangeShapeType="1"/>
            <a:stCxn id="29737" idx="2"/>
            <a:endCxn id="29699" idx="1"/>
          </p:cNvCxnSpPr>
          <p:nvPr/>
        </p:nvCxnSpPr>
        <p:spPr bwMode="auto">
          <a:xfrm rot="16200000" flipH="1">
            <a:off x="-778669" y="3442494"/>
            <a:ext cx="2897188" cy="215900"/>
          </a:xfrm>
          <a:prstGeom prst="curvedConnector2">
            <a:avLst/>
          </a:prstGeom>
          <a:noFill/>
          <a:ln w="12700">
            <a:solidFill>
              <a:schemeClr val="tx1"/>
            </a:solidFill>
            <a:round/>
            <a:headEnd/>
            <a:tailEnd type="triangle" w="med" len="med"/>
          </a:ln>
        </p:spPr>
      </p:cxnSp>
      <p:sp>
        <p:nvSpPr>
          <p:cNvPr id="29740" name="Rectangle 151"/>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 sz="2800"/>
              <a:t>Recursos Humanos</a:t>
            </a:r>
          </a:p>
        </p:txBody>
      </p:sp>
      <p:sp>
        <p:nvSpPr>
          <p:cNvPr id="29741" name="Text Box 152"/>
          <p:cNvSpPr txBox="1">
            <a:spLocks noChangeArrowheads="1"/>
          </p:cNvSpPr>
          <p:nvPr/>
        </p:nvSpPr>
        <p:spPr bwMode="auto">
          <a:xfrm>
            <a:off x="3048000" y="5143500"/>
            <a:ext cx="927100"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Conocimiento</a:t>
            </a:r>
          </a:p>
        </p:txBody>
      </p:sp>
      <p:cxnSp>
        <p:nvCxnSpPr>
          <p:cNvPr id="29742" name="AutoShape 153"/>
          <p:cNvCxnSpPr>
            <a:cxnSpLocks noChangeShapeType="1"/>
            <a:stCxn id="29733" idx="1"/>
            <a:endCxn id="29707" idx="2"/>
          </p:cNvCxnSpPr>
          <p:nvPr/>
        </p:nvCxnSpPr>
        <p:spPr bwMode="auto">
          <a:xfrm rot="10800000" flipH="1" flipV="1">
            <a:off x="1406525" y="4283075"/>
            <a:ext cx="2835275" cy="1751013"/>
          </a:xfrm>
          <a:prstGeom prst="curvedConnector4">
            <a:avLst>
              <a:gd name="adj1" fmla="val -35949"/>
              <a:gd name="adj2" fmla="val 113056"/>
            </a:avLst>
          </a:prstGeom>
          <a:noFill/>
          <a:ln w="12700">
            <a:solidFill>
              <a:schemeClr val="tx1"/>
            </a:solidFill>
            <a:round/>
            <a:headEnd/>
            <a:tailEnd type="triangle" w="med" len="med"/>
          </a:ln>
        </p:spPr>
      </p:cxnSp>
      <p:cxnSp>
        <p:nvCxnSpPr>
          <p:cNvPr id="29743" name="AutoShape 154"/>
          <p:cNvCxnSpPr>
            <a:cxnSpLocks noChangeShapeType="1"/>
            <a:stCxn id="29733" idx="1"/>
            <a:endCxn id="29705" idx="1"/>
          </p:cNvCxnSpPr>
          <p:nvPr/>
        </p:nvCxnSpPr>
        <p:spPr bwMode="auto">
          <a:xfrm rot="10800000" flipH="1">
            <a:off x="1406525" y="3521075"/>
            <a:ext cx="1412875" cy="762000"/>
          </a:xfrm>
          <a:prstGeom prst="curvedConnector3">
            <a:avLst>
              <a:gd name="adj1" fmla="val -16181"/>
            </a:avLst>
          </a:prstGeom>
          <a:noFill/>
          <a:ln w="12700">
            <a:solidFill>
              <a:schemeClr val="tx1"/>
            </a:solidFill>
            <a:round/>
            <a:headEnd/>
            <a:tailEnd type="triangle" w="med" len="med"/>
          </a:ln>
        </p:spPr>
      </p:cxnSp>
      <p:cxnSp>
        <p:nvCxnSpPr>
          <p:cNvPr id="29744" name="AutoShape 155"/>
          <p:cNvCxnSpPr>
            <a:cxnSpLocks noChangeShapeType="1"/>
            <a:stCxn id="29701" idx="1"/>
            <a:endCxn id="29699" idx="1"/>
          </p:cNvCxnSpPr>
          <p:nvPr/>
        </p:nvCxnSpPr>
        <p:spPr bwMode="auto">
          <a:xfrm rot="10800000" flipV="1">
            <a:off x="777875" y="2500313"/>
            <a:ext cx="1839913" cy="2498725"/>
          </a:xfrm>
          <a:prstGeom prst="curvedConnector3">
            <a:avLst>
              <a:gd name="adj1" fmla="val 119843"/>
            </a:avLst>
          </a:prstGeom>
          <a:noFill/>
          <a:ln w="12700">
            <a:solidFill>
              <a:schemeClr val="tx1"/>
            </a:solidFill>
            <a:round/>
            <a:headEn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1524000" y="1447800"/>
            <a:ext cx="6400800" cy="4800600"/>
            <a:chOff x="960" y="912"/>
            <a:chExt cx="4032" cy="2784"/>
          </a:xfrm>
        </p:grpSpPr>
        <p:sp>
          <p:nvSpPr>
            <p:cNvPr id="30806" name="AutoShape 3"/>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30807" name="AutoShape 4"/>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30808" name="AutoShape 5"/>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30809" name="Rectangle 6"/>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30810" name="Rectangle 7"/>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cxnSp>
        <p:nvCxnSpPr>
          <p:cNvPr id="30723" name="AutoShape 118"/>
          <p:cNvCxnSpPr>
            <a:cxnSpLocks noChangeShapeType="1"/>
            <a:stCxn id="30786" idx="2"/>
            <a:endCxn id="30738" idx="0"/>
          </p:cNvCxnSpPr>
          <p:nvPr/>
        </p:nvCxnSpPr>
        <p:spPr bwMode="auto">
          <a:xfrm rot="5400000">
            <a:off x="2961482" y="3453606"/>
            <a:ext cx="388938" cy="34925"/>
          </a:xfrm>
          <a:prstGeom prst="curvedConnector3">
            <a:avLst>
              <a:gd name="adj1" fmla="val 49796"/>
            </a:avLst>
          </a:prstGeom>
          <a:noFill/>
          <a:ln w="12700">
            <a:solidFill>
              <a:schemeClr val="tx1"/>
            </a:solidFill>
            <a:round/>
            <a:headEnd/>
            <a:tailEnd type="triangle" w="med" len="med"/>
          </a:ln>
        </p:spPr>
      </p:cxnSp>
      <p:cxnSp>
        <p:nvCxnSpPr>
          <p:cNvPr id="30724" name="AutoShape 110"/>
          <p:cNvCxnSpPr>
            <a:cxnSpLocks noChangeShapeType="1"/>
            <a:stCxn id="30778" idx="2"/>
            <a:endCxn id="30738" idx="2"/>
          </p:cNvCxnSpPr>
          <p:nvPr/>
        </p:nvCxnSpPr>
        <p:spPr bwMode="auto">
          <a:xfrm rot="5400000">
            <a:off x="4788694" y="1275557"/>
            <a:ext cx="922337" cy="4222750"/>
          </a:xfrm>
          <a:prstGeom prst="curvedConnector3">
            <a:avLst>
              <a:gd name="adj1" fmla="val 150602"/>
            </a:avLst>
          </a:prstGeom>
          <a:noFill/>
          <a:ln w="12700">
            <a:solidFill>
              <a:schemeClr val="tx1"/>
            </a:solidFill>
            <a:round/>
            <a:headEnd/>
            <a:tailEnd type="triangle" w="med" len="med"/>
          </a:ln>
        </p:spPr>
      </p:cxnSp>
      <p:cxnSp>
        <p:nvCxnSpPr>
          <p:cNvPr id="30725" name="AutoShape 81"/>
          <p:cNvCxnSpPr>
            <a:cxnSpLocks noChangeShapeType="1"/>
            <a:stCxn id="30738" idx="2"/>
            <a:endCxn id="30757" idx="2"/>
          </p:cNvCxnSpPr>
          <p:nvPr/>
        </p:nvCxnSpPr>
        <p:spPr bwMode="auto">
          <a:xfrm rot="5400000" flipH="1" flipV="1">
            <a:off x="4129088" y="2173288"/>
            <a:ext cx="684212" cy="2665412"/>
          </a:xfrm>
          <a:prstGeom prst="curvedConnector3">
            <a:avLst>
              <a:gd name="adj1" fmla="val -33412"/>
            </a:avLst>
          </a:prstGeom>
          <a:noFill/>
          <a:ln w="12700">
            <a:solidFill>
              <a:schemeClr val="tx1"/>
            </a:solidFill>
            <a:round/>
            <a:headEnd/>
            <a:tailEnd type="triangle" w="med" len="med"/>
          </a:ln>
        </p:spPr>
      </p:cxnSp>
      <p:cxnSp>
        <p:nvCxnSpPr>
          <p:cNvPr id="30726" name="AutoShape 90"/>
          <p:cNvCxnSpPr>
            <a:cxnSpLocks noChangeShapeType="1"/>
            <a:stCxn id="30773" idx="0"/>
            <a:endCxn id="30757" idx="2"/>
          </p:cNvCxnSpPr>
          <p:nvPr/>
        </p:nvCxnSpPr>
        <p:spPr bwMode="auto">
          <a:xfrm rot="5400000" flipH="1">
            <a:off x="5236369" y="3731419"/>
            <a:ext cx="2170112" cy="1035050"/>
          </a:xfrm>
          <a:prstGeom prst="curvedConnector3">
            <a:avLst>
              <a:gd name="adj1" fmla="val 49963"/>
            </a:avLst>
          </a:prstGeom>
          <a:noFill/>
          <a:ln w="12700">
            <a:solidFill>
              <a:schemeClr val="tx1"/>
            </a:solidFill>
            <a:round/>
            <a:headEnd/>
            <a:tailEnd type="triangle" w="med" len="med"/>
          </a:ln>
        </p:spPr>
      </p:cxnSp>
      <p:sp>
        <p:nvSpPr>
          <p:cNvPr id="30727" name="Text Box 8"/>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sp>
        <p:nvSpPr>
          <p:cNvPr id="30728" name="Text Box 10"/>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0729" name="Text Box 11"/>
          <p:cNvSpPr txBox="1">
            <a:spLocks noChangeArrowheads="1"/>
          </p:cNvSpPr>
          <p:nvPr/>
        </p:nvSpPr>
        <p:spPr bwMode="auto">
          <a:xfrm>
            <a:off x="2209800" y="5308600"/>
            <a:ext cx="700088"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a:p>
            <a:r>
              <a:rPr lang="es-ES" sz="1200">
                <a:solidFill>
                  <a:schemeClr val="tx1"/>
                </a:solidFill>
              </a:rPr>
              <a:t>Servicios</a:t>
            </a:r>
          </a:p>
        </p:txBody>
      </p:sp>
      <p:sp>
        <p:nvSpPr>
          <p:cNvPr id="30730" name="Text Box 17"/>
          <p:cNvSpPr txBox="1">
            <a:spLocks noChangeArrowheads="1"/>
          </p:cNvSpPr>
          <p:nvPr/>
        </p:nvSpPr>
        <p:spPr bwMode="auto">
          <a:xfrm>
            <a:off x="5334000" y="5029200"/>
            <a:ext cx="6905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30731" name="Text Box 18"/>
          <p:cNvSpPr txBox="1">
            <a:spLocks noChangeArrowheads="1"/>
          </p:cNvSpPr>
          <p:nvPr/>
        </p:nvSpPr>
        <p:spPr bwMode="auto">
          <a:xfrm>
            <a:off x="4043363" y="2819400"/>
            <a:ext cx="7604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cxnSp>
        <p:nvCxnSpPr>
          <p:cNvPr id="30732" name="AutoShape 23"/>
          <p:cNvCxnSpPr>
            <a:cxnSpLocks noChangeShapeType="1"/>
            <a:stCxn id="30736" idx="3"/>
            <a:endCxn id="30752" idx="1"/>
          </p:cNvCxnSpPr>
          <p:nvPr/>
        </p:nvCxnSpPr>
        <p:spPr bwMode="auto">
          <a:xfrm>
            <a:off x="1384300" y="4632325"/>
            <a:ext cx="1590675" cy="534988"/>
          </a:xfrm>
          <a:prstGeom prst="curvedConnector3">
            <a:avLst>
              <a:gd name="adj1" fmla="val 50000"/>
            </a:avLst>
          </a:prstGeom>
          <a:noFill/>
          <a:ln w="12700">
            <a:solidFill>
              <a:schemeClr val="tx1"/>
            </a:solidFill>
            <a:round/>
            <a:headEnd/>
            <a:tailEnd type="triangle" w="med" len="med"/>
          </a:ln>
        </p:spPr>
      </p:cxnSp>
      <p:cxnSp>
        <p:nvCxnSpPr>
          <p:cNvPr id="30733" name="AutoShape 24"/>
          <p:cNvCxnSpPr>
            <a:cxnSpLocks noChangeShapeType="1"/>
            <a:stCxn id="30728" idx="3"/>
            <a:endCxn id="30727"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30734" name="AutoShape 30"/>
          <p:cNvCxnSpPr>
            <a:cxnSpLocks noChangeShapeType="1"/>
            <a:stCxn id="30731" idx="3"/>
            <a:endCxn id="30730" idx="0"/>
          </p:cNvCxnSpPr>
          <p:nvPr/>
        </p:nvCxnSpPr>
        <p:spPr bwMode="auto">
          <a:xfrm>
            <a:off x="4803775" y="2916238"/>
            <a:ext cx="876300" cy="2112962"/>
          </a:xfrm>
          <a:prstGeom prst="curvedConnector2">
            <a:avLst/>
          </a:prstGeom>
          <a:noFill/>
          <a:ln w="12700">
            <a:solidFill>
              <a:schemeClr val="tx1"/>
            </a:solidFill>
            <a:round/>
            <a:headEnd/>
            <a:tailEnd type="triangle" w="med" len="med"/>
          </a:ln>
        </p:spPr>
      </p:cxnSp>
      <p:sp>
        <p:nvSpPr>
          <p:cNvPr id="30735" name="Text Box 33"/>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0736" name="Text Box 34"/>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0737" name="Text Box 39"/>
          <p:cNvSpPr txBox="1">
            <a:spLocks noChangeArrowheads="1"/>
          </p:cNvSpPr>
          <p:nvPr/>
        </p:nvSpPr>
        <p:spPr bwMode="auto">
          <a:xfrm>
            <a:off x="7315200" y="4389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30738" name="Text Box 41"/>
          <p:cNvSpPr txBox="1">
            <a:spLocks noChangeArrowheads="1"/>
          </p:cNvSpPr>
          <p:nvPr/>
        </p:nvSpPr>
        <p:spPr bwMode="auto">
          <a:xfrm>
            <a:off x="2617788" y="36655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0739" name="Text Box 42"/>
          <p:cNvSpPr txBox="1">
            <a:spLocks noChangeArrowheads="1"/>
          </p:cNvSpPr>
          <p:nvPr/>
        </p:nvSpPr>
        <p:spPr bwMode="auto">
          <a:xfrm>
            <a:off x="5454650" y="36655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30740" name="Text Box 43"/>
          <p:cNvSpPr txBox="1">
            <a:spLocks noChangeArrowheads="1"/>
          </p:cNvSpPr>
          <p:nvPr/>
        </p:nvSpPr>
        <p:spPr bwMode="auto">
          <a:xfrm>
            <a:off x="1905000" y="43132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0741" name="Text Box 46"/>
          <p:cNvSpPr txBox="1">
            <a:spLocks noChangeArrowheads="1"/>
          </p:cNvSpPr>
          <p:nvPr/>
        </p:nvSpPr>
        <p:spPr bwMode="auto">
          <a:xfrm>
            <a:off x="6826250" y="40084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0742" name="AutoShape 52"/>
          <p:cNvCxnSpPr>
            <a:cxnSpLocks noChangeShapeType="1"/>
            <a:stCxn id="30737" idx="0"/>
            <a:endCxn id="30741" idx="3"/>
          </p:cNvCxnSpPr>
          <p:nvPr/>
        </p:nvCxnSpPr>
        <p:spPr bwMode="auto">
          <a:xfrm rot="5400000" flipH="1">
            <a:off x="7289006" y="4126707"/>
            <a:ext cx="288925" cy="236538"/>
          </a:xfrm>
          <a:prstGeom prst="curvedConnector2">
            <a:avLst/>
          </a:prstGeom>
          <a:noFill/>
          <a:ln w="12700">
            <a:solidFill>
              <a:schemeClr val="tx1"/>
            </a:solidFill>
            <a:round/>
            <a:headEnd/>
            <a:tailEnd type="triangle" w="med" len="med"/>
          </a:ln>
        </p:spPr>
      </p:cxnSp>
      <p:cxnSp>
        <p:nvCxnSpPr>
          <p:cNvPr id="30743" name="AutoShape 53"/>
          <p:cNvCxnSpPr>
            <a:cxnSpLocks noChangeShapeType="1"/>
            <a:stCxn id="30741" idx="1"/>
            <a:endCxn id="30739" idx="2"/>
          </p:cNvCxnSpPr>
          <p:nvPr/>
        </p:nvCxnSpPr>
        <p:spPr bwMode="auto">
          <a:xfrm rot="10800000">
            <a:off x="6059488" y="3848100"/>
            <a:ext cx="766762" cy="252413"/>
          </a:xfrm>
          <a:prstGeom prst="curvedConnector2">
            <a:avLst/>
          </a:prstGeom>
          <a:noFill/>
          <a:ln w="12700">
            <a:solidFill>
              <a:schemeClr val="tx1"/>
            </a:solidFill>
            <a:round/>
            <a:headEnd/>
            <a:tailEnd type="triangle" w="med" len="med"/>
          </a:ln>
        </p:spPr>
      </p:cxnSp>
      <p:cxnSp>
        <p:nvCxnSpPr>
          <p:cNvPr id="30744" name="AutoShape 55"/>
          <p:cNvCxnSpPr>
            <a:cxnSpLocks noChangeShapeType="1"/>
            <a:stCxn id="30738" idx="1"/>
            <a:endCxn id="30740" idx="0"/>
          </p:cNvCxnSpPr>
          <p:nvPr/>
        </p:nvCxnSpPr>
        <p:spPr bwMode="auto">
          <a:xfrm rot="10800000" flipV="1">
            <a:off x="2149475" y="3757613"/>
            <a:ext cx="468313" cy="555625"/>
          </a:xfrm>
          <a:prstGeom prst="curvedConnector2">
            <a:avLst/>
          </a:prstGeom>
          <a:noFill/>
          <a:ln w="12700">
            <a:solidFill>
              <a:schemeClr val="tx1"/>
            </a:solidFill>
            <a:round/>
            <a:headEnd/>
            <a:tailEnd type="triangle" w="med" len="med"/>
          </a:ln>
        </p:spPr>
      </p:cxnSp>
      <p:cxnSp>
        <p:nvCxnSpPr>
          <p:cNvPr id="30745" name="AutoShape 56"/>
          <p:cNvCxnSpPr>
            <a:cxnSpLocks noChangeShapeType="1"/>
            <a:stCxn id="30740" idx="2"/>
            <a:endCxn id="30735" idx="0"/>
          </p:cNvCxnSpPr>
          <p:nvPr/>
        </p:nvCxnSpPr>
        <p:spPr bwMode="auto">
          <a:xfrm rot="5400000">
            <a:off x="1304925" y="4230688"/>
            <a:ext cx="579438" cy="1109662"/>
          </a:xfrm>
          <a:prstGeom prst="curvedConnector3">
            <a:avLst>
              <a:gd name="adj1" fmla="val 49861"/>
            </a:avLst>
          </a:prstGeom>
          <a:noFill/>
          <a:ln w="12700">
            <a:solidFill>
              <a:schemeClr val="tx1"/>
            </a:solidFill>
            <a:round/>
            <a:headEnd/>
            <a:tailEnd type="triangle" w="med" len="med"/>
          </a:ln>
        </p:spPr>
      </p:cxnSp>
      <p:cxnSp>
        <p:nvCxnSpPr>
          <p:cNvPr id="30746" name="AutoShape 57"/>
          <p:cNvCxnSpPr>
            <a:cxnSpLocks noChangeShapeType="1"/>
            <a:stCxn id="30738" idx="2"/>
            <a:endCxn id="30736" idx="0"/>
          </p:cNvCxnSpPr>
          <p:nvPr/>
        </p:nvCxnSpPr>
        <p:spPr bwMode="auto">
          <a:xfrm rot="5400000">
            <a:off x="1789906" y="3101182"/>
            <a:ext cx="601663" cy="2095500"/>
          </a:xfrm>
          <a:prstGeom prst="curvedConnector3">
            <a:avLst>
              <a:gd name="adj1" fmla="val 49870"/>
            </a:avLst>
          </a:prstGeom>
          <a:noFill/>
          <a:ln w="12700">
            <a:solidFill>
              <a:schemeClr val="tx1"/>
            </a:solidFill>
            <a:round/>
            <a:headEnd/>
            <a:tailEnd type="triangle" w="med" len="med"/>
          </a:ln>
        </p:spPr>
      </p:cxnSp>
      <p:cxnSp>
        <p:nvCxnSpPr>
          <p:cNvPr id="30747" name="AutoShape 58"/>
          <p:cNvCxnSpPr>
            <a:cxnSpLocks noChangeShapeType="1"/>
            <a:stCxn id="30738" idx="1"/>
            <a:endCxn id="30728" idx="1"/>
          </p:cNvCxnSpPr>
          <p:nvPr/>
        </p:nvCxnSpPr>
        <p:spPr bwMode="auto">
          <a:xfrm rot="10800000" flipV="1">
            <a:off x="625475" y="3757613"/>
            <a:ext cx="1992313" cy="2055812"/>
          </a:xfrm>
          <a:prstGeom prst="curvedConnector3">
            <a:avLst>
              <a:gd name="adj1" fmla="val 111472"/>
            </a:avLst>
          </a:prstGeom>
          <a:noFill/>
          <a:ln w="12700">
            <a:solidFill>
              <a:schemeClr val="tx1"/>
            </a:solidFill>
            <a:round/>
            <a:headEnd/>
            <a:tailEnd type="triangle" w="med" len="med"/>
          </a:ln>
        </p:spPr>
      </p:cxnSp>
      <p:cxnSp>
        <p:nvCxnSpPr>
          <p:cNvPr id="30748" name="AutoShape 59"/>
          <p:cNvCxnSpPr>
            <a:cxnSpLocks noChangeShapeType="1"/>
            <a:stCxn id="30729" idx="1"/>
            <a:endCxn id="30738" idx="2"/>
          </p:cNvCxnSpPr>
          <p:nvPr/>
        </p:nvCxnSpPr>
        <p:spPr bwMode="auto">
          <a:xfrm rot="10800000" flipH="1">
            <a:off x="2209800" y="3848100"/>
            <a:ext cx="928688" cy="1643063"/>
          </a:xfrm>
          <a:prstGeom prst="curvedConnector4">
            <a:avLst>
              <a:gd name="adj1" fmla="val -24616"/>
              <a:gd name="adj2" fmla="val 55556"/>
            </a:avLst>
          </a:prstGeom>
          <a:noFill/>
          <a:ln w="12700">
            <a:solidFill>
              <a:schemeClr val="tx1"/>
            </a:solidFill>
            <a:round/>
            <a:headEnd/>
            <a:tailEnd type="triangle" w="med" len="med"/>
          </a:ln>
        </p:spPr>
      </p:cxnSp>
      <p:cxnSp>
        <p:nvCxnSpPr>
          <p:cNvPr id="30749" name="AutoShape 63"/>
          <p:cNvCxnSpPr>
            <a:cxnSpLocks noChangeShapeType="1"/>
            <a:stCxn id="30731" idx="2"/>
            <a:endCxn id="30762" idx="0"/>
          </p:cNvCxnSpPr>
          <p:nvPr/>
        </p:nvCxnSpPr>
        <p:spPr bwMode="auto">
          <a:xfrm rot="16200000" flipH="1">
            <a:off x="4127501" y="3308350"/>
            <a:ext cx="654050" cy="60325"/>
          </a:xfrm>
          <a:prstGeom prst="curvedConnector3">
            <a:avLst>
              <a:gd name="adj1" fmla="val 50000"/>
            </a:avLst>
          </a:prstGeom>
          <a:noFill/>
          <a:ln w="12700">
            <a:solidFill>
              <a:schemeClr val="tx1"/>
            </a:solidFill>
            <a:round/>
            <a:headEnd/>
            <a:tailEnd type="triangle" w="med" len="med"/>
          </a:ln>
        </p:spPr>
      </p:cxnSp>
      <p:cxnSp>
        <p:nvCxnSpPr>
          <p:cNvPr id="30750" name="AutoShape 65"/>
          <p:cNvCxnSpPr>
            <a:cxnSpLocks noChangeShapeType="1"/>
            <a:stCxn id="30735" idx="3"/>
            <a:endCxn id="30729" idx="1"/>
          </p:cNvCxnSpPr>
          <p:nvPr/>
        </p:nvCxnSpPr>
        <p:spPr bwMode="auto">
          <a:xfrm>
            <a:off x="1470025" y="5167313"/>
            <a:ext cx="739775" cy="323850"/>
          </a:xfrm>
          <a:prstGeom prst="curvedConnector3">
            <a:avLst>
              <a:gd name="adj1" fmla="val 50000"/>
            </a:avLst>
          </a:prstGeom>
          <a:noFill/>
          <a:ln w="12700">
            <a:solidFill>
              <a:schemeClr val="tx1"/>
            </a:solidFill>
            <a:round/>
            <a:headEnd/>
            <a:tailEnd type="triangle" w="med" len="med"/>
          </a:ln>
        </p:spPr>
      </p:cxnSp>
      <p:sp>
        <p:nvSpPr>
          <p:cNvPr id="30751" name="Text Box 66"/>
          <p:cNvSpPr txBox="1">
            <a:spLocks noChangeArrowheads="1"/>
          </p:cNvSpPr>
          <p:nvPr/>
        </p:nvSpPr>
        <p:spPr bwMode="auto">
          <a:xfrm>
            <a:off x="2971800" y="43434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0752" name="Text Box 67"/>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0753" name="Text Box 68"/>
          <p:cNvSpPr txBox="1">
            <a:spLocks noChangeArrowheads="1"/>
          </p:cNvSpPr>
          <p:nvPr/>
        </p:nvSpPr>
        <p:spPr bwMode="auto">
          <a:xfrm>
            <a:off x="3201988" y="46942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30754" name="AutoShape 69"/>
          <p:cNvCxnSpPr>
            <a:cxnSpLocks noChangeShapeType="1"/>
            <a:stCxn id="30752" idx="0"/>
            <a:endCxn id="30753" idx="2"/>
          </p:cNvCxnSpPr>
          <p:nvPr/>
        </p:nvCxnSpPr>
        <p:spPr bwMode="auto">
          <a:xfrm rot="-5400000">
            <a:off x="3350419" y="4880769"/>
            <a:ext cx="198438" cy="190500"/>
          </a:xfrm>
          <a:prstGeom prst="curvedConnector3">
            <a:avLst>
              <a:gd name="adj1" fmla="val 49602"/>
            </a:avLst>
          </a:prstGeom>
          <a:noFill/>
          <a:ln w="12700">
            <a:solidFill>
              <a:schemeClr val="tx1"/>
            </a:solidFill>
            <a:round/>
            <a:headEnd/>
            <a:tailEnd type="triangle" w="med" len="med"/>
          </a:ln>
        </p:spPr>
      </p:cxnSp>
      <p:cxnSp>
        <p:nvCxnSpPr>
          <p:cNvPr id="30755" name="AutoShape 70"/>
          <p:cNvCxnSpPr>
            <a:cxnSpLocks noChangeShapeType="1"/>
            <a:stCxn id="30753" idx="0"/>
            <a:endCxn id="30751" idx="2"/>
          </p:cNvCxnSpPr>
          <p:nvPr/>
        </p:nvCxnSpPr>
        <p:spPr bwMode="auto">
          <a:xfrm rot="5400000" flipH="1">
            <a:off x="3311525" y="4460876"/>
            <a:ext cx="168275" cy="298450"/>
          </a:xfrm>
          <a:prstGeom prst="curvedConnector3">
            <a:avLst>
              <a:gd name="adj1" fmla="val 50000"/>
            </a:avLst>
          </a:prstGeom>
          <a:noFill/>
          <a:ln w="12700">
            <a:solidFill>
              <a:schemeClr val="tx1"/>
            </a:solidFill>
            <a:round/>
            <a:headEnd/>
            <a:tailEnd type="triangle" w="med" len="med"/>
          </a:ln>
        </p:spPr>
      </p:cxnSp>
      <p:cxnSp>
        <p:nvCxnSpPr>
          <p:cNvPr id="30756" name="AutoShape 71"/>
          <p:cNvCxnSpPr>
            <a:cxnSpLocks noChangeShapeType="1"/>
            <a:stCxn id="30751" idx="0"/>
            <a:endCxn id="30738" idx="2"/>
          </p:cNvCxnSpPr>
          <p:nvPr/>
        </p:nvCxnSpPr>
        <p:spPr bwMode="auto">
          <a:xfrm rot="5400000" flipH="1">
            <a:off x="2944813" y="4041775"/>
            <a:ext cx="495300" cy="107950"/>
          </a:xfrm>
          <a:prstGeom prst="curvedConnector3">
            <a:avLst>
              <a:gd name="adj1" fmla="val 50000"/>
            </a:avLst>
          </a:prstGeom>
          <a:noFill/>
          <a:ln w="12700">
            <a:solidFill>
              <a:schemeClr val="tx1"/>
            </a:solidFill>
            <a:round/>
            <a:headEnd/>
            <a:tailEnd type="triangle" w="med" len="med"/>
          </a:ln>
        </p:spPr>
      </p:cxnSp>
      <p:sp>
        <p:nvSpPr>
          <p:cNvPr id="30757" name="Text Box 72"/>
          <p:cNvSpPr txBox="1">
            <a:spLocks noChangeArrowheads="1"/>
          </p:cNvSpPr>
          <p:nvPr/>
        </p:nvSpPr>
        <p:spPr bwMode="auto">
          <a:xfrm>
            <a:off x="5299075" y="2971800"/>
            <a:ext cx="10080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p:txBody>
      </p:sp>
      <p:sp>
        <p:nvSpPr>
          <p:cNvPr id="30758" name="Text Box 73"/>
          <p:cNvSpPr txBox="1">
            <a:spLocks noChangeArrowheads="1"/>
          </p:cNvSpPr>
          <p:nvPr/>
        </p:nvSpPr>
        <p:spPr bwMode="auto">
          <a:xfrm>
            <a:off x="3657600" y="1524000"/>
            <a:ext cx="1065213"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ESTRATEGIA</a:t>
            </a:r>
          </a:p>
        </p:txBody>
      </p:sp>
      <p:cxnSp>
        <p:nvCxnSpPr>
          <p:cNvPr id="30759" name="AutoShape 74"/>
          <p:cNvCxnSpPr>
            <a:cxnSpLocks noChangeShapeType="1"/>
            <a:stCxn id="30763" idx="2"/>
            <a:endCxn id="30731" idx="0"/>
          </p:cNvCxnSpPr>
          <p:nvPr/>
        </p:nvCxnSpPr>
        <p:spPr bwMode="auto">
          <a:xfrm rot="16200000" flipH="1">
            <a:off x="3904457" y="2299494"/>
            <a:ext cx="798512" cy="241300"/>
          </a:xfrm>
          <a:prstGeom prst="curvedConnector3">
            <a:avLst>
              <a:gd name="adj1" fmla="val 49903"/>
            </a:avLst>
          </a:prstGeom>
          <a:noFill/>
          <a:ln w="12700">
            <a:solidFill>
              <a:schemeClr val="tx1"/>
            </a:solidFill>
            <a:round/>
            <a:headEnd/>
            <a:tailEnd type="triangle" w="med" len="med"/>
          </a:ln>
        </p:spPr>
      </p:cxnSp>
      <p:sp>
        <p:nvSpPr>
          <p:cNvPr id="30760" name="Text Box 75"/>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0761" name="Text Box 76"/>
          <p:cNvSpPr txBox="1">
            <a:spLocks noChangeArrowheads="1"/>
          </p:cNvSpPr>
          <p:nvPr/>
        </p:nvSpPr>
        <p:spPr bwMode="auto">
          <a:xfrm>
            <a:off x="268288" y="2362200"/>
            <a:ext cx="18653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Deudores - Prestamistas</a:t>
            </a:r>
          </a:p>
        </p:txBody>
      </p:sp>
      <p:sp>
        <p:nvSpPr>
          <p:cNvPr id="30762" name="Text Box 19"/>
          <p:cNvSpPr txBox="1">
            <a:spLocks noChangeArrowheads="1"/>
          </p:cNvSpPr>
          <p:nvPr/>
        </p:nvSpPr>
        <p:spPr bwMode="auto">
          <a:xfrm>
            <a:off x="3787775" y="3665538"/>
            <a:ext cx="1393825"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sp>
        <p:nvSpPr>
          <p:cNvPr id="30763" name="Text Box 77"/>
          <p:cNvSpPr txBox="1">
            <a:spLocks noChangeArrowheads="1"/>
          </p:cNvSpPr>
          <p:nvPr/>
        </p:nvSpPr>
        <p:spPr bwMode="auto">
          <a:xfrm>
            <a:off x="3670300" y="1828800"/>
            <a:ext cx="1023938"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Planificación</a:t>
            </a:r>
          </a:p>
        </p:txBody>
      </p:sp>
      <p:sp>
        <p:nvSpPr>
          <p:cNvPr id="30764" name="Text Box 78"/>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0765" name="Text Box 79"/>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0766" name="Text Box 80"/>
          <p:cNvSpPr txBox="1">
            <a:spLocks noChangeArrowheads="1"/>
          </p:cNvSpPr>
          <p:nvPr/>
        </p:nvSpPr>
        <p:spPr bwMode="auto">
          <a:xfrm>
            <a:off x="7391400" y="1447800"/>
            <a:ext cx="995363"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cxnSp>
        <p:nvCxnSpPr>
          <p:cNvPr id="30767" name="AutoShape 82"/>
          <p:cNvCxnSpPr>
            <a:cxnSpLocks noChangeShapeType="1"/>
            <a:stCxn id="30739" idx="0"/>
            <a:endCxn id="30757" idx="2"/>
          </p:cNvCxnSpPr>
          <p:nvPr/>
        </p:nvCxnSpPr>
        <p:spPr bwMode="auto">
          <a:xfrm rot="5400000" flipH="1">
            <a:off x="5680869" y="3286919"/>
            <a:ext cx="501650" cy="255588"/>
          </a:xfrm>
          <a:prstGeom prst="curvedConnector3">
            <a:avLst>
              <a:gd name="adj1" fmla="val 50000"/>
            </a:avLst>
          </a:prstGeom>
          <a:noFill/>
          <a:ln w="12700">
            <a:solidFill>
              <a:schemeClr val="tx1"/>
            </a:solidFill>
            <a:round/>
            <a:headEnd/>
            <a:tailEnd type="triangle" w="med" len="med"/>
          </a:ln>
        </p:spPr>
      </p:cxnSp>
      <p:cxnSp>
        <p:nvCxnSpPr>
          <p:cNvPr id="30768" name="AutoShape 83"/>
          <p:cNvCxnSpPr>
            <a:cxnSpLocks noChangeShapeType="1"/>
            <a:stCxn id="30762" idx="0"/>
            <a:endCxn id="30757" idx="2"/>
          </p:cNvCxnSpPr>
          <p:nvPr/>
        </p:nvCxnSpPr>
        <p:spPr bwMode="auto">
          <a:xfrm rot="-5400000">
            <a:off x="4893469" y="2755107"/>
            <a:ext cx="501650" cy="1319212"/>
          </a:xfrm>
          <a:prstGeom prst="curvedConnector3">
            <a:avLst>
              <a:gd name="adj1" fmla="val 50000"/>
            </a:avLst>
          </a:prstGeom>
          <a:noFill/>
          <a:ln w="12700">
            <a:solidFill>
              <a:schemeClr val="tx1"/>
            </a:solidFill>
            <a:round/>
            <a:headEnd/>
            <a:tailEnd type="triangle" w="med" len="med"/>
          </a:ln>
        </p:spPr>
      </p:cxnSp>
      <p:sp>
        <p:nvSpPr>
          <p:cNvPr id="30769" name="Text Box 85"/>
          <p:cNvSpPr txBox="1">
            <a:spLocks noChangeArrowheads="1"/>
          </p:cNvSpPr>
          <p:nvPr/>
        </p:nvSpPr>
        <p:spPr bwMode="auto">
          <a:xfrm>
            <a:off x="1455738" y="2590800"/>
            <a:ext cx="787400" cy="547688"/>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Prestamos</a:t>
            </a:r>
          </a:p>
          <a:p>
            <a:r>
              <a:rPr lang="es-ES" sz="1200">
                <a:solidFill>
                  <a:schemeClr val="tx1"/>
                </a:solidFill>
              </a:rPr>
              <a:t>Renting</a:t>
            </a:r>
          </a:p>
          <a:p>
            <a:r>
              <a:rPr lang="es-ES" sz="1200">
                <a:solidFill>
                  <a:schemeClr val="tx1"/>
                </a:solidFill>
              </a:rPr>
              <a:t>L. Crédito...</a:t>
            </a:r>
          </a:p>
        </p:txBody>
      </p:sp>
      <p:sp>
        <p:nvSpPr>
          <p:cNvPr id="30770" name="Text Box 86"/>
          <p:cNvSpPr txBox="1">
            <a:spLocks noChangeArrowheads="1"/>
          </p:cNvSpPr>
          <p:nvPr/>
        </p:nvSpPr>
        <p:spPr bwMode="auto">
          <a:xfrm>
            <a:off x="1568450" y="3200400"/>
            <a:ext cx="565150"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Bonos</a:t>
            </a:r>
          </a:p>
          <a:p>
            <a:r>
              <a:rPr lang="es-ES" sz="1200">
                <a:solidFill>
                  <a:schemeClr val="tx1"/>
                </a:solidFill>
              </a:rPr>
              <a:t>Pagarés</a:t>
            </a:r>
          </a:p>
        </p:txBody>
      </p:sp>
      <p:cxnSp>
        <p:nvCxnSpPr>
          <p:cNvPr id="30771" name="AutoShape 87"/>
          <p:cNvCxnSpPr>
            <a:cxnSpLocks noChangeShapeType="1"/>
            <a:stCxn id="30765" idx="3"/>
            <a:endCxn id="30770" idx="1"/>
          </p:cNvCxnSpPr>
          <p:nvPr/>
        </p:nvCxnSpPr>
        <p:spPr bwMode="auto">
          <a:xfrm>
            <a:off x="971550" y="3382963"/>
            <a:ext cx="596900" cy="0"/>
          </a:xfrm>
          <a:prstGeom prst="straightConnector1">
            <a:avLst/>
          </a:prstGeom>
          <a:noFill/>
          <a:ln w="12700">
            <a:solidFill>
              <a:schemeClr val="tx1"/>
            </a:solidFill>
            <a:round/>
            <a:headEnd/>
            <a:tailEnd type="triangle" w="med" len="med"/>
          </a:ln>
        </p:spPr>
      </p:cxnSp>
      <p:cxnSp>
        <p:nvCxnSpPr>
          <p:cNvPr id="30772" name="AutoShape 88"/>
          <p:cNvCxnSpPr>
            <a:cxnSpLocks noChangeShapeType="1"/>
            <a:stCxn id="30764" idx="3"/>
            <a:endCxn id="30769" idx="1"/>
          </p:cNvCxnSpPr>
          <p:nvPr/>
        </p:nvCxnSpPr>
        <p:spPr bwMode="auto">
          <a:xfrm>
            <a:off x="923925" y="2865438"/>
            <a:ext cx="531813" cy="0"/>
          </a:xfrm>
          <a:prstGeom prst="straightConnector1">
            <a:avLst/>
          </a:prstGeom>
          <a:noFill/>
          <a:ln w="12700">
            <a:solidFill>
              <a:schemeClr val="tx1"/>
            </a:solidFill>
            <a:round/>
            <a:headEnd/>
            <a:tailEnd type="triangle" w="med" len="med"/>
          </a:ln>
        </p:spPr>
      </p:cxnSp>
      <p:sp>
        <p:nvSpPr>
          <p:cNvPr id="30773" name="Text Box 89"/>
          <p:cNvSpPr txBox="1">
            <a:spLocks noChangeArrowheads="1"/>
          </p:cNvSpPr>
          <p:nvPr/>
        </p:nvSpPr>
        <p:spPr bwMode="auto">
          <a:xfrm>
            <a:off x="5978525" y="5334000"/>
            <a:ext cx="1720850" cy="374650"/>
          </a:xfrm>
          <a:prstGeom prst="rect">
            <a:avLst/>
          </a:prstGeom>
          <a:solidFill>
            <a:srgbClr val="FFE9FC"/>
          </a:solidFill>
          <a:ln w="9525">
            <a:solidFill>
              <a:srgbClr val="FF0000"/>
            </a:solidFill>
            <a:miter lim="800000"/>
            <a:headEnd/>
            <a:tailEnd/>
          </a:ln>
        </p:spPr>
        <p:txBody>
          <a:bodyPr wrap="none" lIns="36000" tIns="0" rIns="36000" bIns="0">
            <a:spAutoFit/>
          </a:bodyPr>
          <a:lstStyle/>
          <a:p>
            <a:r>
              <a:rPr lang="es-ES" sz="1200" b="1">
                <a:solidFill>
                  <a:srgbClr val="008000"/>
                </a:solidFill>
              </a:rPr>
              <a:t>Actividades</a:t>
            </a:r>
          </a:p>
          <a:p>
            <a:r>
              <a:rPr lang="es-ES" sz="1200">
                <a:solidFill>
                  <a:srgbClr val="008000"/>
                </a:solidFill>
              </a:rPr>
              <a:t>Movimientos de cuentas</a:t>
            </a:r>
          </a:p>
        </p:txBody>
      </p:sp>
      <p:sp>
        <p:nvSpPr>
          <p:cNvPr id="30774" name="Text Box 91"/>
          <p:cNvSpPr txBox="1">
            <a:spLocks noChangeArrowheads="1"/>
          </p:cNvSpPr>
          <p:nvPr/>
        </p:nvSpPr>
        <p:spPr bwMode="auto">
          <a:xfrm>
            <a:off x="5562600" y="2438400"/>
            <a:ext cx="758825"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Cuenta de</a:t>
            </a:r>
          </a:p>
          <a:p>
            <a:r>
              <a:rPr lang="es-ES" sz="1200">
                <a:solidFill>
                  <a:schemeClr val="tx1"/>
                </a:solidFill>
              </a:rPr>
              <a:t>Resultados</a:t>
            </a:r>
          </a:p>
        </p:txBody>
      </p:sp>
      <p:sp>
        <p:nvSpPr>
          <p:cNvPr id="30775" name="Text Box 92"/>
          <p:cNvSpPr txBox="1">
            <a:spLocks noChangeArrowheads="1"/>
          </p:cNvSpPr>
          <p:nvPr/>
        </p:nvSpPr>
        <p:spPr bwMode="auto">
          <a:xfrm>
            <a:off x="6642100" y="3136900"/>
            <a:ext cx="5476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Balance</a:t>
            </a:r>
          </a:p>
        </p:txBody>
      </p:sp>
      <p:cxnSp>
        <p:nvCxnSpPr>
          <p:cNvPr id="30776" name="AutoShape 93"/>
          <p:cNvCxnSpPr>
            <a:cxnSpLocks noChangeShapeType="1"/>
            <a:stCxn id="30757" idx="0"/>
            <a:endCxn id="30774" idx="2"/>
          </p:cNvCxnSpPr>
          <p:nvPr/>
        </p:nvCxnSpPr>
        <p:spPr bwMode="auto">
          <a:xfrm rot="-5400000">
            <a:off x="5788819" y="2818606"/>
            <a:ext cx="168275" cy="138113"/>
          </a:xfrm>
          <a:prstGeom prst="curvedConnector3">
            <a:avLst>
              <a:gd name="adj1" fmla="val 50000"/>
            </a:avLst>
          </a:prstGeom>
          <a:noFill/>
          <a:ln w="12700">
            <a:solidFill>
              <a:schemeClr val="tx1"/>
            </a:solidFill>
            <a:round/>
            <a:headEnd/>
            <a:tailEnd type="triangle" w="med" len="med"/>
          </a:ln>
        </p:spPr>
      </p:cxnSp>
      <p:sp>
        <p:nvSpPr>
          <p:cNvPr id="30777" name="Text Box 94"/>
          <p:cNvSpPr txBox="1">
            <a:spLocks noChangeArrowheads="1"/>
          </p:cNvSpPr>
          <p:nvPr/>
        </p:nvSpPr>
        <p:spPr bwMode="auto">
          <a:xfrm>
            <a:off x="6248400" y="1371600"/>
            <a:ext cx="7000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Beneficios</a:t>
            </a:r>
          </a:p>
        </p:txBody>
      </p:sp>
      <p:sp>
        <p:nvSpPr>
          <p:cNvPr id="30778" name="Text Box 95"/>
          <p:cNvSpPr txBox="1">
            <a:spLocks noChangeArrowheads="1"/>
          </p:cNvSpPr>
          <p:nvPr/>
        </p:nvSpPr>
        <p:spPr bwMode="auto">
          <a:xfrm>
            <a:off x="7010400" y="2743200"/>
            <a:ext cx="7016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Impuestos</a:t>
            </a:r>
          </a:p>
        </p:txBody>
      </p:sp>
      <p:cxnSp>
        <p:nvCxnSpPr>
          <p:cNvPr id="30779" name="AutoShape 96"/>
          <p:cNvCxnSpPr>
            <a:cxnSpLocks noChangeShapeType="1"/>
            <a:stCxn id="30757" idx="3"/>
            <a:endCxn id="30775" idx="1"/>
          </p:cNvCxnSpPr>
          <p:nvPr/>
        </p:nvCxnSpPr>
        <p:spPr bwMode="auto">
          <a:xfrm>
            <a:off x="6307138" y="3068638"/>
            <a:ext cx="334962" cy="160337"/>
          </a:xfrm>
          <a:prstGeom prst="curvedConnector3">
            <a:avLst>
              <a:gd name="adj1" fmla="val 49764"/>
            </a:avLst>
          </a:prstGeom>
          <a:noFill/>
          <a:ln w="12700">
            <a:solidFill>
              <a:schemeClr val="tx1"/>
            </a:solidFill>
            <a:round/>
            <a:headEnd/>
            <a:tailEnd type="triangle" w="med" len="med"/>
          </a:ln>
        </p:spPr>
      </p:cxnSp>
      <p:cxnSp>
        <p:nvCxnSpPr>
          <p:cNvPr id="30780" name="AutoShape 97"/>
          <p:cNvCxnSpPr>
            <a:cxnSpLocks noChangeShapeType="1"/>
            <a:stCxn id="30774" idx="3"/>
            <a:endCxn id="30778" idx="1"/>
          </p:cNvCxnSpPr>
          <p:nvPr/>
        </p:nvCxnSpPr>
        <p:spPr bwMode="auto">
          <a:xfrm>
            <a:off x="6321425" y="2620963"/>
            <a:ext cx="688975" cy="214312"/>
          </a:xfrm>
          <a:prstGeom prst="curvedConnector3">
            <a:avLst>
              <a:gd name="adj1" fmla="val 50000"/>
            </a:avLst>
          </a:prstGeom>
          <a:noFill/>
          <a:ln w="12700">
            <a:solidFill>
              <a:schemeClr val="tx1"/>
            </a:solidFill>
            <a:round/>
            <a:headEnd/>
            <a:tailEnd type="triangle" w="med" len="med"/>
          </a:ln>
        </p:spPr>
      </p:cxnSp>
      <p:cxnSp>
        <p:nvCxnSpPr>
          <p:cNvPr id="30781" name="AutoShape 98"/>
          <p:cNvCxnSpPr>
            <a:cxnSpLocks noChangeShapeType="1"/>
            <a:stCxn id="30774" idx="3"/>
            <a:endCxn id="30777" idx="2"/>
          </p:cNvCxnSpPr>
          <p:nvPr/>
        </p:nvCxnSpPr>
        <p:spPr bwMode="auto">
          <a:xfrm flipV="1">
            <a:off x="6321425" y="1554163"/>
            <a:ext cx="277813" cy="1066800"/>
          </a:xfrm>
          <a:prstGeom prst="curvedConnector2">
            <a:avLst/>
          </a:prstGeom>
          <a:noFill/>
          <a:ln w="12700">
            <a:solidFill>
              <a:schemeClr val="tx1"/>
            </a:solidFill>
            <a:round/>
            <a:headEnd/>
            <a:tailEnd type="triangle" w="med" len="med"/>
          </a:ln>
        </p:spPr>
      </p:cxnSp>
      <p:cxnSp>
        <p:nvCxnSpPr>
          <p:cNvPr id="30782" name="AutoShape 99"/>
          <p:cNvCxnSpPr>
            <a:cxnSpLocks noChangeShapeType="1"/>
            <a:stCxn id="30778" idx="0"/>
            <a:endCxn id="30766" idx="2"/>
          </p:cNvCxnSpPr>
          <p:nvPr/>
        </p:nvCxnSpPr>
        <p:spPr bwMode="auto">
          <a:xfrm rot="-5400000">
            <a:off x="7069138" y="1922463"/>
            <a:ext cx="1112837" cy="528637"/>
          </a:xfrm>
          <a:prstGeom prst="curvedConnector3">
            <a:avLst>
              <a:gd name="adj1" fmla="val 49931"/>
            </a:avLst>
          </a:prstGeom>
          <a:noFill/>
          <a:ln w="12700">
            <a:solidFill>
              <a:schemeClr val="tx1"/>
            </a:solidFill>
            <a:round/>
            <a:headEnd/>
            <a:tailEnd type="triangle" w="med" len="med"/>
          </a:ln>
        </p:spPr>
      </p:cxnSp>
      <p:cxnSp>
        <p:nvCxnSpPr>
          <p:cNvPr id="30783" name="AutoShape 100"/>
          <p:cNvCxnSpPr>
            <a:cxnSpLocks noChangeShapeType="1"/>
            <a:stCxn id="30777" idx="1"/>
            <a:endCxn id="30760" idx="3"/>
          </p:cNvCxnSpPr>
          <p:nvPr/>
        </p:nvCxnSpPr>
        <p:spPr bwMode="auto">
          <a:xfrm rot="10800000">
            <a:off x="2544763" y="946150"/>
            <a:ext cx="3703637" cy="517525"/>
          </a:xfrm>
          <a:prstGeom prst="curvedConnector3">
            <a:avLst>
              <a:gd name="adj1" fmla="val 49977"/>
            </a:avLst>
          </a:prstGeom>
          <a:noFill/>
          <a:ln w="12700">
            <a:solidFill>
              <a:schemeClr val="tx1"/>
            </a:solidFill>
            <a:round/>
            <a:headEnd/>
            <a:tailEnd type="triangle" w="med" len="med"/>
          </a:ln>
        </p:spPr>
      </p:cxnSp>
      <p:sp>
        <p:nvSpPr>
          <p:cNvPr id="30784" name="Text Box 101"/>
          <p:cNvSpPr txBox="1">
            <a:spLocks noChangeArrowheads="1"/>
          </p:cNvSpPr>
          <p:nvPr/>
        </p:nvSpPr>
        <p:spPr bwMode="auto">
          <a:xfrm>
            <a:off x="2438400" y="2133600"/>
            <a:ext cx="7667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Reservas y</a:t>
            </a:r>
          </a:p>
          <a:p>
            <a:r>
              <a:rPr lang="es-ES" sz="1200">
                <a:solidFill>
                  <a:schemeClr val="tx1"/>
                </a:solidFill>
              </a:rPr>
              <a:t>provisiones</a:t>
            </a:r>
          </a:p>
        </p:txBody>
      </p:sp>
      <p:cxnSp>
        <p:nvCxnSpPr>
          <p:cNvPr id="30785" name="AutoShape 102"/>
          <p:cNvCxnSpPr>
            <a:cxnSpLocks noChangeShapeType="1"/>
            <a:stCxn id="30774" idx="1"/>
            <a:endCxn id="30784" idx="3"/>
          </p:cNvCxnSpPr>
          <p:nvPr/>
        </p:nvCxnSpPr>
        <p:spPr bwMode="auto">
          <a:xfrm rot="10800000">
            <a:off x="3205163" y="2316163"/>
            <a:ext cx="2357437" cy="304800"/>
          </a:xfrm>
          <a:prstGeom prst="curvedConnector3">
            <a:avLst>
              <a:gd name="adj1" fmla="val 47134"/>
            </a:avLst>
          </a:prstGeom>
          <a:noFill/>
          <a:ln w="12700">
            <a:solidFill>
              <a:schemeClr val="tx1"/>
            </a:solidFill>
            <a:round/>
            <a:headEnd/>
            <a:tailEnd type="triangle" w="med" len="med"/>
          </a:ln>
        </p:spPr>
      </p:cxnSp>
      <p:sp>
        <p:nvSpPr>
          <p:cNvPr id="30786" name="Text Box 103"/>
          <p:cNvSpPr txBox="1">
            <a:spLocks noChangeArrowheads="1"/>
          </p:cNvSpPr>
          <p:nvPr/>
        </p:nvSpPr>
        <p:spPr bwMode="auto">
          <a:xfrm>
            <a:off x="2667000" y="2728913"/>
            <a:ext cx="1011238"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Necesidades</a:t>
            </a:r>
          </a:p>
          <a:p>
            <a:r>
              <a:rPr lang="es-ES" sz="1200">
                <a:solidFill>
                  <a:schemeClr val="tx1"/>
                </a:solidFill>
              </a:rPr>
              <a:t>de financiación</a:t>
            </a:r>
          </a:p>
          <a:p>
            <a:r>
              <a:rPr lang="es-ES" sz="1200">
                <a:solidFill>
                  <a:schemeClr val="tx1"/>
                </a:solidFill>
              </a:rPr>
              <a:t>CP, MP, LP</a:t>
            </a:r>
          </a:p>
        </p:txBody>
      </p:sp>
      <p:cxnSp>
        <p:nvCxnSpPr>
          <p:cNvPr id="30787" name="AutoShape 104"/>
          <p:cNvCxnSpPr>
            <a:cxnSpLocks noChangeShapeType="1"/>
            <a:stCxn id="30763" idx="2"/>
            <a:endCxn id="30786" idx="3"/>
          </p:cNvCxnSpPr>
          <p:nvPr/>
        </p:nvCxnSpPr>
        <p:spPr bwMode="auto">
          <a:xfrm rot="5400000">
            <a:off x="3439320" y="2259806"/>
            <a:ext cx="982662" cy="504825"/>
          </a:xfrm>
          <a:prstGeom prst="curvedConnector2">
            <a:avLst/>
          </a:prstGeom>
          <a:noFill/>
          <a:ln w="12700">
            <a:solidFill>
              <a:schemeClr val="tx1"/>
            </a:solidFill>
            <a:round/>
            <a:headEnd/>
            <a:tailEnd type="triangle" w="med" len="med"/>
          </a:ln>
        </p:spPr>
      </p:cxnSp>
      <p:cxnSp>
        <p:nvCxnSpPr>
          <p:cNvPr id="30788" name="AutoShape 105"/>
          <p:cNvCxnSpPr>
            <a:cxnSpLocks noChangeShapeType="1"/>
            <a:stCxn id="30784" idx="2"/>
            <a:endCxn id="30786" idx="1"/>
          </p:cNvCxnSpPr>
          <p:nvPr/>
        </p:nvCxnSpPr>
        <p:spPr bwMode="auto">
          <a:xfrm rot="5400000">
            <a:off x="2492375" y="2673350"/>
            <a:ext cx="504825" cy="155575"/>
          </a:xfrm>
          <a:prstGeom prst="curvedConnector4">
            <a:avLst>
              <a:gd name="adj1" fmla="val 22644"/>
              <a:gd name="adj2" fmla="val 246940"/>
            </a:avLst>
          </a:prstGeom>
          <a:noFill/>
          <a:ln w="12700">
            <a:solidFill>
              <a:schemeClr val="tx1"/>
            </a:solidFill>
            <a:round/>
            <a:headEnd/>
            <a:tailEnd type="triangle" w="med" len="med"/>
          </a:ln>
        </p:spPr>
      </p:cxnSp>
      <p:cxnSp>
        <p:nvCxnSpPr>
          <p:cNvPr id="30789" name="AutoShape 106"/>
          <p:cNvCxnSpPr>
            <a:cxnSpLocks noChangeShapeType="1"/>
            <a:stCxn id="30731" idx="1"/>
            <a:endCxn id="30786" idx="3"/>
          </p:cNvCxnSpPr>
          <p:nvPr/>
        </p:nvCxnSpPr>
        <p:spPr bwMode="auto">
          <a:xfrm rot="10800000" flipV="1">
            <a:off x="3678238" y="2916238"/>
            <a:ext cx="365125" cy="87312"/>
          </a:xfrm>
          <a:prstGeom prst="curvedConnector3">
            <a:avLst>
              <a:gd name="adj1" fmla="val 50000"/>
            </a:avLst>
          </a:prstGeom>
          <a:noFill/>
          <a:ln w="12700">
            <a:solidFill>
              <a:schemeClr val="tx1"/>
            </a:solidFill>
            <a:round/>
            <a:headEnd/>
            <a:tailEnd type="triangle" w="med" len="med"/>
          </a:ln>
        </p:spPr>
      </p:cxnSp>
      <p:cxnSp>
        <p:nvCxnSpPr>
          <p:cNvPr id="30790" name="AutoShape 107"/>
          <p:cNvCxnSpPr>
            <a:cxnSpLocks noChangeShapeType="1"/>
            <a:stCxn id="30769" idx="3"/>
            <a:endCxn id="30786" idx="1"/>
          </p:cNvCxnSpPr>
          <p:nvPr/>
        </p:nvCxnSpPr>
        <p:spPr bwMode="auto">
          <a:xfrm>
            <a:off x="2243138" y="2865438"/>
            <a:ext cx="423862" cy="138112"/>
          </a:xfrm>
          <a:prstGeom prst="curvedConnector3">
            <a:avLst>
              <a:gd name="adj1" fmla="val 49815"/>
            </a:avLst>
          </a:prstGeom>
          <a:noFill/>
          <a:ln w="12700">
            <a:solidFill>
              <a:schemeClr val="tx1"/>
            </a:solidFill>
            <a:round/>
            <a:headEnd/>
            <a:tailEnd type="triangle" w="med" len="med"/>
          </a:ln>
        </p:spPr>
      </p:cxnSp>
      <p:cxnSp>
        <p:nvCxnSpPr>
          <p:cNvPr id="30791" name="AutoShape 108"/>
          <p:cNvCxnSpPr>
            <a:cxnSpLocks noChangeShapeType="1"/>
            <a:stCxn id="30770" idx="3"/>
            <a:endCxn id="30786" idx="1"/>
          </p:cNvCxnSpPr>
          <p:nvPr/>
        </p:nvCxnSpPr>
        <p:spPr bwMode="auto">
          <a:xfrm flipV="1">
            <a:off x="2133600" y="3003550"/>
            <a:ext cx="533400" cy="379413"/>
          </a:xfrm>
          <a:prstGeom prst="curvedConnector3">
            <a:avLst>
              <a:gd name="adj1" fmla="val 38093"/>
            </a:avLst>
          </a:prstGeom>
          <a:noFill/>
          <a:ln w="12700">
            <a:solidFill>
              <a:schemeClr val="tx1"/>
            </a:solidFill>
            <a:round/>
            <a:headEnd/>
            <a:tailEnd type="triangle" w="med" len="med"/>
          </a:ln>
        </p:spPr>
      </p:cxnSp>
      <p:cxnSp>
        <p:nvCxnSpPr>
          <p:cNvPr id="30792" name="AutoShape 109"/>
          <p:cNvCxnSpPr>
            <a:cxnSpLocks noChangeShapeType="1"/>
            <a:stCxn id="30740" idx="0"/>
            <a:endCxn id="30786" idx="1"/>
          </p:cNvCxnSpPr>
          <p:nvPr/>
        </p:nvCxnSpPr>
        <p:spPr bwMode="auto">
          <a:xfrm rot="-5400000">
            <a:off x="1753394" y="3399631"/>
            <a:ext cx="1309688" cy="517525"/>
          </a:xfrm>
          <a:prstGeom prst="curvedConnector2">
            <a:avLst/>
          </a:prstGeom>
          <a:noFill/>
          <a:ln w="12700">
            <a:solidFill>
              <a:schemeClr val="tx1"/>
            </a:solidFill>
            <a:round/>
            <a:headEnd/>
            <a:tailEnd type="triangle" w="med" len="med"/>
          </a:ln>
        </p:spPr>
      </p:cxnSp>
      <p:sp>
        <p:nvSpPr>
          <p:cNvPr id="30793" name="Text Box 111"/>
          <p:cNvSpPr txBox="1">
            <a:spLocks noChangeArrowheads="1"/>
          </p:cNvSpPr>
          <p:nvPr/>
        </p:nvSpPr>
        <p:spPr bwMode="auto">
          <a:xfrm>
            <a:off x="2009775" y="1600200"/>
            <a:ext cx="7413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Ampliación</a:t>
            </a:r>
          </a:p>
          <a:p>
            <a:r>
              <a:rPr lang="es-ES" sz="1200">
                <a:solidFill>
                  <a:schemeClr val="tx1"/>
                </a:solidFill>
              </a:rPr>
              <a:t>de Capital</a:t>
            </a:r>
          </a:p>
        </p:txBody>
      </p:sp>
      <p:cxnSp>
        <p:nvCxnSpPr>
          <p:cNvPr id="30794" name="AutoShape 112"/>
          <p:cNvCxnSpPr>
            <a:cxnSpLocks noChangeShapeType="1"/>
            <a:stCxn id="30793" idx="2"/>
            <a:endCxn id="30786" idx="1"/>
          </p:cNvCxnSpPr>
          <p:nvPr/>
        </p:nvCxnSpPr>
        <p:spPr bwMode="auto">
          <a:xfrm rot="16200000" flipH="1">
            <a:off x="2005012" y="2341563"/>
            <a:ext cx="1038225" cy="285750"/>
          </a:xfrm>
          <a:prstGeom prst="curvedConnector2">
            <a:avLst/>
          </a:prstGeom>
          <a:noFill/>
          <a:ln w="12700">
            <a:solidFill>
              <a:schemeClr val="tx1"/>
            </a:solidFill>
            <a:round/>
            <a:headEnd/>
            <a:tailEnd type="triangle" w="med" len="med"/>
          </a:ln>
        </p:spPr>
      </p:cxnSp>
      <p:cxnSp>
        <p:nvCxnSpPr>
          <p:cNvPr id="30795" name="AutoShape 113"/>
          <p:cNvCxnSpPr>
            <a:cxnSpLocks noChangeShapeType="1"/>
            <a:stCxn id="30760" idx="2"/>
            <a:endCxn id="30793" idx="0"/>
          </p:cNvCxnSpPr>
          <p:nvPr/>
        </p:nvCxnSpPr>
        <p:spPr bwMode="auto">
          <a:xfrm rot="16200000" flipH="1">
            <a:off x="2036763" y="1255712"/>
            <a:ext cx="381000" cy="307975"/>
          </a:xfrm>
          <a:prstGeom prst="curvedConnector3">
            <a:avLst>
              <a:gd name="adj1" fmla="val 50000"/>
            </a:avLst>
          </a:prstGeom>
          <a:noFill/>
          <a:ln w="12700">
            <a:solidFill>
              <a:schemeClr val="tx1"/>
            </a:solidFill>
            <a:round/>
            <a:headEnd/>
            <a:tailEnd type="triangle" w="med" len="med"/>
          </a:ln>
        </p:spPr>
      </p:cxnSp>
      <p:sp>
        <p:nvSpPr>
          <p:cNvPr id="30796" name="Text Box 114"/>
          <p:cNvSpPr txBox="1">
            <a:spLocks noChangeArrowheads="1"/>
          </p:cNvSpPr>
          <p:nvPr/>
        </p:nvSpPr>
        <p:spPr bwMode="auto">
          <a:xfrm>
            <a:off x="3213100" y="2400300"/>
            <a:ext cx="7667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Tesorería</a:t>
            </a:r>
          </a:p>
        </p:txBody>
      </p:sp>
      <p:sp>
        <p:nvSpPr>
          <p:cNvPr id="30797" name="Text Box 115"/>
          <p:cNvSpPr txBox="1">
            <a:spLocks noChangeArrowheads="1"/>
          </p:cNvSpPr>
          <p:nvPr/>
        </p:nvSpPr>
        <p:spPr bwMode="auto">
          <a:xfrm>
            <a:off x="5105400" y="1676400"/>
            <a:ext cx="1190625"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Control</a:t>
            </a:r>
          </a:p>
          <a:p>
            <a:r>
              <a:rPr lang="es-ES" sz="1200" b="1">
                <a:solidFill>
                  <a:srgbClr val="7A4C00"/>
                </a:solidFill>
              </a:rPr>
              <a:t>Presupuestario</a:t>
            </a:r>
          </a:p>
        </p:txBody>
      </p:sp>
      <p:sp>
        <p:nvSpPr>
          <p:cNvPr id="30798" name="Text Box 117"/>
          <p:cNvSpPr txBox="1">
            <a:spLocks noChangeArrowheads="1"/>
          </p:cNvSpPr>
          <p:nvPr/>
        </p:nvSpPr>
        <p:spPr bwMode="auto">
          <a:xfrm>
            <a:off x="3048000" y="3352800"/>
            <a:ext cx="6254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Intereses</a:t>
            </a:r>
          </a:p>
        </p:txBody>
      </p:sp>
      <p:sp>
        <p:nvSpPr>
          <p:cNvPr id="30799" name="Text Box 119"/>
          <p:cNvSpPr txBox="1">
            <a:spLocks noChangeArrowheads="1"/>
          </p:cNvSpPr>
          <p:nvPr/>
        </p:nvSpPr>
        <p:spPr bwMode="auto">
          <a:xfrm>
            <a:off x="6807200" y="823913"/>
            <a:ext cx="2032000"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Regulación mercado capitales</a:t>
            </a:r>
          </a:p>
          <a:p>
            <a:r>
              <a:rPr lang="es-ES" sz="1200">
                <a:solidFill>
                  <a:schemeClr val="tx1"/>
                </a:solidFill>
              </a:rPr>
              <a:t>Fijación de tipos de interés</a:t>
            </a:r>
          </a:p>
          <a:p>
            <a:r>
              <a:rPr lang="es-ES" sz="1200">
                <a:solidFill>
                  <a:schemeClr val="tx1"/>
                </a:solidFill>
              </a:rPr>
              <a:t>Contención de la inflación</a:t>
            </a:r>
          </a:p>
        </p:txBody>
      </p:sp>
      <p:cxnSp>
        <p:nvCxnSpPr>
          <p:cNvPr id="30800" name="AutoShape 120"/>
          <p:cNvCxnSpPr>
            <a:cxnSpLocks noChangeShapeType="1"/>
            <a:stCxn id="30763" idx="3"/>
            <a:endCxn id="30797" idx="1"/>
          </p:cNvCxnSpPr>
          <p:nvPr/>
        </p:nvCxnSpPr>
        <p:spPr bwMode="auto">
          <a:xfrm flipV="1">
            <a:off x="4694238" y="1863725"/>
            <a:ext cx="411162" cy="61913"/>
          </a:xfrm>
          <a:prstGeom prst="curvedConnector3">
            <a:avLst>
              <a:gd name="adj1" fmla="val 49806"/>
            </a:avLst>
          </a:prstGeom>
          <a:noFill/>
          <a:ln w="12700">
            <a:solidFill>
              <a:schemeClr val="tx1"/>
            </a:solidFill>
            <a:round/>
            <a:headEnd/>
            <a:tailEnd type="triangle" w="med" len="med"/>
          </a:ln>
        </p:spPr>
      </p:cxnSp>
      <p:cxnSp>
        <p:nvCxnSpPr>
          <p:cNvPr id="30801" name="AutoShape 121"/>
          <p:cNvCxnSpPr>
            <a:cxnSpLocks noChangeShapeType="1"/>
            <a:stCxn id="30763" idx="2"/>
            <a:endCxn id="30796" idx="0"/>
          </p:cNvCxnSpPr>
          <p:nvPr/>
        </p:nvCxnSpPr>
        <p:spPr bwMode="auto">
          <a:xfrm rot="5400000">
            <a:off x="3700463" y="1917700"/>
            <a:ext cx="379412" cy="585788"/>
          </a:xfrm>
          <a:prstGeom prst="curvedConnector3">
            <a:avLst>
              <a:gd name="adj1" fmla="val 49792"/>
            </a:avLst>
          </a:prstGeom>
          <a:noFill/>
          <a:ln w="12700">
            <a:solidFill>
              <a:schemeClr val="tx1"/>
            </a:solidFill>
            <a:round/>
            <a:headEnd/>
            <a:tailEnd type="triangle" w="med" len="med"/>
          </a:ln>
        </p:spPr>
      </p:cxnSp>
      <p:cxnSp>
        <p:nvCxnSpPr>
          <p:cNvPr id="30802" name="AutoShape 122"/>
          <p:cNvCxnSpPr>
            <a:cxnSpLocks noChangeShapeType="1"/>
            <a:stCxn id="30796" idx="2"/>
            <a:endCxn id="30786" idx="0"/>
          </p:cNvCxnSpPr>
          <p:nvPr/>
        </p:nvCxnSpPr>
        <p:spPr bwMode="auto">
          <a:xfrm rot="5400000">
            <a:off x="3317081" y="2448720"/>
            <a:ext cx="136525" cy="423862"/>
          </a:xfrm>
          <a:prstGeom prst="curvedConnector3">
            <a:avLst>
              <a:gd name="adj1" fmla="val 50000"/>
            </a:avLst>
          </a:prstGeom>
          <a:noFill/>
          <a:ln w="12700">
            <a:solidFill>
              <a:schemeClr val="tx1"/>
            </a:solidFill>
            <a:round/>
            <a:headEnd/>
            <a:tailEnd type="triangle" w="med" len="med"/>
          </a:ln>
        </p:spPr>
      </p:cxnSp>
      <p:sp>
        <p:nvSpPr>
          <p:cNvPr id="30803" name="Text Box 123"/>
          <p:cNvSpPr txBox="1">
            <a:spLocks noChangeArrowheads="1"/>
          </p:cNvSpPr>
          <p:nvPr/>
        </p:nvSpPr>
        <p:spPr bwMode="auto">
          <a:xfrm>
            <a:off x="4724400" y="2133600"/>
            <a:ext cx="693738"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 de</a:t>
            </a:r>
          </a:p>
          <a:p>
            <a:r>
              <a:rPr lang="es-ES" sz="1200" b="1">
                <a:solidFill>
                  <a:srgbClr val="7A4C00"/>
                </a:solidFill>
              </a:rPr>
              <a:t>Costes</a:t>
            </a:r>
          </a:p>
        </p:txBody>
      </p:sp>
      <p:cxnSp>
        <p:nvCxnSpPr>
          <p:cNvPr id="30804" name="AutoShape 124"/>
          <p:cNvCxnSpPr>
            <a:cxnSpLocks noChangeShapeType="1"/>
            <a:stCxn id="30803" idx="3"/>
            <a:endCxn id="30797" idx="2"/>
          </p:cNvCxnSpPr>
          <p:nvPr/>
        </p:nvCxnSpPr>
        <p:spPr bwMode="auto">
          <a:xfrm flipV="1">
            <a:off x="5418138" y="2051050"/>
            <a:ext cx="282575" cy="269875"/>
          </a:xfrm>
          <a:prstGeom prst="curvedConnector2">
            <a:avLst/>
          </a:prstGeom>
          <a:noFill/>
          <a:ln w="12700">
            <a:solidFill>
              <a:schemeClr val="tx1"/>
            </a:solidFill>
            <a:round/>
            <a:headEnd/>
            <a:tailEnd type="triangle" w="med" len="med"/>
          </a:ln>
        </p:spPr>
      </p:cxnSp>
      <p:sp>
        <p:nvSpPr>
          <p:cNvPr id="30805" name="Rectangle 125"/>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 sz="2800"/>
              <a:t>Finanzas y Administración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3"/>
          <p:cNvGrpSpPr>
            <a:grpSpLocks/>
          </p:cNvGrpSpPr>
          <p:nvPr/>
        </p:nvGrpSpPr>
        <p:grpSpPr bwMode="auto">
          <a:xfrm>
            <a:off x="1524000" y="1447800"/>
            <a:ext cx="6400800" cy="4800600"/>
            <a:chOff x="960" y="912"/>
            <a:chExt cx="4032" cy="2784"/>
          </a:xfrm>
        </p:grpSpPr>
        <p:sp>
          <p:nvSpPr>
            <p:cNvPr id="31824" name="AutoShape 4"/>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31825" name="AutoShape 5"/>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31826" name="AutoShape 6"/>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31827" name="Rectangle 7"/>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31828" name="Rectangle 8"/>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31747" name="Text Box 352"/>
          <p:cNvSpPr txBox="1">
            <a:spLocks noChangeArrowheads="1"/>
          </p:cNvSpPr>
          <p:nvPr/>
        </p:nvSpPr>
        <p:spPr bwMode="auto">
          <a:xfrm>
            <a:off x="3962400" y="2514600"/>
            <a:ext cx="76041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cxnSp>
        <p:nvCxnSpPr>
          <p:cNvPr id="31748" name="AutoShape 317"/>
          <p:cNvCxnSpPr>
            <a:cxnSpLocks noChangeShapeType="1"/>
            <a:stCxn id="31779" idx="0"/>
            <a:endCxn id="31771" idx="3"/>
          </p:cNvCxnSpPr>
          <p:nvPr/>
        </p:nvCxnSpPr>
        <p:spPr bwMode="auto">
          <a:xfrm rot="5400000" flipH="1">
            <a:off x="5487988" y="1998663"/>
            <a:ext cx="1046162" cy="1509712"/>
          </a:xfrm>
          <a:prstGeom prst="curvedConnector2">
            <a:avLst/>
          </a:prstGeom>
          <a:noFill/>
          <a:ln w="12700">
            <a:solidFill>
              <a:schemeClr val="tx1"/>
            </a:solidFill>
            <a:round/>
            <a:headEnd/>
            <a:tailEnd type="triangle" w="med" len="med"/>
          </a:ln>
        </p:spPr>
      </p:cxnSp>
      <p:sp>
        <p:nvSpPr>
          <p:cNvPr id="31749" name="Text Box 267"/>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1750" name="Text Box 268"/>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1751" name="Text Box 269"/>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1752" name="Text Box 270"/>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1753" name="Text Box 271"/>
          <p:cNvSpPr txBox="1">
            <a:spLocks noChangeArrowheads="1"/>
          </p:cNvSpPr>
          <p:nvPr/>
        </p:nvSpPr>
        <p:spPr bwMode="auto">
          <a:xfrm>
            <a:off x="268288" y="2362200"/>
            <a:ext cx="18653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Deudores - Prestamistas</a:t>
            </a:r>
          </a:p>
        </p:txBody>
      </p:sp>
      <p:sp>
        <p:nvSpPr>
          <p:cNvPr id="31754" name="Text Box 272"/>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1755" name="Text Box 273"/>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1756" name="Text Box 274"/>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1757" name="Text Box 275"/>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1758" name="Text Box 276"/>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31759" name="Text Box 277"/>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1760" name="Text Box 278"/>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1761" name="Text Box 279"/>
          <p:cNvSpPr txBox="1">
            <a:spLocks noChangeArrowheads="1"/>
          </p:cNvSpPr>
          <p:nvPr/>
        </p:nvSpPr>
        <p:spPr bwMode="auto">
          <a:xfrm>
            <a:off x="5257800" y="838200"/>
            <a:ext cx="1157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Partidos políticos</a:t>
            </a:r>
          </a:p>
        </p:txBody>
      </p:sp>
      <p:sp>
        <p:nvSpPr>
          <p:cNvPr id="31762" name="Text Box 280"/>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1763" name="Text Box 281"/>
          <p:cNvSpPr txBox="1">
            <a:spLocks noChangeArrowheads="1"/>
          </p:cNvSpPr>
          <p:nvPr/>
        </p:nvSpPr>
        <p:spPr bwMode="auto">
          <a:xfrm>
            <a:off x="8077200" y="4953000"/>
            <a:ext cx="4238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ONGs</a:t>
            </a:r>
          </a:p>
        </p:txBody>
      </p:sp>
      <p:sp>
        <p:nvSpPr>
          <p:cNvPr id="31764" name="Text Box 282"/>
          <p:cNvSpPr txBox="1">
            <a:spLocks noChangeArrowheads="1"/>
          </p:cNvSpPr>
          <p:nvPr/>
        </p:nvSpPr>
        <p:spPr bwMode="auto">
          <a:xfrm>
            <a:off x="228600" y="4038600"/>
            <a:ext cx="893763"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Asociaciones</a:t>
            </a:r>
          </a:p>
          <a:p>
            <a:r>
              <a:rPr lang="es-ES" sz="1200">
                <a:solidFill>
                  <a:schemeClr val="tx1"/>
                </a:solidFill>
              </a:rPr>
              <a:t>Feministas</a:t>
            </a:r>
          </a:p>
        </p:txBody>
      </p:sp>
      <p:sp>
        <p:nvSpPr>
          <p:cNvPr id="31765" name="Text Box 283"/>
          <p:cNvSpPr txBox="1">
            <a:spLocks noChangeArrowheads="1"/>
          </p:cNvSpPr>
          <p:nvPr/>
        </p:nvSpPr>
        <p:spPr bwMode="auto">
          <a:xfrm>
            <a:off x="2895600" y="1219200"/>
            <a:ext cx="1109663" cy="365125"/>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Consejo de</a:t>
            </a:r>
          </a:p>
          <a:p>
            <a:r>
              <a:rPr lang="es-ES" sz="1200" b="1">
                <a:solidFill>
                  <a:schemeClr val="tx1"/>
                </a:solidFill>
              </a:rPr>
              <a:t>Administración</a:t>
            </a:r>
          </a:p>
        </p:txBody>
      </p:sp>
      <p:sp>
        <p:nvSpPr>
          <p:cNvPr id="31766" name="Text Box 284"/>
          <p:cNvSpPr txBox="1">
            <a:spLocks noChangeArrowheads="1"/>
          </p:cNvSpPr>
          <p:nvPr/>
        </p:nvSpPr>
        <p:spPr bwMode="auto">
          <a:xfrm>
            <a:off x="1828800" y="1447800"/>
            <a:ext cx="8397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Finalidades</a:t>
            </a:r>
          </a:p>
        </p:txBody>
      </p:sp>
      <p:sp>
        <p:nvSpPr>
          <p:cNvPr id="31767" name="Text Box 285"/>
          <p:cNvSpPr txBox="1">
            <a:spLocks noChangeArrowheads="1"/>
          </p:cNvSpPr>
          <p:nvPr/>
        </p:nvSpPr>
        <p:spPr bwMode="auto">
          <a:xfrm>
            <a:off x="4243388" y="1676400"/>
            <a:ext cx="1023937"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Alta Dirección</a:t>
            </a:r>
          </a:p>
        </p:txBody>
      </p:sp>
      <p:sp>
        <p:nvSpPr>
          <p:cNvPr id="31768" name="Text Box 286"/>
          <p:cNvSpPr txBox="1">
            <a:spLocks noChangeArrowheads="1"/>
          </p:cNvSpPr>
          <p:nvPr/>
        </p:nvSpPr>
        <p:spPr bwMode="auto">
          <a:xfrm>
            <a:off x="60198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1769" name="Text Box 287"/>
          <p:cNvSpPr txBox="1">
            <a:spLocks noChangeArrowheads="1"/>
          </p:cNvSpPr>
          <p:nvPr/>
        </p:nvSpPr>
        <p:spPr bwMode="auto">
          <a:xfrm>
            <a:off x="6934200" y="24384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1770" name="Text Box 288"/>
          <p:cNvSpPr txBox="1">
            <a:spLocks noChangeArrowheads="1"/>
          </p:cNvSpPr>
          <p:nvPr/>
        </p:nvSpPr>
        <p:spPr bwMode="auto">
          <a:xfrm>
            <a:off x="1981200" y="26670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1771" name="Text Box 289"/>
          <p:cNvSpPr txBox="1">
            <a:spLocks noChangeArrowheads="1"/>
          </p:cNvSpPr>
          <p:nvPr/>
        </p:nvSpPr>
        <p:spPr bwMode="auto">
          <a:xfrm>
            <a:off x="4191000" y="21336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1772" name="Text Box 290"/>
          <p:cNvSpPr txBox="1">
            <a:spLocks noChangeArrowheads="1"/>
          </p:cNvSpPr>
          <p:nvPr/>
        </p:nvSpPr>
        <p:spPr bwMode="auto">
          <a:xfrm>
            <a:off x="5181600" y="3810000"/>
            <a:ext cx="1022350" cy="739775"/>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pPr marL="100013" indent="-100013" algn="l"/>
            <a:r>
              <a:rPr lang="es-ES" sz="1200" b="1">
                <a:solidFill>
                  <a:schemeClr val="tx1"/>
                </a:solidFill>
              </a:rPr>
              <a:t>DECISIONES</a:t>
            </a:r>
          </a:p>
          <a:p>
            <a:pPr marL="100013" indent="-100013" algn="l">
              <a:buFontTx/>
              <a:buChar char="•"/>
            </a:pPr>
            <a:r>
              <a:rPr lang="es-ES" sz="1200">
                <a:solidFill>
                  <a:schemeClr val="tx1"/>
                </a:solidFill>
              </a:rPr>
              <a:t>Estratégicas</a:t>
            </a:r>
          </a:p>
          <a:p>
            <a:pPr marL="100013" indent="-100013" algn="l">
              <a:buFontTx/>
              <a:buChar char="•"/>
            </a:pPr>
            <a:r>
              <a:rPr lang="es-ES" sz="1200">
                <a:solidFill>
                  <a:schemeClr val="tx1"/>
                </a:solidFill>
              </a:rPr>
              <a:t>Tácticas</a:t>
            </a:r>
          </a:p>
          <a:p>
            <a:pPr marL="100013" indent="-100013" algn="l">
              <a:buFontTx/>
              <a:buChar char="•"/>
            </a:pPr>
            <a:r>
              <a:rPr lang="es-ES" sz="1200">
                <a:solidFill>
                  <a:schemeClr val="tx1"/>
                </a:solidFill>
              </a:rPr>
              <a:t>Operativas</a:t>
            </a:r>
          </a:p>
        </p:txBody>
      </p:sp>
      <p:sp>
        <p:nvSpPr>
          <p:cNvPr id="31773" name="Text Box 291"/>
          <p:cNvSpPr txBox="1">
            <a:spLocks noChangeArrowheads="1"/>
          </p:cNvSpPr>
          <p:nvPr/>
        </p:nvSpPr>
        <p:spPr bwMode="auto">
          <a:xfrm>
            <a:off x="2971800" y="26670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1774" name="Text Box 292"/>
          <p:cNvSpPr txBox="1">
            <a:spLocks noChangeArrowheads="1"/>
          </p:cNvSpPr>
          <p:nvPr/>
        </p:nvSpPr>
        <p:spPr bwMode="auto">
          <a:xfrm>
            <a:off x="2362200" y="33528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ORGANIZACIÓN</a:t>
            </a:r>
          </a:p>
        </p:txBody>
      </p:sp>
      <p:sp>
        <p:nvSpPr>
          <p:cNvPr id="31775" name="Text Box 293"/>
          <p:cNvSpPr txBox="1">
            <a:spLocks noChangeArrowheads="1"/>
          </p:cNvSpPr>
          <p:nvPr/>
        </p:nvSpPr>
        <p:spPr bwMode="auto">
          <a:xfrm>
            <a:off x="3276600" y="4038600"/>
            <a:ext cx="1204913" cy="374650"/>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HACER HACER</a:t>
            </a:r>
            <a:br>
              <a:rPr lang="es-ES" sz="1200" b="1">
                <a:solidFill>
                  <a:schemeClr val="tx1"/>
                </a:solidFill>
              </a:rPr>
            </a:br>
            <a:r>
              <a:rPr lang="es-ES" sz="1200">
                <a:solidFill>
                  <a:schemeClr val="tx1"/>
                </a:solidFill>
              </a:rPr>
              <a:t>Dirigir personas</a:t>
            </a:r>
            <a:endParaRPr lang="es-ES" sz="1200" b="1">
              <a:solidFill>
                <a:schemeClr val="tx1"/>
              </a:solidFill>
            </a:endParaRPr>
          </a:p>
        </p:txBody>
      </p:sp>
      <p:sp>
        <p:nvSpPr>
          <p:cNvPr id="31776" name="Text Box 294"/>
          <p:cNvSpPr txBox="1">
            <a:spLocks noChangeArrowheads="1"/>
          </p:cNvSpPr>
          <p:nvPr/>
        </p:nvSpPr>
        <p:spPr bwMode="auto">
          <a:xfrm>
            <a:off x="4953000" y="2906713"/>
            <a:ext cx="836613" cy="192087"/>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1777" name="Text Box 295"/>
          <p:cNvSpPr txBox="1">
            <a:spLocks noChangeArrowheads="1"/>
          </p:cNvSpPr>
          <p:nvPr/>
        </p:nvSpPr>
        <p:spPr bwMode="auto">
          <a:xfrm>
            <a:off x="3684588" y="2895600"/>
            <a:ext cx="633412"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1778" name="Text Box 296"/>
          <p:cNvSpPr txBox="1">
            <a:spLocks noChangeArrowheads="1"/>
          </p:cNvSpPr>
          <p:nvPr/>
        </p:nvSpPr>
        <p:spPr bwMode="auto">
          <a:xfrm>
            <a:off x="2894013" y="2895600"/>
            <a:ext cx="641350"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Recursos</a:t>
            </a:r>
            <a:endParaRPr lang="es-ES" sz="1200" b="1">
              <a:solidFill>
                <a:schemeClr val="tx1"/>
              </a:solidFill>
            </a:endParaRPr>
          </a:p>
        </p:txBody>
      </p:sp>
      <p:sp>
        <p:nvSpPr>
          <p:cNvPr id="31779" name="Text Box 297"/>
          <p:cNvSpPr txBox="1">
            <a:spLocks noChangeArrowheads="1"/>
          </p:cNvSpPr>
          <p:nvPr/>
        </p:nvSpPr>
        <p:spPr bwMode="auto">
          <a:xfrm>
            <a:off x="6369050" y="32766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sp>
        <p:nvSpPr>
          <p:cNvPr id="31780" name="Text Box 298"/>
          <p:cNvSpPr txBox="1">
            <a:spLocks noChangeArrowheads="1"/>
          </p:cNvSpPr>
          <p:nvPr/>
        </p:nvSpPr>
        <p:spPr bwMode="auto">
          <a:xfrm>
            <a:off x="6296025" y="4572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sp>
        <p:nvSpPr>
          <p:cNvPr id="31781" name="Text Box 300"/>
          <p:cNvSpPr txBox="1">
            <a:spLocks noChangeArrowheads="1"/>
          </p:cNvSpPr>
          <p:nvPr/>
        </p:nvSpPr>
        <p:spPr bwMode="auto">
          <a:xfrm>
            <a:off x="4427538" y="5334000"/>
            <a:ext cx="1719262" cy="374650"/>
          </a:xfrm>
          <a:prstGeom prst="rect">
            <a:avLst/>
          </a:prstGeom>
          <a:solidFill>
            <a:srgbClr val="FFE9FC"/>
          </a:solidFill>
          <a:ln w="9525">
            <a:solidFill>
              <a:srgbClr val="FF0000"/>
            </a:solidFill>
            <a:miter lim="800000"/>
            <a:headEnd/>
            <a:tailEnd/>
          </a:ln>
        </p:spPr>
        <p:txBody>
          <a:bodyPr wrap="none" lIns="36000" tIns="0" rIns="36000" bIns="0">
            <a:spAutoFit/>
          </a:bodyPr>
          <a:lstStyle/>
          <a:p>
            <a:r>
              <a:rPr lang="es-ES" sz="1200" b="1">
                <a:solidFill>
                  <a:srgbClr val="008000"/>
                </a:solidFill>
              </a:rPr>
              <a:t>Actividades</a:t>
            </a:r>
          </a:p>
          <a:p>
            <a:r>
              <a:rPr lang="es-ES" sz="1200">
                <a:solidFill>
                  <a:srgbClr val="008000"/>
                </a:solidFill>
              </a:rPr>
              <a:t>Eficiencia, productividad</a:t>
            </a:r>
          </a:p>
        </p:txBody>
      </p:sp>
      <p:cxnSp>
        <p:nvCxnSpPr>
          <p:cNvPr id="31782" name="AutoShape 301"/>
          <p:cNvCxnSpPr>
            <a:cxnSpLocks noChangeShapeType="1"/>
            <a:stCxn id="31749" idx="3"/>
            <a:endCxn id="31765" idx="0"/>
          </p:cNvCxnSpPr>
          <p:nvPr/>
        </p:nvCxnSpPr>
        <p:spPr bwMode="auto">
          <a:xfrm>
            <a:off x="2544763" y="946150"/>
            <a:ext cx="906462" cy="273050"/>
          </a:xfrm>
          <a:prstGeom prst="curvedConnector2">
            <a:avLst/>
          </a:prstGeom>
          <a:noFill/>
          <a:ln w="12700">
            <a:solidFill>
              <a:schemeClr val="tx1"/>
            </a:solidFill>
            <a:round/>
            <a:headEnd/>
            <a:tailEnd type="triangle" w="med" len="med"/>
          </a:ln>
        </p:spPr>
      </p:cxnSp>
      <p:cxnSp>
        <p:nvCxnSpPr>
          <p:cNvPr id="31783" name="AutoShape 302"/>
          <p:cNvCxnSpPr>
            <a:cxnSpLocks noChangeShapeType="1"/>
            <a:stCxn id="31749" idx="2"/>
            <a:endCxn id="31766" idx="1"/>
          </p:cNvCxnSpPr>
          <p:nvPr/>
        </p:nvCxnSpPr>
        <p:spPr bwMode="auto">
          <a:xfrm rot="5400000">
            <a:off x="1790700" y="1257300"/>
            <a:ext cx="320675" cy="244475"/>
          </a:xfrm>
          <a:prstGeom prst="curvedConnector4">
            <a:avLst>
              <a:gd name="adj1" fmla="val 35644"/>
              <a:gd name="adj2" fmla="val 193505"/>
            </a:avLst>
          </a:prstGeom>
          <a:noFill/>
          <a:ln w="12700">
            <a:solidFill>
              <a:schemeClr val="tx1"/>
            </a:solidFill>
            <a:round/>
            <a:headEnd/>
            <a:tailEnd type="triangle" w="med" len="med"/>
          </a:ln>
        </p:spPr>
      </p:cxnSp>
      <p:cxnSp>
        <p:nvCxnSpPr>
          <p:cNvPr id="31784" name="AutoShape 303"/>
          <p:cNvCxnSpPr>
            <a:cxnSpLocks noChangeShapeType="1"/>
            <a:stCxn id="31766" idx="2"/>
            <a:endCxn id="31765" idx="2"/>
          </p:cNvCxnSpPr>
          <p:nvPr/>
        </p:nvCxnSpPr>
        <p:spPr bwMode="auto">
          <a:xfrm rot="5400000" flipH="1" flipV="1">
            <a:off x="2827338" y="1006475"/>
            <a:ext cx="46038" cy="1201737"/>
          </a:xfrm>
          <a:prstGeom prst="curvedConnector3">
            <a:avLst>
              <a:gd name="adj1" fmla="val -496551"/>
            </a:avLst>
          </a:prstGeom>
          <a:noFill/>
          <a:ln w="12700">
            <a:solidFill>
              <a:schemeClr val="tx1"/>
            </a:solidFill>
            <a:round/>
            <a:headEnd/>
            <a:tailEnd type="triangle" w="med" len="med"/>
          </a:ln>
        </p:spPr>
      </p:cxnSp>
      <p:cxnSp>
        <p:nvCxnSpPr>
          <p:cNvPr id="31785" name="AutoShape 304"/>
          <p:cNvCxnSpPr>
            <a:cxnSpLocks noChangeShapeType="1"/>
            <a:stCxn id="31765" idx="3"/>
            <a:endCxn id="31767" idx="1"/>
          </p:cNvCxnSpPr>
          <p:nvPr/>
        </p:nvCxnSpPr>
        <p:spPr bwMode="auto">
          <a:xfrm>
            <a:off x="4005263" y="1401763"/>
            <a:ext cx="238125" cy="366712"/>
          </a:xfrm>
          <a:prstGeom prst="curvedConnector3">
            <a:avLst>
              <a:gd name="adj1" fmla="val 50000"/>
            </a:avLst>
          </a:prstGeom>
          <a:noFill/>
          <a:ln w="12700">
            <a:solidFill>
              <a:schemeClr val="tx1"/>
            </a:solidFill>
            <a:round/>
            <a:headEnd/>
            <a:tailEnd type="triangle" w="med" len="med"/>
          </a:ln>
        </p:spPr>
      </p:cxnSp>
      <p:cxnSp>
        <p:nvCxnSpPr>
          <p:cNvPr id="31786" name="AutoShape 305"/>
          <p:cNvCxnSpPr>
            <a:cxnSpLocks noChangeShapeType="1"/>
            <a:stCxn id="31767" idx="2"/>
            <a:endCxn id="31771" idx="0"/>
          </p:cNvCxnSpPr>
          <p:nvPr/>
        </p:nvCxnSpPr>
        <p:spPr bwMode="auto">
          <a:xfrm rot="5400000">
            <a:off x="4602956" y="1980407"/>
            <a:ext cx="274637" cy="31750"/>
          </a:xfrm>
          <a:prstGeom prst="curvedConnector3">
            <a:avLst>
              <a:gd name="adj1" fmla="val 49713"/>
            </a:avLst>
          </a:prstGeom>
          <a:noFill/>
          <a:ln w="12700">
            <a:solidFill>
              <a:schemeClr val="tx1"/>
            </a:solidFill>
            <a:round/>
            <a:headEnd/>
            <a:tailEnd type="triangle" w="med" len="med"/>
          </a:ln>
        </p:spPr>
      </p:cxnSp>
      <p:cxnSp>
        <p:nvCxnSpPr>
          <p:cNvPr id="31787" name="AutoShape 306"/>
          <p:cNvCxnSpPr>
            <a:cxnSpLocks noChangeShapeType="1"/>
            <a:stCxn id="31778" idx="2"/>
            <a:endCxn id="31774" idx="0"/>
          </p:cNvCxnSpPr>
          <p:nvPr/>
        </p:nvCxnSpPr>
        <p:spPr bwMode="auto">
          <a:xfrm rot="5400000">
            <a:off x="2970213" y="3108325"/>
            <a:ext cx="274637" cy="214313"/>
          </a:xfrm>
          <a:prstGeom prst="curvedConnector3">
            <a:avLst>
              <a:gd name="adj1" fmla="val 49713"/>
            </a:avLst>
          </a:prstGeom>
          <a:noFill/>
          <a:ln w="12700">
            <a:solidFill>
              <a:schemeClr val="tx1"/>
            </a:solidFill>
            <a:round/>
            <a:headEnd/>
            <a:tailEnd type="triangle" w="med" len="med"/>
          </a:ln>
        </p:spPr>
      </p:cxnSp>
      <p:cxnSp>
        <p:nvCxnSpPr>
          <p:cNvPr id="31788" name="AutoShape 307"/>
          <p:cNvCxnSpPr>
            <a:cxnSpLocks noChangeShapeType="1"/>
            <a:stCxn id="31771" idx="2"/>
            <a:endCxn id="31773" idx="0"/>
          </p:cNvCxnSpPr>
          <p:nvPr/>
        </p:nvCxnSpPr>
        <p:spPr bwMode="auto">
          <a:xfrm rot="5400000">
            <a:off x="3996532" y="1939131"/>
            <a:ext cx="341312" cy="1114425"/>
          </a:xfrm>
          <a:prstGeom prst="curvedConnector3">
            <a:avLst>
              <a:gd name="adj1" fmla="val 49769"/>
            </a:avLst>
          </a:prstGeom>
          <a:noFill/>
          <a:ln w="12700">
            <a:solidFill>
              <a:schemeClr val="tx1"/>
            </a:solidFill>
            <a:round/>
            <a:headEnd/>
            <a:tailEnd type="triangle" w="med" len="med"/>
          </a:ln>
        </p:spPr>
      </p:cxnSp>
      <p:sp>
        <p:nvSpPr>
          <p:cNvPr id="31789" name="Text Box 308"/>
          <p:cNvSpPr txBox="1">
            <a:spLocks noChangeArrowheads="1"/>
          </p:cNvSpPr>
          <p:nvPr/>
        </p:nvSpPr>
        <p:spPr bwMode="auto">
          <a:xfrm>
            <a:off x="42672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cxnSp>
        <p:nvCxnSpPr>
          <p:cNvPr id="31790" name="AutoShape 310"/>
          <p:cNvCxnSpPr>
            <a:cxnSpLocks noChangeShapeType="1"/>
            <a:stCxn id="31773" idx="2"/>
            <a:endCxn id="31775" idx="0"/>
          </p:cNvCxnSpPr>
          <p:nvPr/>
        </p:nvCxnSpPr>
        <p:spPr bwMode="auto">
          <a:xfrm rot="16200000" flipH="1">
            <a:off x="3155157" y="3313906"/>
            <a:ext cx="1179512" cy="269875"/>
          </a:xfrm>
          <a:prstGeom prst="curvedConnector3">
            <a:avLst>
              <a:gd name="adj1" fmla="val 49931"/>
            </a:avLst>
          </a:prstGeom>
          <a:noFill/>
          <a:ln w="12700">
            <a:solidFill>
              <a:schemeClr val="tx1"/>
            </a:solidFill>
            <a:round/>
            <a:headEnd/>
            <a:tailEnd type="triangle" w="med" len="med"/>
          </a:ln>
        </p:spPr>
      </p:cxnSp>
      <p:cxnSp>
        <p:nvCxnSpPr>
          <p:cNvPr id="31791" name="AutoShape 311"/>
          <p:cNvCxnSpPr>
            <a:cxnSpLocks noChangeShapeType="1"/>
            <a:stCxn id="31777" idx="3"/>
            <a:endCxn id="31776" idx="1"/>
          </p:cNvCxnSpPr>
          <p:nvPr/>
        </p:nvCxnSpPr>
        <p:spPr bwMode="auto">
          <a:xfrm>
            <a:off x="4318000" y="2987675"/>
            <a:ext cx="635000" cy="15875"/>
          </a:xfrm>
          <a:prstGeom prst="curvedConnector3">
            <a:avLst>
              <a:gd name="adj1" fmla="val 50000"/>
            </a:avLst>
          </a:prstGeom>
          <a:noFill/>
          <a:ln w="12700">
            <a:solidFill>
              <a:schemeClr val="tx1"/>
            </a:solidFill>
            <a:round/>
            <a:headEnd/>
            <a:tailEnd type="triangle" w="med" len="med"/>
          </a:ln>
        </p:spPr>
      </p:cxnSp>
      <p:cxnSp>
        <p:nvCxnSpPr>
          <p:cNvPr id="31792" name="AutoShape 312"/>
          <p:cNvCxnSpPr>
            <a:cxnSpLocks noChangeShapeType="1"/>
            <a:stCxn id="31781" idx="0"/>
            <a:endCxn id="31780" idx="2"/>
          </p:cNvCxnSpPr>
          <p:nvPr/>
        </p:nvCxnSpPr>
        <p:spPr bwMode="auto">
          <a:xfrm rot="-5400000">
            <a:off x="5601494" y="4441032"/>
            <a:ext cx="579437" cy="1206500"/>
          </a:xfrm>
          <a:prstGeom prst="curvedConnector3">
            <a:avLst>
              <a:gd name="adj1" fmla="val 49861"/>
            </a:avLst>
          </a:prstGeom>
          <a:noFill/>
          <a:ln w="12700">
            <a:solidFill>
              <a:schemeClr val="tx1"/>
            </a:solidFill>
            <a:round/>
            <a:headEnd/>
            <a:tailEnd type="triangle" w="med" len="med"/>
          </a:ln>
        </p:spPr>
      </p:cxnSp>
      <p:cxnSp>
        <p:nvCxnSpPr>
          <p:cNvPr id="31793" name="AutoShape 313"/>
          <p:cNvCxnSpPr>
            <a:cxnSpLocks noChangeShapeType="1"/>
            <a:stCxn id="31780" idx="0"/>
            <a:endCxn id="31779" idx="2"/>
          </p:cNvCxnSpPr>
          <p:nvPr/>
        </p:nvCxnSpPr>
        <p:spPr bwMode="auto">
          <a:xfrm rot="-5400000">
            <a:off x="6073775" y="3879851"/>
            <a:ext cx="1112837" cy="271462"/>
          </a:xfrm>
          <a:prstGeom prst="curvedConnector3">
            <a:avLst>
              <a:gd name="adj1" fmla="val 49931"/>
            </a:avLst>
          </a:prstGeom>
          <a:noFill/>
          <a:ln w="12700">
            <a:solidFill>
              <a:schemeClr val="tx1"/>
            </a:solidFill>
            <a:round/>
            <a:headEnd/>
            <a:tailEnd type="triangle" w="med" len="med"/>
          </a:ln>
        </p:spPr>
      </p:cxnSp>
      <p:sp>
        <p:nvSpPr>
          <p:cNvPr id="31794" name="Text Box 314"/>
          <p:cNvSpPr txBox="1">
            <a:spLocks noChangeArrowheads="1"/>
          </p:cNvSpPr>
          <p:nvPr/>
        </p:nvSpPr>
        <p:spPr bwMode="auto">
          <a:xfrm>
            <a:off x="7620000" y="36576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1795" name="AutoShape 315"/>
          <p:cNvCxnSpPr>
            <a:cxnSpLocks noChangeShapeType="1"/>
            <a:stCxn id="31794" idx="1"/>
            <a:endCxn id="31779" idx="2"/>
          </p:cNvCxnSpPr>
          <p:nvPr/>
        </p:nvCxnSpPr>
        <p:spPr bwMode="auto">
          <a:xfrm rot="10800000">
            <a:off x="6765925" y="3459163"/>
            <a:ext cx="854075" cy="290512"/>
          </a:xfrm>
          <a:prstGeom prst="curvedConnector2">
            <a:avLst/>
          </a:prstGeom>
          <a:noFill/>
          <a:ln w="12700">
            <a:solidFill>
              <a:schemeClr val="tx1"/>
            </a:solidFill>
            <a:round/>
            <a:headEnd/>
            <a:tailEnd type="triangle" w="med" len="med"/>
          </a:ln>
        </p:spPr>
      </p:cxnSp>
      <p:cxnSp>
        <p:nvCxnSpPr>
          <p:cNvPr id="31796" name="AutoShape 316"/>
          <p:cNvCxnSpPr>
            <a:cxnSpLocks noChangeShapeType="1"/>
            <a:stCxn id="31779" idx="1"/>
            <a:endCxn id="31772" idx="0"/>
          </p:cNvCxnSpPr>
          <p:nvPr/>
        </p:nvCxnSpPr>
        <p:spPr bwMode="auto">
          <a:xfrm rot="10800000" flipV="1">
            <a:off x="5692775" y="3368675"/>
            <a:ext cx="676275" cy="441325"/>
          </a:xfrm>
          <a:prstGeom prst="curvedConnector2">
            <a:avLst/>
          </a:prstGeom>
          <a:noFill/>
          <a:ln w="12700">
            <a:solidFill>
              <a:schemeClr val="tx1"/>
            </a:solidFill>
            <a:round/>
            <a:headEnd/>
            <a:tailEnd type="triangle" w="med" len="med"/>
          </a:ln>
        </p:spPr>
      </p:cxnSp>
      <p:cxnSp>
        <p:nvCxnSpPr>
          <p:cNvPr id="31797" name="AutoShape 318"/>
          <p:cNvCxnSpPr>
            <a:cxnSpLocks noChangeShapeType="1"/>
            <a:stCxn id="31779" idx="1"/>
            <a:endCxn id="31776" idx="3"/>
          </p:cNvCxnSpPr>
          <p:nvPr/>
        </p:nvCxnSpPr>
        <p:spPr bwMode="auto">
          <a:xfrm rot="10800000">
            <a:off x="5789613" y="3003550"/>
            <a:ext cx="579437" cy="365125"/>
          </a:xfrm>
          <a:prstGeom prst="curvedConnector3">
            <a:avLst>
              <a:gd name="adj1" fmla="val 49861"/>
            </a:avLst>
          </a:prstGeom>
          <a:noFill/>
          <a:ln w="12700">
            <a:solidFill>
              <a:schemeClr val="tx1"/>
            </a:solidFill>
            <a:round/>
            <a:headEnd/>
            <a:tailEnd type="triangle" w="med" len="med"/>
          </a:ln>
        </p:spPr>
      </p:cxnSp>
      <p:cxnSp>
        <p:nvCxnSpPr>
          <p:cNvPr id="31798" name="AutoShape 319"/>
          <p:cNvCxnSpPr>
            <a:cxnSpLocks noChangeShapeType="1"/>
            <a:stCxn id="31772" idx="1"/>
            <a:endCxn id="31771" idx="2"/>
          </p:cNvCxnSpPr>
          <p:nvPr/>
        </p:nvCxnSpPr>
        <p:spPr bwMode="auto">
          <a:xfrm rot="10800000">
            <a:off x="4724400" y="2325688"/>
            <a:ext cx="457200" cy="1854200"/>
          </a:xfrm>
          <a:prstGeom prst="curvedConnector2">
            <a:avLst/>
          </a:prstGeom>
          <a:noFill/>
          <a:ln w="12700">
            <a:solidFill>
              <a:schemeClr val="tx1"/>
            </a:solidFill>
            <a:round/>
            <a:headEnd/>
            <a:tailEnd type="triangle" w="med" len="med"/>
          </a:ln>
        </p:spPr>
      </p:cxnSp>
      <p:cxnSp>
        <p:nvCxnSpPr>
          <p:cNvPr id="31799" name="AutoShape 320"/>
          <p:cNvCxnSpPr>
            <a:cxnSpLocks noChangeShapeType="1"/>
            <a:stCxn id="31772" idx="1"/>
            <a:endCxn id="31773" idx="3"/>
          </p:cNvCxnSpPr>
          <p:nvPr/>
        </p:nvCxnSpPr>
        <p:spPr bwMode="auto">
          <a:xfrm rot="10800000">
            <a:off x="4248150" y="2763838"/>
            <a:ext cx="933450" cy="1416050"/>
          </a:xfrm>
          <a:prstGeom prst="curvedConnector3">
            <a:avLst>
              <a:gd name="adj1" fmla="val 50000"/>
            </a:avLst>
          </a:prstGeom>
          <a:noFill/>
          <a:ln w="12700">
            <a:solidFill>
              <a:schemeClr val="tx1"/>
            </a:solidFill>
            <a:round/>
            <a:headEnd/>
            <a:tailEnd type="triangle" w="med" len="med"/>
          </a:ln>
        </p:spPr>
      </p:cxnSp>
      <p:cxnSp>
        <p:nvCxnSpPr>
          <p:cNvPr id="31800" name="AutoShape 322"/>
          <p:cNvCxnSpPr>
            <a:cxnSpLocks noChangeShapeType="1"/>
            <a:stCxn id="31772" idx="2"/>
            <a:endCxn id="31781" idx="0"/>
          </p:cNvCxnSpPr>
          <p:nvPr/>
        </p:nvCxnSpPr>
        <p:spPr bwMode="auto">
          <a:xfrm rot="5400000">
            <a:off x="5098256" y="4739482"/>
            <a:ext cx="784225" cy="404812"/>
          </a:xfrm>
          <a:prstGeom prst="curvedConnector3">
            <a:avLst>
              <a:gd name="adj1" fmla="val 50000"/>
            </a:avLst>
          </a:prstGeom>
          <a:noFill/>
          <a:ln w="12700">
            <a:solidFill>
              <a:schemeClr val="tx1"/>
            </a:solidFill>
            <a:round/>
            <a:headEnd/>
            <a:tailEnd type="triangle" w="med" len="med"/>
          </a:ln>
        </p:spPr>
      </p:cxnSp>
      <p:cxnSp>
        <p:nvCxnSpPr>
          <p:cNvPr id="31801" name="AutoShape 323"/>
          <p:cNvCxnSpPr>
            <a:cxnSpLocks noChangeShapeType="1"/>
            <a:stCxn id="31767" idx="3"/>
            <a:endCxn id="31768" idx="1"/>
          </p:cNvCxnSpPr>
          <p:nvPr/>
        </p:nvCxnSpPr>
        <p:spPr bwMode="auto">
          <a:xfrm flipV="1">
            <a:off x="5267325" y="1463675"/>
            <a:ext cx="752475" cy="304800"/>
          </a:xfrm>
          <a:prstGeom prst="curvedConnector3">
            <a:avLst>
              <a:gd name="adj1" fmla="val 50000"/>
            </a:avLst>
          </a:prstGeom>
          <a:noFill/>
          <a:ln w="12700">
            <a:solidFill>
              <a:schemeClr val="tx1"/>
            </a:solidFill>
            <a:round/>
            <a:headEnd/>
            <a:tailEnd type="triangle" w="med" len="med"/>
          </a:ln>
        </p:spPr>
      </p:cxnSp>
      <p:cxnSp>
        <p:nvCxnSpPr>
          <p:cNvPr id="31802" name="AutoShape 324"/>
          <p:cNvCxnSpPr>
            <a:cxnSpLocks noChangeShapeType="1"/>
            <a:stCxn id="31767" idx="0"/>
            <a:endCxn id="31789" idx="2"/>
          </p:cNvCxnSpPr>
          <p:nvPr/>
        </p:nvCxnSpPr>
        <p:spPr bwMode="auto">
          <a:xfrm rot="5400000" flipH="1">
            <a:off x="4613275" y="1533526"/>
            <a:ext cx="122237" cy="163512"/>
          </a:xfrm>
          <a:prstGeom prst="curvedConnector3">
            <a:avLst>
              <a:gd name="adj1" fmla="val 49352"/>
            </a:avLst>
          </a:prstGeom>
          <a:noFill/>
          <a:ln w="12700">
            <a:solidFill>
              <a:schemeClr val="tx1"/>
            </a:solidFill>
            <a:round/>
            <a:headEnd/>
            <a:tailEnd type="triangle" w="med" len="med"/>
          </a:ln>
        </p:spPr>
      </p:cxnSp>
      <p:cxnSp>
        <p:nvCxnSpPr>
          <p:cNvPr id="31803" name="AutoShape 325"/>
          <p:cNvCxnSpPr>
            <a:cxnSpLocks noChangeShapeType="1"/>
            <a:stCxn id="31767" idx="3"/>
            <a:endCxn id="31769" idx="1"/>
          </p:cNvCxnSpPr>
          <p:nvPr/>
        </p:nvCxnSpPr>
        <p:spPr bwMode="auto">
          <a:xfrm>
            <a:off x="5267325" y="1768475"/>
            <a:ext cx="1666875" cy="762000"/>
          </a:xfrm>
          <a:prstGeom prst="curvedConnector3">
            <a:avLst>
              <a:gd name="adj1" fmla="val 50000"/>
            </a:avLst>
          </a:prstGeom>
          <a:noFill/>
          <a:ln w="12700">
            <a:solidFill>
              <a:schemeClr val="tx1"/>
            </a:solidFill>
            <a:round/>
            <a:headEnd/>
            <a:tailEnd type="triangle" w="med" len="med"/>
          </a:ln>
        </p:spPr>
      </p:cxnSp>
      <p:cxnSp>
        <p:nvCxnSpPr>
          <p:cNvPr id="31804" name="AutoShape 326"/>
          <p:cNvCxnSpPr>
            <a:cxnSpLocks noChangeShapeType="1"/>
            <a:stCxn id="31767" idx="2"/>
            <a:endCxn id="31770" idx="0"/>
          </p:cNvCxnSpPr>
          <p:nvPr/>
        </p:nvCxnSpPr>
        <p:spPr bwMode="auto">
          <a:xfrm rot="5400000">
            <a:off x="3127375" y="1038226"/>
            <a:ext cx="808037" cy="2449512"/>
          </a:xfrm>
          <a:prstGeom prst="curvedConnector3">
            <a:avLst>
              <a:gd name="adj1" fmla="val 31431"/>
            </a:avLst>
          </a:prstGeom>
          <a:noFill/>
          <a:ln w="12700">
            <a:solidFill>
              <a:schemeClr val="tx1"/>
            </a:solidFill>
            <a:round/>
            <a:headEnd/>
            <a:tailEnd type="triangle" w="med" len="med"/>
          </a:ln>
        </p:spPr>
      </p:cxnSp>
      <p:sp>
        <p:nvSpPr>
          <p:cNvPr id="31805" name="Text Box 329"/>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31806" name="AutoShape 330"/>
          <p:cNvCxnSpPr>
            <a:cxnSpLocks noChangeShapeType="1"/>
            <a:stCxn id="31774" idx="2"/>
            <a:endCxn id="31805" idx="1"/>
          </p:cNvCxnSpPr>
          <p:nvPr/>
        </p:nvCxnSpPr>
        <p:spPr bwMode="auto">
          <a:xfrm rot="5400000">
            <a:off x="2176462" y="4343401"/>
            <a:ext cx="1622425" cy="25400"/>
          </a:xfrm>
          <a:prstGeom prst="curvedConnector4">
            <a:avLst>
              <a:gd name="adj1" fmla="val 47162"/>
              <a:gd name="adj2" fmla="val 1000000"/>
            </a:avLst>
          </a:prstGeom>
          <a:noFill/>
          <a:ln w="12700">
            <a:solidFill>
              <a:schemeClr val="tx1"/>
            </a:solidFill>
            <a:round/>
            <a:headEnd/>
            <a:tailEnd type="triangle" w="med" len="med"/>
          </a:ln>
        </p:spPr>
      </p:cxnSp>
      <p:cxnSp>
        <p:nvCxnSpPr>
          <p:cNvPr id="31807" name="AutoShape 331"/>
          <p:cNvCxnSpPr>
            <a:cxnSpLocks noChangeShapeType="1"/>
            <a:stCxn id="31775" idx="2"/>
            <a:endCxn id="31805" idx="0"/>
          </p:cNvCxnSpPr>
          <p:nvPr/>
        </p:nvCxnSpPr>
        <p:spPr bwMode="auto">
          <a:xfrm rot="5400000">
            <a:off x="3286125" y="4481513"/>
            <a:ext cx="661988" cy="525462"/>
          </a:xfrm>
          <a:prstGeom prst="curvedConnector3">
            <a:avLst>
              <a:gd name="adj1" fmla="val 49880"/>
            </a:avLst>
          </a:prstGeom>
          <a:noFill/>
          <a:ln w="12700">
            <a:solidFill>
              <a:schemeClr val="tx1"/>
            </a:solidFill>
            <a:round/>
            <a:headEnd/>
            <a:tailEnd type="triangle" w="med" len="med"/>
          </a:ln>
        </p:spPr>
      </p:cxnSp>
      <p:cxnSp>
        <p:nvCxnSpPr>
          <p:cNvPr id="31808" name="AutoShape 332"/>
          <p:cNvCxnSpPr>
            <a:cxnSpLocks noChangeShapeType="1"/>
            <a:stCxn id="31805" idx="2"/>
            <a:endCxn id="31781" idx="1"/>
          </p:cNvCxnSpPr>
          <p:nvPr/>
        </p:nvCxnSpPr>
        <p:spPr bwMode="auto">
          <a:xfrm rot="16200000" flipH="1">
            <a:off x="3759200" y="4852988"/>
            <a:ext cx="263525" cy="1073150"/>
          </a:xfrm>
          <a:prstGeom prst="curvedConnector2">
            <a:avLst/>
          </a:prstGeom>
          <a:noFill/>
          <a:ln w="12700">
            <a:solidFill>
              <a:schemeClr val="tx1"/>
            </a:solidFill>
            <a:round/>
            <a:headEnd/>
            <a:tailEnd type="triangle" w="med" len="med"/>
          </a:ln>
        </p:spPr>
      </p:cxnSp>
      <p:cxnSp>
        <p:nvCxnSpPr>
          <p:cNvPr id="31809" name="AutoShape 333"/>
          <p:cNvCxnSpPr>
            <a:cxnSpLocks noChangeShapeType="1"/>
            <a:stCxn id="31757" idx="0"/>
            <a:endCxn id="31770" idx="2"/>
          </p:cNvCxnSpPr>
          <p:nvPr/>
        </p:nvCxnSpPr>
        <p:spPr bwMode="auto">
          <a:xfrm rot="-5400000">
            <a:off x="1361282" y="3245644"/>
            <a:ext cx="1341437" cy="549275"/>
          </a:xfrm>
          <a:prstGeom prst="curvedConnector3">
            <a:avLst>
              <a:gd name="adj1" fmla="val 49940"/>
            </a:avLst>
          </a:prstGeom>
          <a:noFill/>
          <a:ln w="12700">
            <a:solidFill>
              <a:schemeClr val="tx1"/>
            </a:solidFill>
            <a:round/>
            <a:headEnd/>
            <a:tailEnd type="triangle" w="med" len="med"/>
          </a:ln>
        </p:spPr>
      </p:cxnSp>
      <p:cxnSp>
        <p:nvCxnSpPr>
          <p:cNvPr id="31810" name="AutoShape 334"/>
          <p:cNvCxnSpPr>
            <a:cxnSpLocks noChangeShapeType="1"/>
            <a:stCxn id="31755" idx="3"/>
            <a:endCxn id="31770" idx="1"/>
          </p:cNvCxnSpPr>
          <p:nvPr/>
        </p:nvCxnSpPr>
        <p:spPr bwMode="auto">
          <a:xfrm flipV="1">
            <a:off x="971550" y="2759075"/>
            <a:ext cx="1009650" cy="623888"/>
          </a:xfrm>
          <a:prstGeom prst="curvedConnector3">
            <a:avLst>
              <a:gd name="adj1" fmla="val 50000"/>
            </a:avLst>
          </a:prstGeom>
          <a:noFill/>
          <a:ln w="12700">
            <a:solidFill>
              <a:schemeClr val="tx1"/>
            </a:solidFill>
            <a:round/>
            <a:headEnd/>
            <a:tailEnd type="triangle" w="med" len="med"/>
          </a:ln>
        </p:spPr>
      </p:cxnSp>
      <p:cxnSp>
        <p:nvCxnSpPr>
          <p:cNvPr id="31811" name="AutoShape 335"/>
          <p:cNvCxnSpPr>
            <a:cxnSpLocks noChangeShapeType="1"/>
            <a:stCxn id="31754" idx="3"/>
            <a:endCxn id="31770" idx="1"/>
          </p:cNvCxnSpPr>
          <p:nvPr/>
        </p:nvCxnSpPr>
        <p:spPr bwMode="auto">
          <a:xfrm flipV="1">
            <a:off x="923925" y="2759075"/>
            <a:ext cx="1057275" cy="106363"/>
          </a:xfrm>
          <a:prstGeom prst="curvedConnector3">
            <a:avLst>
              <a:gd name="adj1" fmla="val 50000"/>
            </a:avLst>
          </a:prstGeom>
          <a:noFill/>
          <a:ln w="12700">
            <a:solidFill>
              <a:schemeClr val="tx1"/>
            </a:solidFill>
            <a:round/>
            <a:headEnd/>
            <a:tailEnd type="triangle" w="med" len="med"/>
          </a:ln>
        </p:spPr>
      </p:cxnSp>
      <p:cxnSp>
        <p:nvCxnSpPr>
          <p:cNvPr id="31812" name="AutoShape 336"/>
          <p:cNvCxnSpPr>
            <a:cxnSpLocks noChangeShapeType="1"/>
            <a:stCxn id="31760" idx="1"/>
            <a:endCxn id="31769" idx="3"/>
          </p:cNvCxnSpPr>
          <p:nvPr/>
        </p:nvCxnSpPr>
        <p:spPr bwMode="auto">
          <a:xfrm rot="10800000">
            <a:off x="7583488" y="2530475"/>
            <a:ext cx="417512" cy="838200"/>
          </a:xfrm>
          <a:prstGeom prst="curvedConnector3">
            <a:avLst>
              <a:gd name="adj1" fmla="val 49810"/>
            </a:avLst>
          </a:prstGeom>
          <a:noFill/>
          <a:ln w="12700">
            <a:solidFill>
              <a:schemeClr val="tx1"/>
            </a:solidFill>
            <a:round/>
            <a:headEnd/>
            <a:tailEnd type="triangle" w="med" len="med"/>
          </a:ln>
        </p:spPr>
      </p:cxnSp>
      <p:cxnSp>
        <p:nvCxnSpPr>
          <p:cNvPr id="31813" name="AutoShape 337"/>
          <p:cNvCxnSpPr>
            <a:cxnSpLocks noChangeShapeType="1"/>
            <a:stCxn id="31756" idx="2"/>
            <a:endCxn id="31769" idx="0"/>
          </p:cNvCxnSpPr>
          <p:nvPr/>
        </p:nvCxnSpPr>
        <p:spPr bwMode="auto">
          <a:xfrm rot="5400000">
            <a:off x="7170738" y="1719263"/>
            <a:ext cx="808037" cy="630237"/>
          </a:xfrm>
          <a:prstGeom prst="curvedConnector3">
            <a:avLst>
              <a:gd name="adj1" fmla="val 49903"/>
            </a:avLst>
          </a:prstGeom>
          <a:noFill/>
          <a:ln w="12700">
            <a:solidFill>
              <a:schemeClr val="tx1"/>
            </a:solidFill>
            <a:round/>
            <a:headEnd/>
            <a:tailEnd type="triangle" w="med" len="med"/>
          </a:ln>
        </p:spPr>
      </p:cxnSp>
      <p:cxnSp>
        <p:nvCxnSpPr>
          <p:cNvPr id="31814" name="AutoShape 338"/>
          <p:cNvCxnSpPr>
            <a:cxnSpLocks noChangeShapeType="1"/>
            <a:stCxn id="31761" idx="2"/>
            <a:endCxn id="31768" idx="0"/>
          </p:cNvCxnSpPr>
          <p:nvPr/>
        </p:nvCxnSpPr>
        <p:spPr bwMode="auto">
          <a:xfrm rot="16200000" flipH="1">
            <a:off x="5915819" y="942182"/>
            <a:ext cx="350837" cy="508000"/>
          </a:xfrm>
          <a:prstGeom prst="curvedConnector3">
            <a:avLst>
              <a:gd name="adj1" fmla="val 49773"/>
            </a:avLst>
          </a:prstGeom>
          <a:noFill/>
          <a:ln w="12700">
            <a:solidFill>
              <a:schemeClr val="tx1"/>
            </a:solidFill>
            <a:round/>
            <a:headEnd/>
            <a:tailEnd type="triangle" w="med" len="med"/>
          </a:ln>
        </p:spPr>
      </p:cxnSp>
      <p:cxnSp>
        <p:nvCxnSpPr>
          <p:cNvPr id="31815" name="AutoShape 339"/>
          <p:cNvCxnSpPr>
            <a:cxnSpLocks noChangeShapeType="1"/>
            <a:stCxn id="31749" idx="3"/>
            <a:endCxn id="31789" idx="0"/>
          </p:cNvCxnSpPr>
          <p:nvPr/>
        </p:nvCxnSpPr>
        <p:spPr bwMode="auto">
          <a:xfrm>
            <a:off x="2544763" y="946150"/>
            <a:ext cx="2047875" cy="425450"/>
          </a:xfrm>
          <a:prstGeom prst="curvedConnector2">
            <a:avLst/>
          </a:prstGeom>
          <a:noFill/>
          <a:ln w="12700">
            <a:solidFill>
              <a:schemeClr val="tx1"/>
            </a:solidFill>
            <a:round/>
            <a:headEnd/>
            <a:tailEnd type="triangle" w="med" len="med"/>
          </a:ln>
        </p:spPr>
      </p:cxnSp>
      <p:cxnSp>
        <p:nvCxnSpPr>
          <p:cNvPr id="31816" name="AutoShape 340"/>
          <p:cNvCxnSpPr>
            <a:cxnSpLocks noChangeShapeType="1"/>
            <a:stCxn id="31764" idx="0"/>
            <a:endCxn id="31770" idx="2"/>
          </p:cNvCxnSpPr>
          <p:nvPr/>
        </p:nvCxnSpPr>
        <p:spPr bwMode="auto">
          <a:xfrm rot="-5400000">
            <a:off x="896938" y="2628900"/>
            <a:ext cx="1189037" cy="1630363"/>
          </a:xfrm>
          <a:prstGeom prst="curvedConnector3">
            <a:avLst>
              <a:gd name="adj1" fmla="val 49935"/>
            </a:avLst>
          </a:prstGeom>
          <a:noFill/>
          <a:ln w="12700">
            <a:solidFill>
              <a:schemeClr val="tx1"/>
            </a:solidFill>
            <a:round/>
            <a:headEnd/>
            <a:tailEnd type="triangle" w="med" len="med"/>
          </a:ln>
        </p:spPr>
      </p:cxnSp>
      <p:sp>
        <p:nvSpPr>
          <p:cNvPr id="31817" name="Text Box 349"/>
          <p:cNvSpPr txBox="1">
            <a:spLocks noChangeArrowheads="1"/>
          </p:cNvSpPr>
          <p:nvPr/>
        </p:nvSpPr>
        <p:spPr bwMode="auto">
          <a:xfrm>
            <a:off x="3886200" y="4648200"/>
            <a:ext cx="53022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Delegar</a:t>
            </a:r>
            <a:endParaRPr lang="es-ES" sz="1200" b="1">
              <a:solidFill>
                <a:schemeClr val="tx1"/>
              </a:solidFill>
            </a:endParaRPr>
          </a:p>
        </p:txBody>
      </p:sp>
      <p:sp>
        <p:nvSpPr>
          <p:cNvPr id="31818" name="Text Box 350"/>
          <p:cNvSpPr txBox="1">
            <a:spLocks noChangeArrowheads="1"/>
          </p:cNvSpPr>
          <p:nvPr/>
        </p:nvSpPr>
        <p:spPr bwMode="auto">
          <a:xfrm>
            <a:off x="3657600" y="4800600"/>
            <a:ext cx="4714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Liderar</a:t>
            </a:r>
            <a:endParaRPr lang="es-ES" sz="1200" b="1">
              <a:solidFill>
                <a:schemeClr val="tx1"/>
              </a:solidFill>
            </a:endParaRPr>
          </a:p>
        </p:txBody>
      </p:sp>
      <p:sp>
        <p:nvSpPr>
          <p:cNvPr id="31819" name="Text Box 351"/>
          <p:cNvSpPr txBox="1">
            <a:spLocks noChangeArrowheads="1"/>
          </p:cNvSpPr>
          <p:nvPr/>
        </p:nvSpPr>
        <p:spPr bwMode="auto">
          <a:xfrm>
            <a:off x="3082925" y="4559300"/>
            <a:ext cx="49847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Motivar</a:t>
            </a:r>
            <a:endParaRPr lang="es-ES" sz="1200" b="1">
              <a:solidFill>
                <a:schemeClr val="tx1"/>
              </a:solidFill>
            </a:endParaRPr>
          </a:p>
        </p:txBody>
      </p:sp>
      <p:sp>
        <p:nvSpPr>
          <p:cNvPr id="31820" name="Text Box 353"/>
          <p:cNvSpPr txBox="1">
            <a:spLocks noChangeArrowheads="1"/>
          </p:cNvSpPr>
          <p:nvPr/>
        </p:nvSpPr>
        <p:spPr bwMode="auto">
          <a:xfrm>
            <a:off x="2895600" y="4724400"/>
            <a:ext cx="68421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sp>
        <p:nvSpPr>
          <p:cNvPr id="31821" name="Rectangle 354"/>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 sz="2800"/>
              <a:t>Dirección</a:t>
            </a:r>
          </a:p>
        </p:txBody>
      </p:sp>
      <p:sp>
        <p:nvSpPr>
          <p:cNvPr id="31822" name="Text Box 355"/>
          <p:cNvSpPr txBox="1">
            <a:spLocks noChangeArrowheads="1"/>
          </p:cNvSpPr>
          <p:nvPr/>
        </p:nvSpPr>
        <p:spPr bwMode="auto">
          <a:xfrm>
            <a:off x="4956175" y="3276600"/>
            <a:ext cx="11191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Responsabilidad</a:t>
            </a:r>
            <a:endParaRPr lang="es-ES" sz="1200" b="1">
              <a:solidFill>
                <a:schemeClr val="tx1"/>
              </a:solidFill>
            </a:endParaRPr>
          </a:p>
        </p:txBody>
      </p:sp>
      <p:sp>
        <p:nvSpPr>
          <p:cNvPr id="31823" name="Text Box 356"/>
          <p:cNvSpPr txBox="1">
            <a:spLocks noChangeArrowheads="1"/>
          </p:cNvSpPr>
          <p:nvPr/>
        </p:nvSpPr>
        <p:spPr bwMode="auto">
          <a:xfrm>
            <a:off x="3962400" y="38100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Autoridad</a:t>
            </a:r>
            <a:endParaRPr lang="es-ES" sz="1200" b="1">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19"/>
          <p:cNvGrpSpPr>
            <a:grpSpLocks/>
          </p:cNvGrpSpPr>
          <p:nvPr/>
        </p:nvGrpSpPr>
        <p:grpSpPr bwMode="auto">
          <a:xfrm>
            <a:off x="1524000" y="1447800"/>
            <a:ext cx="6400800" cy="4800600"/>
            <a:chOff x="960" y="912"/>
            <a:chExt cx="4032" cy="2784"/>
          </a:xfrm>
        </p:grpSpPr>
        <p:sp>
          <p:nvSpPr>
            <p:cNvPr id="32842" name="AutoShape 20"/>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32843" name="AutoShape 21"/>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32844" name="AutoShape 22"/>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32845" name="Rectangle 23"/>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32846" name="Rectangle 24"/>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grpSp>
        <p:nvGrpSpPr>
          <p:cNvPr id="32771" name="Group 133"/>
          <p:cNvGrpSpPr>
            <a:grpSpLocks/>
          </p:cNvGrpSpPr>
          <p:nvPr/>
        </p:nvGrpSpPr>
        <p:grpSpPr bwMode="auto">
          <a:xfrm flipV="1">
            <a:off x="3352800" y="3810000"/>
            <a:ext cx="2830513" cy="2614613"/>
            <a:chOff x="2181" y="960"/>
            <a:chExt cx="1783" cy="1647"/>
          </a:xfrm>
        </p:grpSpPr>
        <p:sp>
          <p:nvSpPr>
            <p:cNvPr id="32837" name="AutoShape 128"/>
            <p:cNvSpPr>
              <a:spLocks noChangeArrowheads="1"/>
            </p:cNvSpPr>
            <p:nvPr/>
          </p:nvSpPr>
          <p:spPr bwMode="auto">
            <a:xfrm rot="19231873" flipH="1">
              <a:off x="2181" y="1167"/>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2838" name="AutoShape 129"/>
            <p:cNvSpPr>
              <a:spLocks noChangeArrowheads="1"/>
            </p:cNvSpPr>
            <p:nvPr/>
          </p:nvSpPr>
          <p:spPr bwMode="auto">
            <a:xfrm rot="20938173" flipH="1">
              <a:off x="2667" y="1001"/>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2839" name="AutoShape 130"/>
            <p:cNvSpPr>
              <a:spLocks noChangeArrowheads="1"/>
            </p:cNvSpPr>
            <p:nvPr/>
          </p:nvSpPr>
          <p:spPr bwMode="auto">
            <a:xfrm rot="2368127">
              <a:off x="3868" y="113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2840" name="AutoShape 131"/>
            <p:cNvSpPr>
              <a:spLocks noChangeArrowheads="1"/>
            </p:cNvSpPr>
            <p:nvPr/>
          </p:nvSpPr>
          <p:spPr bwMode="auto">
            <a:xfrm rot="661827">
              <a:off x="3360" y="98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2841" name="AutoShape 132"/>
            <p:cNvSpPr>
              <a:spLocks noChangeArrowheads="1"/>
            </p:cNvSpPr>
            <p:nvPr/>
          </p:nvSpPr>
          <p:spPr bwMode="auto">
            <a:xfrm>
              <a:off x="3024" y="960"/>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grpSp>
      <p:sp>
        <p:nvSpPr>
          <p:cNvPr id="32772" name="AutoShape 126"/>
          <p:cNvSpPr>
            <a:spLocks noChangeArrowheads="1"/>
          </p:cNvSpPr>
          <p:nvPr/>
        </p:nvSpPr>
        <p:spPr bwMode="auto">
          <a:xfrm rot="16199616" flipH="1">
            <a:off x="2819400" y="2717800"/>
            <a:ext cx="152400" cy="2286000"/>
          </a:xfrm>
          <a:prstGeom prst="triangle">
            <a:avLst>
              <a:gd name="adj" fmla="val 50000"/>
            </a:avLst>
          </a:prstGeom>
          <a:gradFill rotWithShape="0">
            <a:gsLst>
              <a:gs pos="0">
                <a:srgbClr val="FFFFFA"/>
              </a:gs>
              <a:gs pos="100000">
                <a:srgbClr val="FFFFB7"/>
              </a:gs>
            </a:gsLst>
            <a:lin ang="0" scaled="1"/>
          </a:gradFill>
          <a:ln w="9525">
            <a:noFill/>
            <a:miter lim="800000"/>
            <a:headEnd/>
            <a:tailEnd/>
          </a:ln>
        </p:spPr>
        <p:txBody>
          <a:bodyPr vert="eaVert" wrap="none" anchor="ctr"/>
          <a:lstStyle/>
          <a:p>
            <a:endParaRPr lang="es-ES">
              <a:solidFill>
                <a:srgbClr val="FFFF00"/>
              </a:solidFill>
            </a:endParaRPr>
          </a:p>
        </p:txBody>
      </p:sp>
      <p:sp>
        <p:nvSpPr>
          <p:cNvPr id="32773" name="AutoShape 127"/>
          <p:cNvSpPr>
            <a:spLocks noChangeArrowheads="1"/>
          </p:cNvSpPr>
          <p:nvPr/>
        </p:nvSpPr>
        <p:spPr bwMode="auto">
          <a:xfrm rot="5400384">
            <a:off x="6477000" y="2717800"/>
            <a:ext cx="152400" cy="2286000"/>
          </a:xfrm>
          <a:prstGeom prst="triangle">
            <a:avLst>
              <a:gd name="adj" fmla="val 50000"/>
            </a:avLst>
          </a:prstGeom>
          <a:gradFill rotWithShape="0">
            <a:gsLst>
              <a:gs pos="0">
                <a:srgbClr val="FFFFB7"/>
              </a:gs>
              <a:gs pos="100000">
                <a:srgbClr val="FFFFFA"/>
              </a:gs>
            </a:gsLst>
            <a:lin ang="0" scaled="1"/>
          </a:gradFill>
          <a:ln w="9525">
            <a:noFill/>
            <a:miter lim="800000"/>
            <a:headEnd/>
            <a:tailEnd/>
          </a:ln>
        </p:spPr>
        <p:txBody>
          <a:bodyPr rot="10800000" vert="eaVert" wrap="none" anchor="ctr"/>
          <a:lstStyle/>
          <a:p>
            <a:endParaRPr lang="es-ES">
              <a:solidFill>
                <a:srgbClr val="FFFF00"/>
              </a:solidFill>
            </a:endParaRPr>
          </a:p>
        </p:txBody>
      </p:sp>
      <p:sp>
        <p:nvSpPr>
          <p:cNvPr id="32774" name="AutoShape 123"/>
          <p:cNvSpPr>
            <a:spLocks noChangeArrowheads="1"/>
          </p:cNvSpPr>
          <p:nvPr/>
        </p:nvSpPr>
        <p:spPr bwMode="auto">
          <a:xfrm rot="19231873" flipH="1">
            <a:off x="3309938" y="1700213"/>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2775" name="AutoShape 124"/>
          <p:cNvSpPr>
            <a:spLocks noChangeArrowheads="1"/>
          </p:cNvSpPr>
          <p:nvPr/>
        </p:nvSpPr>
        <p:spPr bwMode="auto">
          <a:xfrm rot="20938173" flipH="1">
            <a:off x="4081463" y="1436688"/>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2776" name="AutoShape 122"/>
          <p:cNvSpPr>
            <a:spLocks noChangeArrowheads="1"/>
          </p:cNvSpPr>
          <p:nvPr/>
        </p:nvSpPr>
        <p:spPr bwMode="auto">
          <a:xfrm rot="2368127">
            <a:off x="5988050" y="1647825"/>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2777" name="AutoShape 121"/>
          <p:cNvSpPr>
            <a:spLocks noChangeArrowheads="1"/>
          </p:cNvSpPr>
          <p:nvPr/>
        </p:nvSpPr>
        <p:spPr bwMode="auto">
          <a:xfrm rot="661827">
            <a:off x="5181600" y="14097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2778" name="AutoShape 120"/>
          <p:cNvSpPr>
            <a:spLocks noChangeArrowheads="1"/>
          </p:cNvSpPr>
          <p:nvPr/>
        </p:nvSpPr>
        <p:spPr bwMode="auto">
          <a:xfrm>
            <a:off x="4648200" y="13716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2779" name="Rectangle 2"/>
          <p:cNvSpPr>
            <a:spLocks noGrp="1" noChangeArrowheads="1"/>
          </p:cNvSpPr>
          <p:nvPr>
            <p:ph type="title"/>
          </p:nvPr>
        </p:nvSpPr>
        <p:spPr/>
        <p:txBody>
          <a:bodyPr/>
          <a:lstStyle/>
          <a:p>
            <a:pPr eaLnBrk="1" hangingPunct="1"/>
            <a:r>
              <a:rPr lang="es-ES" smtClean="0"/>
              <a:t>Sistemas de información</a:t>
            </a:r>
          </a:p>
        </p:txBody>
      </p:sp>
      <p:sp>
        <p:nvSpPr>
          <p:cNvPr id="32780" name="Text Box 26"/>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2781" name="Text Box 27"/>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2782" name="Text Box 28"/>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2783" name="Text Box 29"/>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2784" name="Text Box 31"/>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2785" name="Text Box 32"/>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2786" name="Text Box 33"/>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2787" name="Text Box 34"/>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2788" name="Text Box 35"/>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32789" name="Text Box 36"/>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2790" name="Text Box 37"/>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2791" name="Text Box 39"/>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2792" name="Text Box 48"/>
          <p:cNvSpPr txBox="1">
            <a:spLocks noChangeArrowheads="1"/>
          </p:cNvSpPr>
          <p:nvPr/>
        </p:nvSpPr>
        <p:spPr bwMode="auto">
          <a:xfrm>
            <a:off x="4267200" y="15240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2793" name="Text Box 50"/>
          <p:cNvSpPr txBox="1">
            <a:spLocks noChangeArrowheads="1"/>
          </p:cNvSpPr>
          <p:nvPr/>
        </p:nvSpPr>
        <p:spPr bwMode="auto">
          <a:xfrm>
            <a:off x="2438400" y="20574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2794" name="Text Box 53"/>
          <p:cNvSpPr txBox="1">
            <a:spLocks noChangeArrowheads="1"/>
          </p:cNvSpPr>
          <p:nvPr/>
        </p:nvSpPr>
        <p:spPr bwMode="auto">
          <a:xfrm>
            <a:off x="3276600" y="2895600"/>
            <a:ext cx="8366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2795" name="Text Box 54"/>
          <p:cNvSpPr txBox="1">
            <a:spLocks noChangeArrowheads="1"/>
          </p:cNvSpPr>
          <p:nvPr/>
        </p:nvSpPr>
        <p:spPr bwMode="auto">
          <a:xfrm>
            <a:off x="3429000" y="2286000"/>
            <a:ext cx="63341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2796" name="Text Box 56"/>
          <p:cNvSpPr txBox="1">
            <a:spLocks noChangeArrowheads="1"/>
          </p:cNvSpPr>
          <p:nvPr/>
        </p:nvSpPr>
        <p:spPr bwMode="auto">
          <a:xfrm>
            <a:off x="4179888" y="3756025"/>
            <a:ext cx="116522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36000" tIns="0" rIns="36000" bIns="0">
            <a:spAutoFit/>
          </a:bodyPr>
          <a:lstStyle/>
          <a:p>
            <a:r>
              <a:rPr lang="es-ES" sz="1200" b="1">
                <a:solidFill>
                  <a:schemeClr val="tx1"/>
                </a:solidFill>
              </a:rPr>
              <a:t>INFORMACIÓN</a:t>
            </a:r>
          </a:p>
        </p:txBody>
      </p:sp>
      <p:sp>
        <p:nvSpPr>
          <p:cNvPr id="32797" name="Text Box 57"/>
          <p:cNvSpPr txBox="1">
            <a:spLocks noChangeArrowheads="1"/>
          </p:cNvSpPr>
          <p:nvPr/>
        </p:nvSpPr>
        <p:spPr bwMode="auto">
          <a:xfrm>
            <a:off x="4876800" y="4495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sp>
        <p:nvSpPr>
          <p:cNvPr id="32798" name="Text Box 58"/>
          <p:cNvSpPr txBox="1">
            <a:spLocks noChangeArrowheads="1"/>
          </p:cNvSpPr>
          <p:nvPr/>
        </p:nvSpPr>
        <p:spPr bwMode="auto">
          <a:xfrm>
            <a:off x="5410200" y="5486400"/>
            <a:ext cx="1719263" cy="374650"/>
          </a:xfrm>
          <a:prstGeom prst="rect">
            <a:avLst/>
          </a:prstGeom>
          <a:solidFill>
            <a:srgbClr val="FFE9FC"/>
          </a:solidFill>
          <a:ln w="9525">
            <a:solidFill>
              <a:srgbClr val="FF0000"/>
            </a:solidFill>
            <a:miter lim="800000"/>
            <a:headEnd/>
            <a:tailEnd/>
          </a:ln>
        </p:spPr>
        <p:txBody>
          <a:bodyPr wrap="none" lIns="36000" tIns="0" rIns="36000" bIns="0">
            <a:spAutoFit/>
          </a:bodyPr>
          <a:lstStyle/>
          <a:p>
            <a:r>
              <a:rPr lang="es-ES" sz="1200" b="1">
                <a:solidFill>
                  <a:srgbClr val="008000"/>
                </a:solidFill>
              </a:rPr>
              <a:t>Actividades</a:t>
            </a:r>
          </a:p>
          <a:p>
            <a:r>
              <a:rPr lang="es-ES" sz="1200">
                <a:solidFill>
                  <a:srgbClr val="008000"/>
                </a:solidFill>
              </a:rPr>
              <a:t>Eficiencia, productividad</a:t>
            </a:r>
          </a:p>
        </p:txBody>
      </p:sp>
      <p:cxnSp>
        <p:nvCxnSpPr>
          <p:cNvPr id="32799" name="AutoShape 65"/>
          <p:cNvCxnSpPr>
            <a:cxnSpLocks noChangeShapeType="1"/>
            <a:stCxn id="32792" idx="2"/>
            <a:endCxn id="32793" idx="0"/>
          </p:cNvCxnSpPr>
          <p:nvPr/>
        </p:nvCxnSpPr>
        <p:spPr bwMode="auto">
          <a:xfrm rot="5400000">
            <a:off x="3767932" y="1024731"/>
            <a:ext cx="341312" cy="1724025"/>
          </a:xfrm>
          <a:prstGeom prst="curvedConnector3">
            <a:avLst>
              <a:gd name="adj1" fmla="val 49769"/>
            </a:avLst>
          </a:prstGeom>
          <a:noFill/>
          <a:ln w="12700">
            <a:solidFill>
              <a:schemeClr val="tx1"/>
            </a:solidFill>
            <a:round/>
            <a:headEnd/>
            <a:tailEnd type="triangle" w="med" len="med"/>
          </a:ln>
        </p:spPr>
      </p:cxnSp>
      <p:cxnSp>
        <p:nvCxnSpPr>
          <p:cNvPr id="32800" name="AutoShape 68"/>
          <p:cNvCxnSpPr>
            <a:cxnSpLocks noChangeShapeType="1"/>
            <a:stCxn id="32795" idx="2"/>
            <a:endCxn id="32794" idx="0"/>
          </p:cNvCxnSpPr>
          <p:nvPr/>
        </p:nvCxnSpPr>
        <p:spPr bwMode="auto">
          <a:xfrm rot="5400000">
            <a:off x="3507581" y="2656682"/>
            <a:ext cx="427037" cy="50800"/>
          </a:xfrm>
          <a:prstGeom prst="curvedConnector3">
            <a:avLst>
              <a:gd name="adj1" fmla="val 49815"/>
            </a:avLst>
          </a:prstGeom>
          <a:noFill/>
          <a:ln w="12700">
            <a:solidFill>
              <a:schemeClr val="tx1"/>
            </a:solidFill>
            <a:round/>
            <a:headEnd/>
            <a:tailEnd type="triangle" w="med" len="med"/>
          </a:ln>
        </p:spPr>
      </p:cxnSp>
      <p:cxnSp>
        <p:nvCxnSpPr>
          <p:cNvPr id="32801" name="AutoShape 69"/>
          <p:cNvCxnSpPr>
            <a:cxnSpLocks noChangeShapeType="1"/>
            <a:stCxn id="32798" idx="0"/>
            <a:endCxn id="32797" idx="2"/>
          </p:cNvCxnSpPr>
          <p:nvPr/>
        </p:nvCxnSpPr>
        <p:spPr bwMode="auto">
          <a:xfrm rot="5400000" flipH="1">
            <a:off x="5268913" y="4484688"/>
            <a:ext cx="808037" cy="1195387"/>
          </a:xfrm>
          <a:prstGeom prst="curvedConnector3">
            <a:avLst>
              <a:gd name="adj1" fmla="val 49903"/>
            </a:avLst>
          </a:prstGeom>
          <a:noFill/>
          <a:ln w="12700">
            <a:solidFill>
              <a:schemeClr val="tx1"/>
            </a:solidFill>
            <a:round/>
            <a:headEnd/>
            <a:tailEnd type="triangle" w="med" len="med"/>
          </a:ln>
        </p:spPr>
      </p:cxnSp>
      <p:cxnSp>
        <p:nvCxnSpPr>
          <p:cNvPr id="32802" name="AutoShape 70"/>
          <p:cNvCxnSpPr>
            <a:cxnSpLocks noChangeShapeType="1"/>
            <a:stCxn id="32797" idx="0"/>
            <a:endCxn id="32796" idx="2"/>
          </p:cNvCxnSpPr>
          <p:nvPr/>
        </p:nvCxnSpPr>
        <p:spPr bwMode="auto">
          <a:xfrm rot="5400000" flipH="1">
            <a:off x="4640263" y="4060825"/>
            <a:ext cx="557212" cy="312738"/>
          </a:xfrm>
          <a:prstGeom prst="curvedConnector3">
            <a:avLst>
              <a:gd name="adj1" fmla="val 49856"/>
            </a:avLst>
          </a:prstGeom>
          <a:noFill/>
          <a:ln w="12700">
            <a:solidFill>
              <a:schemeClr val="tx1"/>
            </a:solidFill>
            <a:round/>
            <a:headEnd/>
            <a:tailEnd type="triangle" w="med" len="med"/>
          </a:ln>
        </p:spPr>
      </p:cxnSp>
      <p:sp>
        <p:nvSpPr>
          <p:cNvPr id="32803" name="Text Box 71"/>
          <p:cNvSpPr txBox="1">
            <a:spLocks noChangeArrowheads="1"/>
          </p:cNvSpPr>
          <p:nvPr/>
        </p:nvSpPr>
        <p:spPr bwMode="auto">
          <a:xfrm>
            <a:off x="1219200" y="3048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2804" name="AutoShape 72"/>
          <p:cNvCxnSpPr>
            <a:cxnSpLocks noChangeShapeType="1"/>
            <a:stCxn id="32803" idx="3"/>
            <a:endCxn id="32796" idx="1"/>
          </p:cNvCxnSpPr>
          <p:nvPr/>
        </p:nvCxnSpPr>
        <p:spPr bwMode="auto">
          <a:xfrm>
            <a:off x="1616075" y="3140075"/>
            <a:ext cx="2563813" cy="708025"/>
          </a:xfrm>
          <a:prstGeom prst="curvedConnector3">
            <a:avLst>
              <a:gd name="adj1" fmla="val 49968"/>
            </a:avLst>
          </a:prstGeom>
          <a:noFill/>
          <a:ln w="12700">
            <a:solidFill>
              <a:schemeClr val="tx1"/>
            </a:solidFill>
            <a:round/>
            <a:headEnd/>
            <a:tailEnd type="triangle" w="med" len="med"/>
          </a:ln>
        </p:spPr>
      </p:cxnSp>
      <p:cxnSp>
        <p:nvCxnSpPr>
          <p:cNvPr id="32805" name="AutoShape 74"/>
          <p:cNvCxnSpPr>
            <a:cxnSpLocks noChangeShapeType="1"/>
            <a:stCxn id="32796" idx="1"/>
            <a:endCxn id="32794" idx="2"/>
          </p:cNvCxnSpPr>
          <p:nvPr/>
        </p:nvCxnSpPr>
        <p:spPr bwMode="auto">
          <a:xfrm rot="10800000">
            <a:off x="3695700" y="3087688"/>
            <a:ext cx="484188" cy="760412"/>
          </a:xfrm>
          <a:prstGeom prst="curvedConnector2">
            <a:avLst/>
          </a:prstGeom>
          <a:noFill/>
          <a:ln w="12700">
            <a:solidFill>
              <a:schemeClr val="tx1"/>
            </a:solidFill>
            <a:round/>
            <a:headEnd/>
            <a:tailEnd type="triangle" w="med" len="med"/>
          </a:ln>
        </p:spPr>
      </p:cxnSp>
      <p:cxnSp>
        <p:nvCxnSpPr>
          <p:cNvPr id="32806" name="AutoShape 77"/>
          <p:cNvCxnSpPr>
            <a:cxnSpLocks noChangeShapeType="1"/>
            <a:stCxn id="32808" idx="3"/>
            <a:endCxn id="32796" idx="1"/>
          </p:cNvCxnSpPr>
          <p:nvPr/>
        </p:nvCxnSpPr>
        <p:spPr bwMode="auto">
          <a:xfrm flipV="1">
            <a:off x="1692275" y="3848100"/>
            <a:ext cx="2487613" cy="1120775"/>
          </a:xfrm>
          <a:prstGeom prst="curvedConnector3">
            <a:avLst>
              <a:gd name="adj1" fmla="val 49968"/>
            </a:avLst>
          </a:prstGeom>
          <a:noFill/>
          <a:ln w="12700">
            <a:solidFill>
              <a:schemeClr val="tx1"/>
            </a:solidFill>
            <a:round/>
            <a:headEnd/>
            <a:tailEnd type="triangle" w="med" len="med"/>
          </a:ln>
        </p:spPr>
      </p:cxnSp>
      <p:sp>
        <p:nvSpPr>
          <p:cNvPr id="32807" name="Text Box 82"/>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2808" name="Text Box 97"/>
          <p:cNvSpPr txBox="1">
            <a:spLocks noChangeArrowheads="1"/>
          </p:cNvSpPr>
          <p:nvPr/>
        </p:nvSpPr>
        <p:spPr bwMode="auto">
          <a:xfrm>
            <a:off x="1295400" y="4876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sp>
        <p:nvSpPr>
          <p:cNvPr id="32809" name="Text Box 98"/>
          <p:cNvSpPr txBox="1">
            <a:spLocks noChangeArrowheads="1"/>
          </p:cNvSpPr>
          <p:nvPr/>
        </p:nvSpPr>
        <p:spPr bwMode="auto">
          <a:xfrm>
            <a:off x="7467600" y="35052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2810" name="AutoShape 99"/>
          <p:cNvCxnSpPr>
            <a:cxnSpLocks noChangeShapeType="1"/>
            <a:stCxn id="32809" idx="1"/>
            <a:endCxn id="32796" idx="3"/>
          </p:cNvCxnSpPr>
          <p:nvPr/>
        </p:nvCxnSpPr>
        <p:spPr bwMode="auto">
          <a:xfrm rot="10800000" flipV="1">
            <a:off x="5345113" y="3597275"/>
            <a:ext cx="2122487" cy="250825"/>
          </a:xfrm>
          <a:prstGeom prst="curvedConnector3">
            <a:avLst>
              <a:gd name="adj1" fmla="val 49963"/>
            </a:avLst>
          </a:prstGeom>
          <a:noFill/>
          <a:ln w="12700">
            <a:solidFill>
              <a:schemeClr val="tx1"/>
            </a:solidFill>
            <a:round/>
            <a:headEnd/>
            <a:tailEnd type="triangle" w="med" len="med"/>
          </a:ln>
        </p:spPr>
      </p:cxnSp>
      <p:sp>
        <p:nvSpPr>
          <p:cNvPr id="32811" name="Text Box 107"/>
          <p:cNvSpPr txBox="1">
            <a:spLocks noChangeArrowheads="1"/>
          </p:cNvSpPr>
          <p:nvPr/>
        </p:nvSpPr>
        <p:spPr bwMode="auto">
          <a:xfrm>
            <a:off x="5410200" y="2057400"/>
            <a:ext cx="1022350" cy="739775"/>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pPr marL="100013" indent="-100013" algn="l"/>
            <a:r>
              <a:rPr lang="es-ES" sz="1200" b="1">
                <a:solidFill>
                  <a:schemeClr val="tx1"/>
                </a:solidFill>
              </a:rPr>
              <a:t>DECISIONES</a:t>
            </a:r>
          </a:p>
          <a:p>
            <a:pPr marL="100013" indent="-100013" algn="l">
              <a:buFontTx/>
              <a:buChar char="•"/>
            </a:pPr>
            <a:r>
              <a:rPr lang="es-ES" sz="1200">
                <a:solidFill>
                  <a:schemeClr val="tx1"/>
                </a:solidFill>
              </a:rPr>
              <a:t>Estratégicas</a:t>
            </a:r>
          </a:p>
          <a:p>
            <a:pPr marL="100013" indent="-100013" algn="l">
              <a:buFontTx/>
              <a:buChar char="•"/>
            </a:pPr>
            <a:r>
              <a:rPr lang="es-ES" sz="1200">
                <a:solidFill>
                  <a:schemeClr val="tx1"/>
                </a:solidFill>
              </a:rPr>
              <a:t>Tácticas</a:t>
            </a:r>
          </a:p>
          <a:p>
            <a:pPr marL="100013" indent="-100013" algn="l">
              <a:buFontTx/>
              <a:buChar char="•"/>
            </a:pPr>
            <a:r>
              <a:rPr lang="es-ES" sz="1200">
                <a:solidFill>
                  <a:schemeClr val="tx1"/>
                </a:solidFill>
              </a:rPr>
              <a:t>Operativas</a:t>
            </a:r>
          </a:p>
        </p:txBody>
      </p:sp>
      <p:sp>
        <p:nvSpPr>
          <p:cNvPr id="32812" name="Text Box 108"/>
          <p:cNvSpPr txBox="1">
            <a:spLocks noChangeArrowheads="1"/>
          </p:cNvSpPr>
          <p:nvPr/>
        </p:nvSpPr>
        <p:spPr bwMode="auto">
          <a:xfrm>
            <a:off x="5675313" y="4495800"/>
            <a:ext cx="1243012"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a:p>
            <a:r>
              <a:rPr lang="es-ES" sz="1200" b="1">
                <a:solidFill>
                  <a:srgbClr val="7A4C00"/>
                </a:solidFill>
              </a:rPr>
              <a:t>Cont. de Costes</a:t>
            </a:r>
          </a:p>
        </p:txBody>
      </p:sp>
      <p:cxnSp>
        <p:nvCxnSpPr>
          <p:cNvPr id="32813" name="AutoShape 109"/>
          <p:cNvCxnSpPr>
            <a:cxnSpLocks noChangeShapeType="1"/>
            <a:stCxn id="32812" idx="0"/>
            <a:endCxn id="32796" idx="3"/>
          </p:cNvCxnSpPr>
          <p:nvPr/>
        </p:nvCxnSpPr>
        <p:spPr bwMode="auto">
          <a:xfrm rot="5400000" flipH="1">
            <a:off x="5497513" y="3695700"/>
            <a:ext cx="647700" cy="952500"/>
          </a:xfrm>
          <a:prstGeom prst="curvedConnector2">
            <a:avLst/>
          </a:prstGeom>
          <a:noFill/>
          <a:ln w="12700">
            <a:solidFill>
              <a:schemeClr val="tx1"/>
            </a:solidFill>
            <a:round/>
            <a:headEnd/>
            <a:tailEnd type="triangle" w="med" len="med"/>
          </a:ln>
        </p:spPr>
      </p:cxnSp>
      <p:cxnSp>
        <p:nvCxnSpPr>
          <p:cNvPr id="32814" name="AutoShape 110"/>
          <p:cNvCxnSpPr>
            <a:cxnSpLocks noChangeShapeType="1"/>
            <a:stCxn id="32798" idx="0"/>
            <a:endCxn id="32812" idx="2"/>
          </p:cNvCxnSpPr>
          <p:nvPr/>
        </p:nvCxnSpPr>
        <p:spPr bwMode="auto">
          <a:xfrm rot="-5400000">
            <a:off x="5976144" y="5164931"/>
            <a:ext cx="615950" cy="26988"/>
          </a:xfrm>
          <a:prstGeom prst="curvedConnector3">
            <a:avLst>
              <a:gd name="adj1" fmla="val 50000"/>
            </a:avLst>
          </a:prstGeom>
          <a:noFill/>
          <a:ln w="12700">
            <a:solidFill>
              <a:schemeClr val="tx1"/>
            </a:solidFill>
            <a:round/>
            <a:headEnd/>
            <a:tailEnd type="triangle" w="med" len="med"/>
          </a:ln>
        </p:spPr>
      </p:cxnSp>
      <p:cxnSp>
        <p:nvCxnSpPr>
          <p:cNvPr id="32815" name="AutoShape 112"/>
          <p:cNvCxnSpPr>
            <a:cxnSpLocks noChangeShapeType="1"/>
            <a:stCxn id="32796" idx="0"/>
            <a:endCxn id="32811" idx="2"/>
          </p:cNvCxnSpPr>
          <p:nvPr/>
        </p:nvCxnSpPr>
        <p:spPr bwMode="auto">
          <a:xfrm rot="-5400000">
            <a:off x="4862513" y="2697162"/>
            <a:ext cx="958850" cy="1158875"/>
          </a:xfrm>
          <a:prstGeom prst="curvedConnector3">
            <a:avLst>
              <a:gd name="adj1" fmla="val 50000"/>
            </a:avLst>
          </a:prstGeom>
          <a:noFill/>
          <a:ln w="12700">
            <a:solidFill>
              <a:schemeClr val="tx1"/>
            </a:solidFill>
            <a:round/>
            <a:headEnd/>
            <a:tailEnd type="triangle" w="med" len="med"/>
          </a:ln>
        </p:spPr>
      </p:cxnSp>
      <p:sp>
        <p:nvSpPr>
          <p:cNvPr id="32816" name="Text Box 113"/>
          <p:cNvSpPr txBox="1">
            <a:spLocks noChangeArrowheads="1"/>
          </p:cNvSpPr>
          <p:nvPr/>
        </p:nvSpPr>
        <p:spPr bwMode="auto">
          <a:xfrm>
            <a:off x="1411288" y="5105400"/>
            <a:ext cx="420687"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SCM</a:t>
            </a:r>
          </a:p>
          <a:p>
            <a:r>
              <a:rPr lang="es-ES" sz="1200" b="1">
                <a:solidFill>
                  <a:srgbClr val="996600"/>
                </a:solidFill>
              </a:rPr>
              <a:t>EDI</a:t>
            </a:r>
          </a:p>
        </p:txBody>
      </p:sp>
      <p:sp>
        <p:nvSpPr>
          <p:cNvPr id="32817" name="Text Box 114"/>
          <p:cNvSpPr txBox="1">
            <a:spLocks noChangeArrowheads="1"/>
          </p:cNvSpPr>
          <p:nvPr/>
        </p:nvSpPr>
        <p:spPr bwMode="auto">
          <a:xfrm>
            <a:off x="1676400" y="5410200"/>
            <a:ext cx="1743075"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APROVISIONAMIENTO</a:t>
            </a:r>
          </a:p>
        </p:txBody>
      </p:sp>
      <p:sp>
        <p:nvSpPr>
          <p:cNvPr id="32818" name="Text Box 115"/>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sp>
        <p:nvSpPr>
          <p:cNvPr id="32819" name="Text Box 116"/>
          <p:cNvSpPr txBox="1">
            <a:spLocks noChangeArrowheads="1"/>
          </p:cNvSpPr>
          <p:nvPr/>
        </p:nvSpPr>
        <p:spPr bwMode="auto">
          <a:xfrm>
            <a:off x="4244975" y="4737100"/>
            <a:ext cx="549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MRP II</a:t>
            </a:r>
          </a:p>
        </p:txBody>
      </p:sp>
      <p:sp>
        <p:nvSpPr>
          <p:cNvPr id="32820" name="Text Box 117"/>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2821" name="Text Box 118"/>
          <p:cNvSpPr txBox="1">
            <a:spLocks noChangeArrowheads="1"/>
          </p:cNvSpPr>
          <p:nvPr/>
        </p:nvSpPr>
        <p:spPr bwMode="auto">
          <a:xfrm>
            <a:off x="7199313" y="4775200"/>
            <a:ext cx="4032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DRP</a:t>
            </a:r>
          </a:p>
        </p:txBody>
      </p:sp>
      <p:sp>
        <p:nvSpPr>
          <p:cNvPr id="32822" name="Text Box 137"/>
          <p:cNvSpPr txBox="1">
            <a:spLocks noChangeArrowheads="1"/>
          </p:cNvSpPr>
          <p:nvPr/>
        </p:nvSpPr>
        <p:spPr bwMode="auto">
          <a:xfrm>
            <a:off x="7265988" y="4038600"/>
            <a:ext cx="4286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CRM</a:t>
            </a:r>
          </a:p>
        </p:txBody>
      </p:sp>
      <p:sp>
        <p:nvSpPr>
          <p:cNvPr id="32823" name="Text Box 138"/>
          <p:cNvSpPr txBox="1">
            <a:spLocks noChangeArrowheads="1"/>
          </p:cNvSpPr>
          <p:nvPr/>
        </p:nvSpPr>
        <p:spPr bwMode="auto">
          <a:xfrm>
            <a:off x="3949700" y="3962400"/>
            <a:ext cx="3952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ERP</a:t>
            </a:r>
          </a:p>
        </p:txBody>
      </p:sp>
      <p:sp>
        <p:nvSpPr>
          <p:cNvPr id="32824" name="Text Box 139"/>
          <p:cNvSpPr txBox="1">
            <a:spLocks noChangeArrowheads="1"/>
          </p:cNvSpPr>
          <p:nvPr/>
        </p:nvSpPr>
        <p:spPr bwMode="auto">
          <a:xfrm>
            <a:off x="5775325" y="3124200"/>
            <a:ext cx="2349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BI</a:t>
            </a:r>
          </a:p>
        </p:txBody>
      </p:sp>
      <p:sp>
        <p:nvSpPr>
          <p:cNvPr id="32825" name="Text Box 140"/>
          <p:cNvSpPr txBox="1">
            <a:spLocks noChangeArrowheads="1"/>
          </p:cNvSpPr>
          <p:nvPr/>
        </p:nvSpPr>
        <p:spPr bwMode="auto">
          <a:xfrm>
            <a:off x="4376738" y="1981200"/>
            <a:ext cx="32861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EIS</a:t>
            </a:r>
          </a:p>
        </p:txBody>
      </p:sp>
      <p:sp>
        <p:nvSpPr>
          <p:cNvPr id="32826" name="Text Box 141"/>
          <p:cNvSpPr txBox="1">
            <a:spLocks noChangeArrowheads="1"/>
          </p:cNvSpPr>
          <p:nvPr/>
        </p:nvSpPr>
        <p:spPr bwMode="auto">
          <a:xfrm>
            <a:off x="3810000" y="3124200"/>
            <a:ext cx="803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Reporting</a:t>
            </a:r>
          </a:p>
        </p:txBody>
      </p:sp>
      <p:sp>
        <p:nvSpPr>
          <p:cNvPr id="32827" name="Text Box 142"/>
          <p:cNvSpPr txBox="1">
            <a:spLocks noChangeArrowheads="1"/>
          </p:cNvSpPr>
          <p:nvPr/>
        </p:nvSpPr>
        <p:spPr bwMode="auto">
          <a:xfrm>
            <a:off x="1558925" y="3276600"/>
            <a:ext cx="903288"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Banca</a:t>
            </a:r>
          </a:p>
          <a:p>
            <a:r>
              <a:rPr lang="es-ES" sz="1200" b="1">
                <a:solidFill>
                  <a:srgbClr val="996600"/>
                </a:solidFill>
              </a:rPr>
              <a:t>Electrónica</a:t>
            </a:r>
          </a:p>
        </p:txBody>
      </p:sp>
      <p:sp>
        <p:nvSpPr>
          <p:cNvPr id="32828" name="Text Box 143"/>
          <p:cNvSpPr txBox="1">
            <a:spLocks noChangeArrowheads="1"/>
          </p:cNvSpPr>
          <p:nvPr/>
        </p:nvSpPr>
        <p:spPr bwMode="auto">
          <a:xfrm>
            <a:off x="6799263" y="1676400"/>
            <a:ext cx="1192212"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Administración</a:t>
            </a:r>
          </a:p>
          <a:p>
            <a:r>
              <a:rPr lang="es-ES" sz="1200" b="1">
                <a:solidFill>
                  <a:srgbClr val="996600"/>
                </a:solidFill>
              </a:rPr>
              <a:t>Abierta</a:t>
            </a:r>
          </a:p>
        </p:txBody>
      </p:sp>
      <p:sp>
        <p:nvSpPr>
          <p:cNvPr id="32829" name="Text Box 144"/>
          <p:cNvSpPr txBox="1">
            <a:spLocks noChangeArrowheads="1"/>
          </p:cNvSpPr>
          <p:nvPr/>
        </p:nvSpPr>
        <p:spPr bwMode="auto">
          <a:xfrm>
            <a:off x="2971800" y="4191000"/>
            <a:ext cx="19367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Reingeniería de procesos</a:t>
            </a:r>
          </a:p>
        </p:txBody>
      </p:sp>
      <p:sp>
        <p:nvSpPr>
          <p:cNvPr id="32830" name="Text Box 145"/>
          <p:cNvSpPr txBox="1">
            <a:spLocks noChangeArrowheads="1"/>
          </p:cNvSpPr>
          <p:nvPr/>
        </p:nvSpPr>
        <p:spPr bwMode="auto">
          <a:xfrm>
            <a:off x="6967538" y="4267200"/>
            <a:ext cx="16811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Ventajas competitivas</a:t>
            </a:r>
          </a:p>
        </p:txBody>
      </p:sp>
      <p:sp>
        <p:nvSpPr>
          <p:cNvPr id="32831" name="Text Box 151"/>
          <p:cNvSpPr txBox="1">
            <a:spLocks noChangeArrowheads="1"/>
          </p:cNvSpPr>
          <p:nvPr/>
        </p:nvSpPr>
        <p:spPr bwMode="auto">
          <a:xfrm>
            <a:off x="3467100" y="4876800"/>
            <a:ext cx="3190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KM</a:t>
            </a:r>
          </a:p>
        </p:txBody>
      </p:sp>
      <p:sp>
        <p:nvSpPr>
          <p:cNvPr id="32832" name="Text Box 152"/>
          <p:cNvSpPr txBox="1">
            <a:spLocks noChangeArrowheads="1"/>
          </p:cNvSpPr>
          <p:nvPr/>
        </p:nvSpPr>
        <p:spPr bwMode="auto">
          <a:xfrm>
            <a:off x="7691438" y="4038600"/>
            <a:ext cx="3857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B2C</a:t>
            </a:r>
          </a:p>
        </p:txBody>
      </p:sp>
      <p:sp>
        <p:nvSpPr>
          <p:cNvPr id="32833" name="Text Box 153"/>
          <p:cNvSpPr txBox="1">
            <a:spLocks noChangeArrowheads="1"/>
          </p:cNvSpPr>
          <p:nvPr/>
        </p:nvSpPr>
        <p:spPr bwMode="auto">
          <a:xfrm>
            <a:off x="8001000" y="17526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B2A</a:t>
            </a:r>
          </a:p>
        </p:txBody>
      </p:sp>
      <p:sp>
        <p:nvSpPr>
          <p:cNvPr id="32834" name="Text Box 154"/>
          <p:cNvSpPr txBox="1">
            <a:spLocks noChangeArrowheads="1"/>
          </p:cNvSpPr>
          <p:nvPr/>
        </p:nvSpPr>
        <p:spPr bwMode="auto">
          <a:xfrm>
            <a:off x="1219200" y="54864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B2B</a:t>
            </a:r>
          </a:p>
        </p:txBody>
      </p:sp>
      <p:sp>
        <p:nvSpPr>
          <p:cNvPr id="32835" name="Text Box 155"/>
          <p:cNvSpPr txBox="1">
            <a:spLocks noChangeArrowheads="1"/>
          </p:cNvSpPr>
          <p:nvPr/>
        </p:nvSpPr>
        <p:spPr bwMode="auto">
          <a:xfrm>
            <a:off x="2974975" y="4876800"/>
            <a:ext cx="3778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B2E</a:t>
            </a:r>
          </a:p>
        </p:txBody>
      </p:sp>
      <p:sp>
        <p:nvSpPr>
          <p:cNvPr id="32836" name="Text Box 156"/>
          <p:cNvSpPr txBox="1">
            <a:spLocks noChangeArrowheads="1"/>
          </p:cNvSpPr>
          <p:nvPr/>
        </p:nvSpPr>
        <p:spPr bwMode="auto">
          <a:xfrm>
            <a:off x="2106613" y="5091113"/>
            <a:ext cx="879475" cy="192087"/>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E-Learning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smtClean="0"/>
              <a:t>¿Qué es una empresa?</a:t>
            </a:r>
          </a:p>
        </p:txBody>
      </p:sp>
      <p:sp>
        <p:nvSpPr>
          <p:cNvPr id="8195" name="Rectangle 3"/>
          <p:cNvSpPr>
            <a:spLocks noGrp="1" noChangeArrowheads="1"/>
          </p:cNvSpPr>
          <p:nvPr>
            <p:ph type="body" sz="half" idx="1"/>
          </p:nvPr>
        </p:nvSpPr>
        <p:spPr/>
        <p:txBody>
          <a:bodyPr/>
          <a:lstStyle/>
          <a:p>
            <a:pPr eaLnBrk="1" hangingPunct="1"/>
            <a:r>
              <a:rPr lang="es-ES" sz="2000" smtClean="0"/>
              <a:t>Es una realidad compleja y diversa</a:t>
            </a:r>
          </a:p>
          <a:p>
            <a:pPr eaLnBrk="1" hangingPunct="1"/>
            <a:endParaRPr lang="es-ES" sz="2000" smtClean="0"/>
          </a:p>
          <a:p>
            <a:pPr eaLnBrk="1" hangingPunct="1"/>
            <a:endParaRPr lang="es-ES" sz="2000" smtClean="0"/>
          </a:p>
          <a:p>
            <a:pPr eaLnBrk="1" hangingPunct="1"/>
            <a:endParaRPr lang="es-ES" sz="2000" smtClean="0"/>
          </a:p>
          <a:p>
            <a:pPr eaLnBrk="1" hangingPunct="1"/>
            <a:endParaRPr lang="es-ES" sz="2000" smtClean="0"/>
          </a:p>
          <a:p>
            <a:pPr eaLnBrk="1" hangingPunct="1"/>
            <a:r>
              <a:rPr lang="es-ES" sz="2000" smtClean="0"/>
              <a:t>Es una estructura cambiante en constante adaptación</a:t>
            </a:r>
          </a:p>
          <a:p>
            <a:pPr eaLnBrk="1" hangingPunct="1"/>
            <a:endParaRPr lang="es-ES" sz="2000" smtClean="0"/>
          </a:p>
          <a:p>
            <a:pPr eaLnBrk="1" hangingPunct="1"/>
            <a:endParaRPr lang="es-ES" sz="2000" smtClean="0"/>
          </a:p>
          <a:p>
            <a:pPr eaLnBrk="1" hangingPunct="1"/>
            <a:endParaRPr lang="es-ES" sz="2000" smtClean="0"/>
          </a:p>
          <a:p>
            <a:pPr eaLnBrk="1" hangingPunct="1"/>
            <a:r>
              <a:rPr lang="es-ES" sz="2000" smtClean="0"/>
              <a:t>Es una organización de recursos</a:t>
            </a:r>
          </a:p>
        </p:txBody>
      </p:sp>
      <p:sp>
        <p:nvSpPr>
          <p:cNvPr id="136196" name="Rectangle 4"/>
          <p:cNvSpPr>
            <a:spLocks noChangeArrowheads="1"/>
          </p:cNvSpPr>
          <p:nvPr/>
        </p:nvSpPr>
        <p:spPr bwMode="auto">
          <a:xfrm>
            <a:off x="4572000" y="981075"/>
            <a:ext cx="4392613" cy="935038"/>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marL="180975" indent="-180975" algn="l">
              <a:buFontTx/>
              <a:buChar char="•"/>
              <a:defRPr/>
            </a:pPr>
            <a:r>
              <a:rPr lang="es-ES" sz="1400" b="1"/>
              <a:t>Direntes tipos: </a:t>
            </a:r>
            <a:r>
              <a:rPr lang="es-ES" sz="1400"/>
              <a:t>pública, privada, mixta, sin ánimo…</a:t>
            </a:r>
          </a:p>
          <a:p>
            <a:pPr marL="180975" indent="-180975" algn="l">
              <a:buFontTx/>
              <a:buChar char="•"/>
              <a:defRPr/>
            </a:pPr>
            <a:r>
              <a:rPr lang="es-ES" sz="1400" b="1"/>
              <a:t>Diferentes clases: </a:t>
            </a:r>
            <a:r>
              <a:rPr lang="es-ES" sz="1400"/>
              <a:t>SA, SL, cooperativa, …</a:t>
            </a:r>
            <a:endParaRPr lang="es-ES" sz="1400" b="1"/>
          </a:p>
          <a:p>
            <a:pPr marL="180975" indent="-180975" algn="l">
              <a:buFontTx/>
              <a:buChar char="•"/>
              <a:defRPr/>
            </a:pPr>
            <a:r>
              <a:rPr lang="es-ES" sz="1400" b="1"/>
              <a:t>Diferentes actividades: </a:t>
            </a:r>
            <a:r>
              <a:rPr lang="es-ES" sz="1400"/>
              <a:t>industria, comercio, minera</a:t>
            </a:r>
            <a:endParaRPr lang="es-ES" sz="1400" b="1"/>
          </a:p>
          <a:p>
            <a:pPr marL="180975" indent="-180975" algn="l">
              <a:buFontTx/>
              <a:buChar char="•"/>
              <a:defRPr/>
            </a:pPr>
            <a:r>
              <a:rPr lang="es-ES" sz="1400" b="1"/>
              <a:t>Direntes tamaños: </a:t>
            </a:r>
            <a:r>
              <a:rPr lang="es-ES" sz="1400"/>
              <a:t>multinacional, PYME, micro</a:t>
            </a:r>
          </a:p>
        </p:txBody>
      </p:sp>
      <p:sp>
        <p:nvSpPr>
          <p:cNvPr id="136197" name="Rectangle 5"/>
          <p:cNvSpPr>
            <a:spLocks noChangeArrowheads="1"/>
          </p:cNvSpPr>
          <p:nvPr/>
        </p:nvSpPr>
        <p:spPr bwMode="auto">
          <a:xfrm>
            <a:off x="4572000" y="2925763"/>
            <a:ext cx="4392613" cy="93503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marL="180975" indent="-180975" algn="l">
              <a:buFontTx/>
              <a:buChar char="•"/>
              <a:defRPr/>
            </a:pPr>
            <a:r>
              <a:rPr lang="es-ES" sz="1400" b="1"/>
              <a:t>Métodos de producción</a:t>
            </a:r>
          </a:p>
          <a:p>
            <a:pPr marL="180975" indent="-180975" algn="l">
              <a:buFontTx/>
              <a:buChar char="•"/>
              <a:defRPr/>
            </a:pPr>
            <a:r>
              <a:rPr lang="es-ES" sz="1400" b="1"/>
              <a:t>Productos</a:t>
            </a:r>
          </a:p>
          <a:p>
            <a:pPr marL="180975" indent="-180975" algn="l">
              <a:buFontTx/>
              <a:buChar char="•"/>
              <a:defRPr/>
            </a:pPr>
            <a:r>
              <a:rPr lang="es-ES" sz="1400" b="1"/>
              <a:t>Procesos</a:t>
            </a:r>
          </a:p>
          <a:p>
            <a:pPr marL="180975" indent="-180975" algn="l">
              <a:buFontTx/>
              <a:buChar char="•"/>
              <a:defRPr/>
            </a:pPr>
            <a:r>
              <a:rPr lang="es-ES" sz="1400" b="1"/>
              <a:t>Estructuras</a:t>
            </a:r>
            <a:endParaRPr lang="es-ES" sz="1400"/>
          </a:p>
        </p:txBody>
      </p:sp>
      <p:sp>
        <p:nvSpPr>
          <p:cNvPr id="136198" name="Rectangle 6"/>
          <p:cNvSpPr>
            <a:spLocks noChangeArrowheads="1"/>
          </p:cNvSpPr>
          <p:nvPr/>
        </p:nvSpPr>
        <p:spPr bwMode="auto">
          <a:xfrm>
            <a:off x="4572000" y="4581525"/>
            <a:ext cx="4392613" cy="935038"/>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marL="180975" indent="-180975" algn="l">
              <a:buFontTx/>
              <a:buChar char="•"/>
              <a:defRPr/>
            </a:pPr>
            <a:r>
              <a:rPr lang="es-ES" sz="1400" b="1" dirty="0"/>
              <a:t>Humanos</a:t>
            </a:r>
          </a:p>
          <a:p>
            <a:pPr marL="180975" indent="-180975" algn="l">
              <a:buFontTx/>
              <a:buChar char="•"/>
              <a:defRPr/>
            </a:pPr>
            <a:r>
              <a:rPr lang="es-ES" sz="1400" b="1" dirty="0"/>
              <a:t>Financieros</a:t>
            </a:r>
          </a:p>
          <a:p>
            <a:pPr marL="180975" indent="-180975" algn="l">
              <a:buFontTx/>
              <a:buChar char="•"/>
              <a:defRPr/>
            </a:pPr>
            <a:r>
              <a:rPr lang="es-ES" sz="1400" b="1" dirty="0"/>
              <a:t>Bienes de equipo</a:t>
            </a:r>
          </a:p>
          <a:p>
            <a:pPr marL="180975" indent="-180975" algn="l">
              <a:buFontTx/>
              <a:buChar char="•"/>
              <a:defRPr/>
            </a:pPr>
            <a:r>
              <a:rPr lang="es-ES" sz="1400" b="1" dirty="0"/>
              <a:t>Conocimiento, …</a:t>
            </a:r>
            <a:endParaRPr lang="es-ES" sz="1400" dirty="0"/>
          </a:p>
        </p:txBody>
      </p:sp>
      <p:pic>
        <p:nvPicPr>
          <p:cNvPr id="8199" name="Picture 7" descr="IE">
            <a:hlinkClick r:id="rId2"/>
          </p:cNvPr>
          <p:cNvPicPr>
            <a:picLocks noChangeAspect="1" noChangeArrowheads="1"/>
          </p:cNvPicPr>
          <p:nvPr/>
        </p:nvPicPr>
        <p:blipFill>
          <a:blip r:embed="rId3" cstate="print"/>
          <a:srcRect/>
          <a:stretch>
            <a:fillRect/>
          </a:stretch>
        </p:blipFill>
        <p:spPr bwMode="auto">
          <a:xfrm>
            <a:off x="8243888" y="5734050"/>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468"/>
          <p:cNvGrpSpPr>
            <a:grpSpLocks/>
          </p:cNvGrpSpPr>
          <p:nvPr/>
        </p:nvGrpSpPr>
        <p:grpSpPr bwMode="auto">
          <a:xfrm>
            <a:off x="1524000" y="1447800"/>
            <a:ext cx="6400800" cy="4800600"/>
            <a:chOff x="960" y="912"/>
            <a:chExt cx="4032" cy="2784"/>
          </a:xfrm>
        </p:grpSpPr>
        <p:sp>
          <p:nvSpPr>
            <p:cNvPr id="34184" name="AutoShape 469"/>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34185" name="AutoShape 470"/>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34186" name="AutoShape 471"/>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34187" name="Rectangle 472"/>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34188" name="Rectangle 473"/>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33795" name="Text Box 474"/>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cxnSp>
        <p:nvCxnSpPr>
          <p:cNvPr id="33796" name="AutoShape 475"/>
          <p:cNvCxnSpPr>
            <a:cxnSpLocks noChangeShapeType="1"/>
            <a:stCxn id="33795" idx="3"/>
            <a:endCxn id="33801" idx="2"/>
          </p:cNvCxnSpPr>
          <p:nvPr/>
        </p:nvCxnSpPr>
        <p:spPr bwMode="auto">
          <a:xfrm flipV="1">
            <a:off x="3052763" y="5456238"/>
            <a:ext cx="1624012" cy="373062"/>
          </a:xfrm>
          <a:prstGeom prst="curvedConnector2">
            <a:avLst/>
          </a:prstGeom>
          <a:noFill/>
          <a:ln w="12700">
            <a:solidFill>
              <a:schemeClr val="tx1"/>
            </a:solidFill>
            <a:round/>
            <a:headEnd/>
            <a:tailEnd type="triangle" w="med" len="med"/>
          </a:ln>
        </p:spPr>
      </p:cxnSp>
      <p:sp>
        <p:nvSpPr>
          <p:cNvPr id="33797" name="Text Box 476"/>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3798" name="Text Box 477"/>
          <p:cNvSpPr txBox="1">
            <a:spLocks noChangeArrowheads="1"/>
          </p:cNvSpPr>
          <p:nvPr/>
        </p:nvSpPr>
        <p:spPr bwMode="auto">
          <a:xfrm>
            <a:off x="2209800" y="5308600"/>
            <a:ext cx="7000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p:txBody>
      </p:sp>
      <p:sp>
        <p:nvSpPr>
          <p:cNvPr id="33799" name="Text Box 478"/>
          <p:cNvSpPr txBox="1">
            <a:spLocks noChangeArrowheads="1"/>
          </p:cNvSpPr>
          <p:nvPr/>
        </p:nvSpPr>
        <p:spPr bwMode="auto">
          <a:xfrm>
            <a:off x="2225675" y="4999038"/>
            <a:ext cx="9366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Mano de obra</a:t>
            </a:r>
          </a:p>
        </p:txBody>
      </p:sp>
      <p:sp>
        <p:nvSpPr>
          <p:cNvPr id="33800" name="Text Box 479"/>
          <p:cNvSpPr txBox="1">
            <a:spLocks noChangeArrowheads="1"/>
          </p:cNvSpPr>
          <p:nvPr/>
        </p:nvSpPr>
        <p:spPr bwMode="auto">
          <a:xfrm>
            <a:off x="3465513" y="4329113"/>
            <a:ext cx="862012" cy="547687"/>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Flexibilidad</a:t>
            </a:r>
          </a:p>
          <a:p>
            <a:r>
              <a:rPr lang="es-ES" sz="1200">
                <a:solidFill>
                  <a:schemeClr val="tx1"/>
                </a:solidFill>
              </a:rPr>
              <a:t>Horas extras</a:t>
            </a:r>
          </a:p>
          <a:p>
            <a:r>
              <a:rPr lang="es-ES" sz="1200">
                <a:solidFill>
                  <a:schemeClr val="tx1"/>
                </a:solidFill>
              </a:rPr>
              <a:t>Vacaciones</a:t>
            </a:r>
          </a:p>
        </p:txBody>
      </p:sp>
      <p:sp>
        <p:nvSpPr>
          <p:cNvPr id="33801" name="Text Box 480"/>
          <p:cNvSpPr txBox="1">
            <a:spLocks noChangeArrowheads="1"/>
          </p:cNvSpPr>
          <p:nvPr/>
        </p:nvSpPr>
        <p:spPr bwMode="auto">
          <a:xfrm>
            <a:off x="4114800" y="5264150"/>
            <a:ext cx="1122363"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PRODUCCIÓN</a:t>
            </a:r>
          </a:p>
        </p:txBody>
      </p:sp>
      <p:sp>
        <p:nvSpPr>
          <p:cNvPr id="33802" name="Text Box 482"/>
          <p:cNvSpPr txBox="1">
            <a:spLocks noChangeArrowheads="1"/>
          </p:cNvSpPr>
          <p:nvPr/>
        </p:nvSpPr>
        <p:spPr bwMode="auto">
          <a:xfrm>
            <a:off x="1752600" y="5903913"/>
            <a:ext cx="60198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LOGÍSTICA INTEGRAL</a:t>
            </a:r>
          </a:p>
        </p:txBody>
      </p:sp>
      <p:sp>
        <p:nvSpPr>
          <p:cNvPr id="33803" name="Text Box 483"/>
          <p:cNvSpPr txBox="1">
            <a:spLocks noChangeArrowheads="1"/>
          </p:cNvSpPr>
          <p:nvPr/>
        </p:nvSpPr>
        <p:spPr bwMode="auto">
          <a:xfrm>
            <a:off x="4567238" y="4481513"/>
            <a:ext cx="690562"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33804" name="Text Box 484"/>
          <p:cNvSpPr txBox="1">
            <a:spLocks noChangeArrowheads="1"/>
          </p:cNvSpPr>
          <p:nvPr/>
        </p:nvSpPr>
        <p:spPr bwMode="auto">
          <a:xfrm>
            <a:off x="4059238" y="2925763"/>
            <a:ext cx="760412" cy="192087"/>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sp>
        <p:nvSpPr>
          <p:cNvPr id="33805" name="Text Box 485"/>
          <p:cNvSpPr txBox="1">
            <a:spLocks noChangeArrowheads="1"/>
          </p:cNvSpPr>
          <p:nvPr/>
        </p:nvSpPr>
        <p:spPr bwMode="auto">
          <a:xfrm>
            <a:off x="3703638" y="2590800"/>
            <a:ext cx="139382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cxnSp>
        <p:nvCxnSpPr>
          <p:cNvPr id="33806" name="AutoShape 486"/>
          <p:cNvCxnSpPr>
            <a:cxnSpLocks noChangeShapeType="1"/>
            <a:stCxn id="33798" idx="3"/>
            <a:endCxn id="34157" idx="1"/>
          </p:cNvCxnSpPr>
          <p:nvPr/>
        </p:nvCxnSpPr>
        <p:spPr bwMode="auto">
          <a:xfrm>
            <a:off x="2909888" y="5400675"/>
            <a:ext cx="442912" cy="0"/>
          </a:xfrm>
          <a:prstGeom prst="straightConnector1">
            <a:avLst/>
          </a:prstGeom>
          <a:noFill/>
          <a:ln w="12700">
            <a:solidFill>
              <a:schemeClr val="tx1"/>
            </a:solidFill>
            <a:round/>
            <a:headEnd/>
            <a:tailEnd type="triangle" w="med" len="med"/>
          </a:ln>
        </p:spPr>
      </p:cxnSp>
      <p:sp>
        <p:nvSpPr>
          <p:cNvPr id="33807" name="Text Box 488"/>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cxnSp>
        <p:nvCxnSpPr>
          <p:cNvPr id="33808" name="AutoShape 489"/>
          <p:cNvCxnSpPr>
            <a:cxnSpLocks noChangeShapeType="1"/>
            <a:stCxn id="33819" idx="3"/>
            <a:endCxn id="33799" idx="1"/>
          </p:cNvCxnSpPr>
          <p:nvPr/>
        </p:nvCxnSpPr>
        <p:spPr bwMode="auto">
          <a:xfrm>
            <a:off x="1384300" y="4632325"/>
            <a:ext cx="841375" cy="458788"/>
          </a:xfrm>
          <a:prstGeom prst="curvedConnector3">
            <a:avLst>
              <a:gd name="adj1" fmla="val 50000"/>
            </a:avLst>
          </a:prstGeom>
          <a:noFill/>
          <a:ln w="12700">
            <a:solidFill>
              <a:schemeClr val="tx1"/>
            </a:solidFill>
            <a:round/>
            <a:headEnd/>
            <a:tailEnd type="triangle" w="med" len="med"/>
          </a:ln>
        </p:spPr>
      </p:cxnSp>
      <p:cxnSp>
        <p:nvCxnSpPr>
          <p:cNvPr id="33809" name="AutoShape 490"/>
          <p:cNvCxnSpPr>
            <a:cxnSpLocks noChangeShapeType="1"/>
            <a:stCxn id="33797" idx="3"/>
            <a:endCxn id="33795"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33810" name="AutoShape 491"/>
          <p:cNvCxnSpPr>
            <a:cxnSpLocks noChangeShapeType="1"/>
            <a:stCxn id="33799" idx="3"/>
            <a:endCxn id="33801" idx="1"/>
          </p:cNvCxnSpPr>
          <p:nvPr/>
        </p:nvCxnSpPr>
        <p:spPr bwMode="auto">
          <a:xfrm>
            <a:off x="3162300" y="5091113"/>
            <a:ext cx="952500" cy="269875"/>
          </a:xfrm>
          <a:prstGeom prst="curvedConnector3">
            <a:avLst>
              <a:gd name="adj1" fmla="val 50000"/>
            </a:avLst>
          </a:prstGeom>
          <a:noFill/>
          <a:ln w="12700">
            <a:solidFill>
              <a:schemeClr val="tx1"/>
            </a:solidFill>
            <a:round/>
            <a:headEnd/>
            <a:tailEnd type="triangle" w="med" len="med"/>
          </a:ln>
        </p:spPr>
      </p:cxnSp>
      <p:cxnSp>
        <p:nvCxnSpPr>
          <p:cNvPr id="33811" name="AutoShape 492"/>
          <p:cNvCxnSpPr>
            <a:cxnSpLocks noChangeShapeType="1"/>
            <a:stCxn id="34157" idx="3"/>
            <a:endCxn id="33801" idx="1"/>
          </p:cNvCxnSpPr>
          <p:nvPr/>
        </p:nvCxnSpPr>
        <p:spPr bwMode="auto">
          <a:xfrm flipV="1">
            <a:off x="3810000" y="5360988"/>
            <a:ext cx="304800" cy="39687"/>
          </a:xfrm>
          <a:prstGeom prst="curvedConnector3">
            <a:avLst>
              <a:gd name="adj1" fmla="val 50000"/>
            </a:avLst>
          </a:prstGeom>
          <a:noFill/>
          <a:ln w="12700">
            <a:solidFill>
              <a:schemeClr val="tx1"/>
            </a:solidFill>
            <a:round/>
            <a:headEnd/>
            <a:tailEnd type="triangle" w="med" len="med"/>
          </a:ln>
        </p:spPr>
      </p:cxnSp>
      <p:cxnSp>
        <p:nvCxnSpPr>
          <p:cNvPr id="33812" name="AutoShape 493"/>
          <p:cNvCxnSpPr>
            <a:cxnSpLocks noChangeShapeType="1"/>
            <a:stCxn id="33800" idx="3"/>
            <a:endCxn id="33803" idx="1"/>
          </p:cNvCxnSpPr>
          <p:nvPr/>
        </p:nvCxnSpPr>
        <p:spPr bwMode="auto">
          <a:xfrm flipV="1">
            <a:off x="4327525" y="4573588"/>
            <a:ext cx="239713" cy="30162"/>
          </a:xfrm>
          <a:prstGeom prst="curvedConnector3">
            <a:avLst>
              <a:gd name="adj1" fmla="val 49667"/>
            </a:avLst>
          </a:prstGeom>
          <a:noFill/>
          <a:ln w="12700">
            <a:solidFill>
              <a:schemeClr val="tx1"/>
            </a:solidFill>
            <a:round/>
            <a:headEnd/>
            <a:tailEnd type="triangle" w="med" len="med"/>
          </a:ln>
        </p:spPr>
      </p:cxnSp>
      <p:cxnSp>
        <p:nvCxnSpPr>
          <p:cNvPr id="33813" name="AutoShape 494"/>
          <p:cNvCxnSpPr>
            <a:cxnSpLocks noChangeShapeType="1"/>
            <a:stCxn id="33803" idx="2"/>
            <a:endCxn id="33814" idx="0"/>
          </p:cNvCxnSpPr>
          <p:nvPr/>
        </p:nvCxnSpPr>
        <p:spPr bwMode="auto">
          <a:xfrm rot="5400000">
            <a:off x="4647406" y="4693444"/>
            <a:ext cx="295275" cy="236538"/>
          </a:xfrm>
          <a:prstGeom prst="curvedConnector3">
            <a:avLst>
              <a:gd name="adj1" fmla="val 50000"/>
            </a:avLst>
          </a:prstGeom>
          <a:noFill/>
          <a:ln w="12700">
            <a:solidFill>
              <a:schemeClr val="tx1"/>
            </a:solidFill>
            <a:round/>
            <a:headEnd/>
            <a:tailEnd type="triangle" w="med" len="med"/>
          </a:ln>
        </p:spPr>
      </p:cxnSp>
      <p:sp>
        <p:nvSpPr>
          <p:cNvPr id="33814" name="Text Box 495"/>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33815" name="AutoShape 496"/>
          <p:cNvCxnSpPr>
            <a:cxnSpLocks noChangeShapeType="1"/>
            <a:stCxn id="33804" idx="2"/>
            <a:endCxn id="33803" idx="0"/>
          </p:cNvCxnSpPr>
          <p:nvPr/>
        </p:nvCxnSpPr>
        <p:spPr bwMode="auto">
          <a:xfrm rot="16200000" flipH="1">
            <a:off x="3994944" y="3563144"/>
            <a:ext cx="1363663" cy="473075"/>
          </a:xfrm>
          <a:prstGeom prst="curvedConnector3">
            <a:avLst>
              <a:gd name="adj1" fmla="val 49940"/>
            </a:avLst>
          </a:prstGeom>
          <a:noFill/>
          <a:ln w="12700">
            <a:solidFill>
              <a:schemeClr val="tx1"/>
            </a:solidFill>
            <a:round/>
            <a:headEnd/>
            <a:tailEnd type="triangle" w="med" len="med"/>
          </a:ln>
        </p:spPr>
      </p:cxnSp>
      <p:cxnSp>
        <p:nvCxnSpPr>
          <p:cNvPr id="33816" name="AutoShape 497"/>
          <p:cNvCxnSpPr>
            <a:cxnSpLocks noChangeShapeType="1"/>
            <a:stCxn id="33814" idx="1"/>
            <a:endCxn id="33799" idx="0"/>
          </p:cNvCxnSpPr>
          <p:nvPr/>
        </p:nvCxnSpPr>
        <p:spPr bwMode="auto">
          <a:xfrm rot="10800000">
            <a:off x="2693988" y="4999038"/>
            <a:ext cx="1344612" cy="57150"/>
          </a:xfrm>
          <a:prstGeom prst="curvedConnector4">
            <a:avLst>
              <a:gd name="adj1" fmla="val 32583"/>
              <a:gd name="adj2" fmla="val 500000"/>
            </a:avLst>
          </a:prstGeom>
          <a:noFill/>
          <a:ln w="12700">
            <a:solidFill>
              <a:schemeClr val="tx1"/>
            </a:solidFill>
            <a:round/>
            <a:headEnd/>
            <a:tailEnd type="triangle" w="med" len="med"/>
          </a:ln>
        </p:spPr>
      </p:cxnSp>
      <p:sp>
        <p:nvSpPr>
          <p:cNvPr id="33817" name="Text Box 498"/>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33818" name="Text Box 499"/>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3819" name="Text Box 500"/>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3820" name="Text Box 501"/>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3821" name="Text Box 502"/>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33822" name="Text Box 503"/>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3823" name="Text Box 504"/>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33824" name="Text Box 505"/>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33825" name="Text Box 506"/>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3826" name="Text Box 507"/>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3827" name="Text Box 508"/>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33828" name="Text Box 509"/>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3829" name="Text Box 510"/>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33830" name="Text Box 511"/>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33831" name="Text Box 512"/>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3832" name="AutoShape 513"/>
          <p:cNvCxnSpPr>
            <a:cxnSpLocks noChangeShapeType="1"/>
            <a:stCxn id="33830" idx="1"/>
            <a:endCxn id="33824"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33833" name="AutoShape 514"/>
          <p:cNvCxnSpPr>
            <a:cxnSpLocks noChangeShapeType="1"/>
            <a:stCxn id="33822" idx="3"/>
            <a:endCxn id="33830"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33834" name="AutoShape 515"/>
          <p:cNvCxnSpPr>
            <a:cxnSpLocks noChangeShapeType="1"/>
            <a:stCxn id="33821" idx="3"/>
            <a:endCxn id="33822"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33835" name="AutoShape 516"/>
          <p:cNvCxnSpPr>
            <a:cxnSpLocks noChangeShapeType="1"/>
            <a:stCxn id="33823" idx="2"/>
            <a:endCxn id="33821"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33836" name="AutoShape 517"/>
          <p:cNvCxnSpPr>
            <a:cxnSpLocks noChangeShapeType="1"/>
            <a:stCxn id="33820" idx="0"/>
            <a:endCxn id="33825"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cxnSp>
        <p:nvCxnSpPr>
          <p:cNvPr id="33837" name="AutoShape 518"/>
          <p:cNvCxnSpPr>
            <a:cxnSpLocks noChangeShapeType="1"/>
            <a:stCxn id="33824" idx="0"/>
            <a:endCxn id="33831"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33838" name="AutoShape 519"/>
          <p:cNvCxnSpPr>
            <a:cxnSpLocks noChangeShapeType="1"/>
            <a:stCxn id="33831" idx="1"/>
            <a:endCxn id="33827"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33839" name="AutoShape 520"/>
          <p:cNvCxnSpPr>
            <a:cxnSpLocks noChangeShapeType="1"/>
            <a:stCxn id="33825" idx="0"/>
            <a:endCxn id="33826"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3840" name="AutoShape 521"/>
          <p:cNvCxnSpPr>
            <a:cxnSpLocks noChangeShapeType="1"/>
            <a:stCxn id="33826" idx="1"/>
            <a:endCxn id="33828"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33841" name="AutoShape 522"/>
          <p:cNvCxnSpPr>
            <a:cxnSpLocks noChangeShapeType="1"/>
            <a:stCxn id="33828" idx="2"/>
            <a:endCxn id="33818"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33842" name="AutoShape 523"/>
          <p:cNvCxnSpPr>
            <a:cxnSpLocks noChangeShapeType="1"/>
            <a:stCxn id="33826" idx="2"/>
            <a:endCxn id="33819"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cxnSp>
        <p:nvCxnSpPr>
          <p:cNvPr id="33843" name="AutoShape 524"/>
          <p:cNvCxnSpPr>
            <a:cxnSpLocks noChangeShapeType="1"/>
            <a:stCxn id="33826" idx="1"/>
            <a:endCxn id="33797" idx="1"/>
          </p:cNvCxnSpPr>
          <p:nvPr/>
        </p:nvCxnSpPr>
        <p:spPr bwMode="auto">
          <a:xfrm rot="10800000" flipV="1">
            <a:off x="625475" y="2500313"/>
            <a:ext cx="1992313" cy="3313112"/>
          </a:xfrm>
          <a:prstGeom prst="curvedConnector3">
            <a:avLst>
              <a:gd name="adj1" fmla="val 118963"/>
            </a:avLst>
          </a:prstGeom>
          <a:noFill/>
          <a:ln w="12700">
            <a:solidFill>
              <a:schemeClr val="tx1"/>
            </a:solidFill>
            <a:round/>
            <a:headEnd/>
            <a:tailEnd type="triangle" w="med" len="med"/>
          </a:ln>
        </p:spPr>
      </p:cxnSp>
      <p:cxnSp>
        <p:nvCxnSpPr>
          <p:cNvPr id="33844" name="AutoShape 525"/>
          <p:cNvCxnSpPr>
            <a:cxnSpLocks noChangeShapeType="1"/>
            <a:stCxn id="33798" idx="1"/>
            <a:endCxn id="33826" idx="2"/>
          </p:cNvCxnSpPr>
          <p:nvPr/>
        </p:nvCxnSpPr>
        <p:spPr bwMode="auto">
          <a:xfrm rot="10800000" flipH="1">
            <a:off x="2209800" y="2590800"/>
            <a:ext cx="928688" cy="2809875"/>
          </a:xfrm>
          <a:prstGeom prst="curvedConnector4">
            <a:avLst>
              <a:gd name="adj1" fmla="val -12653"/>
              <a:gd name="adj2" fmla="val 67287"/>
            </a:avLst>
          </a:prstGeom>
          <a:noFill/>
          <a:ln w="12700">
            <a:solidFill>
              <a:schemeClr val="tx1"/>
            </a:solidFill>
            <a:round/>
            <a:headEnd/>
            <a:tailEnd type="triangle" w="med" len="med"/>
          </a:ln>
        </p:spPr>
      </p:cxnSp>
      <p:cxnSp>
        <p:nvCxnSpPr>
          <p:cNvPr id="33845" name="AutoShape 526"/>
          <p:cNvCxnSpPr>
            <a:cxnSpLocks noChangeShapeType="1"/>
            <a:stCxn id="33820" idx="0"/>
            <a:endCxn id="33800" idx="0"/>
          </p:cNvCxnSpPr>
          <p:nvPr/>
        </p:nvCxnSpPr>
        <p:spPr bwMode="auto">
          <a:xfrm rot="-5400000">
            <a:off x="3183732" y="3858419"/>
            <a:ext cx="242887" cy="1184275"/>
          </a:xfrm>
          <a:prstGeom prst="curvedConnector3">
            <a:avLst>
              <a:gd name="adj1" fmla="val 194116"/>
            </a:avLst>
          </a:prstGeom>
          <a:noFill/>
          <a:ln w="12700">
            <a:solidFill>
              <a:schemeClr val="tx1"/>
            </a:solidFill>
            <a:round/>
            <a:headEnd/>
            <a:tailEnd type="triangle" w="med" len="med"/>
          </a:ln>
        </p:spPr>
      </p:cxnSp>
      <p:cxnSp>
        <p:nvCxnSpPr>
          <p:cNvPr id="33846" name="AutoShape 527"/>
          <p:cNvCxnSpPr>
            <a:cxnSpLocks noChangeShapeType="1"/>
            <a:stCxn id="33799" idx="0"/>
            <a:endCxn id="33820" idx="2"/>
          </p:cNvCxnSpPr>
          <p:nvPr/>
        </p:nvCxnSpPr>
        <p:spPr bwMode="auto">
          <a:xfrm rot="-5400000">
            <a:off x="2581275" y="4867276"/>
            <a:ext cx="244475" cy="19050"/>
          </a:xfrm>
          <a:prstGeom prst="curvedConnector3">
            <a:avLst>
              <a:gd name="adj1" fmla="val 50000"/>
            </a:avLst>
          </a:prstGeom>
          <a:noFill/>
          <a:ln w="12700">
            <a:solidFill>
              <a:schemeClr val="tx1"/>
            </a:solidFill>
            <a:round/>
            <a:headEnd/>
            <a:tailEnd type="triangle" w="med" len="med"/>
          </a:ln>
        </p:spPr>
      </p:cxnSp>
      <p:cxnSp>
        <p:nvCxnSpPr>
          <p:cNvPr id="33847" name="AutoShape 528"/>
          <p:cNvCxnSpPr>
            <a:cxnSpLocks noChangeShapeType="1"/>
            <a:stCxn id="33829" idx="2"/>
            <a:endCxn id="33814" idx="0"/>
          </p:cNvCxnSpPr>
          <p:nvPr/>
        </p:nvCxnSpPr>
        <p:spPr bwMode="auto">
          <a:xfrm rot="5400000">
            <a:off x="4958557" y="4137818"/>
            <a:ext cx="539750" cy="1103313"/>
          </a:xfrm>
          <a:prstGeom prst="curvedConnector3">
            <a:avLst>
              <a:gd name="adj1" fmla="val 82644"/>
            </a:avLst>
          </a:prstGeom>
          <a:noFill/>
          <a:ln w="12700">
            <a:solidFill>
              <a:schemeClr val="tx1"/>
            </a:solidFill>
            <a:round/>
            <a:headEnd/>
            <a:tailEnd type="triangle" w="med" len="med"/>
          </a:ln>
        </p:spPr>
      </p:cxnSp>
      <p:cxnSp>
        <p:nvCxnSpPr>
          <p:cNvPr id="33848" name="AutoShape 529"/>
          <p:cNvCxnSpPr>
            <a:cxnSpLocks noChangeShapeType="1"/>
            <a:stCxn id="33804" idx="0"/>
            <a:endCxn id="33805" idx="2"/>
          </p:cNvCxnSpPr>
          <p:nvPr/>
        </p:nvCxnSpPr>
        <p:spPr bwMode="auto">
          <a:xfrm rot="5400000" flipH="1">
            <a:off x="4344194" y="2829719"/>
            <a:ext cx="152400" cy="39688"/>
          </a:xfrm>
          <a:prstGeom prst="curvedConnector3">
            <a:avLst>
              <a:gd name="adj1" fmla="val 50000"/>
            </a:avLst>
          </a:prstGeom>
          <a:noFill/>
          <a:ln w="12700">
            <a:solidFill>
              <a:schemeClr val="tx1"/>
            </a:solidFill>
            <a:round/>
            <a:headEnd/>
            <a:tailEnd type="triangle" w="med" len="med"/>
          </a:ln>
        </p:spPr>
      </p:cxnSp>
      <p:cxnSp>
        <p:nvCxnSpPr>
          <p:cNvPr id="33849" name="AutoShape 530"/>
          <p:cNvCxnSpPr>
            <a:cxnSpLocks noChangeShapeType="1"/>
            <a:stCxn id="33801" idx="3"/>
            <a:endCxn id="33823" idx="1"/>
          </p:cNvCxnSpPr>
          <p:nvPr/>
        </p:nvCxnSpPr>
        <p:spPr bwMode="auto">
          <a:xfrm flipV="1">
            <a:off x="5237163" y="4922838"/>
            <a:ext cx="420687" cy="438150"/>
          </a:xfrm>
          <a:prstGeom prst="curvedConnector3">
            <a:avLst>
              <a:gd name="adj1" fmla="val 49810"/>
            </a:avLst>
          </a:prstGeom>
          <a:noFill/>
          <a:ln w="12700">
            <a:solidFill>
              <a:schemeClr val="tx1"/>
            </a:solidFill>
            <a:round/>
            <a:headEnd/>
            <a:tailEnd type="triangle" w="med" len="med"/>
          </a:ln>
        </p:spPr>
      </p:cxnSp>
      <p:cxnSp>
        <p:nvCxnSpPr>
          <p:cNvPr id="33850" name="AutoShape 531"/>
          <p:cNvCxnSpPr>
            <a:cxnSpLocks noChangeShapeType="1"/>
            <a:stCxn id="33818" idx="3"/>
            <a:endCxn id="33798" idx="1"/>
          </p:cNvCxnSpPr>
          <p:nvPr/>
        </p:nvCxnSpPr>
        <p:spPr bwMode="auto">
          <a:xfrm>
            <a:off x="1470025" y="5167313"/>
            <a:ext cx="739775" cy="233362"/>
          </a:xfrm>
          <a:prstGeom prst="curvedConnector3">
            <a:avLst>
              <a:gd name="adj1" fmla="val 50000"/>
            </a:avLst>
          </a:prstGeom>
          <a:noFill/>
          <a:ln w="12700">
            <a:solidFill>
              <a:schemeClr val="tx1"/>
            </a:solidFill>
            <a:round/>
            <a:headEnd/>
            <a:tailEnd type="triangle" w="med" len="med"/>
          </a:ln>
        </p:spPr>
      </p:cxnSp>
      <p:sp>
        <p:nvSpPr>
          <p:cNvPr id="33851" name="Text Box 532"/>
          <p:cNvSpPr txBox="1">
            <a:spLocks noChangeArrowheads="1"/>
          </p:cNvSpPr>
          <p:nvPr/>
        </p:nvSpPr>
        <p:spPr bwMode="auto">
          <a:xfrm>
            <a:off x="7391400" y="1447800"/>
            <a:ext cx="9953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3852" name="Text Box 533"/>
          <p:cNvSpPr txBox="1">
            <a:spLocks noChangeArrowheads="1"/>
          </p:cNvSpPr>
          <p:nvPr/>
        </p:nvSpPr>
        <p:spPr bwMode="auto">
          <a:xfrm>
            <a:off x="130175" y="1371600"/>
            <a:ext cx="885825" cy="91281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Investigación</a:t>
            </a:r>
          </a:p>
          <a:p>
            <a:r>
              <a:rPr lang="es-ES" sz="1200">
                <a:solidFill>
                  <a:schemeClr val="tx1"/>
                </a:solidFill>
              </a:rPr>
              <a:t>Pública</a:t>
            </a:r>
          </a:p>
          <a:p>
            <a:r>
              <a:rPr lang="es-ES" sz="1200">
                <a:solidFill>
                  <a:schemeClr val="tx1"/>
                </a:solidFill>
              </a:rPr>
              <a:t>Sistema</a:t>
            </a:r>
          </a:p>
          <a:p>
            <a:r>
              <a:rPr lang="es-ES" sz="1200">
                <a:solidFill>
                  <a:schemeClr val="tx1"/>
                </a:solidFill>
              </a:rPr>
              <a:t>Educativo</a:t>
            </a:r>
          </a:p>
          <a:p>
            <a:r>
              <a:rPr lang="es-ES" sz="1200">
                <a:solidFill>
                  <a:schemeClr val="tx1"/>
                </a:solidFill>
              </a:rPr>
              <a:t>y Sanitario</a:t>
            </a:r>
          </a:p>
        </p:txBody>
      </p:sp>
      <p:cxnSp>
        <p:nvCxnSpPr>
          <p:cNvPr id="33853" name="AutoShape 534"/>
          <p:cNvCxnSpPr>
            <a:cxnSpLocks noChangeShapeType="1"/>
            <a:stCxn id="33851" idx="0"/>
            <a:endCxn id="33852" idx="0"/>
          </p:cNvCxnSpPr>
          <p:nvPr/>
        </p:nvCxnSpPr>
        <p:spPr bwMode="auto">
          <a:xfrm rot="5400000" flipH="1">
            <a:off x="4193382" y="-2248694"/>
            <a:ext cx="76200" cy="7316787"/>
          </a:xfrm>
          <a:prstGeom prst="curvedConnector3">
            <a:avLst>
              <a:gd name="adj1" fmla="val 400000"/>
            </a:avLst>
          </a:prstGeom>
          <a:noFill/>
          <a:ln w="12700">
            <a:solidFill>
              <a:schemeClr val="tx1"/>
            </a:solidFill>
            <a:round/>
            <a:headEnd/>
            <a:tailEnd type="triangle" w="med" len="med"/>
          </a:ln>
        </p:spPr>
      </p:cxnSp>
      <p:cxnSp>
        <p:nvCxnSpPr>
          <p:cNvPr id="33854" name="AutoShape 535"/>
          <p:cNvCxnSpPr>
            <a:cxnSpLocks noChangeShapeType="1"/>
            <a:stCxn id="33852" idx="1"/>
            <a:endCxn id="33797" idx="1"/>
          </p:cNvCxnSpPr>
          <p:nvPr/>
        </p:nvCxnSpPr>
        <p:spPr bwMode="auto">
          <a:xfrm rot="10800000" flipH="1" flipV="1">
            <a:off x="130175" y="1828800"/>
            <a:ext cx="495300" cy="3984625"/>
          </a:xfrm>
          <a:prstGeom prst="curvedConnector3">
            <a:avLst>
              <a:gd name="adj1" fmla="val -13144"/>
            </a:avLst>
          </a:prstGeom>
          <a:noFill/>
          <a:ln w="12700">
            <a:solidFill>
              <a:schemeClr val="tx1"/>
            </a:solidFill>
            <a:round/>
            <a:headEnd/>
            <a:tailEnd type="triangle" w="med" len="med"/>
          </a:ln>
        </p:spPr>
      </p:cxnSp>
      <p:cxnSp>
        <p:nvCxnSpPr>
          <p:cNvPr id="33855" name="AutoShape 536"/>
          <p:cNvCxnSpPr>
            <a:cxnSpLocks noChangeShapeType="1"/>
            <a:stCxn id="33852" idx="2"/>
            <a:endCxn id="33819" idx="0"/>
          </p:cNvCxnSpPr>
          <p:nvPr/>
        </p:nvCxnSpPr>
        <p:spPr bwMode="auto">
          <a:xfrm rot="16200000" flipH="1">
            <a:off x="-274637" y="3132138"/>
            <a:ext cx="2165350" cy="469900"/>
          </a:xfrm>
          <a:prstGeom prst="curvedConnector3">
            <a:avLst>
              <a:gd name="adj1" fmla="val 50000"/>
            </a:avLst>
          </a:prstGeom>
          <a:noFill/>
          <a:ln w="12700">
            <a:solidFill>
              <a:schemeClr val="tx1"/>
            </a:solidFill>
            <a:round/>
            <a:headEnd/>
            <a:tailEnd type="triangle" w="med" len="med"/>
          </a:ln>
        </p:spPr>
      </p:cxnSp>
      <p:sp>
        <p:nvSpPr>
          <p:cNvPr id="33856" name="Text Box 537"/>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33857" name="Text Box 538"/>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3858" name="Text Box 539"/>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3859" name="Text Box 540"/>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33860" name="Text Box 541"/>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3861" name="Text Box 542"/>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33862" name="Text Box 543"/>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33863" name="Text Box 544"/>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3864" name="Text Box 545"/>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3865" name="Text Box 546"/>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33866" name="Text Box 547"/>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3867" name="Text Box 550"/>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3868" name="AutoShape 551"/>
          <p:cNvCxnSpPr>
            <a:cxnSpLocks noChangeShapeType="1"/>
            <a:stCxn id="34160" idx="1"/>
            <a:endCxn id="33862"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33869" name="AutoShape 552"/>
          <p:cNvCxnSpPr>
            <a:cxnSpLocks noChangeShapeType="1"/>
            <a:stCxn id="33860" idx="3"/>
            <a:endCxn id="34160"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33870" name="AutoShape 553"/>
          <p:cNvCxnSpPr>
            <a:cxnSpLocks noChangeShapeType="1"/>
            <a:stCxn id="33859" idx="3"/>
            <a:endCxn id="33860"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33871" name="AutoShape 554"/>
          <p:cNvCxnSpPr>
            <a:cxnSpLocks noChangeShapeType="1"/>
            <a:stCxn id="33861" idx="2"/>
            <a:endCxn id="33859"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33872" name="AutoShape 555"/>
          <p:cNvCxnSpPr>
            <a:cxnSpLocks noChangeShapeType="1"/>
            <a:stCxn id="33862" idx="0"/>
            <a:endCxn id="33867"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33873" name="AutoShape 556"/>
          <p:cNvCxnSpPr>
            <a:cxnSpLocks noChangeShapeType="1"/>
            <a:stCxn id="33867" idx="1"/>
            <a:endCxn id="33865"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33874" name="AutoShape 557"/>
          <p:cNvCxnSpPr>
            <a:cxnSpLocks noChangeShapeType="1"/>
            <a:stCxn id="33863" idx="0"/>
            <a:endCxn id="33864"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3875" name="AutoShape 558"/>
          <p:cNvCxnSpPr>
            <a:cxnSpLocks noChangeShapeType="1"/>
            <a:stCxn id="33864" idx="1"/>
            <a:endCxn id="33866"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33876" name="AutoShape 559"/>
          <p:cNvCxnSpPr>
            <a:cxnSpLocks noChangeShapeType="1"/>
            <a:stCxn id="33866" idx="2"/>
            <a:endCxn id="33857"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33877" name="AutoShape 560"/>
          <p:cNvCxnSpPr>
            <a:cxnSpLocks noChangeShapeType="1"/>
            <a:stCxn id="33864" idx="2"/>
            <a:endCxn id="33858"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sp>
        <p:nvSpPr>
          <p:cNvPr id="33878" name="Text Box 561"/>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3879" name="Text Box 562"/>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3880" name="Text Box 565"/>
          <p:cNvSpPr txBox="1">
            <a:spLocks noChangeArrowheads="1"/>
          </p:cNvSpPr>
          <p:nvPr/>
        </p:nvSpPr>
        <p:spPr bwMode="auto">
          <a:xfrm>
            <a:off x="5562600" y="2865438"/>
            <a:ext cx="8794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Plan de MKT</a:t>
            </a:r>
          </a:p>
        </p:txBody>
      </p:sp>
      <p:sp>
        <p:nvSpPr>
          <p:cNvPr id="33881" name="Text Box 566"/>
          <p:cNvSpPr txBox="1">
            <a:spLocks noChangeArrowheads="1"/>
          </p:cNvSpPr>
          <p:nvPr/>
        </p:nvSpPr>
        <p:spPr bwMode="auto">
          <a:xfrm>
            <a:off x="5029200" y="3733800"/>
            <a:ext cx="633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p>
        </p:txBody>
      </p:sp>
      <p:sp>
        <p:nvSpPr>
          <p:cNvPr id="33882" name="Text Box 567"/>
          <p:cNvSpPr txBox="1">
            <a:spLocks noChangeArrowheads="1"/>
          </p:cNvSpPr>
          <p:nvPr/>
        </p:nvSpPr>
        <p:spPr bwMode="auto">
          <a:xfrm>
            <a:off x="6792913" y="3063875"/>
            <a:ext cx="903287"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Publicidad</a:t>
            </a:r>
          </a:p>
          <a:p>
            <a:r>
              <a:rPr lang="es-ES" sz="1200">
                <a:solidFill>
                  <a:schemeClr val="tx1"/>
                </a:solidFill>
              </a:rPr>
              <a:t>y promocines</a:t>
            </a:r>
          </a:p>
        </p:txBody>
      </p:sp>
      <p:sp>
        <p:nvSpPr>
          <p:cNvPr id="33883" name="Text Box 568"/>
          <p:cNvSpPr txBox="1">
            <a:spLocks noChangeArrowheads="1"/>
          </p:cNvSpPr>
          <p:nvPr/>
        </p:nvSpPr>
        <p:spPr bwMode="auto">
          <a:xfrm>
            <a:off x="7010400" y="2819400"/>
            <a:ext cx="506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Precios</a:t>
            </a:r>
          </a:p>
        </p:txBody>
      </p:sp>
      <p:cxnSp>
        <p:nvCxnSpPr>
          <p:cNvPr id="33884" name="AutoShape 569"/>
          <p:cNvCxnSpPr>
            <a:cxnSpLocks noChangeShapeType="1"/>
            <a:stCxn id="33879" idx="2"/>
            <a:endCxn id="34160" idx="0"/>
          </p:cNvCxnSpPr>
          <p:nvPr/>
        </p:nvCxnSpPr>
        <p:spPr bwMode="auto">
          <a:xfrm rot="5400000">
            <a:off x="7958138" y="3776663"/>
            <a:ext cx="655637" cy="20637"/>
          </a:xfrm>
          <a:prstGeom prst="curvedConnector3">
            <a:avLst>
              <a:gd name="adj1" fmla="val 49880"/>
            </a:avLst>
          </a:prstGeom>
          <a:noFill/>
          <a:ln w="12700">
            <a:solidFill>
              <a:schemeClr val="tx1"/>
            </a:solidFill>
            <a:round/>
            <a:headEnd/>
            <a:tailEnd type="triangle" w="med" len="med"/>
          </a:ln>
        </p:spPr>
      </p:cxnSp>
      <p:cxnSp>
        <p:nvCxnSpPr>
          <p:cNvPr id="33885" name="AutoShape 570"/>
          <p:cNvCxnSpPr>
            <a:cxnSpLocks noChangeShapeType="1"/>
            <a:stCxn id="33879" idx="0"/>
            <a:endCxn id="33878" idx="2"/>
          </p:cNvCxnSpPr>
          <p:nvPr/>
        </p:nvCxnSpPr>
        <p:spPr bwMode="auto">
          <a:xfrm rot="5400000" flipH="1">
            <a:off x="8156575" y="3136901"/>
            <a:ext cx="274637" cy="4762"/>
          </a:xfrm>
          <a:prstGeom prst="curvedConnector3">
            <a:avLst>
              <a:gd name="adj1" fmla="val 42194"/>
            </a:avLst>
          </a:prstGeom>
          <a:noFill/>
          <a:ln w="12700">
            <a:solidFill>
              <a:schemeClr val="tx1"/>
            </a:solidFill>
            <a:round/>
            <a:headEnd/>
            <a:tailEnd type="triangle" w="med" len="med"/>
          </a:ln>
        </p:spPr>
      </p:cxnSp>
      <p:cxnSp>
        <p:nvCxnSpPr>
          <p:cNvPr id="33886" name="AutoShape 572"/>
          <p:cNvCxnSpPr>
            <a:cxnSpLocks noChangeShapeType="1"/>
            <a:stCxn id="33881" idx="2"/>
            <a:endCxn id="34171" idx="0"/>
          </p:cNvCxnSpPr>
          <p:nvPr/>
        </p:nvCxnSpPr>
        <p:spPr bwMode="auto">
          <a:xfrm rot="16200000" flipH="1">
            <a:off x="5494338" y="3768725"/>
            <a:ext cx="138112" cy="433388"/>
          </a:xfrm>
          <a:prstGeom prst="curvedConnector3">
            <a:avLst>
              <a:gd name="adj1" fmla="val 49426"/>
            </a:avLst>
          </a:prstGeom>
          <a:noFill/>
          <a:ln w="12700">
            <a:solidFill>
              <a:schemeClr val="tx1"/>
            </a:solidFill>
            <a:round/>
            <a:headEnd/>
            <a:tailEnd type="triangle" w="med" len="med"/>
          </a:ln>
        </p:spPr>
      </p:cxnSp>
      <p:cxnSp>
        <p:nvCxnSpPr>
          <p:cNvPr id="33887" name="AutoShape 573"/>
          <p:cNvCxnSpPr>
            <a:cxnSpLocks noChangeShapeType="1"/>
            <a:stCxn id="33880" idx="2"/>
            <a:endCxn id="33881" idx="0"/>
          </p:cNvCxnSpPr>
          <p:nvPr/>
        </p:nvCxnSpPr>
        <p:spPr bwMode="auto">
          <a:xfrm rot="5400000">
            <a:off x="5331619" y="3063081"/>
            <a:ext cx="685800" cy="655638"/>
          </a:xfrm>
          <a:prstGeom prst="curvedConnector3">
            <a:avLst>
              <a:gd name="adj1" fmla="val 50000"/>
            </a:avLst>
          </a:prstGeom>
          <a:noFill/>
          <a:ln w="12700">
            <a:solidFill>
              <a:schemeClr val="tx1"/>
            </a:solidFill>
            <a:round/>
            <a:headEnd/>
            <a:tailEnd type="triangle" w="med" len="med"/>
          </a:ln>
        </p:spPr>
      </p:cxnSp>
      <p:cxnSp>
        <p:nvCxnSpPr>
          <p:cNvPr id="33888" name="AutoShape 574"/>
          <p:cNvCxnSpPr>
            <a:cxnSpLocks noChangeShapeType="1"/>
            <a:stCxn id="34152" idx="0"/>
            <a:endCxn id="33880" idx="1"/>
          </p:cNvCxnSpPr>
          <p:nvPr/>
        </p:nvCxnSpPr>
        <p:spPr bwMode="auto">
          <a:xfrm rot="-5400000">
            <a:off x="5311775" y="2949576"/>
            <a:ext cx="242887" cy="258762"/>
          </a:xfrm>
          <a:prstGeom prst="curvedConnector2">
            <a:avLst/>
          </a:prstGeom>
          <a:noFill/>
          <a:ln w="12700">
            <a:solidFill>
              <a:schemeClr val="tx1"/>
            </a:solidFill>
            <a:round/>
            <a:headEnd/>
            <a:tailEnd type="triangle" w="med" len="med"/>
          </a:ln>
        </p:spPr>
      </p:cxnSp>
      <p:cxnSp>
        <p:nvCxnSpPr>
          <p:cNvPr id="33889" name="AutoShape 575"/>
          <p:cNvCxnSpPr>
            <a:cxnSpLocks noChangeShapeType="1"/>
            <a:stCxn id="33880" idx="3"/>
            <a:endCxn id="33883" idx="1"/>
          </p:cNvCxnSpPr>
          <p:nvPr/>
        </p:nvCxnSpPr>
        <p:spPr bwMode="auto">
          <a:xfrm flipV="1">
            <a:off x="6442075" y="2911475"/>
            <a:ext cx="568325" cy="46038"/>
          </a:xfrm>
          <a:prstGeom prst="curvedConnector3">
            <a:avLst>
              <a:gd name="adj1" fmla="val 50000"/>
            </a:avLst>
          </a:prstGeom>
          <a:noFill/>
          <a:ln w="12700">
            <a:solidFill>
              <a:schemeClr val="tx1"/>
            </a:solidFill>
            <a:round/>
            <a:headEnd/>
            <a:tailEnd type="triangle" w="med" len="med"/>
          </a:ln>
        </p:spPr>
      </p:cxnSp>
      <p:cxnSp>
        <p:nvCxnSpPr>
          <p:cNvPr id="33890" name="AutoShape 576"/>
          <p:cNvCxnSpPr>
            <a:cxnSpLocks noChangeShapeType="1"/>
            <a:stCxn id="33880" idx="3"/>
            <a:endCxn id="33882" idx="1"/>
          </p:cNvCxnSpPr>
          <p:nvPr/>
        </p:nvCxnSpPr>
        <p:spPr bwMode="auto">
          <a:xfrm>
            <a:off x="6442075" y="2957513"/>
            <a:ext cx="350838" cy="288925"/>
          </a:xfrm>
          <a:prstGeom prst="curvedConnector3">
            <a:avLst>
              <a:gd name="adj1" fmla="val 49773"/>
            </a:avLst>
          </a:prstGeom>
          <a:noFill/>
          <a:ln w="12700">
            <a:solidFill>
              <a:schemeClr val="tx1"/>
            </a:solidFill>
            <a:round/>
            <a:headEnd/>
            <a:tailEnd type="triangle" w="med" len="med"/>
          </a:ln>
        </p:spPr>
      </p:cxnSp>
      <p:cxnSp>
        <p:nvCxnSpPr>
          <p:cNvPr id="33891" name="AutoShape 577"/>
          <p:cNvCxnSpPr>
            <a:cxnSpLocks noChangeShapeType="1"/>
            <a:stCxn id="34153" idx="3"/>
            <a:endCxn id="34160" idx="2"/>
          </p:cNvCxnSpPr>
          <p:nvPr/>
        </p:nvCxnSpPr>
        <p:spPr bwMode="auto">
          <a:xfrm flipV="1">
            <a:off x="7085013" y="4297363"/>
            <a:ext cx="1190625" cy="228600"/>
          </a:xfrm>
          <a:prstGeom prst="curvedConnector2">
            <a:avLst/>
          </a:prstGeom>
          <a:noFill/>
          <a:ln w="12700">
            <a:solidFill>
              <a:schemeClr val="tx1"/>
            </a:solidFill>
            <a:round/>
            <a:headEnd/>
            <a:tailEnd type="triangle" w="med" len="med"/>
          </a:ln>
        </p:spPr>
      </p:cxnSp>
      <p:cxnSp>
        <p:nvCxnSpPr>
          <p:cNvPr id="33892" name="AutoShape 578"/>
          <p:cNvCxnSpPr>
            <a:cxnSpLocks noChangeShapeType="1"/>
            <a:stCxn id="34153" idx="3"/>
            <a:endCxn id="33856" idx="0"/>
          </p:cNvCxnSpPr>
          <p:nvPr/>
        </p:nvCxnSpPr>
        <p:spPr bwMode="auto">
          <a:xfrm>
            <a:off x="7085013" y="4525963"/>
            <a:ext cx="406400" cy="198437"/>
          </a:xfrm>
          <a:prstGeom prst="curvedConnector2">
            <a:avLst/>
          </a:prstGeom>
          <a:noFill/>
          <a:ln w="12700">
            <a:solidFill>
              <a:schemeClr val="tx1"/>
            </a:solidFill>
            <a:round/>
            <a:headEnd/>
            <a:tailEnd type="triangle" w="med" len="med"/>
          </a:ln>
        </p:spPr>
      </p:cxnSp>
      <p:cxnSp>
        <p:nvCxnSpPr>
          <p:cNvPr id="33893" name="AutoShape 579"/>
          <p:cNvCxnSpPr>
            <a:cxnSpLocks noChangeShapeType="1"/>
            <a:stCxn id="34153" idx="1"/>
            <a:endCxn id="33906" idx="3"/>
          </p:cNvCxnSpPr>
          <p:nvPr/>
        </p:nvCxnSpPr>
        <p:spPr bwMode="auto">
          <a:xfrm rot="10800000" flipV="1">
            <a:off x="3140075" y="4525963"/>
            <a:ext cx="3260725" cy="138112"/>
          </a:xfrm>
          <a:prstGeom prst="curvedConnector3">
            <a:avLst>
              <a:gd name="adj1" fmla="val 50000"/>
            </a:avLst>
          </a:prstGeom>
          <a:noFill/>
          <a:ln w="12700">
            <a:solidFill>
              <a:schemeClr val="tx1"/>
            </a:solidFill>
            <a:round/>
            <a:headEnd/>
            <a:tailEnd type="triangle" w="med" len="med"/>
          </a:ln>
        </p:spPr>
      </p:cxnSp>
      <p:cxnSp>
        <p:nvCxnSpPr>
          <p:cNvPr id="33894" name="AutoShape 580"/>
          <p:cNvCxnSpPr>
            <a:cxnSpLocks noChangeShapeType="1"/>
            <a:stCxn id="33883" idx="3"/>
            <a:endCxn id="33879" idx="1"/>
          </p:cNvCxnSpPr>
          <p:nvPr/>
        </p:nvCxnSpPr>
        <p:spPr bwMode="auto">
          <a:xfrm>
            <a:off x="7516813" y="2911475"/>
            <a:ext cx="484187" cy="457200"/>
          </a:xfrm>
          <a:prstGeom prst="curvedConnector3">
            <a:avLst>
              <a:gd name="adj1" fmla="val 49838"/>
            </a:avLst>
          </a:prstGeom>
          <a:noFill/>
          <a:ln w="12700">
            <a:solidFill>
              <a:schemeClr val="tx1"/>
            </a:solidFill>
            <a:round/>
            <a:headEnd/>
            <a:tailEnd type="triangle" w="med" len="med"/>
          </a:ln>
        </p:spPr>
      </p:cxnSp>
      <p:cxnSp>
        <p:nvCxnSpPr>
          <p:cNvPr id="33895" name="AutoShape 581"/>
          <p:cNvCxnSpPr>
            <a:cxnSpLocks noChangeShapeType="1"/>
            <a:stCxn id="33882" idx="3"/>
            <a:endCxn id="33879" idx="1"/>
          </p:cNvCxnSpPr>
          <p:nvPr/>
        </p:nvCxnSpPr>
        <p:spPr bwMode="auto">
          <a:xfrm>
            <a:off x="7696200" y="3246438"/>
            <a:ext cx="304800" cy="122237"/>
          </a:xfrm>
          <a:prstGeom prst="curvedConnector3">
            <a:avLst>
              <a:gd name="adj1" fmla="val 50000"/>
            </a:avLst>
          </a:prstGeom>
          <a:noFill/>
          <a:ln w="12700">
            <a:solidFill>
              <a:schemeClr val="tx1"/>
            </a:solidFill>
            <a:round/>
            <a:headEnd/>
            <a:tailEnd type="triangle" w="med" len="med"/>
          </a:ln>
        </p:spPr>
      </p:cxnSp>
      <p:cxnSp>
        <p:nvCxnSpPr>
          <p:cNvPr id="33896" name="AutoShape 582"/>
          <p:cNvCxnSpPr>
            <a:cxnSpLocks noChangeShapeType="1"/>
            <a:stCxn id="34155" idx="2"/>
            <a:endCxn id="34153" idx="0"/>
          </p:cNvCxnSpPr>
          <p:nvPr/>
        </p:nvCxnSpPr>
        <p:spPr bwMode="auto">
          <a:xfrm rot="16200000" flipH="1">
            <a:off x="6569869" y="4169569"/>
            <a:ext cx="341312" cy="6350"/>
          </a:xfrm>
          <a:prstGeom prst="curvedConnector3">
            <a:avLst>
              <a:gd name="adj1" fmla="val 49769"/>
            </a:avLst>
          </a:prstGeom>
          <a:noFill/>
          <a:ln w="12700">
            <a:solidFill>
              <a:schemeClr val="tx1"/>
            </a:solidFill>
            <a:round/>
            <a:headEnd/>
            <a:tailEnd type="triangle" w="med" len="med"/>
          </a:ln>
        </p:spPr>
      </p:cxnSp>
      <p:cxnSp>
        <p:nvCxnSpPr>
          <p:cNvPr id="33897" name="AutoShape 583"/>
          <p:cNvCxnSpPr>
            <a:cxnSpLocks noChangeShapeType="1"/>
            <a:stCxn id="33883" idx="0"/>
            <a:endCxn id="33865" idx="3"/>
          </p:cNvCxnSpPr>
          <p:nvPr/>
        </p:nvCxnSpPr>
        <p:spPr bwMode="auto">
          <a:xfrm rot="5400000" flipH="1">
            <a:off x="6591300" y="2146301"/>
            <a:ext cx="395287" cy="950912"/>
          </a:xfrm>
          <a:prstGeom prst="curvedConnector2">
            <a:avLst/>
          </a:prstGeom>
          <a:noFill/>
          <a:ln w="12700">
            <a:solidFill>
              <a:schemeClr val="tx1"/>
            </a:solidFill>
            <a:round/>
            <a:headEnd/>
            <a:tailEnd type="triangle" w="med" len="med"/>
          </a:ln>
        </p:spPr>
      </p:cxnSp>
      <p:cxnSp>
        <p:nvCxnSpPr>
          <p:cNvPr id="33898" name="AutoShape 584"/>
          <p:cNvCxnSpPr>
            <a:cxnSpLocks noChangeShapeType="1"/>
            <a:stCxn id="33880" idx="1"/>
            <a:endCxn id="33864" idx="2"/>
          </p:cNvCxnSpPr>
          <p:nvPr/>
        </p:nvCxnSpPr>
        <p:spPr bwMode="auto">
          <a:xfrm rot="10800000">
            <a:off x="3138488" y="2590800"/>
            <a:ext cx="2424112" cy="366713"/>
          </a:xfrm>
          <a:prstGeom prst="curvedConnector2">
            <a:avLst/>
          </a:prstGeom>
          <a:noFill/>
          <a:ln w="12700">
            <a:solidFill>
              <a:schemeClr val="tx1"/>
            </a:solidFill>
            <a:round/>
            <a:headEnd/>
            <a:tailEnd type="triangle" w="med" len="med"/>
          </a:ln>
        </p:spPr>
      </p:cxnSp>
      <p:cxnSp>
        <p:nvCxnSpPr>
          <p:cNvPr id="33899" name="AutoShape 585"/>
          <p:cNvCxnSpPr>
            <a:cxnSpLocks noChangeShapeType="1"/>
            <a:stCxn id="34155" idx="2"/>
            <a:endCxn id="34171" idx="3"/>
          </p:cNvCxnSpPr>
          <p:nvPr/>
        </p:nvCxnSpPr>
        <p:spPr bwMode="auto">
          <a:xfrm rot="5400000">
            <a:off x="6337300" y="3836988"/>
            <a:ext cx="234950" cy="565150"/>
          </a:xfrm>
          <a:prstGeom prst="curvedConnector2">
            <a:avLst/>
          </a:prstGeom>
          <a:noFill/>
          <a:ln w="12700">
            <a:solidFill>
              <a:schemeClr val="tx1"/>
            </a:solidFill>
            <a:round/>
            <a:headEnd/>
            <a:tailEnd type="triangle" w="med" len="med"/>
          </a:ln>
        </p:spPr>
      </p:cxnSp>
      <p:sp>
        <p:nvSpPr>
          <p:cNvPr id="33900" name="Text Box 586"/>
          <p:cNvSpPr txBox="1">
            <a:spLocks noChangeArrowheads="1"/>
          </p:cNvSpPr>
          <p:nvPr/>
        </p:nvSpPr>
        <p:spPr bwMode="auto">
          <a:xfrm>
            <a:off x="6477000" y="35052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cxnSp>
        <p:nvCxnSpPr>
          <p:cNvPr id="33901" name="AutoShape 587"/>
          <p:cNvCxnSpPr>
            <a:cxnSpLocks noChangeShapeType="1"/>
            <a:stCxn id="33879" idx="2"/>
            <a:endCxn id="33900" idx="3"/>
          </p:cNvCxnSpPr>
          <p:nvPr/>
        </p:nvCxnSpPr>
        <p:spPr bwMode="auto">
          <a:xfrm rot="5400000">
            <a:off x="7714457" y="3015456"/>
            <a:ext cx="138112" cy="1025525"/>
          </a:xfrm>
          <a:prstGeom prst="curvedConnector2">
            <a:avLst/>
          </a:prstGeom>
          <a:noFill/>
          <a:ln w="12700">
            <a:solidFill>
              <a:schemeClr val="tx1"/>
            </a:solidFill>
            <a:round/>
            <a:headEnd/>
            <a:tailEnd type="triangle" w="med" len="med"/>
          </a:ln>
        </p:spPr>
      </p:cxnSp>
      <p:cxnSp>
        <p:nvCxnSpPr>
          <p:cNvPr id="33902" name="AutoShape 588"/>
          <p:cNvCxnSpPr>
            <a:cxnSpLocks noChangeShapeType="1"/>
            <a:stCxn id="33900" idx="1"/>
            <a:endCxn id="33880" idx="2"/>
          </p:cNvCxnSpPr>
          <p:nvPr/>
        </p:nvCxnSpPr>
        <p:spPr bwMode="auto">
          <a:xfrm rot="10800000">
            <a:off x="6002338" y="3048000"/>
            <a:ext cx="474662" cy="549275"/>
          </a:xfrm>
          <a:prstGeom prst="curvedConnector2">
            <a:avLst/>
          </a:prstGeom>
          <a:noFill/>
          <a:ln w="12700">
            <a:solidFill>
              <a:schemeClr val="tx1"/>
            </a:solidFill>
            <a:round/>
            <a:headEnd/>
            <a:tailEnd type="triangle" w="med" len="med"/>
          </a:ln>
        </p:spPr>
      </p:cxnSp>
      <p:cxnSp>
        <p:nvCxnSpPr>
          <p:cNvPr id="33903" name="AutoShape 589"/>
          <p:cNvCxnSpPr>
            <a:cxnSpLocks noChangeShapeType="1"/>
            <a:stCxn id="33862" idx="0"/>
            <a:endCxn id="33900" idx="3"/>
          </p:cNvCxnSpPr>
          <p:nvPr/>
        </p:nvCxnSpPr>
        <p:spPr bwMode="auto">
          <a:xfrm rot="5400000" flipH="1">
            <a:off x="7205662" y="3662363"/>
            <a:ext cx="411163" cy="280988"/>
          </a:xfrm>
          <a:prstGeom prst="curvedConnector2">
            <a:avLst/>
          </a:prstGeom>
          <a:noFill/>
          <a:ln w="12700">
            <a:solidFill>
              <a:schemeClr val="tx1"/>
            </a:solidFill>
            <a:round/>
            <a:headEnd/>
            <a:tailEnd type="triangle" w="med" len="med"/>
          </a:ln>
        </p:spPr>
      </p:cxnSp>
      <p:cxnSp>
        <p:nvCxnSpPr>
          <p:cNvPr id="33904" name="AutoShape 591"/>
          <p:cNvCxnSpPr>
            <a:cxnSpLocks noChangeShapeType="1"/>
            <a:stCxn id="33881" idx="0"/>
            <a:endCxn id="34156" idx="1"/>
          </p:cNvCxnSpPr>
          <p:nvPr/>
        </p:nvCxnSpPr>
        <p:spPr bwMode="auto">
          <a:xfrm rot="-5400000">
            <a:off x="5468938" y="3556000"/>
            <a:ext cx="55562" cy="300038"/>
          </a:xfrm>
          <a:prstGeom prst="curvedConnector2">
            <a:avLst/>
          </a:prstGeom>
          <a:noFill/>
          <a:ln w="12700">
            <a:solidFill>
              <a:schemeClr val="tx1"/>
            </a:solidFill>
            <a:round/>
            <a:headEnd/>
            <a:tailEnd type="triangle" w="med" len="med"/>
          </a:ln>
        </p:spPr>
      </p:cxnSp>
      <p:cxnSp>
        <p:nvCxnSpPr>
          <p:cNvPr id="33905" name="AutoShape 592"/>
          <p:cNvCxnSpPr>
            <a:cxnSpLocks noChangeShapeType="1"/>
            <a:stCxn id="33900" idx="1"/>
            <a:endCxn id="34156" idx="3"/>
          </p:cNvCxnSpPr>
          <p:nvPr/>
        </p:nvCxnSpPr>
        <p:spPr bwMode="auto">
          <a:xfrm rot="10800000" flipV="1">
            <a:off x="6272213" y="3597275"/>
            <a:ext cx="204787" cy="80963"/>
          </a:xfrm>
          <a:prstGeom prst="curvedConnector3">
            <a:avLst>
              <a:gd name="adj1" fmla="val 49611"/>
            </a:avLst>
          </a:prstGeom>
          <a:noFill/>
          <a:ln w="12700">
            <a:solidFill>
              <a:schemeClr val="tx1"/>
            </a:solidFill>
            <a:round/>
            <a:headEnd/>
            <a:tailEnd type="triangle" w="med" len="med"/>
          </a:ln>
        </p:spPr>
      </p:cxnSp>
      <p:sp>
        <p:nvSpPr>
          <p:cNvPr id="33906" name="Text Box 593"/>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3907" name="Text Box 594"/>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33908" name="AutoShape 595"/>
          <p:cNvCxnSpPr>
            <a:cxnSpLocks noChangeShapeType="1"/>
            <a:stCxn id="33906" idx="0"/>
            <a:endCxn id="33907"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sp>
        <p:nvSpPr>
          <p:cNvPr id="33909" name="Text Box 597"/>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33910" name="AutoShape 598"/>
          <p:cNvCxnSpPr>
            <a:cxnSpLocks noChangeShapeType="1"/>
            <a:stCxn id="33909" idx="0"/>
            <a:endCxn id="33881" idx="1"/>
          </p:cNvCxnSpPr>
          <p:nvPr/>
        </p:nvCxnSpPr>
        <p:spPr bwMode="auto">
          <a:xfrm rot="-5400000">
            <a:off x="4286250" y="4216400"/>
            <a:ext cx="1133475" cy="352425"/>
          </a:xfrm>
          <a:prstGeom prst="curvedConnector2">
            <a:avLst/>
          </a:prstGeom>
          <a:noFill/>
          <a:ln w="12700">
            <a:solidFill>
              <a:schemeClr val="tx1"/>
            </a:solidFill>
            <a:round/>
            <a:headEnd/>
            <a:tailEnd type="triangle" w="med" len="med"/>
          </a:ln>
        </p:spPr>
      </p:cxnSp>
      <p:cxnSp>
        <p:nvCxnSpPr>
          <p:cNvPr id="33911" name="AutoShape 599"/>
          <p:cNvCxnSpPr>
            <a:cxnSpLocks noChangeShapeType="1"/>
            <a:stCxn id="34171" idx="2"/>
            <a:endCxn id="33909" idx="0"/>
          </p:cNvCxnSpPr>
          <p:nvPr/>
        </p:nvCxnSpPr>
        <p:spPr bwMode="auto">
          <a:xfrm rot="5400000">
            <a:off x="4958557" y="4137818"/>
            <a:ext cx="539750" cy="1103313"/>
          </a:xfrm>
          <a:prstGeom prst="curvedConnector3">
            <a:avLst>
              <a:gd name="adj1" fmla="val 50000"/>
            </a:avLst>
          </a:prstGeom>
          <a:noFill/>
          <a:ln w="12700">
            <a:solidFill>
              <a:schemeClr val="tx1"/>
            </a:solidFill>
            <a:round/>
            <a:headEnd/>
            <a:tailEnd type="triangle" w="med" len="med"/>
          </a:ln>
        </p:spPr>
      </p:cxnSp>
      <p:sp>
        <p:nvSpPr>
          <p:cNvPr id="33912" name="Text Box 600"/>
          <p:cNvSpPr txBox="1">
            <a:spLocks noChangeArrowheads="1"/>
          </p:cNvSpPr>
          <p:nvPr/>
        </p:nvSpPr>
        <p:spPr bwMode="auto">
          <a:xfrm>
            <a:off x="7391400" y="1447800"/>
            <a:ext cx="99536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3913" name="Text Box 601"/>
          <p:cNvSpPr txBox="1">
            <a:spLocks noChangeArrowheads="1"/>
          </p:cNvSpPr>
          <p:nvPr/>
        </p:nvSpPr>
        <p:spPr bwMode="auto">
          <a:xfrm>
            <a:off x="8001000" y="1600200"/>
            <a:ext cx="960438" cy="109537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Seguridad</a:t>
            </a:r>
          </a:p>
          <a:p>
            <a:r>
              <a:rPr lang="es-ES" sz="1200">
                <a:solidFill>
                  <a:schemeClr val="tx1"/>
                </a:solidFill>
              </a:rPr>
              <a:t>Estabilidad</a:t>
            </a:r>
          </a:p>
          <a:p>
            <a:r>
              <a:rPr lang="es-ES" sz="1200">
                <a:solidFill>
                  <a:schemeClr val="tx1"/>
                </a:solidFill>
              </a:rPr>
              <a:t>Redistribución</a:t>
            </a:r>
          </a:p>
          <a:p>
            <a:r>
              <a:rPr lang="es-ES" sz="1200">
                <a:solidFill>
                  <a:schemeClr val="tx1"/>
                </a:solidFill>
              </a:rPr>
              <a:t>de riqueza</a:t>
            </a:r>
          </a:p>
          <a:p>
            <a:r>
              <a:rPr lang="es-ES" sz="1200">
                <a:solidFill>
                  <a:schemeClr val="tx1"/>
                </a:solidFill>
              </a:rPr>
              <a:t>Legislación</a:t>
            </a:r>
          </a:p>
          <a:p>
            <a:r>
              <a:rPr lang="es-ES" sz="1200">
                <a:solidFill>
                  <a:schemeClr val="tx1"/>
                </a:solidFill>
              </a:rPr>
              <a:t>Competencia</a:t>
            </a:r>
          </a:p>
        </p:txBody>
      </p:sp>
      <p:cxnSp>
        <p:nvCxnSpPr>
          <p:cNvPr id="33914" name="AutoShape 602"/>
          <p:cNvCxnSpPr>
            <a:cxnSpLocks noChangeShapeType="1"/>
            <a:stCxn id="33912" idx="2"/>
            <a:endCxn id="33913" idx="1"/>
          </p:cNvCxnSpPr>
          <p:nvPr/>
        </p:nvCxnSpPr>
        <p:spPr bwMode="auto">
          <a:xfrm rot="16200000" flipH="1">
            <a:off x="7686675" y="1833563"/>
            <a:ext cx="517525" cy="111125"/>
          </a:xfrm>
          <a:prstGeom prst="curvedConnector2">
            <a:avLst/>
          </a:prstGeom>
          <a:noFill/>
          <a:ln w="12700">
            <a:solidFill>
              <a:schemeClr val="tx1"/>
            </a:solidFill>
            <a:round/>
            <a:headEnd/>
            <a:tailEnd type="triangle" w="med" len="med"/>
          </a:ln>
        </p:spPr>
      </p:cxnSp>
      <p:cxnSp>
        <p:nvCxnSpPr>
          <p:cNvPr id="33915" name="AutoShape 603"/>
          <p:cNvCxnSpPr>
            <a:cxnSpLocks noChangeShapeType="1"/>
            <a:stCxn id="33913" idx="3"/>
            <a:endCxn id="33879" idx="3"/>
          </p:cNvCxnSpPr>
          <p:nvPr/>
        </p:nvCxnSpPr>
        <p:spPr bwMode="auto">
          <a:xfrm flipH="1">
            <a:off x="8591550" y="2147888"/>
            <a:ext cx="369888" cy="1220787"/>
          </a:xfrm>
          <a:prstGeom prst="curvedConnector3">
            <a:avLst>
              <a:gd name="adj1" fmla="val -18028"/>
            </a:avLst>
          </a:prstGeom>
          <a:noFill/>
          <a:ln w="12700">
            <a:solidFill>
              <a:schemeClr val="tx1"/>
            </a:solidFill>
            <a:round/>
            <a:headEnd/>
            <a:tailEnd type="triangle" w="med" len="med"/>
          </a:ln>
        </p:spPr>
      </p:cxnSp>
      <p:sp>
        <p:nvSpPr>
          <p:cNvPr id="33916" name="Text Box 605"/>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3917" name="Text Box 606"/>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cxnSp>
        <p:nvCxnSpPr>
          <p:cNvPr id="33918" name="AutoShape 607"/>
          <p:cNvCxnSpPr>
            <a:cxnSpLocks noChangeShapeType="1"/>
            <a:stCxn id="33916" idx="0"/>
            <a:endCxn id="33917"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3919" name="AutoShape 608"/>
          <p:cNvCxnSpPr>
            <a:cxnSpLocks noChangeShapeType="1"/>
            <a:stCxn id="33917" idx="2"/>
          </p:cNvCxnSpPr>
          <p:nvPr/>
        </p:nvCxnSpPr>
        <p:spPr bwMode="auto">
          <a:xfrm rot="5400000">
            <a:off x="1016000" y="2693988"/>
            <a:ext cx="2225675" cy="2019300"/>
          </a:xfrm>
          <a:prstGeom prst="curvedConnector3">
            <a:avLst>
              <a:gd name="adj1" fmla="val 50000"/>
            </a:avLst>
          </a:prstGeom>
          <a:noFill/>
          <a:ln w="12700">
            <a:solidFill>
              <a:schemeClr val="tx1"/>
            </a:solidFill>
            <a:round/>
            <a:headEnd/>
            <a:tailEnd type="triangle" w="med" len="med"/>
          </a:ln>
        </p:spPr>
      </p:cxnSp>
      <p:sp>
        <p:nvSpPr>
          <p:cNvPr id="33920" name="Text Box 609"/>
          <p:cNvSpPr txBox="1">
            <a:spLocks noChangeArrowheads="1"/>
          </p:cNvSpPr>
          <p:nvPr/>
        </p:nvSpPr>
        <p:spPr bwMode="auto">
          <a:xfrm>
            <a:off x="4098925" y="4922838"/>
            <a:ext cx="85407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3921" name="Text Box 610"/>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33922" name="AutoShape 611"/>
          <p:cNvCxnSpPr>
            <a:cxnSpLocks noChangeShapeType="1"/>
            <a:stCxn id="33920" idx="0"/>
            <a:endCxn id="33921" idx="2"/>
          </p:cNvCxnSpPr>
          <p:nvPr/>
        </p:nvCxnSpPr>
        <p:spPr bwMode="auto">
          <a:xfrm rot="5400000" flipH="1">
            <a:off x="3154363" y="3551238"/>
            <a:ext cx="1311275" cy="1431925"/>
          </a:xfrm>
          <a:prstGeom prst="curvedConnector3">
            <a:avLst>
              <a:gd name="adj1" fmla="val 50000"/>
            </a:avLst>
          </a:prstGeom>
          <a:noFill/>
          <a:ln w="12700">
            <a:solidFill>
              <a:schemeClr val="tx1"/>
            </a:solidFill>
            <a:round/>
            <a:headEnd/>
            <a:tailEnd type="triangle" w="med" len="med"/>
          </a:ln>
        </p:spPr>
      </p:cxnSp>
      <p:sp>
        <p:nvSpPr>
          <p:cNvPr id="33923" name="Text Box 620"/>
          <p:cNvSpPr txBox="1">
            <a:spLocks noChangeArrowheads="1"/>
          </p:cNvSpPr>
          <p:nvPr/>
        </p:nvSpPr>
        <p:spPr bwMode="auto">
          <a:xfrm>
            <a:off x="2133600" y="4710113"/>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33924" name="AutoShape 621"/>
          <p:cNvCxnSpPr>
            <a:cxnSpLocks noChangeShapeType="1"/>
            <a:stCxn id="33923" idx="3"/>
            <a:endCxn id="33920" idx="0"/>
          </p:cNvCxnSpPr>
          <p:nvPr/>
        </p:nvCxnSpPr>
        <p:spPr bwMode="auto">
          <a:xfrm>
            <a:off x="2892425" y="4802188"/>
            <a:ext cx="1633538" cy="120650"/>
          </a:xfrm>
          <a:prstGeom prst="curvedConnector2">
            <a:avLst/>
          </a:prstGeom>
          <a:noFill/>
          <a:ln w="12700">
            <a:solidFill>
              <a:schemeClr val="tx1"/>
            </a:solidFill>
            <a:round/>
            <a:headEnd/>
            <a:tailEnd type="triangle" w="med" len="med"/>
          </a:ln>
        </p:spPr>
      </p:cxnSp>
      <p:cxnSp>
        <p:nvCxnSpPr>
          <p:cNvPr id="33925" name="AutoShape 622"/>
          <p:cNvCxnSpPr>
            <a:cxnSpLocks noChangeShapeType="1"/>
            <a:endCxn id="33923" idx="1"/>
          </p:cNvCxnSpPr>
          <p:nvPr/>
        </p:nvCxnSpPr>
        <p:spPr bwMode="auto">
          <a:xfrm flipV="1">
            <a:off x="1460500" y="4802188"/>
            <a:ext cx="673100" cy="196850"/>
          </a:xfrm>
          <a:prstGeom prst="curvedConnector3">
            <a:avLst>
              <a:gd name="adj1" fmla="val 50000"/>
            </a:avLst>
          </a:prstGeom>
          <a:noFill/>
          <a:ln w="12700">
            <a:solidFill>
              <a:schemeClr val="tx1"/>
            </a:solidFill>
            <a:round/>
            <a:headEnd/>
            <a:tailEnd type="triangle" w="med" len="med"/>
          </a:ln>
        </p:spPr>
      </p:cxnSp>
      <p:cxnSp>
        <p:nvCxnSpPr>
          <p:cNvPr id="33926" name="AutoShape 624"/>
          <p:cNvCxnSpPr>
            <a:cxnSpLocks noChangeShapeType="1"/>
            <a:stCxn id="34174" idx="2"/>
            <a:endCxn id="34169" idx="0"/>
          </p:cNvCxnSpPr>
          <p:nvPr/>
        </p:nvCxnSpPr>
        <p:spPr bwMode="auto">
          <a:xfrm rot="5400000">
            <a:off x="4431507" y="3155156"/>
            <a:ext cx="442912" cy="409575"/>
          </a:xfrm>
          <a:prstGeom prst="curvedConnector3">
            <a:avLst>
              <a:gd name="adj1" fmla="val 49819"/>
            </a:avLst>
          </a:prstGeom>
          <a:noFill/>
          <a:ln w="12700">
            <a:solidFill>
              <a:schemeClr val="tx1"/>
            </a:solidFill>
            <a:round/>
            <a:headEnd/>
            <a:tailEnd type="triangle" w="med" len="med"/>
          </a:ln>
        </p:spPr>
      </p:cxnSp>
      <p:sp>
        <p:nvSpPr>
          <p:cNvPr id="33927" name="Text Box 625"/>
          <p:cNvSpPr txBox="1">
            <a:spLocks noChangeArrowheads="1"/>
          </p:cNvSpPr>
          <p:nvPr/>
        </p:nvSpPr>
        <p:spPr bwMode="auto">
          <a:xfrm>
            <a:off x="1600200" y="4883150"/>
            <a:ext cx="793750"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Selección</a:t>
            </a:r>
          </a:p>
        </p:txBody>
      </p:sp>
      <p:sp>
        <p:nvSpPr>
          <p:cNvPr id="33928" name="Text Box 626"/>
          <p:cNvSpPr txBox="1">
            <a:spLocks noChangeArrowheads="1"/>
          </p:cNvSpPr>
          <p:nvPr/>
        </p:nvSpPr>
        <p:spPr bwMode="auto">
          <a:xfrm>
            <a:off x="3086100" y="4938713"/>
            <a:ext cx="862013" cy="192087"/>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Formación</a:t>
            </a:r>
          </a:p>
        </p:txBody>
      </p:sp>
      <p:sp>
        <p:nvSpPr>
          <p:cNvPr id="33929" name="Text Box 627"/>
          <p:cNvSpPr txBox="1">
            <a:spLocks noChangeArrowheads="1"/>
          </p:cNvSpPr>
          <p:nvPr/>
        </p:nvSpPr>
        <p:spPr bwMode="auto">
          <a:xfrm>
            <a:off x="3175000" y="4546600"/>
            <a:ext cx="879475"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Promoción</a:t>
            </a:r>
          </a:p>
        </p:txBody>
      </p:sp>
      <p:sp>
        <p:nvSpPr>
          <p:cNvPr id="33930" name="Text Box 628"/>
          <p:cNvSpPr txBox="1">
            <a:spLocks noChangeArrowheads="1"/>
          </p:cNvSpPr>
          <p:nvPr/>
        </p:nvSpPr>
        <p:spPr bwMode="auto">
          <a:xfrm>
            <a:off x="1600200" y="5264150"/>
            <a:ext cx="1006475"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Despidos</a:t>
            </a:r>
          </a:p>
          <a:p>
            <a:r>
              <a:rPr lang="es-ES" sz="1200" b="1">
                <a:solidFill>
                  <a:srgbClr val="000099"/>
                </a:solidFill>
              </a:rPr>
              <a:t>Jubilaciones</a:t>
            </a:r>
          </a:p>
        </p:txBody>
      </p:sp>
      <p:sp>
        <p:nvSpPr>
          <p:cNvPr id="33931" name="Text Box 629"/>
          <p:cNvSpPr txBox="1">
            <a:spLocks noChangeArrowheads="1"/>
          </p:cNvSpPr>
          <p:nvPr/>
        </p:nvSpPr>
        <p:spPr bwMode="auto">
          <a:xfrm>
            <a:off x="2236788" y="37036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33932" name="AutoShape 630"/>
          <p:cNvCxnSpPr>
            <a:cxnSpLocks noChangeShapeType="1"/>
            <a:stCxn id="33923" idx="0"/>
            <a:endCxn id="33931" idx="2"/>
          </p:cNvCxnSpPr>
          <p:nvPr/>
        </p:nvCxnSpPr>
        <p:spPr bwMode="auto">
          <a:xfrm rot="-5400000">
            <a:off x="2134394" y="4264819"/>
            <a:ext cx="823913" cy="66675"/>
          </a:xfrm>
          <a:prstGeom prst="curvedConnector3">
            <a:avLst>
              <a:gd name="adj1" fmla="val 49903"/>
            </a:avLst>
          </a:prstGeom>
          <a:noFill/>
          <a:ln w="12700">
            <a:solidFill>
              <a:schemeClr val="tx1"/>
            </a:solidFill>
            <a:round/>
            <a:headEnd/>
            <a:tailEnd type="triangle" w="med" len="med"/>
          </a:ln>
        </p:spPr>
      </p:cxnSp>
      <p:cxnSp>
        <p:nvCxnSpPr>
          <p:cNvPr id="33933" name="AutoShape 631"/>
          <p:cNvCxnSpPr>
            <a:cxnSpLocks noChangeShapeType="1"/>
            <a:stCxn id="33931" idx="0"/>
            <a:endCxn id="33921" idx="2"/>
          </p:cNvCxnSpPr>
          <p:nvPr/>
        </p:nvCxnSpPr>
        <p:spPr bwMode="auto">
          <a:xfrm rot="-5400000">
            <a:off x="2790825" y="3400426"/>
            <a:ext cx="92075" cy="514350"/>
          </a:xfrm>
          <a:prstGeom prst="curvedConnector3">
            <a:avLst>
              <a:gd name="adj1" fmla="val 50000"/>
            </a:avLst>
          </a:prstGeom>
          <a:noFill/>
          <a:ln w="12700">
            <a:solidFill>
              <a:schemeClr val="tx1"/>
            </a:solidFill>
            <a:round/>
            <a:headEnd/>
            <a:tailEnd type="triangle" w="med" len="med"/>
          </a:ln>
        </p:spPr>
      </p:cxnSp>
      <p:sp>
        <p:nvSpPr>
          <p:cNvPr id="33934" name="Text Box 632"/>
          <p:cNvSpPr txBox="1">
            <a:spLocks noChangeArrowheads="1"/>
          </p:cNvSpPr>
          <p:nvPr/>
        </p:nvSpPr>
        <p:spPr bwMode="auto">
          <a:xfrm>
            <a:off x="3657600" y="3962400"/>
            <a:ext cx="725488"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Planes de</a:t>
            </a:r>
          </a:p>
          <a:p>
            <a:r>
              <a:rPr lang="es-ES" sz="1200">
                <a:solidFill>
                  <a:schemeClr val="tx1"/>
                </a:solidFill>
              </a:rPr>
              <a:t>carrera</a:t>
            </a:r>
          </a:p>
        </p:txBody>
      </p:sp>
      <p:cxnSp>
        <p:nvCxnSpPr>
          <p:cNvPr id="33935" name="AutoShape 633"/>
          <p:cNvCxnSpPr>
            <a:cxnSpLocks noChangeShapeType="1"/>
            <a:stCxn id="33923" idx="2"/>
            <a:endCxn id="33930" idx="3"/>
          </p:cNvCxnSpPr>
          <p:nvPr/>
        </p:nvCxnSpPr>
        <p:spPr bwMode="auto">
          <a:xfrm rot="16200000" flipH="1">
            <a:off x="2280444" y="5125244"/>
            <a:ext cx="558800" cy="93662"/>
          </a:xfrm>
          <a:prstGeom prst="curvedConnector4">
            <a:avLst>
              <a:gd name="adj1" fmla="val 33241"/>
              <a:gd name="adj2" fmla="val 344069"/>
            </a:avLst>
          </a:prstGeom>
          <a:noFill/>
          <a:ln w="12700">
            <a:solidFill>
              <a:schemeClr val="tx1"/>
            </a:solidFill>
            <a:round/>
            <a:headEnd/>
            <a:tailEnd type="triangle" w="med" len="med"/>
          </a:ln>
        </p:spPr>
      </p:cxnSp>
      <p:cxnSp>
        <p:nvCxnSpPr>
          <p:cNvPr id="33936" name="AutoShape 634"/>
          <p:cNvCxnSpPr>
            <a:cxnSpLocks noChangeShapeType="1"/>
            <a:stCxn id="33930" idx="1"/>
          </p:cNvCxnSpPr>
          <p:nvPr/>
        </p:nvCxnSpPr>
        <p:spPr bwMode="auto">
          <a:xfrm rot="10800000">
            <a:off x="1119188" y="5181600"/>
            <a:ext cx="481012" cy="269875"/>
          </a:xfrm>
          <a:prstGeom prst="curvedConnector2">
            <a:avLst/>
          </a:prstGeom>
          <a:noFill/>
          <a:ln w="12700">
            <a:solidFill>
              <a:schemeClr val="tx1"/>
            </a:solidFill>
            <a:round/>
            <a:headEnd/>
            <a:tailEnd type="triangle" w="med" len="med"/>
          </a:ln>
        </p:spPr>
      </p:cxnSp>
      <p:cxnSp>
        <p:nvCxnSpPr>
          <p:cNvPr id="33937" name="AutoShape 635"/>
          <p:cNvCxnSpPr>
            <a:cxnSpLocks noChangeShapeType="1"/>
            <a:stCxn id="34169" idx="2"/>
            <a:endCxn id="33920" idx="3"/>
          </p:cNvCxnSpPr>
          <p:nvPr/>
        </p:nvCxnSpPr>
        <p:spPr bwMode="auto">
          <a:xfrm rot="16200000" flipH="1">
            <a:off x="4079875" y="4141788"/>
            <a:ext cx="1241425" cy="504825"/>
          </a:xfrm>
          <a:prstGeom prst="curvedConnector4">
            <a:avLst>
              <a:gd name="adj1" fmla="val 46292"/>
              <a:gd name="adj2" fmla="val 145282"/>
            </a:avLst>
          </a:prstGeom>
          <a:noFill/>
          <a:ln w="12700">
            <a:solidFill>
              <a:schemeClr val="tx1"/>
            </a:solidFill>
            <a:round/>
            <a:headEnd/>
            <a:tailEnd type="triangle" w="med" len="med"/>
          </a:ln>
        </p:spPr>
      </p:cxnSp>
      <p:cxnSp>
        <p:nvCxnSpPr>
          <p:cNvPr id="33938" name="AutoShape 636"/>
          <p:cNvCxnSpPr>
            <a:cxnSpLocks noChangeShapeType="1"/>
            <a:stCxn id="34169" idx="2"/>
            <a:endCxn id="33934" idx="0"/>
          </p:cNvCxnSpPr>
          <p:nvPr/>
        </p:nvCxnSpPr>
        <p:spPr bwMode="auto">
          <a:xfrm rot="5400000">
            <a:off x="4140201" y="3654425"/>
            <a:ext cx="188912" cy="427037"/>
          </a:xfrm>
          <a:prstGeom prst="curvedConnector3">
            <a:avLst>
              <a:gd name="adj1" fmla="val 49579"/>
            </a:avLst>
          </a:prstGeom>
          <a:noFill/>
          <a:ln w="12700">
            <a:solidFill>
              <a:schemeClr val="tx1"/>
            </a:solidFill>
            <a:round/>
            <a:headEnd/>
            <a:tailEnd type="triangle" w="med" len="med"/>
          </a:ln>
        </p:spPr>
      </p:cxnSp>
      <p:cxnSp>
        <p:nvCxnSpPr>
          <p:cNvPr id="33939" name="AutoShape 638"/>
          <p:cNvCxnSpPr>
            <a:cxnSpLocks noChangeShapeType="1"/>
            <a:stCxn id="33934" idx="2"/>
            <a:endCxn id="33929" idx="0"/>
          </p:cNvCxnSpPr>
          <p:nvPr/>
        </p:nvCxnSpPr>
        <p:spPr bwMode="auto">
          <a:xfrm rot="5400000">
            <a:off x="3708400" y="4233863"/>
            <a:ext cx="219075" cy="406400"/>
          </a:xfrm>
          <a:prstGeom prst="curvedConnector3">
            <a:avLst>
              <a:gd name="adj1" fmla="val 50000"/>
            </a:avLst>
          </a:prstGeom>
          <a:noFill/>
          <a:ln w="12700">
            <a:solidFill>
              <a:schemeClr val="tx1"/>
            </a:solidFill>
            <a:round/>
            <a:headEnd/>
            <a:tailEnd type="triangle" w="med" len="med"/>
          </a:ln>
        </p:spPr>
      </p:cxnSp>
      <p:cxnSp>
        <p:nvCxnSpPr>
          <p:cNvPr id="33940" name="AutoShape 639"/>
          <p:cNvCxnSpPr>
            <a:cxnSpLocks noChangeShapeType="1"/>
            <a:stCxn id="33929" idx="2"/>
            <a:endCxn id="33928" idx="0"/>
          </p:cNvCxnSpPr>
          <p:nvPr/>
        </p:nvCxnSpPr>
        <p:spPr bwMode="auto">
          <a:xfrm rot="5400000">
            <a:off x="3466306" y="4790282"/>
            <a:ext cx="200025" cy="96838"/>
          </a:xfrm>
          <a:prstGeom prst="curvedConnector3">
            <a:avLst>
              <a:gd name="adj1" fmla="val 50000"/>
            </a:avLst>
          </a:prstGeom>
          <a:noFill/>
          <a:ln w="12700">
            <a:solidFill>
              <a:schemeClr val="tx1"/>
            </a:solidFill>
            <a:round/>
            <a:headEnd/>
            <a:tailEnd type="triangle" w="med" len="med"/>
          </a:ln>
        </p:spPr>
      </p:cxnSp>
      <p:cxnSp>
        <p:nvCxnSpPr>
          <p:cNvPr id="33941" name="AutoShape 640"/>
          <p:cNvCxnSpPr>
            <a:cxnSpLocks noChangeShapeType="1"/>
            <a:stCxn id="34167" idx="3"/>
            <a:endCxn id="33934" idx="1"/>
          </p:cNvCxnSpPr>
          <p:nvPr/>
        </p:nvCxnSpPr>
        <p:spPr bwMode="auto">
          <a:xfrm flipV="1">
            <a:off x="3249613" y="4144963"/>
            <a:ext cx="407987" cy="157162"/>
          </a:xfrm>
          <a:prstGeom prst="curvedConnector3">
            <a:avLst>
              <a:gd name="adj1" fmla="val 49806"/>
            </a:avLst>
          </a:prstGeom>
          <a:noFill/>
          <a:ln w="12700">
            <a:solidFill>
              <a:schemeClr val="tx1"/>
            </a:solidFill>
            <a:round/>
            <a:headEnd/>
            <a:tailEnd type="triangle" w="med" len="med"/>
          </a:ln>
        </p:spPr>
      </p:cxnSp>
      <p:sp>
        <p:nvSpPr>
          <p:cNvPr id="33942" name="Text Box 641"/>
          <p:cNvSpPr txBox="1">
            <a:spLocks noChangeArrowheads="1"/>
          </p:cNvSpPr>
          <p:nvPr/>
        </p:nvSpPr>
        <p:spPr bwMode="auto">
          <a:xfrm>
            <a:off x="4876800" y="5334000"/>
            <a:ext cx="12668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Descripción</a:t>
            </a:r>
          </a:p>
          <a:p>
            <a:r>
              <a:rPr lang="es-ES" sz="1200">
                <a:solidFill>
                  <a:schemeClr val="tx1"/>
                </a:solidFill>
              </a:rPr>
              <a:t>Puestos de trabajo</a:t>
            </a:r>
          </a:p>
        </p:txBody>
      </p:sp>
      <p:cxnSp>
        <p:nvCxnSpPr>
          <p:cNvPr id="33943" name="AutoShape 642"/>
          <p:cNvCxnSpPr>
            <a:cxnSpLocks noChangeShapeType="1"/>
            <a:stCxn id="33920" idx="3"/>
            <a:endCxn id="33942" idx="0"/>
          </p:cNvCxnSpPr>
          <p:nvPr/>
        </p:nvCxnSpPr>
        <p:spPr bwMode="auto">
          <a:xfrm>
            <a:off x="4953000" y="5014913"/>
            <a:ext cx="557213" cy="319087"/>
          </a:xfrm>
          <a:prstGeom prst="curvedConnector2">
            <a:avLst/>
          </a:prstGeom>
          <a:noFill/>
          <a:ln w="12700">
            <a:solidFill>
              <a:schemeClr val="tx1"/>
            </a:solidFill>
            <a:round/>
            <a:headEnd/>
            <a:tailEnd type="triangle" w="med" len="med"/>
          </a:ln>
        </p:spPr>
      </p:cxnSp>
      <p:sp>
        <p:nvSpPr>
          <p:cNvPr id="33944" name="Text Box 643"/>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cxnSp>
        <p:nvCxnSpPr>
          <p:cNvPr id="33945" name="AutoShape 644"/>
          <p:cNvCxnSpPr>
            <a:cxnSpLocks noChangeShapeType="1"/>
            <a:stCxn id="33944" idx="2"/>
            <a:endCxn id="33923" idx="0"/>
          </p:cNvCxnSpPr>
          <p:nvPr/>
        </p:nvCxnSpPr>
        <p:spPr bwMode="auto">
          <a:xfrm rot="16200000" flipH="1">
            <a:off x="1966913" y="4164013"/>
            <a:ext cx="336550" cy="755650"/>
          </a:xfrm>
          <a:prstGeom prst="curvedConnector3">
            <a:avLst>
              <a:gd name="adj1" fmla="val 50000"/>
            </a:avLst>
          </a:prstGeom>
          <a:noFill/>
          <a:ln w="12700">
            <a:solidFill>
              <a:schemeClr val="tx1"/>
            </a:solidFill>
            <a:round/>
            <a:headEnd/>
            <a:tailEnd type="triangle" w="med" len="med"/>
          </a:ln>
        </p:spPr>
      </p:cxnSp>
      <p:sp>
        <p:nvSpPr>
          <p:cNvPr id="33946" name="Text Box 645"/>
          <p:cNvSpPr txBox="1">
            <a:spLocks noChangeArrowheads="1"/>
          </p:cNvSpPr>
          <p:nvPr/>
        </p:nvSpPr>
        <p:spPr bwMode="auto">
          <a:xfrm>
            <a:off x="1447800" y="3962400"/>
            <a:ext cx="989013"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Negociación</a:t>
            </a:r>
          </a:p>
        </p:txBody>
      </p:sp>
      <p:sp>
        <p:nvSpPr>
          <p:cNvPr id="33947" name="Text Box 646"/>
          <p:cNvSpPr txBox="1">
            <a:spLocks noChangeArrowheads="1"/>
          </p:cNvSpPr>
          <p:nvPr/>
        </p:nvSpPr>
        <p:spPr bwMode="auto">
          <a:xfrm>
            <a:off x="7391400" y="1447800"/>
            <a:ext cx="99536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Administración</a:t>
            </a:r>
          </a:p>
        </p:txBody>
      </p:sp>
      <p:cxnSp>
        <p:nvCxnSpPr>
          <p:cNvPr id="33948" name="AutoShape 648"/>
          <p:cNvCxnSpPr>
            <a:cxnSpLocks noChangeShapeType="1"/>
            <a:stCxn id="33947" idx="0"/>
          </p:cNvCxnSpPr>
          <p:nvPr/>
        </p:nvCxnSpPr>
        <p:spPr bwMode="auto">
          <a:xfrm rot="5400000" flipH="1">
            <a:off x="4187825" y="-2254250"/>
            <a:ext cx="76200" cy="7327900"/>
          </a:xfrm>
          <a:prstGeom prst="curvedConnector3">
            <a:avLst>
              <a:gd name="adj1" fmla="val 400000"/>
            </a:avLst>
          </a:prstGeom>
          <a:noFill/>
          <a:ln w="12700">
            <a:solidFill>
              <a:schemeClr val="tx1"/>
            </a:solidFill>
            <a:round/>
            <a:headEnd/>
            <a:tailEnd type="triangle" w="med" len="med"/>
          </a:ln>
        </p:spPr>
      </p:cxnSp>
      <p:cxnSp>
        <p:nvCxnSpPr>
          <p:cNvPr id="33949" name="AutoShape 649"/>
          <p:cNvCxnSpPr>
            <a:cxnSpLocks noChangeShapeType="1"/>
          </p:cNvCxnSpPr>
          <p:nvPr/>
        </p:nvCxnSpPr>
        <p:spPr bwMode="auto">
          <a:xfrm rot="16200000" flipH="1">
            <a:off x="-778669" y="3442494"/>
            <a:ext cx="2897188" cy="215900"/>
          </a:xfrm>
          <a:prstGeom prst="curvedConnector2">
            <a:avLst/>
          </a:prstGeom>
          <a:noFill/>
          <a:ln w="12700">
            <a:solidFill>
              <a:schemeClr val="tx1"/>
            </a:solidFill>
            <a:round/>
            <a:headEnd/>
            <a:tailEnd type="triangle" w="med" len="med"/>
          </a:ln>
        </p:spPr>
      </p:cxnSp>
      <p:cxnSp>
        <p:nvCxnSpPr>
          <p:cNvPr id="33950" name="AutoShape 650"/>
          <p:cNvCxnSpPr>
            <a:cxnSpLocks noChangeShapeType="1"/>
            <a:stCxn id="34166" idx="2"/>
            <a:endCxn id="33963" idx="0"/>
          </p:cNvCxnSpPr>
          <p:nvPr/>
        </p:nvCxnSpPr>
        <p:spPr bwMode="auto">
          <a:xfrm rot="5400000">
            <a:off x="2961482" y="3453606"/>
            <a:ext cx="388938" cy="34925"/>
          </a:xfrm>
          <a:prstGeom prst="curvedConnector3">
            <a:avLst>
              <a:gd name="adj1" fmla="val 49796"/>
            </a:avLst>
          </a:prstGeom>
          <a:noFill/>
          <a:ln w="12700">
            <a:solidFill>
              <a:schemeClr val="tx1"/>
            </a:solidFill>
            <a:round/>
            <a:headEnd/>
            <a:tailEnd type="triangle" w="med" len="med"/>
          </a:ln>
        </p:spPr>
      </p:cxnSp>
      <p:cxnSp>
        <p:nvCxnSpPr>
          <p:cNvPr id="33951" name="AutoShape 652"/>
          <p:cNvCxnSpPr>
            <a:cxnSpLocks noChangeShapeType="1"/>
            <a:stCxn id="33963" idx="2"/>
            <a:endCxn id="33981" idx="2"/>
          </p:cNvCxnSpPr>
          <p:nvPr/>
        </p:nvCxnSpPr>
        <p:spPr bwMode="auto">
          <a:xfrm rot="5400000" flipH="1" flipV="1">
            <a:off x="4129088" y="2173288"/>
            <a:ext cx="684212" cy="2665412"/>
          </a:xfrm>
          <a:prstGeom prst="curvedConnector3">
            <a:avLst>
              <a:gd name="adj1" fmla="val -33412"/>
            </a:avLst>
          </a:prstGeom>
          <a:noFill/>
          <a:ln w="12700">
            <a:solidFill>
              <a:schemeClr val="tx1"/>
            </a:solidFill>
            <a:round/>
            <a:headEnd/>
            <a:tailEnd type="triangle" w="med" len="med"/>
          </a:ln>
        </p:spPr>
      </p:cxnSp>
      <p:cxnSp>
        <p:nvCxnSpPr>
          <p:cNvPr id="33952" name="AutoShape 653"/>
          <p:cNvCxnSpPr>
            <a:cxnSpLocks noChangeShapeType="1"/>
            <a:stCxn id="33997" idx="0"/>
            <a:endCxn id="33981" idx="2"/>
          </p:cNvCxnSpPr>
          <p:nvPr/>
        </p:nvCxnSpPr>
        <p:spPr bwMode="auto">
          <a:xfrm rot="5400000" flipH="1">
            <a:off x="5236369" y="3731419"/>
            <a:ext cx="2170112" cy="1035050"/>
          </a:xfrm>
          <a:prstGeom prst="curvedConnector3">
            <a:avLst>
              <a:gd name="adj1" fmla="val 49963"/>
            </a:avLst>
          </a:prstGeom>
          <a:noFill/>
          <a:ln w="12700">
            <a:solidFill>
              <a:schemeClr val="tx1"/>
            </a:solidFill>
            <a:round/>
            <a:headEnd/>
            <a:tailEnd type="triangle" w="med" len="med"/>
          </a:ln>
        </p:spPr>
      </p:cxnSp>
      <p:sp>
        <p:nvSpPr>
          <p:cNvPr id="33953" name="Text Box 654"/>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sp>
        <p:nvSpPr>
          <p:cNvPr id="33954" name="Text Box 655"/>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3955" name="Text Box 656"/>
          <p:cNvSpPr txBox="1">
            <a:spLocks noChangeArrowheads="1"/>
          </p:cNvSpPr>
          <p:nvPr/>
        </p:nvSpPr>
        <p:spPr bwMode="auto">
          <a:xfrm>
            <a:off x="2209800" y="5308600"/>
            <a:ext cx="700088"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a:p>
            <a:r>
              <a:rPr lang="es-ES" sz="1200">
                <a:solidFill>
                  <a:schemeClr val="tx1"/>
                </a:solidFill>
              </a:rPr>
              <a:t>Servicios</a:t>
            </a:r>
          </a:p>
        </p:txBody>
      </p:sp>
      <p:sp>
        <p:nvSpPr>
          <p:cNvPr id="33956" name="Text Box 657"/>
          <p:cNvSpPr txBox="1">
            <a:spLocks noChangeArrowheads="1"/>
          </p:cNvSpPr>
          <p:nvPr/>
        </p:nvSpPr>
        <p:spPr bwMode="auto">
          <a:xfrm>
            <a:off x="5334000" y="5029200"/>
            <a:ext cx="6905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33957" name="Text Box 658"/>
          <p:cNvSpPr txBox="1">
            <a:spLocks noChangeArrowheads="1"/>
          </p:cNvSpPr>
          <p:nvPr/>
        </p:nvSpPr>
        <p:spPr bwMode="auto">
          <a:xfrm>
            <a:off x="4043363" y="2819400"/>
            <a:ext cx="7604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cxnSp>
        <p:nvCxnSpPr>
          <p:cNvPr id="33958" name="AutoShape 659"/>
          <p:cNvCxnSpPr>
            <a:cxnSpLocks noChangeShapeType="1"/>
            <a:stCxn id="33962" idx="3"/>
            <a:endCxn id="33976" idx="1"/>
          </p:cNvCxnSpPr>
          <p:nvPr/>
        </p:nvCxnSpPr>
        <p:spPr bwMode="auto">
          <a:xfrm>
            <a:off x="1384300" y="4632325"/>
            <a:ext cx="1590675" cy="534988"/>
          </a:xfrm>
          <a:prstGeom prst="curvedConnector3">
            <a:avLst>
              <a:gd name="adj1" fmla="val 50000"/>
            </a:avLst>
          </a:prstGeom>
          <a:noFill/>
          <a:ln w="12700">
            <a:solidFill>
              <a:schemeClr val="tx1"/>
            </a:solidFill>
            <a:round/>
            <a:headEnd/>
            <a:tailEnd type="triangle" w="med" len="med"/>
          </a:ln>
        </p:spPr>
      </p:cxnSp>
      <p:cxnSp>
        <p:nvCxnSpPr>
          <p:cNvPr id="33959" name="AutoShape 660"/>
          <p:cNvCxnSpPr>
            <a:cxnSpLocks noChangeShapeType="1"/>
            <a:stCxn id="33954" idx="3"/>
            <a:endCxn id="33953"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33960" name="AutoShape 661"/>
          <p:cNvCxnSpPr>
            <a:cxnSpLocks noChangeShapeType="1"/>
            <a:stCxn id="33957" idx="3"/>
            <a:endCxn id="33956" idx="0"/>
          </p:cNvCxnSpPr>
          <p:nvPr/>
        </p:nvCxnSpPr>
        <p:spPr bwMode="auto">
          <a:xfrm>
            <a:off x="4803775" y="2916238"/>
            <a:ext cx="876300" cy="2112962"/>
          </a:xfrm>
          <a:prstGeom prst="curvedConnector2">
            <a:avLst/>
          </a:prstGeom>
          <a:noFill/>
          <a:ln w="12700">
            <a:solidFill>
              <a:schemeClr val="tx1"/>
            </a:solidFill>
            <a:round/>
            <a:headEnd/>
            <a:tailEnd type="triangle" w="med" len="med"/>
          </a:ln>
        </p:spPr>
      </p:cxnSp>
      <p:sp>
        <p:nvSpPr>
          <p:cNvPr id="33961" name="Text Box 662"/>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3962" name="Text Box 663"/>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3963" name="Text Box 665"/>
          <p:cNvSpPr txBox="1">
            <a:spLocks noChangeArrowheads="1"/>
          </p:cNvSpPr>
          <p:nvPr/>
        </p:nvSpPr>
        <p:spPr bwMode="auto">
          <a:xfrm>
            <a:off x="2617788" y="36655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3964" name="Text Box 667"/>
          <p:cNvSpPr txBox="1">
            <a:spLocks noChangeArrowheads="1"/>
          </p:cNvSpPr>
          <p:nvPr/>
        </p:nvSpPr>
        <p:spPr bwMode="auto">
          <a:xfrm>
            <a:off x="1905000" y="43132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3965" name="Text Box 668"/>
          <p:cNvSpPr txBox="1">
            <a:spLocks noChangeArrowheads="1"/>
          </p:cNvSpPr>
          <p:nvPr/>
        </p:nvSpPr>
        <p:spPr bwMode="auto">
          <a:xfrm>
            <a:off x="6826250" y="40084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3966" name="AutoShape 669"/>
          <p:cNvCxnSpPr>
            <a:cxnSpLocks noChangeShapeType="1"/>
            <a:endCxn id="33965" idx="3"/>
          </p:cNvCxnSpPr>
          <p:nvPr/>
        </p:nvCxnSpPr>
        <p:spPr bwMode="auto">
          <a:xfrm rot="5400000" flipH="1">
            <a:off x="7289006" y="4126707"/>
            <a:ext cx="288925" cy="236538"/>
          </a:xfrm>
          <a:prstGeom prst="curvedConnector2">
            <a:avLst/>
          </a:prstGeom>
          <a:noFill/>
          <a:ln w="12700">
            <a:solidFill>
              <a:schemeClr val="tx1"/>
            </a:solidFill>
            <a:round/>
            <a:headEnd/>
            <a:tailEnd type="triangle" w="med" len="med"/>
          </a:ln>
        </p:spPr>
      </p:cxnSp>
      <p:cxnSp>
        <p:nvCxnSpPr>
          <p:cNvPr id="33967" name="AutoShape 670"/>
          <p:cNvCxnSpPr>
            <a:cxnSpLocks noChangeShapeType="1"/>
            <a:stCxn id="33965" idx="1"/>
            <a:endCxn id="34172" idx="2"/>
          </p:cNvCxnSpPr>
          <p:nvPr/>
        </p:nvCxnSpPr>
        <p:spPr bwMode="auto">
          <a:xfrm rot="10800000">
            <a:off x="6059488" y="3848100"/>
            <a:ext cx="766762" cy="252413"/>
          </a:xfrm>
          <a:prstGeom prst="curvedConnector2">
            <a:avLst/>
          </a:prstGeom>
          <a:noFill/>
          <a:ln w="12700">
            <a:solidFill>
              <a:schemeClr val="tx1"/>
            </a:solidFill>
            <a:round/>
            <a:headEnd/>
            <a:tailEnd type="triangle" w="med" len="med"/>
          </a:ln>
        </p:spPr>
      </p:cxnSp>
      <p:cxnSp>
        <p:nvCxnSpPr>
          <p:cNvPr id="33968" name="AutoShape 671"/>
          <p:cNvCxnSpPr>
            <a:cxnSpLocks noChangeShapeType="1"/>
            <a:stCxn id="33963" idx="1"/>
            <a:endCxn id="33964" idx="0"/>
          </p:cNvCxnSpPr>
          <p:nvPr/>
        </p:nvCxnSpPr>
        <p:spPr bwMode="auto">
          <a:xfrm rot="10800000" flipV="1">
            <a:off x="2149475" y="3757613"/>
            <a:ext cx="468313" cy="555625"/>
          </a:xfrm>
          <a:prstGeom prst="curvedConnector2">
            <a:avLst/>
          </a:prstGeom>
          <a:noFill/>
          <a:ln w="12700">
            <a:solidFill>
              <a:schemeClr val="tx1"/>
            </a:solidFill>
            <a:round/>
            <a:headEnd/>
            <a:tailEnd type="triangle" w="med" len="med"/>
          </a:ln>
        </p:spPr>
      </p:cxnSp>
      <p:cxnSp>
        <p:nvCxnSpPr>
          <p:cNvPr id="33969" name="AutoShape 672"/>
          <p:cNvCxnSpPr>
            <a:cxnSpLocks noChangeShapeType="1"/>
            <a:stCxn id="33964" idx="2"/>
            <a:endCxn id="33961" idx="0"/>
          </p:cNvCxnSpPr>
          <p:nvPr/>
        </p:nvCxnSpPr>
        <p:spPr bwMode="auto">
          <a:xfrm rot="5400000">
            <a:off x="1304925" y="4230688"/>
            <a:ext cx="579438" cy="1109662"/>
          </a:xfrm>
          <a:prstGeom prst="curvedConnector3">
            <a:avLst>
              <a:gd name="adj1" fmla="val 49861"/>
            </a:avLst>
          </a:prstGeom>
          <a:noFill/>
          <a:ln w="12700">
            <a:solidFill>
              <a:schemeClr val="tx1"/>
            </a:solidFill>
            <a:round/>
            <a:headEnd/>
            <a:tailEnd type="triangle" w="med" len="med"/>
          </a:ln>
        </p:spPr>
      </p:cxnSp>
      <p:cxnSp>
        <p:nvCxnSpPr>
          <p:cNvPr id="33970" name="AutoShape 673"/>
          <p:cNvCxnSpPr>
            <a:cxnSpLocks noChangeShapeType="1"/>
            <a:stCxn id="33963" idx="2"/>
            <a:endCxn id="33962" idx="0"/>
          </p:cNvCxnSpPr>
          <p:nvPr/>
        </p:nvCxnSpPr>
        <p:spPr bwMode="auto">
          <a:xfrm rot="5400000">
            <a:off x="1789906" y="3101182"/>
            <a:ext cx="601663" cy="2095500"/>
          </a:xfrm>
          <a:prstGeom prst="curvedConnector3">
            <a:avLst>
              <a:gd name="adj1" fmla="val 49870"/>
            </a:avLst>
          </a:prstGeom>
          <a:noFill/>
          <a:ln w="12700">
            <a:solidFill>
              <a:schemeClr val="tx1"/>
            </a:solidFill>
            <a:round/>
            <a:headEnd/>
            <a:tailEnd type="triangle" w="med" len="med"/>
          </a:ln>
        </p:spPr>
      </p:cxnSp>
      <p:cxnSp>
        <p:nvCxnSpPr>
          <p:cNvPr id="33971" name="AutoShape 674"/>
          <p:cNvCxnSpPr>
            <a:cxnSpLocks noChangeShapeType="1"/>
            <a:stCxn id="33963" idx="1"/>
            <a:endCxn id="33954" idx="1"/>
          </p:cNvCxnSpPr>
          <p:nvPr/>
        </p:nvCxnSpPr>
        <p:spPr bwMode="auto">
          <a:xfrm rot="10800000" flipV="1">
            <a:off x="625475" y="3757613"/>
            <a:ext cx="1992313" cy="2055812"/>
          </a:xfrm>
          <a:prstGeom prst="curvedConnector3">
            <a:avLst>
              <a:gd name="adj1" fmla="val 111472"/>
            </a:avLst>
          </a:prstGeom>
          <a:noFill/>
          <a:ln w="12700">
            <a:solidFill>
              <a:schemeClr val="tx1"/>
            </a:solidFill>
            <a:round/>
            <a:headEnd/>
            <a:tailEnd type="triangle" w="med" len="med"/>
          </a:ln>
        </p:spPr>
      </p:cxnSp>
      <p:cxnSp>
        <p:nvCxnSpPr>
          <p:cNvPr id="33972" name="AutoShape 675"/>
          <p:cNvCxnSpPr>
            <a:cxnSpLocks noChangeShapeType="1"/>
            <a:stCxn id="33955" idx="1"/>
            <a:endCxn id="33963" idx="2"/>
          </p:cNvCxnSpPr>
          <p:nvPr/>
        </p:nvCxnSpPr>
        <p:spPr bwMode="auto">
          <a:xfrm rot="10800000" flipH="1">
            <a:off x="2209800" y="3848100"/>
            <a:ext cx="928688" cy="1643063"/>
          </a:xfrm>
          <a:prstGeom prst="curvedConnector4">
            <a:avLst>
              <a:gd name="adj1" fmla="val -24616"/>
              <a:gd name="adj2" fmla="val 55556"/>
            </a:avLst>
          </a:prstGeom>
          <a:noFill/>
          <a:ln w="12700">
            <a:solidFill>
              <a:schemeClr val="tx1"/>
            </a:solidFill>
            <a:round/>
            <a:headEnd/>
            <a:tailEnd type="triangle" w="med" len="med"/>
          </a:ln>
        </p:spPr>
      </p:cxnSp>
      <p:cxnSp>
        <p:nvCxnSpPr>
          <p:cNvPr id="33973" name="AutoShape 676"/>
          <p:cNvCxnSpPr>
            <a:cxnSpLocks noChangeShapeType="1"/>
            <a:stCxn id="33957" idx="2"/>
            <a:endCxn id="33986" idx="0"/>
          </p:cNvCxnSpPr>
          <p:nvPr/>
        </p:nvCxnSpPr>
        <p:spPr bwMode="auto">
          <a:xfrm rot="16200000" flipH="1">
            <a:off x="4127501" y="3308350"/>
            <a:ext cx="654050" cy="60325"/>
          </a:xfrm>
          <a:prstGeom prst="curvedConnector3">
            <a:avLst>
              <a:gd name="adj1" fmla="val 50000"/>
            </a:avLst>
          </a:prstGeom>
          <a:noFill/>
          <a:ln w="12700">
            <a:solidFill>
              <a:schemeClr val="tx1"/>
            </a:solidFill>
            <a:round/>
            <a:headEnd/>
            <a:tailEnd type="triangle" w="med" len="med"/>
          </a:ln>
        </p:spPr>
      </p:cxnSp>
      <p:cxnSp>
        <p:nvCxnSpPr>
          <p:cNvPr id="33974" name="AutoShape 677"/>
          <p:cNvCxnSpPr>
            <a:cxnSpLocks noChangeShapeType="1"/>
            <a:stCxn id="33961" idx="3"/>
            <a:endCxn id="33955" idx="1"/>
          </p:cNvCxnSpPr>
          <p:nvPr/>
        </p:nvCxnSpPr>
        <p:spPr bwMode="auto">
          <a:xfrm>
            <a:off x="1470025" y="5167313"/>
            <a:ext cx="739775" cy="323850"/>
          </a:xfrm>
          <a:prstGeom prst="curvedConnector3">
            <a:avLst>
              <a:gd name="adj1" fmla="val 50000"/>
            </a:avLst>
          </a:prstGeom>
          <a:noFill/>
          <a:ln w="12700">
            <a:solidFill>
              <a:schemeClr val="tx1"/>
            </a:solidFill>
            <a:round/>
            <a:headEnd/>
            <a:tailEnd type="triangle" w="med" len="med"/>
          </a:ln>
        </p:spPr>
      </p:cxnSp>
      <p:sp>
        <p:nvSpPr>
          <p:cNvPr id="33975" name="Text Box 678"/>
          <p:cNvSpPr txBox="1">
            <a:spLocks noChangeArrowheads="1"/>
          </p:cNvSpPr>
          <p:nvPr/>
        </p:nvSpPr>
        <p:spPr bwMode="auto">
          <a:xfrm>
            <a:off x="2971800" y="43434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3976" name="Text Box 679"/>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3977" name="Text Box 680"/>
          <p:cNvSpPr txBox="1">
            <a:spLocks noChangeArrowheads="1"/>
          </p:cNvSpPr>
          <p:nvPr/>
        </p:nvSpPr>
        <p:spPr bwMode="auto">
          <a:xfrm>
            <a:off x="3201988" y="46942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33978" name="AutoShape 681"/>
          <p:cNvCxnSpPr>
            <a:cxnSpLocks noChangeShapeType="1"/>
            <a:stCxn id="33976" idx="0"/>
            <a:endCxn id="33977" idx="2"/>
          </p:cNvCxnSpPr>
          <p:nvPr/>
        </p:nvCxnSpPr>
        <p:spPr bwMode="auto">
          <a:xfrm rot="-5400000">
            <a:off x="3350419" y="4880769"/>
            <a:ext cx="198438" cy="190500"/>
          </a:xfrm>
          <a:prstGeom prst="curvedConnector3">
            <a:avLst>
              <a:gd name="adj1" fmla="val 49602"/>
            </a:avLst>
          </a:prstGeom>
          <a:noFill/>
          <a:ln w="12700">
            <a:solidFill>
              <a:schemeClr val="tx1"/>
            </a:solidFill>
            <a:round/>
            <a:headEnd/>
            <a:tailEnd type="triangle" w="med" len="med"/>
          </a:ln>
        </p:spPr>
      </p:cxnSp>
      <p:cxnSp>
        <p:nvCxnSpPr>
          <p:cNvPr id="33979" name="AutoShape 682"/>
          <p:cNvCxnSpPr>
            <a:cxnSpLocks noChangeShapeType="1"/>
            <a:stCxn id="33977" idx="0"/>
            <a:endCxn id="33975" idx="2"/>
          </p:cNvCxnSpPr>
          <p:nvPr/>
        </p:nvCxnSpPr>
        <p:spPr bwMode="auto">
          <a:xfrm rot="5400000" flipH="1">
            <a:off x="3311525" y="4460876"/>
            <a:ext cx="168275" cy="298450"/>
          </a:xfrm>
          <a:prstGeom prst="curvedConnector3">
            <a:avLst>
              <a:gd name="adj1" fmla="val 50000"/>
            </a:avLst>
          </a:prstGeom>
          <a:noFill/>
          <a:ln w="12700">
            <a:solidFill>
              <a:schemeClr val="tx1"/>
            </a:solidFill>
            <a:round/>
            <a:headEnd/>
            <a:tailEnd type="triangle" w="med" len="med"/>
          </a:ln>
        </p:spPr>
      </p:cxnSp>
      <p:cxnSp>
        <p:nvCxnSpPr>
          <p:cNvPr id="33980" name="AutoShape 683"/>
          <p:cNvCxnSpPr>
            <a:cxnSpLocks noChangeShapeType="1"/>
            <a:stCxn id="33975" idx="0"/>
            <a:endCxn id="33963" idx="2"/>
          </p:cNvCxnSpPr>
          <p:nvPr/>
        </p:nvCxnSpPr>
        <p:spPr bwMode="auto">
          <a:xfrm rot="5400000" flipH="1">
            <a:off x="2944813" y="4041775"/>
            <a:ext cx="495300" cy="107950"/>
          </a:xfrm>
          <a:prstGeom prst="curvedConnector3">
            <a:avLst>
              <a:gd name="adj1" fmla="val 50000"/>
            </a:avLst>
          </a:prstGeom>
          <a:noFill/>
          <a:ln w="12700">
            <a:solidFill>
              <a:schemeClr val="tx1"/>
            </a:solidFill>
            <a:round/>
            <a:headEnd/>
            <a:tailEnd type="triangle" w="med" len="med"/>
          </a:ln>
        </p:spPr>
      </p:cxnSp>
      <p:sp>
        <p:nvSpPr>
          <p:cNvPr id="33981" name="Text Box 684"/>
          <p:cNvSpPr txBox="1">
            <a:spLocks noChangeArrowheads="1"/>
          </p:cNvSpPr>
          <p:nvPr/>
        </p:nvSpPr>
        <p:spPr bwMode="auto">
          <a:xfrm>
            <a:off x="5299075" y="2971800"/>
            <a:ext cx="10080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p:txBody>
      </p:sp>
      <p:sp>
        <p:nvSpPr>
          <p:cNvPr id="33982" name="Text Box 685"/>
          <p:cNvSpPr txBox="1">
            <a:spLocks noChangeArrowheads="1"/>
          </p:cNvSpPr>
          <p:nvPr/>
        </p:nvSpPr>
        <p:spPr bwMode="auto">
          <a:xfrm>
            <a:off x="3657600" y="1524000"/>
            <a:ext cx="1065213"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ESTRATEGIA</a:t>
            </a:r>
          </a:p>
        </p:txBody>
      </p:sp>
      <p:cxnSp>
        <p:nvCxnSpPr>
          <p:cNvPr id="33983" name="AutoShape 686"/>
          <p:cNvCxnSpPr>
            <a:cxnSpLocks noChangeShapeType="1"/>
            <a:stCxn id="33987" idx="2"/>
            <a:endCxn id="33957" idx="0"/>
          </p:cNvCxnSpPr>
          <p:nvPr/>
        </p:nvCxnSpPr>
        <p:spPr bwMode="auto">
          <a:xfrm rot="16200000" flipH="1">
            <a:off x="3904457" y="2299494"/>
            <a:ext cx="798512" cy="241300"/>
          </a:xfrm>
          <a:prstGeom prst="curvedConnector3">
            <a:avLst>
              <a:gd name="adj1" fmla="val 49903"/>
            </a:avLst>
          </a:prstGeom>
          <a:noFill/>
          <a:ln w="12700">
            <a:solidFill>
              <a:schemeClr val="tx1"/>
            </a:solidFill>
            <a:round/>
            <a:headEnd/>
            <a:tailEnd type="triangle" w="med" len="med"/>
          </a:ln>
        </p:spPr>
      </p:cxnSp>
      <p:sp>
        <p:nvSpPr>
          <p:cNvPr id="33984" name="Text Box 687"/>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3985" name="Text Box 688"/>
          <p:cNvSpPr txBox="1">
            <a:spLocks noChangeArrowheads="1"/>
          </p:cNvSpPr>
          <p:nvPr/>
        </p:nvSpPr>
        <p:spPr bwMode="auto">
          <a:xfrm>
            <a:off x="268288" y="2362200"/>
            <a:ext cx="18653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Deudores - Prestamistas</a:t>
            </a:r>
          </a:p>
        </p:txBody>
      </p:sp>
      <p:sp>
        <p:nvSpPr>
          <p:cNvPr id="33986" name="Text Box 689"/>
          <p:cNvSpPr txBox="1">
            <a:spLocks noChangeArrowheads="1"/>
          </p:cNvSpPr>
          <p:nvPr/>
        </p:nvSpPr>
        <p:spPr bwMode="auto">
          <a:xfrm>
            <a:off x="3787775" y="3665538"/>
            <a:ext cx="1393825"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sp>
        <p:nvSpPr>
          <p:cNvPr id="33987" name="Text Box 690"/>
          <p:cNvSpPr txBox="1">
            <a:spLocks noChangeArrowheads="1"/>
          </p:cNvSpPr>
          <p:nvPr/>
        </p:nvSpPr>
        <p:spPr bwMode="auto">
          <a:xfrm>
            <a:off x="3670300" y="1828800"/>
            <a:ext cx="1023938"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Planificación</a:t>
            </a:r>
          </a:p>
        </p:txBody>
      </p:sp>
      <p:sp>
        <p:nvSpPr>
          <p:cNvPr id="33988" name="Text Box 691"/>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3989" name="Text Box 692"/>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3990" name="Text Box 693"/>
          <p:cNvSpPr txBox="1">
            <a:spLocks noChangeArrowheads="1"/>
          </p:cNvSpPr>
          <p:nvPr/>
        </p:nvSpPr>
        <p:spPr bwMode="auto">
          <a:xfrm>
            <a:off x="7391400" y="1447800"/>
            <a:ext cx="995363"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cxnSp>
        <p:nvCxnSpPr>
          <p:cNvPr id="33991" name="AutoShape 694"/>
          <p:cNvCxnSpPr>
            <a:cxnSpLocks noChangeShapeType="1"/>
            <a:stCxn id="34172" idx="0"/>
            <a:endCxn id="33981" idx="2"/>
          </p:cNvCxnSpPr>
          <p:nvPr/>
        </p:nvCxnSpPr>
        <p:spPr bwMode="auto">
          <a:xfrm rot="5400000" flipH="1">
            <a:off x="5680869" y="3286919"/>
            <a:ext cx="501650" cy="255588"/>
          </a:xfrm>
          <a:prstGeom prst="curvedConnector3">
            <a:avLst>
              <a:gd name="adj1" fmla="val 50000"/>
            </a:avLst>
          </a:prstGeom>
          <a:noFill/>
          <a:ln w="12700">
            <a:solidFill>
              <a:schemeClr val="tx1"/>
            </a:solidFill>
            <a:round/>
            <a:headEnd/>
            <a:tailEnd type="triangle" w="med" len="med"/>
          </a:ln>
        </p:spPr>
      </p:cxnSp>
      <p:cxnSp>
        <p:nvCxnSpPr>
          <p:cNvPr id="33992" name="AutoShape 695"/>
          <p:cNvCxnSpPr>
            <a:cxnSpLocks noChangeShapeType="1"/>
            <a:stCxn id="33986" idx="0"/>
            <a:endCxn id="33981" idx="2"/>
          </p:cNvCxnSpPr>
          <p:nvPr/>
        </p:nvCxnSpPr>
        <p:spPr bwMode="auto">
          <a:xfrm rot="-5400000">
            <a:off x="4893469" y="2755107"/>
            <a:ext cx="501650" cy="1319212"/>
          </a:xfrm>
          <a:prstGeom prst="curvedConnector3">
            <a:avLst>
              <a:gd name="adj1" fmla="val 50000"/>
            </a:avLst>
          </a:prstGeom>
          <a:noFill/>
          <a:ln w="12700">
            <a:solidFill>
              <a:schemeClr val="tx1"/>
            </a:solidFill>
            <a:round/>
            <a:headEnd/>
            <a:tailEnd type="triangle" w="med" len="med"/>
          </a:ln>
        </p:spPr>
      </p:cxnSp>
      <p:sp>
        <p:nvSpPr>
          <p:cNvPr id="33993" name="Text Box 696"/>
          <p:cNvSpPr txBox="1">
            <a:spLocks noChangeArrowheads="1"/>
          </p:cNvSpPr>
          <p:nvPr/>
        </p:nvSpPr>
        <p:spPr bwMode="auto">
          <a:xfrm>
            <a:off x="1455738" y="2590800"/>
            <a:ext cx="787400" cy="547688"/>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Prestamos</a:t>
            </a:r>
          </a:p>
          <a:p>
            <a:r>
              <a:rPr lang="es-ES" sz="1200">
                <a:solidFill>
                  <a:schemeClr val="tx1"/>
                </a:solidFill>
              </a:rPr>
              <a:t>Renting</a:t>
            </a:r>
          </a:p>
          <a:p>
            <a:r>
              <a:rPr lang="es-ES" sz="1200">
                <a:solidFill>
                  <a:schemeClr val="tx1"/>
                </a:solidFill>
              </a:rPr>
              <a:t>L. Crédito...</a:t>
            </a:r>
          </a:p>
        </p:txBody>
      </p:sp>
      <p:sp>
        <p:nvSpPr>
          <p:cNvPr id="33994" name="Text Box 697"/>
          <p:cNvSpPr txBox="1">
            <a:spLocks noChangeArrowheads="1"/>
          </p:cNvSpPr>
          <p:nvPr/>
        </p:nvSpPr>
        <p:spPr bwMode="auto">
          <a:xfrm>
            <a:off x="1568450" y="3200400"/>
            <a:ext cx="565150"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Bonos</a:t>
            </a:r>
          </a:p>
          <a:p>
            <a:r>
              <a:rPr lang="es-ES" sz="1200">
                <a:solidFill>
                  <a:schemeClr val="tx1"/>
                </a:solidFill>
              </a:rPr>
              <a:t>Pagarés</a:t>
            </a:r>
          </a:p>
        </p:txBody>
      </p:sp>
      <p:cxnSp>
        <p:nvCxnSpPr>
          <p:cNvPr id="33995" name="AutoShape 698"/>
          <p:cNvCxnSpPr>
            <a:cxnSpLocks noChangeShapeType="1"/>
            <a:stCxn id="33989" idx="3"/>
            <a:endCxn id="33994" idx="1"/>
          </p:cNvCxnSpPr>
          <p:nvPr/>
        </p:nvCxnSpPr>
        <p:spPr bwMode="auto">
          <a:xfrm>
            <a:off x="971550" y="3382963"/>
            <a:ext cx="596900" cy="0"/>
          </a:xfrm>
          <a:prstGeom prst="straightConnector1">
            <a:avLst/>
          </a:prstGeom>
          <a:noFill/>
          <a:ln w="12700">
            <a:solidFill>
              <a:schemeClr val="tx1"/>
            </a:solidFill>
            <a:round/>
            <a:headEnd/>
            <a:tailEnd type="triangle" w="med" len="med"/>
          </a:ln>
        </p:spPr>
      </p:cxnSp>
      <p:cxnSp>
        <p:nvCxnSpPr>
          <p:cNvPr id="33996" name="AutoShape 699"/>
          <p:cNvCxnSpPr>
            <a:cxnSpLocks noChangeShapeType="1"/>
            <a:stCxn id="33988" idx="3"/>
            <a:endCxn id="33993" idx="1"/>
          </p:cNvCxnSpPr>
          <p:nvPr/>
        </p:nvCxnSpPr>
        <p:spPr bwMode="auto">
          <a:xfrm>
            <a:off x="923925" y="2865438"/>
            <a:ext cx="531813" cy="0"/>
          </a:xfrm>
          <a:prstGeom prst="straightConnector1">
            <a:avLst/>
          </a:prstGeom>
          <a:noFill/>
          <a:ln w="12700">
            <a:solidFill>
              <a:schemeClr val="tx1"/>
            </a:solidFill>
            <a:round/>
            <a:headEnd/>
            <a:tailEnd type="triangle" w="med" len="med"/>
          </a:ln>
        </p:spPr>
      </p:cxnSp>
      <p:sp>
        <p:nvSpPr>
          <p:cNvPr id="33997" name="Text Box 700"/>
          <p:cNvSpPr txBox="1">
            <a:spLocks noChangeArrowheads="1"/>
          </p:cNvSpPr>
          <p:nvPr/>
        </p:nvSpPr>
        <p:spPr bwMode="auto">
          <a:xfrm>
            <a:off x="5978525" y="5334000"/>
            <a:ext cx="1720850" cy="374650"/>
          </a:xfrm>
          <a:prstGeom prst="rect">
            <a:avLst/>
          </a:prstGeom>
          <a:solidFill>
            <a:srgbClr val="FFE9FC"/>
          </a:solidFill>
          <a:ln w="9525">
            <a:solidFill>
              <a:srgbClr val="FF0000"/>
            </a:solidFill>
            <a:miter lim="800000"/>
            <a:headEnd/>
            <a:tailEnd/>
          </a:ln>
        </p:spPr>
        <p:txBody>
          <a:bodyPr wrap="none" lIns="36000" tIns="0" rIns="36000" bIns="0">
            <a:spAutoFit/>
          </a:bodyPr>
          <a:lstStyle/>
          <a:p>
            <a:r>
              <a:rPr lang="es-ES" sz="1200" b="1">
                <a:solidFill>
                  <a:srgbClr val="008000"/>
                </a:solidFill>
              </a:rPr>
              <a:t>Actividades</a:t>
            </a:r>
          </a:p>
          <a:p>
            <a:r>
              <a:rPr lang="es-ES" sz="1200">
                <a:solidFill>
                  <a:srgbClr val="008000"/>
                </a:solidFill>
              </a:rPr>
              <a:t>Movimientos de cuentas</a:t>
            </a:r>
          </a:p>
        </p:txBody>
      </p:sp>
      <p:sp>
        <p:nvSpPr>
          <p:cNvPr id="33998" name="Text Box 701"/>
          <p:cNvSpPr txBox="1">
            <a:spLocks noChangeArrowheads="1"/>
          </p:cNvSpPr>
          <p:nvPr/>
        </p:nvSpPr>
        <p:spPr bwMode="auto">
          <a:xfrm>
            <a:off x="5562600" y="2438400"/>
            <a:ext cx="758825"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Cuenta de</a:t>
            </a:r>
          </a:p>
          <a:p>
            <a:r>
              <a:rPr lang="es-ES" sz="1200">
                <a:solidFill>
                  <a:schemeClr val="tx1"/>
                </a:solidFill>
              </a:rPr>
              <a:t>Resultados</a:t>
            </a:r>
          </a:p>
        </p:txBody>
      </p:sp>
      <p:sp>
        <p:nvSpPr>
          <p:cNvPr id="33999" name="Text Box 702"/>
          <p:cNvSpPr txBox="1">
            <a:spLocks noChangeArrowheads="1"/>
          </p:cNvSpPr>
          <p:nvPr/>
        </p:nvSpPr>
        <p:spPr bwMode="auto">
          <a:xfrm>
            <a:off x="6642100" y="3136900"/>
            <a:ext cx="5476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Balance</a:t>
            </a:r>
          </a:p>
        </p:txBody>
      </p:sp>
      <p:cxnSp>
        <p:nvCxnSpPr>
          <p:cNvPr id="34000" name="AutoShape 703"/>
          <p:cNvCxnSpPr>
            <a:cxnSpLocks noChangeShapeType="1"/>
            <a:stCxn id="33981" idx="0"/>
            <a:endCxn id="33998" idx="2"/>
          </p:cNvCxnSpPr>
          <p:nvPr/>
        </p:nvCxnSpPr>
        <p:spPr bwMode="auto">
          <a:xfrm rot="-5400000">
            <a:off x="5788819" y="2818606"/>
            <a:ext cx="168275" cy="138113"/>
          </a:xfrm>
          <a:prstGeom prst="curvedConnector3">
            <a:avLst>
              <a:gd name="adj1" fmla="val 50000"/>
            </a:avLst>
          </a:prstGeom>
          <a:noFill/>
          <a:ln w="12700">
            <a:solidFill>
              <a:schemeClr val="tx1"/>
            </a:solidFill>
            <a:round/>
            <a:headEnd/>
            <a:tailEnd type="triangle" w="med" len="med"/>
          </a:ln>
        </p:spPr>
      </p:cxnSp>
      <p:sp>
        <p:nvSpPr>
          <p:cNvPr id="34001" name="Text Box 704"/>
          <p:cNvSpPr txBox="1">
            <a:spLocks noChangeArrowheads="1"/>
          </p:cNvSpPr>
          <p:nvPr/>
        </p:nvSpPr>
        <p:spPr bwMode="auto">
          <a:xfrm>
            <a:off x="6248400" y="1371600"/>
            <a:ext cx="7000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Beneficios</a:t>
            </a:r>
          </a:p>
        </p:txBody>
      </p:sp>
      <p:sp>
        <p:nvSpPr>
          <p:cNvPr id="34002" name="Text Box 705"/>
          <p:cNvSpPr txBox="1">
            <a:spLocks noChangeArrowheads="1"/>
          </p:cNvSpPr>
          <p:nvPr/>
        </p:nvSpPr>
        <p:spPr bwMode="auto">
          <a:xfrm>
            <a:off x="7010400" y="2743200"/>
            <a:ext cx="7016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Impuestos</a:t>
            </a:r>
          </a:p>
        </p:txBody>
      </p:sp>
      <p:cxnSp>
        <p:nvCxnSpPr>
          <p:cNvPr id="34003" name="AutoShape 706"/>
          <p:cNvCxnSpPr>
            <a:cxnSpLocks noChangeShapeType="1"/>
            <a:stCxn id="33981" idx="3"/>
            <a:endCxn id="33999" idx="1"/>
          </p:cNvCxnSpPr>
          <p:nvPr/>
        </p:nvCxnSpPr>
        <p:spPr bwMode="auto">
          <a:xfrm>
            <a:off x="6307138" y="3068638"/>
            <a:ext cx="334962" cy="160337"/>
          </a:xfrm>
          <a:prstGeom prst="curvedConnector3">
            <a:avLst>
              <a:gd name="adj1" fmla="val 49764"/>
            </a:avLst>
          </a:prstGeom>
          <a:noFill/>
          <a:ln w="12700">
            <a:solidFill>
              <a:schemeClr val="tx1"/>
            </a:solidFill>
            <a:round/>
            <a:headEnd/>
            <a:tailEnd type="triangle" w="med" len="med"/>
          </a:ln>
        </p:spPr>
      </p:cxnSp>
      <p:cxnSp>
        <p:nvCxnSpPr>
          <p:cNvPr id="34004" name="AutoShape 707"/>
          <p:cNvCxnSpPr>
            <a:cxnSpLocks noChangeShapeType="1"/>
            <a:stCxn id="33998" idx="3"/>
            <a:endCxn id="34002" idx="1"/>
          </p:cNvCxnSpPr>
          <p:nvPr/>
        </p:nvCxnSpPr>
        <p:spPr bwMode="auto">
          <a:xfrm>
            <a:off x="6321425" y="2620963"/>
            <a:ext cx="688975" cy="214312"/>
          </a:xfrm>
          <a:prstGeom prst="curvedConnector3">
            <a:avLst>
              <a:gd name="adj1" fmla="val 50000"/>
            </a:avLst>
          </a:prstGeom>
          <a:noFill/>
          <a:ln w="12700">
            <a:solidFill>
              <a:schemeClr val="tx1"/>
            </a:solidFill>
            <a:round/>
            <a:headEnd/>
            <a:tailEnd type="triangle" w="med" len="med"/>
          </a:ln>
        </p:spPr>
      </p:cxnSp>
      <p:cxnSp>
        <p:nvCxnSpPr>
          <p:cNvPr id="34005" name="AutoShape 708"/>
          <p:cNvCxnSpPr>
            <a:cxnSpLocks noChangeShapeType="1"/>
            <a:stCxn id="33998" idx="3"/>
            <a:endCxn id="34001" idx="2"/>
          </p:cNvCxnSpPr>
          <p:nvPr/>
        </p:nvCxnSpPr>
        <p:spPr bwMode="auto">
          <a:xfrm flipV="1">
            <a:off x="6321425" y="1554163"/>
            <a:ext cx="277813" cy="1066800"/>
          </a:xfrm>
          <a:prstGeom prst="curvedConnector2">
            <a:avLst/>
          </a:prstGeom>
          <a:noFill/>
          <a:ln w="12700">
            <a:solidFill>
              <a:schemeClr val="tx1"/>
            </a:solidFill>
            <a:round/>
            <a:headEnd/>
            <a:tailEnd type="triangle" w="med" len="med"/>
          </a:ln>
        </p:spPr>
      </p:cxnSp>
      <p:cxnSp>
        <p:nvCxnSpPr>
          <p:cNvPr id="34006" name="AutoShape 709"/>
          <p:cNvCxnSpPr>
            <a:cxnSpLocks noChangeShapeType="1"/>
            <a:stCxn id="34002" idx="0"/>
            <a:endCxn id="33990" idx="2"/>
          </p:cNvCxnSpPr>
          <p:nvPr/>
        </p:nvCxnSpPr>
        <p:spPr bwMode="auto">
          <a:xfrm rot="-5400000">
            <a:off x="7069138" y="1922463"/>
            <a:ext cx="1112837" cy="528637"/>
          </a:xfrm>
          <a:prstGeom prst="curvedConnector3">
            <a:avLst>
              <a:gd name="adj1" fmla="val 49931"/>
            </a:avLst>
          </a:prstGeom>
          <a:noFill/>
          <a:ln w="12700">
            <a:solidFill>
              <a:schemeClr val="tx1"/>
            </a:solidFill>
            <a:round/>
            <a:headEnd/>
            <a:tailEnd type="triangle" w="med" len="med"/>
          </a:ln>
        </p:spPr>
      </p:cxnSp>
      <p:cxnSp>
        <p:nvCxnSpPr>
          <p:cNvPr id="34007" name="AutoShape 710"/>
          <p:cNvCxnSpPr>
            <a:cxnSpLocks noChangeShapeType="1"/>
            <a:stCxn id="34001" idx="1"/>
            <a:endCxn id="33984" idx="3"/>
          </p:cNvCxnSpPr>
          <p:nvPr/>
        </p:nvCxnSpPr>
        <p:spPr bwMode="auto">
          <a:xfrm rot="10800000">
            <a:off x="2544763" y="946150"/>
            <a:ext cx="3703637" cy="517525"/>
          </a:xfrm>
          <a:prstGeom prst="curvedConnector3">
            <a:avLst>
              <a:gd name="adj1" fmla="val 49977"/>
            </a:avLst>
          </a:prstGeom>
          <a:noFill/>
          <a:ln w="12700">
            <a:solidFill>
              <a:schemeClr val="tx1"/>
            </a:solidFill>
            <a:round/>
            <a:headEnd/>
            <a:tailEnd type="triangle" w="med" len="med"/>
          </a:ln>
        </p:spPr>
      </p:cxnSp>
      <p:sp>
        <p:nvSpPr>
          <p:cNvPr id="34008" name="Text Box 711"/>
          <p:cNvSpPr txBox="1">
            <a:spLocks noChangeArrowheads="1"/>
          </p:cNvSpPr>
          <p:nvPr/>
        </p:nvSpPr>
        <p:spPr bwMode="auto">
          <a:xfrm>
            <a:off x="2438400" y="2133600"/>
            <a:ext cx="7667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Reservas y</a:t>
            </a:r>
          </a:p>
          <a:p>
            <a:r>
              <a:rPr lang="es-ES" sz="1200">
                <a:solidFill>
                  <a:schemeClr val="tx1"/>
                </a:solidFill>
              </a:rPr>
              <a:t>provisiones</a:t>
            </a:r>
          </a:p>
        </p:txBody>
      </p:sp>
      <p:cxnSp>
        <p:nvCxnSpPr>
          <p:cNvPr id="34009" name="AutoShape 712"/>
          <p:cNvCxnSpPr>
            <a:cxnSpLocks noChangeShapeType="1"/>
            <a:stCxn id="33998" idx="1"/>
            <a:endCxn id="34008" idx="3"/>
          </p:cNvCxnSpPr>
          <p:nvPr/>
        </p:nvCxnSpPr>
        <p:spPr bwMode="auto">
          <a:xfrm rot="10800000">
            <a:off x="3205163" y="2316163"/>
            <a:ext cx="2357437" cy="304800"/>
          </a:xfrm>
          <a:prstGeom prst="curvedConnector3">
            <a:avLst>
              <a:gd name="adj1" fmla="val 47134"/>
            </a:avLst>
          </a:prstGeom>
          <a:noFill/>
          <a:ln w="12700">
            <a:solidFill>
              <a:schemeClr val="tx1"/>
            </a:solidFill>
            <a:round/>
            <a:headEnd/>
            <a:tailEnd type="triangle" w="med" len="med"/>
          </a:ln>
        </p:spPr>
      </p:cxnSp>
      <p:cxnSp>
        <p:nvCxnSpPr>
          <p:cNvPr id="34010" name="AutoShape 714"/>
          <p:cNvCxnSpPr>
            <a:cxnSpLocks noChangeShapeType="1"/>
            <a:stCxn id="33987" idx="2"/>
            <a:endCxn id="34166" idx="3"/>
          </p:cNvCxnSpPr>
          <p:nvPr/>
        </p:nvCxnSpPr>
        <p:spPr bwMode="auto">
          <a:xfrm rot="5400000">
            <a:off x="3439320" y="2259806"/>
            <a:ext cx="982662" cy="504825"/>
          </a:xfrm>
          <a:prstGeom prst="curvedConnector2">
            <a:avLst/>
          </a:prstGeom>
          <a:noFill/>
          <a:ln w="12700">
            <a:solidFill>
              <a:schemeClr val="tx1"/>
            </a:solidFill>
            <a:round/>
            <a:headEnd/>
            <a:tailEnd type="triangle" w="med" len="med"/>
          </a:ln>
        </p:spPr>
      </p:cxnSp>
      <p:cxnSp>
        <p:nvCxnSpPr>
          <p:cNvPr id="34011" name="AutoShape 715"/>
          <p:cNvCxnSpPr>
            <a:cxnSpLocks noChangeShapeType="1"/>
            <a:stCxn id="34008" idx="2"/>
            <a:endCxn id="34166" idx="1"/>
          </p:cNvCxnSpPr>
          <p:nvPr/>
        </p:nvCxnSpPr>
        <p:spPr bwMode="auto">
          <a:xfrm rot="5400000">
            <a:off x="2492375" y="2673350"/>
            <a:ext cx="504825" cy="155575"/>
          </a:xfrm>
          <a:prstGeom prst="curvedConnector4">
            <a:avLst>
              <a:gd name="adj1" fmla="val 22644"/>
              <a:gd name="adj2" fmla="val 246940"/>
            </a:avLst>
          </a:prstGeom>
          <a:noFill/>
          <a:ln w="12700">
            <a:solidFill>
              <a:schemeClr val="tx1"/>
            </a:solidFill>
            <a:round/>
            <a:headEnd/>
            <a:tailEnd type="triangle" w="med" len="med"/>
          </a:ln>
        </p:spPr>
      </p:cxnSp>
      <p:cxnSp>
        <p:nvCxnSpPr>
          <p:cNvPr id="34012" name="AutoShape 716"/>
          <p:cNvCxnSpPr>
            <a:cxnSpLocks noChangeShapeType="1"/>
            <a:stCxn id="33957" idx="1"/>
            <a:endCxn id="34166" idx="3"/>
          </p:cNvCxnSpPr>
          <p:nvPr/>
        </p:nvCxnSpPr>
        <p:spPr bwMode="auto">
          <a:xfrm rot="10800000" flipV="1">
            <a:off x="3678238" y="2916238"/>
            <a:ext cx="365125" cy="87312"/>
          </a:xfrm>
          <a:prstGeom prst="curvedConnector3">
            <a:avLst>
              <a:gd name="adj1" fmla="val 50000"/>
            </a:avLst>
          </a:prstGeom>
          <a:noFill/>
          <a:ln w="12700">
            <a:solidFill>
              <a:schemeClr val="tx1"/>
            </a:solidFill>
            <a:round/>
            <a:headEnd/>
            <a:tailEnd type="triangle" w="med" len="med"/>
          </a:ln>
        </p:spPr>
      </p:cxnSp>
      <p:cxnSp>
        <p:nvCxnSpPr>
          <p:cNvPr id="34013" name="AutoShape 717"/>
          <p:cNvCxnSpPr>
            <a:cxnSpLocks noChangeShapeType="1"/>
            <a:stCxn id="33993" idx="3"/>
            <a:endCxn id="34166" idx="1"/>
          </p:cNvCxnSpPr>
          <p:nvPr/>
        </p:nvCxnSpPr>
        <p:spPr bwMode="auto">
          <a:xfrm>
            <a:off x="2243138" y="2865438"/>
            <a:ext cx="423862" cy="138112"/>
          </a:xfrm>
          <a:prstGeom prst="curvedConnector3">
            <a:avLst>
              <a:gd name="adj1" fmla="val 49815"/>
            </a:avLst>
          </a:prstGeom>
          <a:noFill/>
          <a:ln w="12700">
            <a:solidFill>
              <a:schemeClr val="tx1"/>
            </a:solidFill>
            <a:round/>
            <a:headEnd/>
            <a:tailEnd type="triangle" w="med" len="med"/>
          </a:ln>
        </p:spPr>
      </p:cxnSp>
      <p:cxnSp>
        <p:nvCxnSpPr>
          <p:cNvPr id="34014" name="AutoShape 718"/>
          <p:cNvCxnSpPr>
            <a:cxnSpLocks noChangeShapeType="1"/>
            <a:stCxn id="33994" idx="3"/>
            <a:endCxn id="34166" idx="1"/>
          </p:cNvCxnSpPr>
          <p:nvPr/>
        </p:nvCxnSpPr>
        <p:spPr bwMode="auto">
          <a:xfrm flipV="1">
            <a:off x="2133600" y="3003550"/>
            <a:ext cx="533400" cy="379413"/>
          </a:xfrm>
          <a:prstGeom prst="curvedConnector3">
            <a:avLst>
              <a:gd name="adj1" fmla="val 38093"/>
            </a:avLst>
          </a:prstGeom>
          <a:noFill/>
          <a:ln w="12700">
            <a:solidFill>
              <a:schemeClr val="tx1"/>
            </a:solidFill>
            <a:round/>
            <a:headEnd/>
            <a:tailEnd type="triangle" w="med" len="med"/>
          </a:ln>
        </p:spPr>
      </p:cxnSp>
      <p:cxnSp>
        <p:nvCxnSpPr>
          <p:cNvPr id="34015" name="AutoShape 719"/>
          <p:cNvCxnSpPr>
            <a:cxnSpLocks noChangeShapeType="1"/>
            <a:stCxn id="33964" idx="0"/>
            <a:endCxn id="34166" idx="1"/>
          </p:cNvCxnSpPr>
          <p:nvPr/>
        </p:nvCxnSpPr>
        <p:spPr bwMode="auto">
          <a:xfrm rot="-5400000">
            <a:off x="1753394" y="3399631"/>
            <a:ext cx="1309688" cy="517525"/>
          </a:xfrm>
          <a:prstGeom prst="curvedConnector2">
            <a:avLst/>
          </a:prstGeom>
          <a:noFill/>
          <a:ln w="12700">
            <a:solidFill>
              <a:schemeClr val="tx1"/>
            </a:solidFill>
            <a:round/>
            <a:headEnd/>
            <a:tailEnd type="triangle" w="med" len="med"/>
          </a:ln>
        </p:spPr>
      </p:cxnSp>
      <p:sp>
        <p:nvSpPr>
          <p:cNvPr id="34016" name="Text Box 720"/>
          <p:cNvSpPr txBox="1">
            <a:spLocks noChangeArrowheads="1"/>
          </p:cNvSpPr>
          <p:nvPr/>
        </p:nvSpPr>
        <p:spPr bwMode="auto">
          <a:xfrm>
            <a:off x="2009775" y="1600200"/>
            <a:ext cx="7413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Ampliación</a:t>
            </a:r>
          </a:p>
          <a:p>
            <a:r>
              <a:rPr lang="es-ES" sz="1200">
                <a:solidFill>
                  <a:schemeClr val="tx1"/>
                </a:solidFill>
              </a:rPr>
              <a:t>de Capital</a:t>
            </a:r>
          </a:p>
        </p:txBody>
      </p:sp>
      <p:cxnSp>
        <p:nvCxnSpPr>
          <p:cNvPr id="34017" name="AutoShape 721"/>
          <p:cNvCxnSpPr>
            <a:cxnSpLocks noChangeShapeType="1"/>
            <a:stCxn id="34016" idx="2"/>
            <a:endCxn id="34166" idx="1"/>
          </p:cNvCxnSpPr>
          <p:nvPr/>
        </p:nvCxnSpPr>
        <p:spPr bwMode="auto">
          <a:xfrm rot="16200000" flipH="1">
            <a:off x="2005012" y="2341563"/>
            <a:ext cx="1038225" cy="285750"/>
          </a:xfrm>
          <a:prstGeom prst="curvedConnector2">
            <a:avLst/>
          </a:prstGeom>
          <a:noFill/>
          <a:ln w="12700">
            <a:solidFill>
              <a:schemeClr val="tx1"/>
            </a:solidFill>
            <a:round/>
            <a:headEnd/>
            <a:tailEnd type="triangle" w="med" len="med"/>
          </a:ln>
        </p:spPr>
      </p:cxnSp>
      <p:cxnSp>
        <p:nvCxnSpPr>
          <p:cNvPr id="34018" name="AutoShape 722"/>
          <p:cNvCxnSpPr>
            <a:cxnSpLocks noChangeShapeType="1"/>
            <a:stCxn id="33984" idx="2"/>
            <a:endCxn id="34016" idx="0"/>
          </p:cNvCxnSpPr>
          <p:nvPr/>
        </p:nvCxnSpPr>
        <p:spPr bwMode="auto">
          <a:xfrm rot="16200000" flipH="1">
            <a:off x="2036763" y="1255712"/>
            <a:ext cx="381000" cy="307975"/>
          </a:xfrm>
          <a:prstGeom prst="curvedConnector3">
            <a:avLst>
              <a:gd name="adj1" fmla="val 50000"/>
            </a:avLst>
          </a:prstGeom>
          <a:noFill/>
          <a:ln w="12700">
            <a:solidFill>
              <a:schemeClr val="tx1"/>
            </a:solidFill>
            <a:round/>
            <a:headEnd/>
            <a:tailEnd type="triangle" w="med" len="med"/>
          </a:ln>
        </p:spPr>
      </p:cxnSp>
      <p:sp>
        <p:nvSpPr>
          <p:cNvPr id="34019" name="Text Box 724"/>
          <p:cNvSpPr txBox="1">
            <a:spLocks noChangeArrowheads="1"/>
          </p:cNvSpPr>
          <p:nvPr/>
        </p:nvSpPr>
        <p:spPr bwMode="auto">
          <a:xfrm>
            <a:off x="5105400" y="1676400"/>
            <a:ext cx="1190625"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Control</a:t>
            </a:r>
          </a:p>
          <a:p>
            <a:r>
              <a:rPr lang="es-ES" sz="1200" b="1">
                <a:solidFill>
                  <a:srgbClr val="7A4C00"/>
                </a:solidFill>
              </a:rPr>
              <a:t>Presupuestario</a:t>
            </a:r>
          </a:p>
        </p:txBody>
      </p:sp>
      <p:sp>
        <p:nvSpPr>
          <p:cNvPr id="34020" name="Text Box 725"/>
          <p:cNvSpPr txBox="1">
            <a:spLocks noChangeArrowheads="1"/>
          </p:cNvSpPr>
          <p:nvPr/>
        </p:nvSpPr>
        <p:spPr bwMode="auto">
          <a:xfrm>
            <a:off x="3048000" y="3352800"/>
            <a:ext cx="6254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Intereses</a:t>
            </a:r>
          </a:p>
        </p:txBody>
      </p:sp>
      <p:sp>
        <p:nvSpPr>
          <p:cNvPr id="34021" name="Text Box 726"/>
          <p:cNvSpPr txBox="1">
            <a:spLocks noChangeArrowheads="1"/>
          </p:cNvSpPr>
          <p:nvPr/>
        </p:nvSpPr>
        <p:spPr bwMode="auto">
          <a:xfrm>
            <a:off x="6807200" y="823913"/>
            <a:ext cx="2032000"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Regulación mercado capitales</a:t>
            </a:r>
          </a:p>
          <a:p>
            <a:r>
              <a:rPr lang="es-ES" sz="1200">
                <a:solidFill>
                  <a:schemeClr val="tx1"/>
                </a:solidFill>
              </a:rPr>
              <a:t>Fijación de tipos de interés</a:t>
            </a:r>
          </a:p>
          <a:p>
            <a:r>
              <a:rPr lang="es-ES" sz="1200">
                <a:solidFill>
                  <a:schemeClr val="tx1"/>
                </a:solidFill>
              </a:rPr>
              <a:t>Contención de la inflación</a:t>
            </a:r>
          </a:p>
        </p:txBody>
      </p:sp>
      <p:cxnSp>
        <p:nvCxnSpPr>
          <p:cNvPr id="34022" name="AutoShape 727"/>
          <p:cNvCxnSpPr>
            <a:cxnSpLocks noChangeShapeType="1"/>
            <a:stCxn id="33987" idx="3"/>
            <a:endCxn id="34019" idx="1"/>
          </p:cNvCxnSpPr>
          <p:nvPr/>
        </p:nvCxnSpPr>
        <p:spPr bwMode="auto">
          <a:xfrm flipV="1">
            <a:off x="4694238" y="1863725"/>
            <a:ext cx="411162" cy="61913"/>
          </a:xfrm>
          <a:prstGeom prst="curvedConnector3">
            <a:avLst>
              <a:gd name="adj1" fmla="val 49806"/>
            </a:avLst>
          </a:prstGeom>
          <a:noFill/>
          <a:ln w="12700">
            <a:solidFill>
              <a:schemeClr val="tx1"/>
            </a:solidFill>
            <a:round/>
            <a:headEnd/>
            <a:tailEnd type="triangle" w="med" len="med"/>
          </a:ln>
        </p:spPr>
      </p:cxnSp>
      <p:cxnSp>
        <p:nvCxnSpPr>
          <p:cNvPr id="34023" name="AutoShape 728"/>
          <p:cNvCxnSpPr>
            <a:cxnSpLocks noChangeShapeType="1"/>
            <a:stCxn id="33987" idx="2"/>
            <a:endCxn id="34162" idx="0"/>
          </p:cNvCxnSpPr>
          <p:nvPr/>
        </p:nvCxnSpPr>
        <p:spPr bwMode="auto">
          <a:xfrm rot="5400000">
            <a:off x="3700463" y="1917700"/>
            <a:ext cx="379412" cy="585788"/>
          </a:xfrm>
          <a:prstGeom prst="curvedConnector3">
            <a:avLst>
              <a:gd name="adj1" fmla="val 49792"/>
            </a:avLst>
          </a:prstGeom>
          <a:noFill/>
          <a:ln w="12700">
            <a:solidFill>
              <a:schemeClr val="tx1"/>
            </a:solidFill>
            <a:round/>
            <a:headEnd/>
            <a:tailEnd type="triangle" w="med" len="med"/>
          </a:ln>
        </p:spPr>
      </p:cxnSp>
      <p:cxnSp>
        <p:nvCxnSpPr>
          <p:cNvPr id="34024" name="AutoShape 729"/>
          <p:cNvCxnSpPr>
            <a:cxnSpLocks noChangeShapeType="1"/>
            <a:stCxn id="34162" idx="2"/>
            <a:endCxn id="34166" idx="0"/>
          </p:cNvCxnSpPr>
          <p:nvPr/>
        </p:nvCxnSpPr>
        <p:spPr bwMode="auto">
          <a:xfrm rot="5400000">
            <a:off x="3317081" y="2448720"/>
            <a:ext cx="136525" cy="423862"/>
          </a:xfrm>
          <a:prstGeom prst="curvedConnector3">
            <a:avLst>
              <a:gd name="adj1" fmla="val 50000"/>
            </a:avLst>
          </a:prstGeom>
          <a:noFill/>
          <a:ln w="12700">
            <a:solidFill>
              <a:schemeClr val="tx1"/>
            </a:solidFill>
            <a:round/>
            <a:headEnd/>
            <a:tailEnd type="triangle" w="med" len="med"/>
          </a:ln>
        </p:spPr>
      </p:cxnSp>
      <p:cxnSp>
        <p:nvCxnSpPr>
          <p:cNvPr id="34025" name="AutoShape 731"/>
          <p:cNvCxnSpPr>
            <a:cxnSpLocks noChangeShapeType="1"/>
            <a:stCxn id="34163" idx="3"/>
            <a:endCxn id="34019" idx="2"/>
          </p:cNvCxnSpPr>
          <p:nvPr/>
        </p:nvCxnSpPr>
        <p:spPr bwMode="auto">
          <a:xfrm flipV="1">
            <a:off x="5418138" y="2051050"/>
            <a:ext cx="282575" cy="269875"/>
          </a:xfrm>
          <a:prstGeom prst="curvedConnector2">
            <a:avLst/>
          </a:prstGeom>
          <a:noFill/>
          <a:ln w="12700">
            <a:solidFill>
              <a:schemeClr val="tx1"/>
            </a:solidFill>
            <a:round/>
            <a:headEnd/>
            <a:tailEnd type="triangle" w="med" len="med"/>
          </a:ln>
        </p:spPr>
      </p:cxnSp>
      <p:cxnSp>
        <p:nvCxnSpPr>
          <p:cNvPr id="34026" name="AutoShape 733"/>
          <p:cNvCxnSpPr>
            <a:cxnSpLocks noChangeShapeType="1"/>
            <a:stCxn id="34053" idx="0"/>
            <a:endCxn id="34047" idx="3"/>
          </p:cNvCxnSpPr>
          <p:nvPr/>
        </p:nvCxnSpPr>
        <p:spPr bwMode="auto">
          <a:xfrm rot="5400000" flipH="1">
            <a:off x="5487988" y="1998663"/>
            <a:ext cx="1046162" cy="1509712"/>
          </a:xfrm>
          <a:prstGeom prst="curvedConnector2">
            <a:avLst/>
          </a:prstGeom>
          <a:noFill/>
          <a:ln w="12700">
            <a:solidFill>
              <a:schemeClr val="tx1"/>
            </a:solidFill>
            <a:round/>
            <a:headEnd/>
            <a:tailEnd type="triangle" w="med" len="med"/>
          </a:ln>
        </p:spPr>
      </p:cxnSp>
      <p:sp>
        <p:nvSpPr>
          <p:cNvPr id="34027" name="Text Box 734"/>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4028" name="Text Box 735"/>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4029" name="Text Box 736"/>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4030" name="Text Box 737"/>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4031" name="Text Box 739"/>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4032" name="Text Box 740"/>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4033" name="Text Box 741"/>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4034" name="Text Box 742"/>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4035" name="Text Box 744"/>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4036" name="Text Box 745"/>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4037" name="Text Box 746"/>
          <p:cNvSpPr txBox="1">
            <a:spLocks noChangeArrowheads="1"/>
          </p:cNvSpPr>
          <p:nvPr/>
        </p:nvSpPr>
        <p:spPr bwMode="auto">
          <a:xfrm>
            <a:off x="5257800" y="838200"/>
            <a:ext cx="1157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Partidos políticos</a:t>
            </a:r>
          </a:p>
        </p:txBody>
      </p:sp>
      <p:sp>
        <p:nvSpPr>
          <p:cNvPr id="34038" name="Text Box 747"/>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4039" name="Text Box 748"/>
          <p:cNvSpPr txBox="1">
            <a:spLocks noChangeArrowheads="1"/>
          </p:cNvSpPr>
          <p:nvPr/>
        </p:nvSpPr>
        <p:spPr bwMode="auto">
          <a:xfrm>
            <a:off x="8077200" y="4953000"/>
            <a:ext cx="4238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ONGs</a:t>
            </a:r>
          </a:p>
        </p:txBody>
      </p:sp>
      <p:sp>
        <p:nvSpPr>
          <p:cNvPr id="34040" name="Text Box 749"/>
          <p:cNvSpPr txBox="1">
            <a:spLocks noChangeArrowheads="1"/>
          </p:cNvSpPr>
          <p:nvPr/>
        </p:nvSpPr>
        <p:spPr bwMode="auto">
          <a:xfrm>
            <a:off x="228600" y="4038600"/>
            <a:ext cx="893763"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Asociaciones</a:t>
            </a:r>
          </a:p>
          <a:p>
            <a:r>
              <a:rPr lang="es-ES" sz="1200">
                <a:solidFill>
                  <a:schemeClr val="tx1"/>
                </a:solidFill>
              </a:rPr>
              <a:t>Feministas</a:t>
            </a:r>
          </a:p>
        </p:txBody>
      </p:sp>
      <p:sp>
        <p:nvSpPr>
          <p:cNvPr id="34041" name="Text Box 750"/>
          <p:cNvSpPr txBox="1">
            <a:spLocks noChangeArrowheads="1"/>
          </p:cNvSpPr>
          <p:nvPr/>
        </p:nvSpPr>
        <p:spPr bwMode="auto">
          <a:xfrm>
            <a:off x="2895600" y="1219200"/>
            <a:ext cx="1109663" cy="365125"/>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Consejo de</a:t>
            </a:r>
          </a:p>
          <a:p>
            <a:r>
              <a:rPr lang="es-ES" sz="1200" b="1">
                <a:solidFill>
                  <a:schemeClr val="tx1"/>
                </a:solidFill>
              </a:rPr>
              <a:t>Administración</a:t>
            </a:r>
          </a:p>
        </p:txBody>
      </p:sp>
      <p:sp>
        <p:nvSpPr>
          <p:cNvPr id="34042" name="Text Box 751"/>
          <p:cNvSpPr txBox="1">
            <a:spLocks noChangeArrowheads="1"/>
          </p:cNvSpPr>
          <p:nvPr/>
        </p:nvSpPr>
        <p:spPr bwMode="auto">
          <a:xfrm>
            <a:off x="1828800" y="1447800"/>
            <a:ext cx="8397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Finalidades</a:t>
            </a:r>
          </a:p>
        </p:txBody>
      </p:sp>
      <p:sp>
        <p:nvSpPr>
          <p:cNvPr id="34043" name="Text Box 752"/>
          <p:cNvSpPr txBox="1">
            <a:spLocks noChangeArrowheads="1"/>
          </p:cNvSpPr>
          <p:nvPr/>
        </p:nvSpPr>
        <p:spPr bwMode="auto">
          <a:xfrm>
            <a:off x="4243388" y="1676400"/>
            <a:ext cx="1023937"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Alta Dirección</a:t>
            </a:r>
          </a:p>
        </p:txBody>
      </p:sp>
      <p:sp>
        <p:nvSpPr>
          <p:cNvPr id="34044" name="Text Box 753"/>
          <p:cNvSpPr txBox="1">
            <a:spLocks noChangeArrowheads="1"/>
          </p:cNvSpPr>
          <p:nvPr/>
        </p:nvSpPr>
        <p:spPr bwMode="auto">
          <a:xfrm>
            <a:off x="60198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4045" name="Text Box 754"/>
          <p:cNvSpPr txBox="1">
            <a:spLocks noChangeArrowheads="1"/>
          </p:cNvSpPr>
          <p:nvPr/>
        </p:nvSpPr>
        <p:spPr bwMode="auto">
          <a:xfrm>
            <a:off x="6934200" y="24384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4046" name="Text Box 755"/>
          <p:cNvSpPr txBox="1">
            <a:spLocks noChangeArrowheads="1"/>
          </p:cNvSpPr>
          <p:nvPr/>
        </p:nvSpPr>
        <p:spPr bwMode="auto">
          <a:xfrm>
            <a:off x="1981200" y="26670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4047" name="Text Box 756"/>
          <p:cNvSpPr txBox="1">
            <a:spLocks noChangeArrowheads="1"/>
          </p:cNvSpPr>
          <p:nvPr/>
        </p:nvSpPr>
        <p:spPr bwMode="auto">
          <a:xfrm>
            <a:off x="4191000" y="21336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4048" name="Text Box 758"/>
          <p:cNvSpPr txBox="1">
            <a:spLocks noChangeArrowheads="1"/>
          </p:cNvSpPr>
          <p:nvPr/>
        </p:nvSpPr>
        <p:spPr bwMode="auto">
          <a:xfrm>
            <a:off x="2971800" y="26670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4049" name="Text Box 759"/>
          <p:cNvSpPr txBox="1">
            <a:spLocks noChangeArrowheads="1"/>
          </p:cNvSpPr>
          <p:nvPr/>
        </p:nvSpPr>
        <p:spPr bwMode="auto">
          <a:xfrm>
            <a:off x="2362200" y="33528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ORGANIZACIÓN</a:t>
            </a:r>
          </a:p>
        </p:txBody>
      </p:sp>
      <p:sp>
        <p:nvSpPr>
          <p:cNvPr id="34050" name="Text Box 760"/>
          <p:cNvSpPr txBox="1">
            <a:spLocks noChangeArrowheads="1"/>
          </p:cNvSpPr>
          <p:nvPr/>
        </p:nvSpPr>
        <p:spPr bwMode="auto">
          <a:xfrm>
            <a:off x="3276600" y="4038600"/>
            <a:ext cx="1204913" cy="374650"/>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HACER HACER</a:t>
            </a:r>
            <a:br>
              <a:rPr lang="es-ES" sz="1200" b="1">
                <a:solidFill>
                  <a:schemeClr val="tx1"/>
                </a:solidFill>
              </a:rPr>
            </a:br>
            <a:r>
              <a:rPr lang="es-ES" sz="1200">
                <a:solidFill>
                  <a:schemeClr val="tx1"/>
                </a:solidFill>
              </a:rPr>
              <a:t>Dirigir personas</a:t>
            </a:r>
            <a:endParaRPr lang="es-ES" sz="1200" b="1">
              <a:solidFill>
                <a:schemeClr val="tx1"/>
              </a:solidFill>
            </a:endParaRPr>
          </a:p>
        </p:txBody>
      </p:sp>
      <p:sp>
        <p:nvSpPr>
          <p:cNvPr id="34051" name="Text Box 762"/>
          <p:cNvSpPr txBox="1">
            <a:spLocks noChangeArrowheads="1"/>
          </p:cNvSpPr>
          <p:nvPr/>
        </p:nvSpPr>
        <p:spPr bwMode="auto">
          <a:xfrm>
            <a:off x="3684588" y="2895600"/>
            <a:ext cx="633412"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4052" name="Text Box 763"/>
          <p:cNvSpPr txBox="1">
            <a:spLocks noChangeArrowheads="1"/>
          </p:cNvSpPr>
          <p:nvPr/>
        </p:nvSpPr>
        <p:spPr bwMode="auto">
          <a:xfrm>
            <a:off x="2894013" y="2895600"/>
            <a:ext cx="641350"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Recursos</a:t>
            </a:r>
            <a:endParaRPr lang="es-ES" sz="1200" b="1">
              <a:solidFill>
                <a:schemeClr val="tx1"/>
              </a:solidFill>
            </a:endParaRPr>
          </a:p>
        </p:txBody>
      </p:sp>
      <p:sp>
        <p:nvSpPr>
          <p:cNvPr id="34053" name="Text Box 764"/>
          <p:cNvSpPr txBox="1">
            <a:spLocks noChangeArrowheads="1"/>
          </p:cNvSpPr>
          <p:nvPr/>
        </p:nvSpPr>
        <p:spPr bwMode="auto">
          <a:xfrm>
            <a:off x="6369050" y="32766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sp>
        <p:nvSpPr>
          <p:cNvPr id="34054" name="Text Box 765"/>
          <p:cNvSpPr txBox="1">
            <a:spLocks noChangeArrowheads="1"/>
          </p:cNvSpPr>
          <p:nvPr/>
        </p:nvSpPr>
        <p:spPr bwMode="auto">
          <a:xfrm>
            <a:off x="6296025" y="4572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4055" name="AutoShape 767"/>
          <p:cNvCxnSpPr>
            <a:cxnSpLocks noChangeShapeType="1"/>
            <a:stCxn id="34027" idx="3"/>
            <a:endCxn id="34041" idx="0"/>
          </p:cNvCxnSpPr>
          <p:nvPr/>
        </p:nvCxnSpPr>
        <p:spPr bwMode="auto">
          <a:xfrm>
            <a:off x="2544763" y="946150"/>
            <a:ext cx="906462" cy="273050"/>
          </a:xfrm>
          <a:prstGeom prst="curvedConnector2">
            <a:avLst/>
          </a:prstGeom>
          <a:noFill/>
          <a:ln w="12700">
            <a:solidFill>
              <a:schemeClr val="tx1"/>
            </a:solidFill>
            <a:round/>
            <a:headEnd/>
            <a:tailEnd type="triangle" w="med" len="med"/>
          </a:ln>
        </p:spPr>
      </p:cxnSp>
      <p:cxnSp>
        <p:nvCxnSpPr>
          <p:cNvPr id="34056" name="AutoShape 768"/>
          <p:cNvCxnSpPr>
            <a:cxnSpLocks noChangeShapeType="1"/>
            <a:stCxn id="34027" idx="2"/>
            <a:endCxn id="34042" idx="1"/>
          </p:cNvCxnSpPr>
          <p:nvPr/>
        </p:nvCxnSpPr>
        <p:spPr bwMode="auto">
          <a:xfrm rot="5400000">
            <a:off x="1790700" y="1257300"/>
            <a:ext cx="320675" cy="244475"/>
          </a:xfrm>
          <a:prstGeom prst="curvedConnector4">
            <a:avLst>
              <a:gd name="adj1" fmla="val 35644"/>
              <a:gd name="adj2" fmla="val 193505"/>
            </a:avLst>
          </a:prstGeom>
          <a:noFill/>
          <a:ln w="12700">
            <a:solidFill>
              <a:schemeClr val="tx1"/>
            </a:solidFill>
            <a:round/>
            <a:headEnd/>
            <a:tailEnd type="triangle" w="med" len="med"/>
          </a:ln>
        </p:spPr>
      </p:cxnSp>
      <p:cxnSp>
        <p:nvCxnSpPr>
          <p:cNvPr id="34057" name="AutoShape 769"/>
          <p:cNvCxnSpPr>
            <a:cxnSpLocks noChangeShapeType="1"/>
            <a:stCxn id="34042" idx="2"/>
            <a:endCxn id="34041" idx="2"/>
          </p:cNvCxnSpPr>
          <p:nvPr/>
        </p:nvCxnSpPr>
        <p:spPr bwMode="auto">
          <a:xfrm rot="5400000" flipH="1" flipV="1">
            <a:off x="2827338" y="1006475"/>
            <a:ext cx="46038" cy="1201737"/>
          </a:xfrm>
          <a:prstGeom prst="curvedConnector3">
            <a:avLst>
              <a:gd name="adj1" fmla="val -496551"/>
            </a:avLst>
          </a:prstGeom>
          <a:noFill/>
          <a:ln w="12700">
            <a:solidFill>
              <a:schemeClr val="tx1"/>
            </a:solidFill>
            <a:round/>
            <a:headEnd/>
            <a:tailEnd type="triangle" w="med" len="med"/>
          </a:ln>
        </p:spPr>
      </p:cxnSp>
      <p:cxnSp>
        <p:nvCxnSpPr>
          <p:cNvPr id="34058" name="AutoShape 770"/>
          <p:cNvCxnSpPr>
            <a:cxnSpLocks noChangeShapeType="1"/>
            <a:stCxn id="34041" idx="3"/>
            <a:endCxn id="34043" idx="1"/>
          </p:cNvCxnSpPr>
          <p:nvPr/>
        </p:nvCxnSpPr>
        <p:spPr bwMode="auto">
          <a:xfrm>
            <a:off x="4005263" y="1401763"/>
            <a:ext cx="238125" cy="366712"/>
          </a:xfrm>
          <a:prstGeom prst="curvedConnector3">
            <a:avLst>
              <a:gd name="adj1" fmla="val 50000"/>
            </a:avLst>
          </a:prstGeom>
          <a:noFill/>
          <a:ln w="12700">
            <a:solidFill>
              <a:schemeClr val="tx1"/>
            </a:solidFill>
            <a:round/>
            <a:headEnd/>
            <a:tailEnd type="triangle" w="med" len="med"/>
          </a:ln>
        </p:spPr>
      </p:cxnSp>
      <p:cxnSp>
        <p:nvCxnSpPr>
          <p:cNvPr id="34059" name="AutoShape 771"/>
          <p:cNvCxnSpPr>
            <a:cxnSpLocks noChangeShapeType="1"/>
            <a:stCxn id="34043" idx="2"/>
            <a:endCxn id="34047" idx="0"/>
          </p:cNvCxnSpPr>
          <p:nvPr/>
        </p:nvCxnSpPr>
        <p:spPr bwMode="auto">
          <a:xfrm rot="5400000">
            <a:off x="4602956" y="1980407"/>
            <a:ext cx="274637" cy="31750"/>
          </a:xfrm>
          <a:prstGeom prst="curvedConnector3">
            <a:avLst>
              <a:gd name="adj1" fmla="val 49713"/>
            </a:avLst>
          </a:prstGeom>
          <a:noFill/>
          <a:ln w="12700">
            <a:solidFill>
              <a:schemeClr val="tx1"/>
            </a:solidFill>
            <a:round/>
            <a:headEnd/>
            <a:tailEnd type="triangle" w="med" len="med"/>
          </a:ln>
        </p:spPr>
      </p:cxnSp>
      <p:cxnSp>
        <p:nvCxnSpPr>
          <p:cNvPr id="34060" name="AutoShape 772"/>
          <p:cNvCxnSpPr>
            <a:cxnSpLocks noChangeShapeType="1"/>
            <a:stCxn id="34052" idx="2"/>
            <a:endCxn id="34049" idx="0"/>
          </p:cNvCxnSpPr>
          <p:nvPr/>
        </p:nvCxnSpPr>
        <p:spPr bwMode="auto">
          <a:xfrm rot="5400000">
            <a:off x="2970213" y="3108325"/>
            <a:ext cx="274637" cy="214313"/>
          </a:xfrm>
          <a:prstGeom prst="curvedConnector3">
            <a:avLst>
              <a:gd name="adj1" fmla="val 49713"/>
            </a:avLst>
          </a:prstGeom>
          <a:noFill/>
          <a:ln w="12700">
            <a:solidFill>
              <a:schemeClr val="tx1"/>
            </a:solidFill>
            <a:round/>
            <a:headEnd/>
            <a:tailEnd type="triangle" w="med" len="med"/>
          </a:ln>
        </p:spPr>
      </p:cxnSp>
      <p:cxnSp>
        <p:nvCxnSpPr>
          <p:cNvPr id="34061" name="AutoShape 773"/>
          <p:cNvCxnSpPr>
            <a:cxnSpLocks noChangeShapeType="1"/>
            <a:stCxn id="34047" idx="2"/>
            <a:endCxn id="34048" idx="0"/>
          </p:cNvCxnSpPr>
          <p:nvPr/>
        </p:nvCxnSpPr>
        <p:spPr bwMode="auto">
          <a:xfrm rot="5400000">
            <a:off x="3996532" y="1939131"/>
            <a:ext cx="341312" cy="1114425"/>
          </a:xfrm>
          <a:prstGeom prst="curvedConnector3">
            <a:avLst>
              <a:gd name="adj1" fmla="val 49769"/>
            </a:avLst>
          </a:prstGeom>
          <a:noFill/>
          <a:ln w="12700">
            <a:solidFill>
              <a:schemeClr val="tx1"/>
            </a:solidFill>
            <a:round/>
            <a:headEnd/>
            <a:tailEnd type="triangle" w="med" len="med"/>
          </a:ln>
        </p:spPr>
      </p:cxnSp>
      <p:sp>
        <p:nvSpPr>
          <p:cNvPr id="34062" name="Text Box 774"/>
          <p:cNvSpPr txBox="1">
            <a:spLocks noChangeArrowheads="1"/>
          </p:cNvSpPr>
          <p:nvPr/>
        </p:nvSpPr>
        <p:spPr bwMode="auto">
          <a:xfrm>
            <a:off x="42672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cxnSp>
        <p:nvCxnSpPr>
          <p:cNvPr id="34063" name="AutoShape 775"/>
          <p:cNvCxnSpPr>
            <a:cxnSpLocks noChangeShapeType="1"/>
            <a:stCxn id="34048" idx="2"/>
            <a:endCxn id="34050" idx="0"/>
          </p:cNvCxnSpPr>
          <p:nvPr/>
        </p:nvCxnSpPr>
        <p:spPr bwMode="auto">
          <a:xfrm rot="16200000" flipH="1">
            <a:off x="3155157" y="3313906"/>
            <a:ext cx="1179512" cy="269875"/>
          </a:xfrm>
          <a:prstGeom prst="curvedConnector3">
            <a:avLst>
              <a:gd name="adj1" fmla="val 49931"/>
            </a:avLst>
          </a:prstGeom>
          <a:noFill/>
          <a:ln w="12700">
            <a:solidFill>
              <a:schemeClr val="tx1"/>
            </a:solidFill>
            <a:round/>
            <a:headEnd/>
            <a:tailEnd type="triangle" w="med" len="med"/>
          </a:ln>
        </p:spPr>
      </p:cxnSp>
      <p:cxnSp>
        <p:nvCxnSpPr>
          <p:cNvPr id="34064" name="AutoShape 776"/>
          <p:cNvCxnSpPr>
            <a:cxnSpLocks noChangeShapeType="1"/>
            <a:stCxn id="34051" idx="3"/>
            <a:endCxn id="34165" idx="1"/>
          </p:cNvCxnSpPr>
          <p:nvPr/>
        </p:nvCxnSpPr>
        <p:spPr bwMode="auto">
          <a:xfrm>
            <a:off x="4318000" y="2987675"/>
            <a:ext cx="635000" cy="15875"/>
          </a:xfrm>
          <a:prstGeom prst="curvedConnector3">
            <a:avLst>
              <a:gd name="adj1" fmla="val 50000"/>
            </a:avLst>
          </a:prstGeom>
          <a:noFill/>
          <a:ln w="12700">
            <a:solidFill>
              <a:schemeClr val="tx1"/>
            </a:solidFill>
            <a:round/>
            <a:headEnd/>
            <a:tailEnd type="triangle" w="med" len="med"/>
          </a:ln>
        </p:spPr>
      </p:cxnSp>
      <p:cxnSp>
        <p:nvCxnSpPr>
          <p:cNvPr id="34065" name="AutoShape 777"/>
          <p:cNvCxnSpPr>
            <a:cxnSpLocks noChangeShapeType="1"/>
            <a:endCxn id="34054" idx="2"/>
          </p:cNvCxnSpPr>
          <p:nvPr/>
        </p:nvCxnSpPr>
        <p:spPr bwMode="auto">
          <a:xfrm rot="-5400000">
            <a:off x="5601494" y="4441032"/>
            <a:ext cx="579437" cy="1206500"/>
          </a:xfrm>
          <a:prstGeom prst="curvedConnector3">
            <a:avLst>
              <a:gd name="adj1" fmla="val 49861"/>
            </a:avLst>
          </a:prstGeom>
          <a:noFill/>
          <a:ln w="12700">
            <a:solidFill>
              <a:schemeClr val="tx1"/>
            </a:solidFill>
            <a:round/>
            <a:headEnd/>
            <a:tailEnd type="triangle" w="med" len="med"/>
          </a:ln>
        </p:spPr>
      </p:cxnSp>
      <p:cxnSp>
        <p:nvCxnSpPr>
          <p:cNvPr id="34066" name="AutoShape 778"/>
          <p:cNvCxnSpPr>
            <a:cxnSpLocks noChangeShapeType="1"/>
            <a:stCxn id="34054" idx="0"/>
            <a:endCxn id="34053" idx="2"/>
          </p:cNvCxnSpPr>
          <p:nvPr/>
        </p:nvCxnSpPr>
        <p:spPr bwMode="auto">
          <a:xfrm rot="-5400000">
            <a:off x="6073775" y="3879851"/>
            <a:ext cx="1112837" cy="271462"/>
          </a:xfrm>
          <a:prstGeom prst="curvedConnector3">
            <a:avLst>
              <a:gd name="adj1" fmla="val 49931"/>
            </a:avLst>
          </a:prstGeom>
          <a:noFill/>
          <a:ln w="12700">
            <a:solidFill>
              <a:schemeClr val="tx1"/>
            </a:solidFill>
            <a:round/>
            <a:headEnd/>
            <a:tailEnd type="triangle" w="med" len="med"/>
          </a:ln>
        </p:spPr>
      </p:cxnSp>
      <p:sp>
        <p:nvSpPr>
          <p:cNvPr id="34067" name="Text Box 779"/>
          <p:cNvSpPr txBox="1">
            <a:spLocks noChangeArrowheads="1"/>
          </p:cNvSpPr>
          <p:nvPr/>
        </p:nvSpPr>
        <p:spPr bwMode="auto">
          <a:xfrm>
            <a:off x="7620000" y="36576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4068" name="AutoShape 780"/>
          <p:cNvCxnSpPr>
            <a:cxnSpLocks noChangeShapeType="1"/>
            <a:stCxn id="34067" idx="1"/>
            <a:endCxn id="34053" idx="2"/>
          </p:cNvCxnSpPr>
          <p:nvPr/>
        </p:nvCxnSpPr>
        <p:spPr bwMode="auto">
          <a:xfrm rot="10800000">
            <a:off x="6765925" y="3459163"/>
            <a:ext cx="854075" cy="290512"/>
          </a:xfrm>
          <a:prstGeom prst="curvedConnector2">
            <a:avLst/>
          </a:prstGeom>
          <a:noFill/>
          <a:ln w="12700">
            <a:solidFill>
              <a:schemeClr val="tx1"/>
            </a:solidFill>
            <a:round/>
            <a:headEnd/>
            <a:tailEnd type="triangle" w="med" len="med"/>
          </a:ln>
        </p:spPr>
      </p:cxnSp>
      <p:cxnSp>
        <p:nvCxnSpPr>
          <p:cNvPr id="34069" name="AutoShape 781"/>
          <p:cNvCxnSpPr>
            <a:cxnSpLocks noChangeShapeType="1"/>
            <a:stCxn id="34053" idx="1"/>
          </p:cNvCxnSpPr>
          <p:nvPr/>
        </p:nvCxnSpPr>
        <p:spPr bwMode="auto">
          <a:xfrm rot="10800000" flipV="1">
            <a:off x="5692775" y="3368675"/>
            <a:ext cx="676275" cy="441325"/>
          </a:xfrm>
          <a:prstGeom prst="curvedConnector2">
            <a:avLst/>
          </a:prstGeom>
          <a:noFill/>
          <a:ln w="12700">
            <a:solidFill>
              <a:schemeClr val="tx1"/>
            </a:solidFill>
            <a:round/>
            <a:headEnd/>
            <a:tailEnd type="triangle" w="med" len="med"/>
          </a:ln>
        </p:spPr>
      </p:cxnSp>
      <p:cxnSp>
        <p:nvCxnSpPr>
          <p:cNvPr id="34070" name="AutoShape 782"/>
          <p:cNvCxnSpPr>
            <a:cxnSpLocks noChangeShapeType="1"/>
            <a:stCxn id="34053" idx="1"/>
            <a:endCxn id="34165" idx="3"/>
          </p:cNvCxnSpPr>
          <p:nvPr/>
        </p:nvCxnSpPr>
        <p:spPr bwMode="auto">
          <a:xfrm rot="10800000">
            <a:off x="5789613" y="3003550"/>
            <a:ext cx="579437" cy="365125"/>
          </a:xfrm>
          <a:prstGeom prst="curvedConnector3">
            <a:avLst>
              <a:gd name="adj1" fmla="val 49861"/>
            </a:avLst>
          </a:prstGeom>
          <a:noFill/>
          <a:ln w="12700">
            <a:solidFill>
              <a:schemeClr val="tx1"/>
            </a:solidFill>
            <a:round/>
            <a:headEnd/>
            <a:tailEnd type="triangle" w="med" len="med"/>
          </a:ln>
        </p:spPr>
      </p:cxnSp>
      <p:cxnSp>
        <p:nvCxnSpPr>
          <p:cNvPr id="34071" name="AutoShape 783"/>
          <p:cNvCxnSpPr>
            <a:cxnSpLocks noChangeShapeType="1"/>
            <a:endCxn id="34047" idx="2"/>
          </p:cNvCxnSpPr>
          <p:nvPr/>
        </p:nvCxnSpPr>
        <p:spPr bwMode="auto">
          <a:xfrm rot="10800000">
            <a:off x="4724400" y="2325688"/>
            <a:ext cx="457200" cy="1854200"/>
          </a:xfrm>
          <a:prstGeom prst="curvedConnector2">
            <a:avLst/>
          </a:prstGeom>
          <a:noFill/>
          <a:ln w="12700">
            <a:solidFill>
              <a:schemeClr val="tx1"/>
            </a:solidFill>
            <a:round/>
            <a:headEnd/>
            <a:tailEnd type="triangle" w="med" len="med"/>
          </a:ln>
        </p:spPr>
      </p:cxnSp>
      <p:cxnSp>
        <p:nvCxnSpPr>
          <p:cNvPr id="34072" name="AutoShape 784"/>
          <p:cNvCxnSpPr>
            <a:cxnSpLocks noChangeShapeType="1"/>
            <a:endCxn id="34048" idx="3"/>
          </p:cNvCxnSpPr>
          <p:nvPr/>
        </p:nvCxnSpPr>
        <p:spPr bwMode="auto">
          <a:xfrm rot="10800000">
            <a:off x="4248150" y="2763838"/>
            <a:ext cx="933450" cy="1416050"/>
          </a:xfrm>
          <a:prstGeom prst="curvedConnector3">
            <a:avLst>
              <a:gd name="adj1" fmla="val 50000"/>
            </a:avLst>
          </a:prstGeom>
          <a:noFill/>
          <a:ln w="12700">
            <a:solidFill>
              <a:schemeClr val="tx1"/>
            </a:solidFill>
            <a:round/>
            <a:headEnd/>
            <a:tailEnd type="triangle" w="med" len="med"/>
          </a:ln>
        </p:spPr>
      </p:cxnSp>
      <p:cxnSp>
        <p:nvCxnSpPr>
          <p:cNvPr id="34073" name="AutoShape 785"/>
          <p:cNvCxnSpPr>
            <a:cxnSpLocks noChangeShapeType="1"/>
          </p:cNvCxnSpPr>
          <p:nvPr/>
        </p:nvCxnSpPr>
        <p:spPr bwMode="auto">
          <a:xfrm rot="5400000">
            <a:off x="5098256" y="4739482"/>
            <a:ext cx="784225" cy="404812"/>
          </a:xfrm>
          <a:prstGeom prst="curvedConnector3">
            <a:avLst>
              <a:gd name="adj1" fmla="val 50000"/>
            </a:avLst>
          </a:prstGeom>
          <a:noFill/>
          <a:ln w="12700">
            <a:solidFill>
              <a:schemeClr val="tx1"/>
            </a:solidFill>
            <a:round/>
            <a:headEnd/>
            <a:tailEnd type="triangle" w="med" len="med"/>
          </a:ln>
        </p:spPr>
      </p:cxnSp>
      <p:cxnSp>
        <p:nvCxnSpPr>
          <p:cNvPr id="34074" name="AutoShape 786"/>
          <p:cNvCxnSpPr>
            <a:cxnSpLocks noChangeShapeType="1"/>
            <a:stCxn id="34043" idx="3"/>
            <a:endCxn id="34044" idx="1"/>
          </p:cNvCxnSpPr>
          <p:nvPr/>
        </p:nvCxnSpPr>
        <p:spPr bwMode="auto">
          <a:xfrm flipV="1">
            <a:off x="5267325" y="1463675"/>
            <a:ext cx="752475" cy="304800"/>
          </a:xfrm>
          <a:prstGeom prst="curvedConnector3">
            <a:avLst>
              <a:gd name="adj1" fmla="val 50000"/>
            </a:avLst>
          </a:prstGeom>
          <a:noFill/>
          <a:ln w="12700">
            <a:solidFill>
              <a:schemeClr val="tx1"/>
            </a:solidFill>
            <a:round/>
            <a:headEnd/>
            <a:tailEnd type="triangle" w="med" len="med"/>
          </a:ln>
        </p:spPr>
      </p:cxnSp>
      <p:cxnSp>
        <p:nvCxnSpPr>
          <p:cNvPr id="34075" name="AutoShape 787"/>
          <p:cNvCxnSpPr>
            <a:cxnSpLocks noChangeShapeType="1"/>
            <a:stCxn id="34043" idx="0"/>
            <a:endCxn id="34062" idx="2"/>
          </p:cNvCxnSpPr>
          <p:nvPr/>
        </p:nvCxnSpPr>
        <p:spPr bwMode="auto">
          <a:xfrm rot="5400000" flipH="1">
            <a:off x="4613275" y="1533526"/>
            <a:ext cx="122237" cy="163512"/>
          </a:xfrm>
          <a:prstGeom prst="curvedConnector3">
            <a:avLst>
              <a:gd name="adj1" fmla="val 49352"/>
            </a:avLst>
          </a:prstGeom>
          <a:noFill/>
          <a:ln w="12700">
            <a:solidFill>
              <a:schemeClr val="tx1"/>
            </a:solidFill>
            <a:round/>
            <a:headEnd/>
            <a:tailEnd type="triangle" w="med" len="med"/>
          </a:ln>
        </p:spPr>
      </p:cxnSp>
      <p:cxnSp>
        <p:nvCxnSpPr>
          <p:cNvPr id="34076" name="AutoShape 788"/>
          <p:cNvCxnSpPr>
            <a:cxnSpLocks noChangeShapeType="1"/>
            <a:stCxn id="34043" idx="3"/>
            <a:endCxn id="34045" idx="1"/>
          </p:cNvCxnSpPr>
          <p:nvPr/>
        </p:nvCxnSpPr>
        <p:spPr bwMode="auto">
          <a:xfrm>
            <a:off x="5267325" y="1768475"/>
            <a:ext cx="1666875" cy="762000"/>
          </a:xfrm>
          <a:prstGeom prst="curvedConnector3">
            <a:avLst>
              <a:gd name="adj1" fmla="val 50000"/>
            </a:avLst>
          </a:prstGeom>
          <a:noFill/>
          <a:ln w="12700">
            <a:solidFill>
              <a:schemeClr val="tx1"/>
            </a:solidFill>
            <a:round/>
            <a:headEnd/>
            <a:tailEnd type="triangle" w="med" len="med"/>
          </a:ln>
        </p:spPr>
      </p:cxnSp>
      <p:cxnSp>
        <p:nvCxnSpPr>
          <p:cNvPr id="34077" name="AutoShape 789"/>
          <p:cNvCxnSpPr>
            <a:cxnSpLocks noChangeShapeType="1"/>
            <a:stCxn id="34043" idx="2"/>
            <a:endCxn id="34046" idx="0"/>
          </p:cNvCxnSpPr>
          <p:nvPr/>
        </p:nvCxnSpPr>
        <p:spPr bwMode="auto">
          <a:xfrm rot="5400000">
            <a:off x="3127375" y="1038226"/>
            <a:ext cx="808037" cy="2449512"/>
          </a:xfrm>
          <a:prstGeom prst="curvedConnector3">
            <a:avLst>
              <a:gd name="adj1" fmla="val 31431"/>
            </a:avLst>
          </a:prstGeom>
          <a:noFill/>
          <a:ln w="12700">
            <a:solidFill>
              <a:schemeClr val="tx1"/>
            </a:solidFill>
            <a:round/>
            <a:headEnd/>
            <a:tailEnd type="triangle" w="med" len="med"/>
          </a:ln>
        </p:spPr>
      </p:cxnSp>
      <p:sp>
        <p:nvSpPr>
          <p:cNvPr id="34078" name="Text Box 790"/>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34079" name="AutoShape 791"/>
          <p:cNvCxnSpPr>
            <a:cxnSpLocks noChangeShapeType="1"/>
            <a:stCxn id="34049" idx="2"/>
            <a:endCxn id="34078" idx="1"/>
          </p:cNvCxnSpPr>
          <p:nvPr/>
        </p:nvCxnSpPr>
        <p:spPr bwMode="auto">
          <a:xfrm rot="5400000">
            <a:off x="2176462" y="4343401"/>
            <a:ext cx="1622425" cy="25400"/>
          </a:xfrm>
          <a:prstGeom prst="curvedConnector4">
            <a:avLst>
              <a:gd name="adj1" fmla="val 47162"/>
              <a:gd name="adj2" fmla="val 1000000"/>
            </a:avLst>
          </a:prstGeom>
          <a:noFill/>
          <a:ln w="12700">
            <a:solidFill>
              <a:schemeClr val="tx1"/>
            </a:solidFill>
            <a:round/>
            <a:headEnd/>
            <a:tailEnd type="triangle" w="med" len="med"/>
          </a:ln>
        </p:spPr>
      </p:cxnSp>
      <p:cxnSp>
        <p:nvCxnSpPr>
          <p:cNvPr id="34080" name="AutoShape 792"/>
          <p:cNvCxnSpPr>
            <a:cxnSpLocks noChangeShapeType="1"/>
            <a:stCxn id="34050" idx="2"/>
            <a:endCxn id="34078" idx="0"/>
          </p:cNvCxnSpPr>
          <p:nvPr/>
        </p:nvCxnSpPr>
        <p:spPr bwMode="auto">
          <a:xfrm rot="5400000">
            <a:off x="3286125" y="4481513"/>
            <a:ext cx="661988" cy="525462"/>
          </a:xfrm>
          <a:prstGeom prst="curvedConnector3">
            <a:avLst>
              <a:gd name="adj1" fmla="val 49880"/>
            </a:avLst>
          </a:prstGeom>
          <a:noFill/>
          <a:ln w="12700">
            <a:solidFill>
              <a:schemeClr val="tx1"/>
            </a:solidFill>
            <a:round/>
            <a:headEnd/>
            <a:tailEnd type="triangle" w="med" len="med"/>
          </a:ln>
        </p:spPr>
      </p:cxnSp>
      <p:cxnSp>
        <p:nvCxnSpPr>
          <p:cNvPr id="34081" name="AutoShape 793"/>
          <p:cNvCxnSpPr>
            <a:cxnSpLocks noChangeShapeType="1"/>
            <a:stCxn id="34078" idx="2"/>
          </p:cNvCxnSpPr>
          <p:nvPr/>
        </p:nvCxnSpPr>
        <p:spPr bwMode="auto">
          <a:xfrm rot="16200000" flipH="1">
            <a:off x="3759200" y="4852988"/>
            <a:ext cx="263525" cy="1073150"/>
          </a:xfrm>
          <a:prstGeom prst="curvedConnector2">
            <a:avLst/>
          </a:prstGeom>
          <a:noFill/>
          <a:ln w="12700">
            <a:solidFill>
              <a:schemeClr val="tx1"/>
            </a:solidFill>
            <a:round/>
            <a:headEnd/>
            <a:tailEnd type="triangle" w="med" len="med"/>
          </a:ln>
        </p:spPr>
      </p:cxnSp>
      <p:cxnSp>
        <p:nvCxnSpPr>
          <p:cNvPr id="34082" name="AutoShape 794"/>
          <p:cNvCxnSpPr>
            <a:cxnSpLocks noChangeShapeType="1"/>
            <a:stCxn id="34034" idx="0"/>
            <a:endCxn id="34046" idx="2"/>
          </p:cNvCxnSpPr>
          <p:nvPr/>
        </p:nvCxnSpPr>
        <p:spPr bwMode="auto">
          <a:xfrm rot="-5400000">
            <a:off x="1361282" y="3245644"/>
            <a:ext cx="1341437" cy="549275"/>
          </a:xfrm>
          <a:prstGeom prst="curvedConnector3">
            <a:avLst>
              <a:gd name="adj1" fmla="val 49940"/>
            </a:avLst>
          </a:prstGeom>
          <a:noFill/>
          <a:ln w="12700">
            <a:solidFill>
              <a:schemeClr val="tx1"/>
            </a:solidFill>
            <a:round/>
            <a:headEnd/>
            <a:tailEnd type="triangle" w="med" len="med"/>
          </a:ln>
        </p:spPr>
      </p:cxnSp>
      <p:cxnSp>
        <p:nvCxnSpPr>
          <p:cNvPr id="34083" name="AutoShape 795"/>
          <p:cNvCxnSpPr>
            <a:cxnSpLocks noChangeShapeType="1"/>
            <a:stCxn id="34032" idx="3"/>
            <a:endCxn id="34046" idx="1"/>
          </p:cNvCxnSpPr>
          <p:nvPr/>
        </p:nvCxnSpPr>
        <p:spPr bwMode="auto">
          <a:xfrm flipV="1">
            <a:off x="971550" y="2759075"/>
            <a:ext cx="1009650" cy="623888"/>
          </a:xfrm>
          <a:prstGeom prst="curvedConnector3">
            <a:avLst>
              <a:gd name="adj1" fmla="val 50000"/>
            </a:avLst>
          </a:prstGeom>
          <a:noFill/>
          <a:ln w="12700">
            <a:solidFill>
              <a:schemeClr val="tx1"/>
            </a:solidFill>
            <a:round/>
            <a:headEnd/>
            <a:tailEnd type="triangle" w="med" len="med"/>
          </a:ln>
        </p:spPr>
      </p:cxnSp>
      <p:cxnSp>
        <p:nvCxnSpPr>
          <p:cNvPr id="34084" name="AutoShape 796"/>
          <p:cNvCxnSpPr>
            <a:cxnSpLocks noChangeShapeType="1"/>
            <a:stCxn id="34031" idx="3"/>
            <a:endCxn id="34046" idx="1"/>
          </p:cNvCxnSpPr>
          <p:nvPr/>
        </p:nvCxnSpPr>
        <p:spPr bwMode="auto">
          <a:xfrm flipV="1">
            <a:off x="923925" y="2759075"/>
            <a:ext cx="1057275" cy="106363"/>
          </a:xfrm>
          <a:prstGeom prst="curvedConnector3">
            <a:avLst>
              <a:gd name="adj1" fmla="val 50000"/>
            </a:avLst>
          </a:prstGeom>
          <a:noFill/>
          <a:ln w="12700">
            <a:solidFill>
              <a:schemeClr val="tx1"/>
            </a:solidFill>
            <a:round/>
            <a:headEnd/>
            <a:tailEnd type="triangle" w="med" len="med"/>
          </a:ln>
        </p:spPr>
      </p:cxnSp>
      <p:cxnSp>
        <p:nvCxnSpPr>
          <p:cNvPr id="34085" name="AutoShape 797"/>
          <p:cNvCxnSpPr>
            <a:cxnSpLocks noChangeShapeType="1"/>
            <a:stCxn id="34036" idx="1"/>
            <a:endCxn id="34045" idx="3"/>
          </p:cNvCxnSpPr>
          <p:nvPr/>
        </p:nvCxnSpPr>
        <p:spPr bwMode="auto">
          <a:xfrm rot="10800000">
            <a:off x="7583488" y="2530475"/>
            <a:ext cx="417512" cy="838200"/>
          </a:xfrm>
          <a:prstGeom prst="curvedConnector3">
            <a:avLst>
              <a:gd name="adj1" fmla="val 49810"/>
            </a:avLst>
          </a:prstGeom>
          <a:noFill/>
          <a:ln w="12700">
            <a:solidFill>
              <a:schemeClr val="tx1"/>
            </a:solidFill>
            <a:round/>
            <a:headEnd/>
            <a:tailEnd type="triangle" w="med" len="med"/>
          </a:ln>
        </p:spPr>
      </p:cxnSp>
      <p:cxnSp>
        <p:nvCxnSpPr>
          <p:cNvPr id="34086" name="AutoShape 798"/>
          <p:cNvCxnSpPr>
            <a:cxnSpLocks noChangeShapeType="1"/>
            <a:stCxn id="34033" idx="2"/>
            <a:endCxn id="34045" idx="0"/>
          </p:cNvCxnSpPr>
          <p:nvPr/>
        </p:nvCxnSpPr>
        <p:spPr bwMode="auto">
          <a:xfrm rot="5400000">
            <a:off x="7170738" y="1719263"/>
            <a:ext cx="808037" cy="630237"/>
          </a:xfrm>
          <a:prstGeom prst="curvedConnector3">
            <a:avLst>
              <a:gd name="adj1" fmla="val 49903"/>
            </a:avLst>
          </a:prstGeom>
          <a:noFill/>
          <a:ln w="12700">
            <a:solidFill>
              <a:schemeClr val="tx1"/>
            </a:solidFill>
            <a:round/>
            <a:headEnd/>
            <a:tailEnd type="triangle" w="med" len="med"/>
          </a:ln>
        </p:spPr>
      </p:cxnSp>
      <p:cxnSp>
        <p:nvCxnSpPr>
          <p:cNvPr id="34087" name="AutoShape 799"/>
          <p:cNvCxnSpPr>
            <a:cxnSpLocks noChangeShapeType="1"/>
            <a:stCxn id="34037" idx="2"/>
            <a:endCxn id="34044" idx="0"/>
          </p:cNvCxnSpPr>
          <p:nvPr/>
        </p:nvCxnSpPr>
        <p:spPr bwMode="auto">
          <a:xfrm rot="16200000" flipH="1">
            <a:off x="5915819" y="942182"/>
            <a:ext cx="350837" cy="508000"/>
          </a:xfrm>
          <a:prstGeom prst="curvedConnector3">
            <a:avLst>
              <a:gd name="adj1" fmla="val 49773"/>
            </a:avLst>
          </a:prstGeom>
          <a:noFill/>
          <a:ln w="12700">
            <a:solidFill>
              <a:schemeClr val="tx1"/>
            </a:solidFill>
            <a:round/>
            <a:headEnd/>
            <a:tailEnd type="triangle" w="med" len="med"/>
          </a:ln>
        </p:spPr>
      </p:cxnSp>
      <p:cxnSp>
        <p:nvCxnSpPr>
          <p:cNvPr id="34088" name="AutoShape 800"/>
          <p:cNvCxnSpPr>
            <a:cxnSpLocks noChangeShapeType="1"/>
            <a:stCxn id="34027" idx="3"/>
            <a:endCxn id="34062" idx="0"/>
          </p:cNvCxnSpPr>
          <p:nvPr/>
        </p:nvCxnSpPr>
        <p:spPr bwMode="auto">
          <a:xfrm>
            <a:off x="2544763" y="946150"/>
            <a:ext cx="2047875" cy="425450"/>
          </a:xfrm>
          <a:prstGeom prst="curvedConnector2">
            <a:avLst/>
          </a:prstGeom>
          <a:noFill/>
          <a:ln w="12700">
            <a:solidFill>
              <a:schemeClr val="tx1"/>
            </a:solidFill>
            <a:round/>
            <a:headEnd/>
            <a:tailEnd type="triangle" w="med" len="med"/>
          </a:ln>
        </p:spPr>
      </p:cxnSp>
      <p:cxnSp>
        <p:nvCxnSpPr>
          <p:cNvPr id="34089" name="AutoShape 801"/>
          <p:cNvCxnSpPr>
            <a:cxnSpLocks noChangeShapeType="1"/>
            <a:stCxn id="34040" idx="0"/>
            <a:endCxn id="34046" idx="2"/>
          </p:cNvCxnSpPr>
          <p:nvPr/>
        </p:nvCxnSpPr>
        <p:spPr bwMode="auto">
          <a:xfrm rot="-5400000">
            <a:off x="896938" y="2628900"/>
            <a:ext cx="1189037" cy="1630363"/>
          </a:xfrm>
          <a:prstGeom prst="curvedConnector3">
            <a:avLst>
              <a:gd name="adj1" fmla="val 49935"/>
            </a:avLst>
          </a:prstGeom>
          <a:noFill/>
          <a:ln w="12700">
            <a:solidFill>
              <a:schemeClr val="tx1"/>
            </a:solidFill>
            <a:round/>
            <a:headEnd/>
            <a:tailEnd type="triangle" w="med" len="med"/>
          </a:ln>
        </p:spPr>
      </p:cxnSp>
      <p:sp>
        <p:nvSpPr>
          <p:cNvPr id="34090" name="Text Box 803"/>
          <p:cNvSpPr txBox="1">
            <a:spLocks noChangeArrowheads="1"/>
          </p:cNvSpPr>
          <p:nvPr/>
        </p:nvSpPr>
        <p:spPr bwMode="auto">
          <a:xfrm>
            <a:off x="3740150" y="4737100"/>
            <a:ext cx="4714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Liderar</a:t>
            </a:r>
            <a:endParaRPr lang="es-ES" sz="1200" b="1">
              <a:solidFill>
                <a:schemeClr val="tx1"/>
              </a:solidFill>
            </a:endParaRPr>
          </a:p>
        </p:txBody>
      </p:sp>
      <p:sp>
        <p:nvSpPr>
          <p:cNvPr id="34091" name="Text Box 805"/>
          <p:cNvSpPr txBox="1">
            <a:spLocks noChangeArrowheads="1"/>
          </p:cNvSpPr>
          <p:nvPr/>
        </p:nvSpPr>
        <p:spPr bwMode="auto">
          <a:xfrm>
            <a:off x="2895600" y="4724400"/>
            <a:ext cx="68421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grpSp>
        <p:nvGrpSpPr>
          <p:cNvPr id="34092" name="Group 806"/>
          <p:cNvGrpSpPr>
            <a:grpSpLocks/>
          </p:cNvGrpSpPr>
          <p:nvPr/>
        </p:nvGrpSpPr>
        <p:grpSpPr bwMode="auto">
          <a:xfrm flipV="1">
            <a:off x="3352800" y="3810000"/>
            <a:ext cx="2830513" cy="2614613"/>
            <a:chOff x="2181" y="960"/>
            <a:chExt cx="1783" cy="1647"/>
          </a:xfrm>
        </p:grpSpPr>
        <p:sp>
          <p:nvSpPr>
            <p:cNvPr id="34179" name="AutoShape 807"/>
            <p:cNvSpPr>
              <a:spLocks noChangeArrowheads="1"/>
            </p:cNvSpPr>
            <p:nvPr/>
          </p:nvSpPr>
          <p:spPr bwMode="auto">
            <a:xfrm rot="19231873" flipH="1">
              <a:off x="2181" y="1167"/>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4180" name="AutoShape 808"/>
            <p:cNvSpPr>
              <a:spLocks noChangeArrowheads="1"/>
            </p:cNvSpPr>
            <p:nvPr/>
          </p:nvSpPr>
          <p:spPr bwMode="auto">
            <a:xfrm rot="20938173" flipH="1">
              <a:off x="2667" y="1001"/>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4181" name="AutoShape 809"/>
            <p:cNvSpPr>
              <a:spLocks noChangeArrowheads="1"/>
            </p:cNvSpPr>
            <p:nvPr/>
          </p:nvSpPr>
          <p:spPr bwMode="auto">
            <a:xfrm rot="2368127">
              <a:off x="3868" y="113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4182" name="AutoShape 810"/>
            <p:cNvSpPr>
              <a:spLocks noChangeArrowheads="1"/>
            </p:cNvSpPr>
            <p:nvPr/>
          </p:nvSpPr>
          <p:spPr bwMode="auto">
            <a:xfrm rot="661827">
              <a:off x="3360" y="98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4183" name="AutoShape 811"/>
            <p:cNvSpPr>
              <a:spLocks noChangeArrowheads="1"/>
            </p:cNvSpPr>
            <p:nvPr/>
          </p:nvSpPr>
          <p:spPr bwMode="auto">
            <a:xfrm>
              <a:off x="3024" y="960"/>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grpSp>
      <p:sp>
        <p:nvSpPr>
          <p:cNvPr id="34093" name="AutoShape 812"/>
          <p:cNvSpPr>
            <a:spLocks noChangeArrowheads="1"/>
          </p:cNvSpPr>
          <p:nvPr/>
        </p:nvSpPr>
        <p:spPr bwMode="auto">
          <a:xfrm rot="16199616" flipH="1">
            <a:off x="2819400" y="2717800"/>
            <a:ext cx="152400" cy="2286000"/>
          </a:xfrm>
          <a:prstGeom prst="triangle">
            <a:avLst>
              <a:gd name="adj" fmla="val 50000"/>
            </a:avLst>
          </a:prstGeom>
          <a:gradFill rotWithShape="0">
            <a:gsLst>
              <a:gs pos="0">
                <a:srgbClr val="FFFFFA"/>
              </a:gs>
              <a:gs pos="100000">
                <a:srgbClr val="FFFFB7"/>
              </a:gs>
            </a:gsLst>
            <a:lin ang="0" scaled="1"/>
          </a:gradFill>
          <a:ln w="9525">
            <a:noFill/>
            <a:miter lim="800000"/>
            <a:headEnd/>
            <a:tailEnd/>
          </a:ln>
        </p:spPr>
        <p:txBody>
          <a:bodyPr vert="eaVert" wrap="none" anchor="ctr"/>
          <a:lstStyle/>
          <a:p>
            <a:endParaRPr lang="es-ES">
              <a:solidFill>
                <a:srgbClr val="FFFF00"/>
              </a:solidFill>
            </a:endParaRPr>
          </a:p>
        </p:txBody>
      </p:sp>
      <p:sp>
        <p:nvSpPr>
          <p:cNvPr id="34094" name="AutoShape 813"/>
          <p:cNvSpPr>
            <a:spLocks noChangeArrowheads="1"/>
          </p:cNvSpPr>
          <p:nvPr/>
        </p:nvSpPr>
        <p:spPr bwMode="auto">
          <a:xfrm rot="5400384">
            <a:off x="6477000" y="2717800"/>
            <a:ext cx="152400" cy="2286000"/>
          </a:xfrm>
          <a:prstGeom prst="triangle">
            <a:avLst>
              <a:gd name="adj" fmla="val 50000"/>
            </a:avLst>
          </a:prstGeom>
          <a:gradFill rotWithShape="0">
            <a:gsLst>
              <a:gs pos="0">
                <a:srgbClr val="FFFFB7"/>
              </a:gs>
              <a:gs pos="100000">
                <a:srgbClr val="FFFFFA"/>
              </a:gs>
            </a:gsLst>
            <a:lin ang="0" scaled="1"/>
          </a:gradFill>
          <a:ln w="9525">
            <a:noFill/>
            <a:miter lim="800000"/>
            <a:headEnd/>
            <a:tailEnd/>
          </a:ln>
        </p:spPr>
        <p:txBody>
          <a:bodyPr rot="10800000" vert="eaVert" wrap="none" anchor="ctr"/>
          <a:lstStyle/>
          <a:p>
            <a:endParaRPr lang="es-ES">
              <a:solidFill>
                <a:srgbClr val="FFFF00"/>
              </a:solidFill>
            </a:endParaRPr>
          </a:p>
        </p:txBody>
      </p:sp>
      <p:sp>
        <p:nvSpPr>
          <p:cNvPr id="34095" name="AutoShape 814"/>
          <p:cNvSpPr>
            <a:spLocks noChangeArrowheads="1"/>
          </p:cNvSpPr>
          <p:nvPr/>
        </p:nvSpPr>
        <p:spPr bwMode="auto">
          <a:xfrm rot="19231873" flipH="1">
            <a:off x="3309938" y="1700213"/>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4096" name="AutoShape 815"/>
          <p:cNvSpPr>
            <a:spLocks noChangeArrowheads="1"/>
          </p:cNvSpPr>
          <p:nvPr/>
        </p:nvSpPr>
        <p:spPr bwMode="auto">
          <a:xfrm rot="20938173" flipH="1">
            <a:off x="4081463" y="1436688"/>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4097" name="AutoShape 816"/>
          <p:cNvSpPr>
            <a:spLocks noChangeArrowheads="1"/>
          </p:cNvSpPr>
          <p:nvPr/>
        </p:nvSpPr>
        <p:spPr bwMode="auto">
          <a:xfrm rot="2368127">
            <a:off x="5988050" y="1647825"/>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4098" name="AutoShape 817"/>
          <p:cNvSpPr>
            <a:spLocks noChangeArrowheads="1"/>
          </p:cNvSpPr>
          <p:nvPr/>
        </p:nvSpPr>
        <p:spPr bwMode="auto">
          <a:xfrm rot="661827">
            <a:off x="5181600" y="14097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4099" name="AutoShape 818"/>
          <p:cNvSpPr>
            <a:spLocks noChangeArrowheads="1"/>
          </p:cNvSpPr>
          <p:nvPr/>
        </p:nvSpPr>
        <p:spPr bwMode="auto">
          <a:xfrm>
            <a:off x="4648200" y="13716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4100" name="Rectangle 819"/>
          <p:cNvSpPr>
            <a:spLocks noGrp="1" noChangeArrowheads="1"/>
          </p:cNvSpPr>
          <p:nvPr>
            <p:ph type="title"/>
          </p:nvPr>
        </p:nvSpPr>
        <p:spPr>
          <a:noFill/>
        </p:spPr>
        <p:txBody>
          <a:bodyPr/>
          <a:lstStyle/>
          <a:p>
            <a:pPr eaLnBrk="1" hangingPunct="1"/>
            <a:r>
              <a:rPr lang="es-ES" smtClean="0"/>
              <a:t>La empresa, ... casi</a:t>
            </a:r>
          </a:p>
        </p:txBody>
      </p:sp>
      <p:sp>
        <p:nvSpPr>
          <p:cNvPr id="34101" name="Text Box 820"/>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4102" name="Text Box 821"/>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4103" name="Text Box 822"/>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4104" name="Text Box 823"/>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4105" name="Text Box 826"/>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4106" name="Text Box 827"/>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4107" name="Text Box 829"/>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4108" name="Text Box 830"/>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4109" name="Text Box 831"/>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4110" name="Text Box 832"/>
          <p:cNvSpPr txBox="1">
            <a:spLocks noChangeArrowheads="1"/>
          </p:cNvSpPr>
          <p:nvPr/>
        </p:nvSpPr>
        <p:spPr bwMode="auto">
          <a:xfrm>
            <a:off x="4267200" y="15240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4111" name="Text Box 833"/>
          <p:cNvSpPr txBox="1">
            <a:spLocks noChangeArrowheads="1"/>
          </p:cNvSpPr>
          <p:nvPr/>
        </p:nvSpPr>
        <p:spPr bwMode="auto">
          <a:xfrm>
            <a:off x="2438400" y="20574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4112" name="Text Box 834"/>
          <p:cNvSpPr txBox="1">
            <a:spLocks noChangeArrowheads="1"/>
          </p:cNvSpPr>
          <p:nvPr/>
        </p:nvSpPr>
        <p:spPr bwMode="auto">
          <a:xfrm>
            <a:off x="3276600" y="2895600"/>
            <a:ext cx="8366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4113" name="Text Box 835"/>
          <p:cNvSpPr txBox="1">
            <a:spLocks noChangeArrowheads="1"/>
          </p:cNvSpPr>
          <p:nvPr/>
        </p:nvSpPr>
        <p:spPr bwMode="auto">
          <a:xfrm>
            <a:off x="3429000" y="2286000"/>
            <a:ext cx="63341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4114" name="Text Box 836"/>
          <p:cNvSpPr txBox="1">
            <a:spLocks noChangeArrowheads="1"/>
          </p:cNvSpPr>
          <p:nvPr/>
        </p:nvSpPr>
        <p:spPr bwMode="auto">
          <a:xfrm>
            <a:off x="4179888" y="3756025"/>
            <a:ext cx="116522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36000" tIns="0" rIns="36000" bIns="0">
            <a:spAutoFit/>
          </a:bodyPr>
          <a:lstStyle/>
          <a:p>
            <a:r>
              <a:rPr lang="es-ES" sz="1200" b="1">
                <a:solidFill>
                  <a:schemeClr val="tx1"/>
                </a:solidFill>
              </a:rPr>
              <a:t>INFORMACIÓN</a:t>
            </a:r>
          </a:p>
        </p:txBody>
      </p:sp>
      <p:sp>
        <p:nvSpPr>
          <p:cNvPr id="34115" name="Text Box 837"/>
          <p:cNvSpPr txBox="1">
            <a:spLocks noChangeArrowheads="1"/>
          </p:cNvSpPr>
          <p:nvPr/>
        </p:nvSpPr>
        <p:spPr bwMode="auto">
          <a:xfrm>
            <a:off x="4876800" y="4495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4116" name="AutoShape 839"/>
          <p:cNvCxnSpPr>
            <a:cxnSpLocks noChangeShapeType="1"/>
            <a:stCxn id="34110" idx="2"/>
            <a:endCxn id="34111" idx="0"/>
          </p:cNvCxnSpPr>
          <p:nvPr/>
        </p:nvCxnSpPr>
        <p:spPr bwMode="auto">
          <a:xfrm rot="5400000">
            <a:off x="3767932" y="1024731"/>
            <a:ext cx="341312" cy="1724025"/>
          </a:xfrm>
          <a:prstGeom prst="curvedConnector3">
            <a:avLst>
              <a:gd name="adj1" fmla="val 49769"/>
            </a:avLst>
          </a:prstGeom>
          <a:noFill/>
          <a:ln w="12700">
            <a:solidFill>
              <a:schemeClr val="tx1"/>
            </a:solidFill>
            <a:round/>
            <a:headEnd/>
            <a:tailEnd type="triangle" w="med" len="med"/>
          </a:ln>
        </p:spPr>
      </p:cxnSp>
      <p:cxnSp>
        <p:nvCxnSpPr>
          <p:cNvPr id="34117" name="AutoShape 840"/>
          <p:cNvCxnSpPr>
            <a:cxnSpLocks noChangeShapeType="1"/>
            <a:stCxn id="34113" idx="2"/>
            <a:endCxn id="34112" idx="0"/>
          </p:cNvCxnSpPr>
          <p:nvPr/>
        </p:nvCxnSpPr>
        <p:spPr bwMode="auto">
          <a:xfrm rot="5400000">
            <a:off x="3507581" y="2656682"/>
            <a:ext cx="427037" cy="50800"/>
          </a:xfrm>
          <a:prstGeom prst="curvedConnector3">
            <a:avLst>
              <a:gd name="adj1" fmla="val 49815"/>
            </a:avLst>
          </a:prstGeom>
          <a:noFill/>
          <a:ln w="12700">
            <a:solidFill>
              <a:schemeClr val="tx1"/>
            </a:solidFill>
            <a:round/>
            <a:headEnd/>
            <a:tailEnd type="triangle" w="med" len="med"/>
          </a:ln>
        </p:spPr>
      </p:cxnSp>
      <p:cxnSp>
        <p:nvCxnSpPr>
          <p:cNvPr id="34118" name="AutoShape 841"/>
          <p:cNvCxnSpPr>
            <a:cxnSpLocks noChangeShapeType="1"/>
            <a:endCxn id="34115" idx="2"/>
          </p:cNvCxnSpPr>
          <p:nvPr/>
        </p:nvCxnSpPr>
        <p:spPr bwMode="auto">
          <a:xfrm rot="5400000" flipH="1">
            <a:off x="5268913" y="4484688"/>
            <a:ext cx="808037" cy="1195387"/>
          </a:xfrm>
          <a:prstGeom prst="curvedConnector3">
            <a:avLst>
              <a:gd name="adj1" fmla="val 49903"/>
            </a:avLst>
          </a:prstGeom>
          <a:noFill/>
          <a:ln w="12700">
            <a:solidFill>
              <a:schemeClr val="tx1"/>
            </a:solidFill>
            <a:round/>
            <a:headEnd/>
            <a:tailEnd type="triangle" w="med" len="med"/>
          </a:ln>
        </p:spPr>
      </p:cxnSp>
      <p:cxnSp>
        <p:nvCxnSpPr>
          <p:cNvPr id="34119" name="AutoShape 842"/>
          <p:cNvCxnSpPr>
            <a:cxnSpLocks noChangeShapeType="1"/>
            <a:stCxn id="34115" idx="0"/>
            <a:endCxn id="34114" idx="2"/>
          </p:cNvCxnSpPr>
          <p:nvPr/>
        </p:nvCxnSpPr>
        <p:spPr bwMode="auto">
          <a:xfrm rot="5400000" flipH="1">
            <a:off x="4640263" y="4060825"/>
            <a:ext cx="557212" cy="312738"/>
          </a:xfrm>
          <a:prstGeom prst="curvedConnector3">
            <a:avLst>
              <a:gd name="adj1" fmla="val 49856"/>
            </a:avLst>
          </a:prstGeom>
          <a:noFill/>
          <a:ln w="12700">
            <a:solidFill>
              <a:schemeClr val="tx1"/>
            </a:solidFill>
            <a:round/>
            <a:headEnd/>
            <a:tailEnd type="triangle" w="med" len="med"/>
          </a:ln>
        </p:spPr>
      </p:cxnSp>
      <p:sp>
        <p:nvSpPr>
          <p:cNvPr id="34120" name="Text Box 843"/>
          <p:cNvSpPr txBox="1">
            <a:spLocks noChangeArrowheads="1"/>
          </p:cNvSpPr>
          <p:nvPr/>
        </p:nvSpPr>
        <p:spPr bwMode="auto">
          <a:xfrm>
            <a:off x="1219200" y="3048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4121" name="AutoShape 844"/>
          <p:cNvCxnSpPr>
            <a:cxnSpLocks noChangeShapeType="1"/>
            <a:stCxn id="34120" idx="3"/>
            <a:endCxn id="34114" idx="1"/>
          </p:cNvCxnSpPr>
          <p:nvPr/>
        </p:nvCxnSpPr>
        <p:spPr bwMode="auto">
          <a:xfrm>
            <a:off x="1616075" y="3140075"/>
            <a:ext cx="2563813" cy="708025"/>
          </a:xfrm>
          <a:prstGeom prst="curvedConnector3">
            <a:avLst>
              <a:gd name="adj1" fmla="val 49968"/>
            </a:avLst>
          </a:prstGeom>
          <a:noFill/>
          <a:ln w="12700">
            <a:solidFill>
              <a:schemeClr val="tx1"/>
            </a:solidFill>
            <a:round/>
            <a:headEnd/>
            <a:tailEnd type="triangle" w="med" len="med"/>
          </a:ln>
        </p:spPr>
      </p:cxnSp>
      <p:cxnSp>
        <p:nvCxnSpPr>
          <p:cNvPr id="34122" name="AutoShape 845"/>
          <p:cNvCxnSpPr>
            <a:cxnSpLocks noChangeShapeType="1"/>
            <a:stCxn id="34114" idx="1"/>
            <a:endCxn id="34112" idx="2"/>
          </p:cNvCxnSpPr>
          <p:nvPr/>
        </p:nvCxnSpPr>
        <p:spPr bwMode="auto">
          <a:xfrm rot="10800000">
            <a:off x="3695700" y="3087688"/>
            <a:ext cx="484188" cy="760412"/>
          </a:xfrm>
          <a:prstGeom prst="curvedConnector2">
            <a:avLst/>
          </a:prstGeom>
          <a:noFill/>
          <a:ln w="12700">
            <a:solidFill>
              <a:schemeClr val="tx1"/>
            </a:solidFill>
            <a:round/>
            <a:headEnd/>
            <a:tailEnd type="triangle" w="med" len="med"/>
          </a:ln>
        </p:spPr>
      </p:cxnSp>
      <p:cxnSp>
        <p:nvCxnSpPr>
          <p:cNvPr id="34123" name="AutoShape 846"/>
          <p:cNvCxnSpPr>
            <a:cxnSpLocks noChangeShapeType="1"/>
            <a:stCxn id="34125" idx="3"/>
            <a:endCxn id="34114" idx="1"/>
          </p:cNvCxnSpPr>
          <p:nvPr/>
        </p:nvCxnSpPr>
        <p:spPr bwMode="auto">
          <a:xfrm flipV="1">
            <a:off x="1692275" y="3848100"/>
            <a:ext cx="2487613" cy="1120775"/>
          </a:xfrm>
          <a:prstGeom prst="curvedConnector3">
            <a:avLst>
              <a:gd name="adj1" fmla="val 49968"/>
            </a:avLst>
          </a:prstGeom>
          <a:noFill/>
          <a:ln w="12700">
            <a:solidFill>
              <a:schemeClr val="tx1"/>
            </a:solidFill>
            <a:round/>
            <a:headEnd/>
            <a:tailEnd type="triangle" w="med" len="med"/>
          </a:ln>
        </p:spPr>
      </p:cxnSp>
      <p:sp>
        <p:nvSpPr>
          <p:cNvPr id="34124" name="Text Box 847"/>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4125" name="Text Box 848"/>
          <p:cNvSpPr txBox="1">
            <a:spLocks noChangeArrowheads="1"/>
          </p:cNvSpPr>
          <p:nvPr/>
        </p:nvSpPr>
        <p:spPr bwMode="auto">
          <a:xfrm>
            <a:off x="1295400" y="4876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sp>
        <p:nvSpPr>
          <p:cNvPr id="34126" name="Text Box 849"/>
          <p:cNvSpPr txBox="1">
            <a:spLocks noChangeArrowheads="1"/>
          </p:cNvSpPr>
          <p:nvPr/>
        </p:nvSpPr>
        <p:spPr bwMode="auto">
          <a:xfrm>
            <a:off x="7467600" y="35052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4127" name="AutoShape 850"/>
          <p:cNvCxnSpPr>
            <a:cxnSpLocks noChangeShapeType="1"/>
            <a:stCxn id="34126" idx="1"/>
            <a:endCxn id="34114" idx="3"/>
          </p:cNvCxnSpPr>
          <p:nvPr/>
        </p:nvCxnSpPr>
        <p:spPr bwMode="auto">
          <a:xfrm rot="10800000" flipV="1">
            <a:off x="5345113" y="3597275"/>
            <a:ext cx="2122487" cy="250825"/>
          </a:xfrm>
          <a:prstGeom prst="curvedConnector3">
            <a:avLst>
              <a:gd name="adj1" fmla="val 49963"/>
            </a:avLst>
          </a:prstGeom>
          <a:noFill/>
          <a:ln w="12700">
            <a:solidFill>
              <a:schemeClr val="tx1"/>
            </a:solidFill>
            <a:round/>
            <a:headEnd/>
            <a:tailEnd type="triangle" w="med" len="med"/>
          </a:ln>
        </p:spPr>
      </p:cxnSp>
      <p:sp>
        <p:nvSpPr>
          <p:cNvPr id="34128" name="Text Box 851"/>
          <p:cNvSpPr txBox="1">
            <a:spLocks noChangeArrowheads="1"/>
          </p:cNvSpPr>
          <p:nvPr/>
        </p:nvSpPr>
        <p:spPr bwMode="auto">
          <a:xfrm>
            <a:off x="5410200" y="2057400"/>
            <a:ext cx="1022350" cy="739775"/>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pPr marL="100013" indent="-100013" algn="l"/>
            <a:r>
              <a:rPr lang="es-ES" sz="1200" b="1">
                <a:solidFill>
                  <a:schemeClr val="tx1"/>
                </a:solidFill>
              </a:rPr>
              <a:t>DECISIONES</a:t>
            </a:r>
          </a:p>
          <a:p>
            <a:pPr marL="100013" indent="-100013" algn="l">
              <a:buFontTx/>
              <a:buChar char="•"/>
            </a:pPr>
            <a:r>
              <a:rPr lang="es-ES" sz="1200">
                <a:solidFill>
                  <a:schemeClr val="tx1"/>
                </a:solidFill>
              </a:rPr>
              <a:t>Estratégicas</a:t>
            </a:r>
          </a:p>
          <a:p>
            <a:pPr marL="100013" indent="-100013" algn="l">
              <a:buFontTx/>
              <a:buChar char="•"/>
            </a:pPr>
            <a:r>
              <a:rPr lang="es-ES" sz="1200">
                <a:solidFill>
                  <a:schemeClr val="tx1"/>
                </a:solidFill>
              </a:rPr>
              <a:t>Tácticas</a:t>
            </a:r>
          </a:p>
          <a:p>
            <a:pPr marL="100013" indent="-100013" algn="l">
              <a:buFontTx/>
              <a:buChar char="•"/>
            </a:pPr>
            <a:r>
              <a:rPr lang="es-ES" sz="1200">
                <a:solidFill>
                  <a:schemeClr val="tx1"/>
                </a:solidFill>
              </a:rPr>
              <a:t>Operativas</a:t>
            </a:r>
          </a:p>
        </p:txBody>
      </p:sp>
      <p:sp>
        <p:nvSpPr>
          <p:cNvPr id="34129" name="Text Box 852"/>
          <p:cNvSpPr txBox="1">
            <a:spLocks noChangeArrowheads="1"/>
          </p:cNvSpPr>
          <p:nvPr/>
        </p:nvSpPr>
        <p:spPr bwMode="auto">
          <a:xfrm>
            <a:off x="5675313" y="4495800"/>
            <a:ext cx="1243012"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a:p>
            <a:r>
              <a:rPr lang="es-ES" sz="1200" b="1">
                <a:solidFill>
                  <a:srgbClr val="7A4C00"/>
                </a:solidFill>
              </a:rPr>
              <a:t>Cont. de Costes</a:t>
            </a:r>
          </a:p>
        </p:txBody>
      </p:sp>
      <p:cxnSp>
        <p:nvCxnSpPr>
          <p:cNvPr id="34130" name="AutoShape 853"/>
          <p:cNvCxnSpPr>
            <a:cxnSpLocks noChangeShapeType="1"/>
            <a:stCxn id="34129" idx="0"/>
            <a:endCxn id="34114" idx="3"/>
          </p:cNvCxnSpPr>
          <p:nvPr/>
        </p:nvCxnSpPr>
        <p:spPr bwMode="auto">
          <a:xfrm rot="5400000" flipH="1">
            <a:off x="5497513" y="3695700"/>
            <a:ext cx="647700" cy="952500"/>
          </a:xfrm>
          <a:prstGeom prst="curvedConnector2">
            <a:avLst/>
          </a:prstGeom>
          <a:noFill/>
          <a:ln w="12700">
            <a:solidFill>
              <a:schemeClr val="tx1"/>
            </a:solidFill>
            <a:round/>
            <a:headEnd/>
            <a:tailEnd type="triangle" w="med" len="med"/>
          </a:ln>
        </p:spPr>
      </p:cxnSp>
      <p:cxnSp>
        <p:nvCxnSpPr>
          <p:cNvPr id="34131" name="AutoShape 854"/>
          <p:cNvCxnSpPr>
            <a:cxnSpLocks noChangeShapeType="1"/>
            <a:endCxn id="34129" idx="2"/>
          </p:cNvCxnSpPr>
          <p:nvPr/>
        </p:nvCxnSpPr>
        <p:spPr bwMode="auto">
          <a:xfrm rot="-5400000">
            <a:off x="5976144" y="5164931"/>
            <a:ext cx="615950" cy="26988"/>
          </a:xfrm>
          <a:prstGeom prst="curvedConnector3">
            <a:avLst>
              <a:gd name="adj1" fmla="val 50000"/>
            </a:avLst>
          </a:prstGeom>
          <a:noFill/>
          <a:ln w="12700">
            <a:solidFill>
              <a:schemeClr val="tx1"/>
            </a:solidFill>
            <a:round/>
            <a:headEnd/>
            <a:tailEnd type="triangle" w="med" len="med"/>
          </a:ln>
        </p:spPr>
      </p:cxnSp>
      <p:sp>
        <p:nvSpPr>
          <p:cNvPr id="34132" name="Text Box 856"/>
          <p:cNvSpPr txBox="1">
            <a:spLocks noChangeArrowheads="1"/>
          </p:cNvSpPr>
          <p:nvPr/>
        </p:nvSpPr>
        <p:spPr bwMode="auto">
          <a:xfrm>
            <a:off x="1411288" y="5105400"/>
            <a:ext cx="420687"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SCM</a:t>
            </a:r>
          </a:p>
          <a:p>
            <a:r>
              <a:rPr lang="es-ES" sz="1200" b="1">
                <a:solidFill>
                  <a:srgbClr val="996600"/>
                </a:solidFill>
              </a:rPr>
              <a:t>EDI</a:t>
            </a:r>
          </a:p>
        </p:txBody>
      </p:sp>
      <p:sp>
        <p:nvSpPr>
          <p:cNvPr id="34133" name="Text Box 857"/>
          <p:cNvSpPr txBox="1">
            <a:spLocks noChangeArrowheads="1"/>
          </p:cNvSpPr>
          <p:nvPr/>
        </p:nvSpPr>
        <p:spPr bwMode="auto">
          <a:xfrm>
            <a:off x="1676400" y="5410200"/>
            <a:ext cx="1743075"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APROVISIONAMIENTO</a:t>
            </a:r>
          </a:p>
        </p:txBody>
      </p:sp>
      <p:sp>
        <p:nvSpPr>
          <p:cNvPr id="34134" name="Text Box 858"/>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sp>
        <p:nvSpPr>
          <p:cNvPr id="34135" name="Text Box 859"/>
          <p:cNvSpPr txBox="1">
            <a:spLocks noChangeArrowheads="1"/>
          </p:cNvSpPr>
          <p:nvPr/>
        </p:nvSpPr>
        <p:spPr bwMode="auto">
          <a:xfrm>
            <a:off x="4244975" y="4737100"/>
            <a:ext cx="549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MRP II</a:t>
            </a:r>
          </a:p>
        </p:txBody>
      </p:sp>
      <p:sp>
        <p:nvSpPr>
          <p:cNvPr id="34136" name="Text Box 860"/>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4137" name="Text Box 861"/>
          <p:cNvSpPr txBox="1">
            <a:spLocks noChangeArrowheads="1"/>
          </p:cNvSpPr>
          <p:nvPr/>
        </p:nvSpPr>
        <p:spPr bwMode="auto">
          <a:xfrm>
            <a:off x="7199313" y="4775200"/>
            <a:ext cx="4032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DRP</a:t>
            </a:r>
          </a:p>
        </p:txBody>
      </p:sp>
      <p:sp>
        <p:nvSpPr>
          <p:cNvPr id="34138" name="Text Box 862"/>
          <p:cNvSpPr txBox="1">
            <a:spLocks noChangeArrowheads="1"/>
          </p:cNvSpPr>
          <p:nvPr/>
        </p:nvSpPr>
        <p:spPr bwMode="auto">
          <a:xfrm>
            <a:off x="7265988" y="4038600"/>
            <a:ext cx="4286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CRM</a:t>
            </a:r>
          </a:p>
        </p:txBody>
      </p:sp>
      <p:sp>
        <p:nvSpPr>
          <p:cNvPr id="34139" name="Text Box 863"/>
          <p:cNvSpPr txBox="1">
            <a:spLocks noChangeArrowheads="1"/>
          </p:cNvSpPr>
          <p:nvPr/>
        </p:nvSpPr>
        <p:spPr bwMode="auto">
          <a:xfrm>
            <a:off x="3949700" y="3962400"/>
            <a:ext cx="3952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ERP</a:t>
            </a:r>
          </a:p>
        </p:txBody>
      </p:sp>
      <p:sp>
        <p:nvSpPr>
          <p:cNvPr id="34140" name="Text Box 864"/>
          <p:cNvSpPr txBox="1">
            <a:spLocks noChangeArrowheads="1"/>
          </p:cNvSpPr>
          <p:nvPr/>
        </p:nvSpPr>
        <p:spPr bwMode="auto">
          <a:xfrm>
            <a:off x="5775325" y="3124200"/>
            <a:ext cx="2349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BI</a:t>
            </a:r>
          </a:p>
        </p:txBody>
      </p:sp>
      <p:sp>
        <p:nvSpPr>
          <p:cNvPr id="34141" name="Text Box 865"/>
          <p:cNvSpPr txBox="1">
            <a:spLocks noChangeArrowheads="1"/>
          </p:cNvSpPr>
          <p:nvPr/>
        </p:nvSpPr>
        <p:spPr bwMode="auto">
          <a:xfrm>
            <a:off x="5938838" y="2895600"/>
            <a:ext cx="395287"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DSS</a:t>
            </a:r>
          </a:p>
        </p:txBody>
      </p:sp>
      <p:sp>
        <p:nvSpPr>
          <p:cNvPr id="34142" name="Text Box 866"/>
          <p:cNvSpPr txBox="1">
            <a:spLocks noChangeArrowheads="1"/>
          </p:cNvSpPr>
          <p:nvPr/>
        </p:nvSpPr>
        <p:spPr bwMode="auto">
          <a:xfrm>
            <a:off x="3810000" y="3124200"/>
            <a:ext cx="803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Reporting</a:t>
            </a:r>
          </a:p>
        </p:txBody>
      </p:sp>
      <p:sp>
        <p:nvSpPr>
          <p:cNvPr id="34143" name="Text Box 867"/>
          <p:cNvSpPr txBox="1">
            <a:spLocks noChangeArrowheads="1"/>
          </p:cNvSpPr>
          <p:nvPr/>
        </p:nvSpPr>
        <p:spPr bwMode="auto">
          <a:xfrm>
            <a:off x="1558925" y="3276600"/>
            <a:ext cx="903288"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Banca</a:t>
            </a:r>
          </a:p>
          <a:p>
            <a:r>
              <a:rPr lang="es-ES" sz="1200" b="1">
                <a:solidFill>
                  <a:srgbClr val="996600"/>
                </a:solidFill>
              </a:rPr>
              <a:t>Electrónica</a:t>
            </a:r>
          </a:p>
        </p:txBody>
      </p:sp>
      <p:sp>
        <p:nvSpPr>
          <p:cNvPr id="34144" name="Text Box 868"/>
          <p:cNvSpPr txBox="1">
            <a:spLocks noChangeArrowheads="1"/>
          </p:cNvSpPr>
          <p:nvPr/>
        </p:nvSpPr>
        <p:spPr bwMode="auto">
          <a:xfrm>
            <a:off x="6799263" y="1676400"/>
            <a:ext cx="1192212"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Administración</a:t>
            </a:r>
          </a:p>
          <a:p>
            <a:r>
              <a:rPr lang="es-ES" sz="1200" b="1">
                <a:solidFill>
                  <a:srgbClr val="996600"/>
                </a:solidFill>
              </a:rPr>
              <a:t>Abierta</a:t>
            </a:r>
          </a:p>
        </p:txBody>
      </p:sp>
      <p:sp>
        <p:nvSpPr>
          <p:cNvPr id="34145" name="Text Box 869"/>
          <p:cNvSpPr txBox="1">
            <a:spLocks noChangeArrowheads="1"/>
          </p:cNvSpPr>
          <p:nvPr/>
        </p:nvSpPr>
        <p:spPr bwMode="auto">
          <a:xfrm>
            <a:off x="2971800" y="4191000"/>
            <a:ext cx="19367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Reingeniería de procesos</a:t>
            </a:r>
          </a:p>
        </p:txBody>
      </p:sp>
      <p:sp>
        <p:nvSpPr>
          <p:cNvPr id="34146" name="Text Box 870"/>
          <p:cNvSpPr txBox="1">
            <a:spLocks noChangeArrowheads="1"/>
          </p:cNvSpPr>
          <p:nvPr/>
        </p:nvSpPr>
        <p:spPr bwMode="auto">
          <a:xfrm>
            <a:off x="6967538" y="4267200"/>
            <a:ext cx="16811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Ventajas competitivas</a:t>
            </a:r>
          </a:p>
        </p:txBody>
      </p:sp>
      <p:sp>
        <p:nvSpPr>
          <p:cNvPr id="34147" name="Text Box 871"/>
          <p:cNvSpPr txBox="1">
            <a:spLocks noChangeArrowheads="1"/>
          </p:cNvSpPr>
          <p:nvPr/>
        </p:nvSpPr>
        <p:spPr bwMode="auto">
          <a:xfrm>
            <a:off x="3467100" y="4876800"/>
            <a:ext cx="3190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KM</a:t>
            </a:r>
          </a:p>
        </p:txBody>
      </p:sp>
      <p:sp>
        <p:nvSpPr>
          <p:cNvPr id="34148" name="Text Box 872"/>
          <p:cNvSpPr txBox="1">
            <a:spLocks noChangeArrowheads="1"/>
          </p:cNvSpPr>
          <p:nvPr/>
        </p:nvSpPr>
        <p:spPr bwMode="auto">
          <a:xfrm>
            <a:off x="7691438" y="4038600"/>
            <a:ext cx="3857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B2C</a:t>
            </a:r>
          </a:p>
        </p:txBody>
      </p:sp>
      <p:sp>
        <p:nvSpPr>
          <p:cNvPr id="34149" name="Text Box 873"/>
          <p:cNvSpPr txBox="1">
            <a:spLocks noChangeArrowheads="1"/>
          </p:cNvSpPr>
          <p:nvPr/>
        </p:nvSpPr>
        <p:spPr bwMode="auto">
          <a:xfrm>
            <a:off x="8001000" y="17526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B2A</a:t>
            </a:r>
          </a:p>
        </p:txBody>
      </p:sp>
      <p:sp>
        <p:nvSpPr>
          <p:cNvPr id="34150" name="Text Box 874"/>
          <p:cNvSpPr txBox="1">
            <a:spLocks noChangeArrowheads="1"/>
          </p:cNvSpPr>
          <p:nvPr/>
        </p:nvSpPr>
        <p:spPr bwMode="auto">
          <a:xfrm>
            <a:off x="1219200" y="54864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B2B</a:t>
            </a:r>
          </a:p>
        </p:txBody>
      </p:sp>
      <p:sp>
        <p:nvSpPr>
          <p:cNvPr id="34151" name="Text Box 875"/>
          <p:cNvSpPr txBox="1">
            <a:spLocks noChangeArrowheads="1"/>
          </p:cNvSpPr>
          <p:nvPr/>
        </p:nvSpPr>
        <p:spPr bwMode="auto">
          <a:xfrm>
            <a:off x="2974975" y="4876800"/>
            <a:ext cx="3778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B2E</a:t>
            </a:r>
          </a:p>
        </p:txBody>
      </p:sp>
      <p:sp>
        <p:nvSpPr>
          <p:cNvPr id="34152" name="Text Box 563"/>
          <p:cNvSpPr txBox="1">
            <a:spLocks noChangeArrowheads="1"/>
          </p:cNvSpPr>
          <p:nvPr/>
        </p:nvSpPr>
        <p:spPr bwMode="auto">
          <a:xfrm>
            <a:off x="4800600" y="3200400"/>
            <a:ext cx="1004888"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MARKETING</a:t>
            </a:r>
          </a:p>
        </p:txBody>
      </p:sp>
      <p:sp>
        <p:nvSpPr>
          <p:cNvPr id="34153" name="Text Box 571"/>
          <p:cNvSpPr txBox="1">
            <a:spLocks noChangeArrowheads="1"/>
          </p:cNvSpPr>
          <p:nvPr/>
        </p:nvSpPr>
        <p:spPr bwMode="auto">
          <a:xfrm>
            <a:off x="6400800" y="4343400"/>
            <a:ext cx="684213"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Fuerza de</a:t>
            </a:r>
          </a:p>
          <a:p>
            <a:r>
              <a:rPr lang="es-ES" sz="1200">
                <a:solidFill>
                  <a:schemeClr val="tx1"/>
                </a:solidFill>
              </a:rPr>
              <a:t>venta</a:t>
            </a:r>
          </a:p>
        </p:txBody>
      </p:sp>
      <p:cxnSp>
        <p:nvCxnSpPr>
          <p:cNvPr id="34154" name="AutoShape 651"/>
          <p:cNvCxnSpPr>
            <a:cxnSpLocks noChangeShapeType="1"/>
            <a:stCxn id="34002" idx="2"/>
            <a:endCxn id="33963" idx="2"/>
          </p:cNvCxnSpPr>
          <p:nvPr/>
        </p:nvCxnSpPr>
        <p:spPr bwMode="auto">
          <a:xfrm rot="5400000">
            <a:off x="4788694" y="1275557"/>
            <a:ext cx="922337" cy="4222750"/>
          </a:xfrm>
          <a:prstGeom prst="curvedConnector3">
            <a:avLst>
              <a:gd name="adj1" fmla="val 150602"/>
            </a:avLst>
          </a:prstGeom>
          <a:noFill/>
          <a:ln w="12700">
            <a:solidFill>
              <a:schemeClr val="tx1"/>
            </a:solidFill>
            <a:round/>
            <a:headEnd/>
            <a:tailEnd type="triangle" w="med" len="med"/>
          </a:ln>
        </p:spPr>
      </p:cxnSp>
      <p:sp>
        <p:nvSpPr>
          <p:cNvPr id="34155" name="Text Box 564"/>
          <p:cNvSpPr txBox="1">
            <a:spLocks noChangeArrowheads="1"/>
          </p:cNvSpPr>
          <p:nvPr/>
        </p:nvSpPr>
        <p:spPr bwMode="auto">
          <a:xfrm>
            <a:off x="6234113" y="3810000"/>
            <a:ext cx="1004887"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COMERCIAL</a:t>
            </a:r>
          </a:p>
        </p:txBody>
      </p:sp>
      <p:sp>
        <p:nvSpPr>
          <p:cNvPr id="34156" name="Text Box 590"/>
          <p:cNvSpPr txBox="1">
            <a:spLocks noChangeArrowheads="1"/>
          </p:cNvSpPr>
          <p:nvPr/>
        </p:nvSpPr>
        <p:spPr bwMode="auto">
          <a:xfrm>
            <a:off x="5646738" y="3581400"/>
            <a:ext cx="625475"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Control</a:t>
            </a:r>
          </a:p>
        </p:txBody>
      </p:sp>
      <p:sp>
        <p:nvSpPr>
          <p:cNvPr id="34157" name="Text Box 481"/>
          <p:cNvSpPr txBox="1">
            <a:spLocks noChangeArrowheads="1"/>
          </p:cNvSpPr>
          <p:nvPr/>
        </p:nvSpPr>
        <p:spPr bwMode="auto">
          <a:xfrm>
            <a:off x="3352800" y="5308600"/>
            <a:ext cx="45720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cxnSp>
        <p:nvCxnSpPr>
          <p:cNvPr id="34158" name="AutoShape 613"/>
          <p:cNvCxnSpPr>
            <a:cxnSpLocks noChangeShapeType="1"/>
            <a:stCxn id="33920" idx="2"/>
          </p:cNvCxnSpPr>
          <p:nvPr/>
        </p:nvCxnSpPr>
        <p:spPr bwMode="auto">
          <a:xfrm rot="5400000">
            <a:off x="4124325" y="4994275"/>
            <a:ext cx="290513" cy="512763"/>
          </a:xfrm>
          <a:prstGeom prst="curvedConnector3">
            <a:avLst>
              <a:gd name="adj1" fmla="val 49727"/>
            </a:avLst>
          </a:prstGeom>
          <a:noFill/>
          <a:ln w="12700">
            <a:solidFill>
              <a:schemeClr val="tx1"/>
            </a:solidFill>
            <a:round/>
            <a:headEnd/>
            <a:tailEnd type="triangle" w="med" len="med"/>
          </a:ln>
        </p:spPr>
      </p:cxnSp>
      <p:sp>
        <p:nvSpPr>
          <p:cNvPr id="34159" name="Text Box 596"/>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sp>
        <p:nvSpPr>
          <p:cNvPr id="34160" name="Text Box 549"/>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grpSp>
        <p:nvGrpSpPr>
          <p:cNvPr id="34161" name="Group 614"/>
          <p:cNvGrpSpPr>
            <a:grpSpLocks/>
          </p:cNvGrpSpPr>
          <p:nvPr/>
        </p:nvGrpSpPr>
        <p:grpSpPr bwMode="auto">
          <a:xfrm>
            <a:off x="3810000" y="2057400"/>
            <a:ext cx="2057400" cy="1612900"/>
            <a:chOff x="2304" y="1440"/>
            <a:chExt cx="1296" cy="1016"/>
          </a:xfrm>
        </p:grpSpPr>
        <p:sp>
          <p:nvSpPr>
            <p:cNvPr id="34174" name="Text Box 615"/>
            <p:cNvSpPr txBox="1">
              <a:spLocks noChangeArrowheads="1"/>
            </p:cNvSpPr>
            <p:nvPr/>
          </p:nvSpPr>
          <p:spPr bwMode="auto">
            <a:xfrm>
              <a:off x="2659" y="1776"/>
              <a:ext cx="609" cy="34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Organización</a:t>
              </a:r>
            </a:p>
            <a:p>
              <a:r>
                <a:rPr lang="es-ES" sz="1200" b="1">
                  <a:solidFill>
                    <a:schemeClr val="tx1"/>
                  </a:solidFill>
                </a:rPr>
                <a:t>Evolución</a:t>
              </a:r>
            </a:p>
            <a:p>
              <a:r>
                <a:rPr lang="es-ES" sz="1200" b="1">
                  <a:solidFill>
                    <a:schemeClr val="tx1"/>
                  </a:solidFill>
                </a:rPr>
                <a:t>Necesidades</a:t>
              </a:r>
            </a:p>
          </p:txBody>
        </p:sp>
        <p:sp>
          <p:nvSpPr>
            <p:cNvPr id="34175" name="AutoShape 616"/>
            <p:cNvSpPr>
              <a:spLocks noChangeArrowheads="1"/>
            </p:cNvSpPr>
            <p:nvPr/>
          </p:nvSpPr>
          <p:spPr bwMode="auto">
            <a:xfrm>
              <a:off x="230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4176" name="AutoShape 617"/>
            <p:cNvSpPr>
              <a:spLocks noChangeArrowheads="1"/>
            </p:cNvSpPr>
            <p:nvPr/>
          </p:nvSpPr>
          <p:spPr bwMode="auto">
            <a:xfrm flipH="1">
              <a:off x="326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4177" name="AutoShape 618"/>
            <p:cNvSpPr>
              <a:spLocks noChangeArrowheads="1"/>
            </p:cNvSpPr>
            <p:nvPr/>
          </p:nvSpPr>
          <p:spPr bwMode="auto">
            <a:xfrm rot="16200000" flipV="1">
              <a:off x="2784" y="221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4178" name="AutoShape 619"/>
            <p:cNvSpPr>
              <a:spLocks noChangeArrowheads="1"/>
            </p:cNvSpPr>
            <p:nvPr/>
          </p:nvSpPr>
          <p:spPr bwMode="auto">
            <a:xfrm rot="16200000" flipH="1">
              <a:off x="2784" y="153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grpSp>
      <p:sp>
        <p:nvSpPr>
          <p:cNvPr id="34162" name="Text Box 723"/>
          <p:cNvSpPr txBox="1">
            <a:spLocks noChangeArrowheads="1"/>
          </p:cNvSpPr>
          <p:nvPr/>
        </p:nvSpPr>
        <p:spPr bwMode="auto">
          <a:xfrm>
            <a:off x="3213100" y="2400300"/>
            <a:ext cx="7667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Tesorería</a:t>
            </a:r>
          </a:p>
        </p:txBody>
      </p:sp>
      <p:sp>
        <p:nvSpPr>
          <p:cNvPr id="34163" name="Text Box 730"/>
          <p:cNvSpPr txBox="1">
            <a:spLocks noChangeArrowheads="1"/>
          </p:cNvSpPr>
          <p:nvPr/>
        </p:nvSpPr>
        <p:spPr bwMode="auto">
          <a:xfrm>
            <a:off x="4724400" y="2133600"/>
            <a:ext cx="693738"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 de</a:t>
            </a:r>
          </a:p>
          <a:p>
            <a:r>
              <a:rPr lang="es-ES" sz="1200" b="1">
                <a:solidFill>
                  <a:srgbClr val="7A4C00"/>
                </a:solidFill>
              </a:rPr>
              <a:t>Costes</a:t>
            </a:r>
          </a:p>
        </p:txBody>
      </p:sp>
      <p:sp>
        <p:nvSpPr>
          <p:cNvPr id="34164" name="Text Box 732"/>
          <p:cNvSpPr txBox="1">
            <a:spLocks noChangeArrowheads="1"/>
          </p:cNvSpPr>
          <p:nvPr/>
        </p:nvSpPr>
        <p:spPr bwMode="auto">
          <a:xfrm>
            <a:off x="3962400" y="2514600"/>
            <a:ext cx="76041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sp>
        <p:nvSpPr>
          <p:cNvPr id="34165" name="Text Box 761"/>
          <p:cNvSpPr txBox="1">
            <a:spLocks noChangeArrowheads="1"/>
          </p:cNvSpPr>
          <p:nvPr/>
        </p:nvSpPr>
        <p:spPr bwMode="auto">
          <a:xfrm>
            <a:off x="4953000" y="2906713"/>
            <a:ext cx="836613" cy="192087"/>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4166" name="Text Box 713"/>
          <p:cNvSpPr txBox="1">
            <a:spLocks noChangeArrowheads="1"/>
          </p:cNvSpPr>
          <p:nvPr/>
        </p:nvSpPr>
        <p:spPr bwMode="auto">
          <a:xfrm>
            <a:off x="2667000" y="2728913"/>
            <a:ext cx="1011238"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Necesidades</a:t>
            </a:r>
          </a:p>
          <a:p>
            <a:r>
              <a:rPr lang="es-ES" sz="1200">
                <a:solidFill>
                  <a:schemeClr val="tx1"/>
                </a:solidFill>
              </a:rPr>
              <a:t>de financiación</a:t>
            </a:r>
          </a:p>
          <a:p>
            <a:r>
              <a:rPr lang="es-ES" sz="1200">
                <a:solidFill>
                  <a:schemeClr val="tx1"/>
                </a:solidFill>
              </a:rPr>
              <a:t>CP, MP, LP</a:t>
            </a:r>
          </a:p>
        </p:txBody>
      </p:sp>
      <p:sp>
        <p:nvSpPr>
          <p:cNvPr id="34167" name="Text Box 637"/>
          <p:cNvSpPr txBox="1">
            <a:spLocks noChangeArrowheads="1"/>
          </p:cNvSpPr>
          <p:nvPr/>
        </p:nvSpPr>
        <p:spPr bwMode="auto">
          <a:xfrm>
            <a:off x="2362200" y="4114800"/>
            <a:ext cx="887413"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Evaluación</a:t>
            </a:r>
          </a:p>
          <a:p>
            <a:r>
              <a:rPr lang="es-ES" sz="1200" b="1">
                <a:solidFill>
                  <a:srgbClr val="000099"/>
                </a:solidFill>
              </a:rPr>
              <a:t>Control</a:t>
            </a:r>
          </a:p>
        </p:txBody>
      </p:sp>
      <p:sp>
        <p:nvSpPr>
          <p:cNvPr id="34168" name="Text Box 804"/>
          <p:cNvSpPr txBox="1">
            <a:spLocks noChangeArrowheads="1"/>
          </p:cNvSpPr>
          <p:nvPr/>
        </p:nvSpPr>
        <p:spPr bwMode="auto">
          <a:xfrm>
            <a:off x="3082925" y="4572000"/>
            <a:ext cx="49847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Motivar</a:t>
            </a:r>
            <a:endParaRPr lang="es-ES" sz="1200" b="1">
              <a:solidFill>
                <a:schemeClr val="tx1"/>
              </a:solidFill>
            </a:endParaRPr>
          </a:p>
        </p:txBody>
      </p:sp>
      <p:sp>
        <p:nvSpPr>
          <p:cNvPr id="34169" name="Text Box 623"/>
          <p:cNvSpPr txBox="1">
            <a:spLocks noChangeArrowheads="1"/>
          </p:cNvSpPr>
          <p:nvPr/>
        </p:nvSpPr>
        <p:spPr bwMode="auto">
          <a:xfrm>
            <a:off x="3810000" y="3581400"/>
            <a:ext cx="1276350"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PLANIFICACIÓN</a:t>
            </a:r>
          </a:p>
        </p:txBody>
      </p:sp>
      <p:sp>
        <p:nvSpPr>
          <p:cNvPr id="34170" name="Text Box 802"/>
          <p:cNvSpPr txBox="1">
            <a:spLocks noChangeArrowheads="1"/>
          </p:cNvSpPr>
          <p:nvPr/>
        </p:nvSpPr>
        <p:spPr bwMode="auto">
          <a:xfrm>
            <a:off x="3962400" y="4495800"/>
            <a:ext cx="53022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Delegar</a:t>
            </a:r>
            <a:endParaRPr lang="es-ES" sz="1200" b="1">
              <a:solidFill>
                <a:schemeClr val="tx1"/>
              </a:solidFill>
            </a:endParaRPr>
          </a:p>
        </p:txBody>
      </p:sp>
      <p:sp>
        <p:nvSpPr>
          <p:cNvPr id="34171" name="Text Box 548"/>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34172" name="Text Box 666"/>
          <p:cNvSpPr txBox="1">
            <a:spLocks noChangeArrowheads="1"/>
          </p:cNvSpPr>
          <p:nvPr/>
        </p:nvSpPr>
        <p:spPr bwMode="auto">
          <a:xfrm>
            <a:off x="5454650" y="36655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cxnSp>
        <p:nvCxnSpPr>
          <p:cNvPr id="34173" name="AutoShape 855"/>
          <p:cNvCxnSpPr>
            <a:cxnSpLocks noChangeShapeType="1"/>
            <a:stCxn id="34114" idx="0"/>
            <a:endCxn id="34128" idx="2"/>
          </p:cNvCxnSpPr>
          <p:nvPr/>
        </p:nvCxnSpPr>
        <p:spPr bwMode="auto">
          <a:xfrm rot="-5400000">
            <a:off x="4862513" y="2697162"/>
            <a:ext cx="958850" cy="1158875"/>
          </a:xfrm>
          <a:prstGeom prst="curvedConnector3">
            <a:avLst>
              <a:gd name="adj1" fmla="val 50000"/>
            </a:avLst>
          </a:prstGeom>
          <a:noFill/>
          <a:ln w="12700">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ES" smtClean="0"/>
              <a:t>... + Organización = Empresa</a:t>
            </a:r>
          </a:p>
        </p:txBody>
      </p:sp>
      <p:grpSp>
        <p:nvGrpSpPr>
          <p:cNvPr id="34819" name="Group 409"/>
          <p:cNvGrpSpPr>
            <a:grpSpLocks/>
          </p:cNvGrpSpPr>
          <p:nvPr/>
        </p:nvGrpSpPr>
        <p:grpSpPr bwMode="auto">
          <a:xfrm>
            <a:off x="1524000" y="1447800"/>
            <a:ext cx="6400800" cy="4800600"/>
            <a:chOff x="960" y="912"/>
            <a:chExt cx="4032" cy="2784"/>
          </a:xfrm>
        </p:grpSpPr>
        <p:sp>
          <p:nvSpPr>
            <p:cNvPr id="35269" name="AutoShape 410"/>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p:spPr>
          <p:txBody>
            <a:bodyPr wrap="none" anchor="ctr"/>
            <a:lstStyle/>
            <a:p>
              <a:endParaRPr lang="es-ES"/>
            </a:p>
          </p:txBody>
        </p:sp>
        <p:sp>
          <p:nvSpPr>
            <p:cNvPr id="35270" name="AutoShape 411"/>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p:spPr>
          <p:txBody>
            <a:bodyPr wrap="none" anchor="ctr"/>
            <a:lstStyle/>
            <a:p>
              <a:endParaRPr lang="es-ES"/>
            </a:p>
          </p:txBody>
        </p:sp>
        <p:sp>
          <p:nvSpPr>
            <p:cNvPr id="35271" name="AutoShape 412"/>
            <p:cNvSpPr>
              <a:spLocks noChangeArrowheads="1"/>
            </p:cNvSpPr>
            <p:nvPr/>
          </p:nvSpPr>
          <p:spPr bwMode="auto">
            <a:xfrm flipV="1">
              <a:off x="1152" y="1344"/>
              <a:ext cx="3648" cy="1584"/>
            </a:xfrm>
            <a:custGeom>
              <a:avLst/>
              <a:gdLst>
                <a:gd name="T0" fmla="*/ 99 w 21600"/>
                <a:gd name="T1" fmla="*/ 4 h 21600"/>
                <a:gd name="T2" fmla="*/ 52 w 21600"/>
                <a:gd name="T3" fmla="*/ 9 h 21600"/>
                <a:gd name="T4" fmla="*/ 5 w 21600"/>
                <a:gd name="T5" fmla="*/ 4 h 21600"/>
                <a:gd name="T6" fmla="*/ 52 w 21600"/>
                <a:gd name="T7" fmla="*/ 0 h 21600"/>
                <a:gd name="T8" fmla="*/ 0 60000 65536"/>
                <a:gd name="T9" fmla="*/ 0 60000 65536"/>
                <a:gd name="T10" fmla="*/ 0 60000 65536"/>
                <a:gd name="T11" fmla="*/ 0 60000 65536"/>
                <a:gd name="T12" fmla="*/ 2848 w 21600"/>
                <a:gd name="T13" fmla="*/ 2850 h 21600"/>
                <a:gd name="T14" fmla="*/ 1875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p:spPr>
          <p:txBody>
            <a:bodyPr wrap="none" anchor="ctr"/>
            <a:lstStyle/>
            <a:p>
              <a:endParaRPr lang="es-ES"/>
            </a:p>
          </p:txBody>
        </p:sp>
        <p:sp>
          <p:nvSpPr>
            <p:cNvPr id="35272" name="Rectangle 413"/>
            <p:cNvSpPr>
              <a:spLocks noChangeArrowheads="1"/>
            </p:cNvSpPr>
            <p:nvPr/>
          </p:nvSpPr>
          <p:spPr bwMode="auto">
            <a:xfrm>
              <a:off x="1512" y="1296"/>
              <a:ext cx="2938" cy="93"/>
            </a:xfrm>
            <a:prstGeom prst="rect">
              <a:avLst/>
            </a:prstGeom>
            <a:solidFill>
              <a:srgbClr val="BEBEBE"/>
            </a:solidFill>
            <a:ln w="9525">
              <a:noFill/>
              <a:miter lim="800000"/>
              <a:headEnd/>
              <a:tailEnd/>
            </a:ln>
          </p:spPr>
          <p:txBody>
            <a:bodyPr wrap="none" anchor="ctr"/>
            <a:lstStyle/>
            <a:p>
              <a:endParaRPr lang="es-ES"/>
            </a:p>
          </p:txBody>
        </p:sp>
        <p:sp>
          <p:nvSpPr>
            <p:cNvPr id="35273" name="Rectangle 414"/>
            <p:cNvSpPr>
              <a:spLocks noChangeArrowheads="1"/>
            </p:cNvSpPr>
            <p:nvPr/>
          </p:nvSpPr>
          <p:spPr bwMode="auto">
            <a:xfrm>
              <a:off x="1152" y="2880"/>
              <a:ext cx="3648" cy="96"/>
            </a:xfrm>
            <a:prstGeom prst="rect">
              <a:avLst/>
            </a:prstGeom>
            <a:solidFill>
              <a:srgbClr val="DFDFDF"/>
            </a:solidFill>
            <a:ln w="9525">
              <a:noFill/>
              <a:miter lim="800000"/>
              <a:headEnd/>
              <a:tailEnd/>
            </a:ln>
          </p:spPr>
          <p:txBody>
            <a:bodyPr wrap="none" anchor="ctr"/>
            <a:lstStyle/>
            <a:p>
              <a:endParaRPr lang="es-ES"/>
            </a:p>
          </p:txBody>
        </p:sp>
      </p:grpSp>
      <p:sp>
        <p:nvSpPr>
          <p:cNvPr id="34820" name="Text Box 415"/>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cxnSp>
        <p:nvCxnSpPr>
          <p:cNvPr id="34821" name="AutoShape 416"/>
          <p:cNvCxnSpPr>
            <a:cxnSpLocks noChangeShapeType="1"/>
            <a:stCxn id="34820" idx="3"/>
            <a:endCxn id="34826" idx="2"/>
          </p:cNvCxnSpPr>
          <p:nvPr/>
        </p:nvCxnSpPr>
        <p:spPr bwMode="auto">
          <a:xfrm flipV="1">
            <a:off x="3052763" y="5456238"/>
            <a:ext cx="1624012" cy="373062"/>
          </a:xfrm>
          <a:prstGeom prst="curvedConnector2">
            <a:avLst/>
          </a:prstGeom>
          <a:noFill/>
          <a:ln w="12700">
            <a:solidFill>
              <a:schemeClr val="tx1"/>
            </a:solidFill>
            <a:round/>
            <a:headEnd/>
            <a:tailEnd type="triangle" w="med" len="med"/>
          </a:ln>
        </p:spPr>
      </p:cxnSp>
      <p:sp>
        <p:nvSpPr>
          <p:cNvPr id="34822" name="Text Box 417"/>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4823" name="Text Box 418"/>
          <p:cNvSpPr txBox="1">
            <a:spLocks noChangeArrowheads="1"/>
          </p:cNvSpPr>
          <p:nvPr/>
        </p:nvSpPr>
        <p:spPr bwMode="auto">
          <a:xfrm>
            <a:off x="2209800" y="5308600"/>
            <a:ext cx="7000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p:txBody>
      </p:sp>
      <p:sp>
        <p:nvSpPr>
          <p:cNvPr id="34824" name="Text Box 419"/>
          <p:cNvSpPr txBox="1">
            <a:spLocks noChangeArrowheads="1"/>
          </p:cNvSpPr>
          <p:nvPr/>
        </p:nvSpPr>
        <p:spPr bwMode="auto">
          <a:xfrm>
            <a:off x="2225675" y="4999038"/>
            <a:ext cx="9366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Mano de obra</a:t>
            </a:r>
          </a:p>
        </p:txBody>
      </p:sp>
      <p:sp>
        <p:nvSpPr>
          <p:cNvPr id="34825" name="Text Box 420"/>
          <p:cNvSpPr txBox="1">
            <a:spLocks noChangeArrowheads="1"/>
          </p:cNvSpPr>
          <p:nvPr/>
        </p:nvSpPr>
        <p:spPr bwMode="auto">
          <a:xfrm>
            <a:off x="3465513" y="4329113"/>
            <a:ext cx="862012" cy="547687"/>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Flexibilidad</a:t>
            </a:r>
          </a:p>
          <a:p>
            <a:r>
              <a:rPr lang="es-ES" sz="1200">
                <a:solidFill>
                  <a:schemeClr val="tx1"/>
                </a:solidFill>
              </a:rPr>
              <a:t>Horas extras</a:t>
            </a:r>
          </a:p>
          <a:p>
            <a:r>
              <a:rPr lang="es-ES" sz="1200">
                <a:solidFill>
                  <a:schemeClr val="tx1"/>
                </a:solidFill>
              </a:rPr>
              <a:t>Vacaciones</a:t>
            </a:r>
          </a:p>
        </p:txBody>
      </p:sp>
      <p:sp>
        <p:nvSpPr>
          <p:cNvPr id="34826" name="Text Box 421"/>
          <p:cNvSpPr txBox="1">
            <a:spLocks noChangeArrowheads="1"/>
          </p:cNvSpPr>
          <p:nvPr/>
        </p:nvSpPr>
        <p:spPr bwMode="auto">
          <a:xfrm>
            <a:off x="4114800" y="5264150"/>
            <a:ext cx="1122363"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PRODUCCIÓN</a:t>
            </a:r>
          </a:p>
        </p:txBody>
      </p:sp>
      <p:sp>
        <p:nvSpPr>
          <p:cNvPr id="34827" name="Text Box 422"/>
          <p:cNvSpPr txBox="1">
            <a:spLocks noChangeArrowheads="1"/>
          </p:cNvSpPr>
          <p:nvPr/>
        </p:nvSpPr>
        <p:spPr bwMode="auto">
          <a:xfrm>
            <a:off x="1752600" y="5903913"/>
            <a:ext cx="60198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LOGÍSTICA INTEGRAL</a:t>
            </a:r>
          </a:p>
        </p:txBody>
      </p:sp>
      <p:sp>
        <p:nvSpPr>
          <p:cNvPr id="34828" name="Text Box 423"/>
          <p:cNvSpPr txBox="1">
            <a:spLocks noChangeArrowheads="1"/>
          </p:cNvSpPr>
          <p:nvPr/>
        </p:nvSpPr>
        <p:spPr bwMode="auto">
          <a:xfrm>
            <a:off x="4567238" y="4481513"/>
            <a:ext cx="690562"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34829" name="Text Box 424"/>
          <p:cNvSpPr txBox="1">
            <a:spLocks noChangeArrowheads="1"/>
          </p:cNvSpPr>
          <p:nvPr/>
        </p:nvSpPr>
        <p:spPr bwMode="auto">
          <a:xfrm>
            <a:off x="4059238" y="2925763"/>
            <a:ext cx="760412" cy="192087"/>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sp>
        <p:nvSpPr>
          <p:cNvPr id="34830" name="Text Box 425"/>
          <p:cNvSpPr txBox="1">
            <a:spLocks noChangeArrowheads="1"/>
          </p:cNvSpPr>
          <p:nvPr/>
        </p:nvSpPr>
        <p:spPr bwMode="auto">
          <a:xfrm>
            <a:off x="3703638" y="2590800"/>
            <a:ext cx="139382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cxnSp>
        <p:nvCxnSpPr>
          <p:cNvPr id="34831" name="AutoShape 426"/>
          <p:cNvCxnSpPr>
            <a:cxnSpLocks noChangeShapeType="1"/>
            <a:stCxn id="34823" idx="3"/>
            <a:endCxn id="35181" idx="1"/>
          </p:cNvCxnSpPr>
          <p:nvPr/>
        </p:nvCxnSpPr>
        <p:spPr bwMode="auto">
          <a:xfrm>
            <a:off x="2909888" y="5400675"/>
            <a:ext cx="442912" cy="0"/>
          </a:xfrm>
          <a:prstGeom prst="straightConnector1">
            <a:avLst/>
          </a:prstGeom>
          <a:noFill/>
          <a:ln w="12700">
            <a:solidFill>
              <a:schemeClr val="tx1"/>
            </a:solidFill>
            <a:round/>
            <a:headEnd/>
            <a:tailEnd type="triangle" w="med" len="med"/>
          </a:ln>
        </p:spPr>
      </p:cxnSp>
      <p:sp>
        <p:nvSpPr>
          <p:cNvPr id="34832" name="Text Box 427"/>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cxnSp>
        <p:nvCxnSpPr>
          <p:cNvPr id="34833" name="AutoShape 428"/>
          <p:cNvCxnSpPr>
            <a:cxnSpLocks noChangeShapeType="1"/>
            <a:stCxn id="34844" idx="3"/>
            <a:endCxn id="34824" idx="1"/>
          </p:cNvCxnSpPr>
          <p:nvPr/>
        </p:nvCxnSpPr>
        <p:spPr bwMode="auto">
          <a:xfrm>
            <a:off x="1384300" y="4632325"/>
            <a:ext cx="841375" cy="458788"/>
          </a:xfrm>
          <a:prstGeom prst="curvedConnector3">
            <a:avLst>
              <a:gd name="adj1" fmla="val 50000"/>
            </a:avLst>
          </a:prstGeom>
          <a:noFill/>
          <a:ln w="12700">
            <a:solidFill>
              <a:schemeClr val="tx1"/>
            </a:solidFill>
            <a:round/>
            <a:headEnd/>
            <a:tailEnd type="triangle" w="med" len="med"/>
          </a:ln>
        </p:spPr>
      </p:cxnSp>
      <p:cxnSp>
        <p:nvCxnSpPr>
          <p:cNvPr id="34834" name="AutoShape 429"/>
          <p:cNvCxnSpPr>
            <a:cxnSpLocks noChangeShapeType="1"/>
            <a:stCxn id="34822" idx="3"/>
            <a:endCxn id="34820"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34835" name="AutoShape 430"/>
          <p:cNvCxnSpPr>
            <a:cxnSpLocks noChangeShapeType="1"/>
            <a:stCxn id="34824" idx="3"/>
            <a:endCxn id="34826" idx="1"/>
          </p:cNvCxnSpPr>
          <p:nvPr/>
        </p:nvCxnSpPr>
        <p:spPr bwMode="auto">
          <a:xfrm>
            <a:off x="3162300" y="5091113"/>
            <a:ext cx="952500" cy="269875"/>
          </a:xfrm>
          <a:prstGeom prst="curvedConnector3">
            <a:avLst>
              <a:gd name="adj1" fmla="val 50000"/>
            </a:avLst>
          </a:prstGeom>
          <a:noFill/>
          <a:ln w="12700">
            <a:solidFill>
              <a:schemeClr val="tx1"/>
            </a:solidFill>
            <a:round/>
            <a:headEnd/>
            <a:tailEnd type="triangle" w="med" len="med"/>
          </a:ln>
        </p:spPr>
      </p:cxnSp>
      <p:cxnSp>
        <p:nvCxnSpPr>
          <p:cNvPr id="34836" name="AutoShape 431"/>
          <p:cNvCxnSpPr>
            <a:cxnSpLocks noChangeShapeType="1"/>
            <a:stCxn id="35181" idx="3"/>
            <a:endCxn id="34826" idx="1"/>
          </p:cNvCxnSpPr>
          <p:nvPr/>
        </p:nvCxnSpPr>
        <p:spPr bwMode="auto">
          <a:xfrm flipV="1">
            <a:off x="3810000" y="5360988"/>
            <a:ext cx="304800" cy="39687"/>
          </a:xfrm>
          <a:prstGeom prst="curvedConnector3">
            <a:avLst>
              <a:gd name="adj1" fmla="val 50000"/>
            </a:avLst>
          </a:prstGeom>
          <a:noFill/>
          <a:ln w="12700">
            <a:solidFill>
              <a:schemeClr val="tx1"/>
            </a:solidFill>
            <a:round/>
            <a:headEnd/>
            <a:tailEnd type="triangle" w="med" len="med"/>
          </a:ln>
        </p:spPr>
      </p:cxnSp>
      <p:cxnSp>
        <p:nvCxnSpPr>
          <p:cNvPr id="34837" name="AutoShape 432"/>
          <p:cNvCxnSpPr>
            <a:cxnSpLocks noChangeShapeType="1"/>
            <a:stCxn id="34825" idx="3"/>
            <a:endCxn id="34828" idx="1"/>
          </p:cNvCxnSpPr>
          <p:nvPr/>
        </p:nvCxnSpPr>
        <p:spPr bwMode="auto">
          <a:xfrm flipV="1">
            <a:off x="4327525" y="4573588"/>
            <a:ext cx="239713" cy="30162"/>
          </a:xfrm>
          <a:prstGeom prst="curvedConnector3">
            <a:avLst>
              <a:gd name="adj1" fmla="val 49667"/>
            </a:avLst>
          </a:prstGeom>
          <a:noFill/>
          <a:ln w="12700">
            <a:solidFill>
              <a:schemeClr val="tx1"/>
            </a:solidFill>
            <a:round/>
            <a:headEnd/>
            <a:tailEnd type="triangle" w="med" len="med"/>
          </a:ln>
        </p:spPr>
      </p:cxnSp>
      <p:cxnSp>
        <p:nvCxnSpPr>
          <p:cNvPr id="34838" name="AutoShape 433"/>
          <p:cNvCxnSpPr>
            <a:cxnSpLocks noChangeShapeType="1"/>
            <a:stCxn id="34828" idx="2"/>
            <a:endCxn id="34839" idx="0"/>
          </p:cNvCxnSpPr>
          <p:nvPr/>
        </p:nvCxnSpPr>
        <p:spPr bwMode="auto">
          <a:xfrm rot="5400000">
            <a:off x="4647406" y="4693444"/>
            <a:ext cx="295275" cy="236538"/>
          </a:xfrm>
          <a:prstGeom prst="curvedConnector3">
            <a:avLst>
              <a:gd name="adj1" fmla="val 50000"/>
            </a:avLst>
          </a:prstGeom>
          <a:noFill/>
          <a:ln w="12700">
            <a:solidFill>
              <a:schemeClr val="tx1"/>
            </a:solidFill>
            <a:round/>
            <a:headEnd/>
            <a:tailEnd type="triangle" w="med" len="med"/>
          </a:ln>
        </p:spPr>
      </p:cxnSp>
      <p:sp>
        <p:nvSpPr>
          <p:cNvPr id="34839" name="Text Box 434"/>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34840" name="AutoShape 435"/>
          <p:cNvCxnSpPr>
            <a:cxnSpLocks noChangeShapeType="1"/>
            <a:stCxn id="34829" idx="2"/>
            <a:endCxn id="34828" idx="0"/>
          </p:cNvCxnSpPr>
          <p:nvPr/>
        </p:nvCxnSpPr>
        <p:spPr bwMode="auto">
          <a:xfrm rot="16200000" flipH="1">
            <a:off x="3994944" y="3563144"/>
            <a:ext cx="1363663" cy="473075"/>
          </a:xfrm>
          <a:prstGeom prst="curvedConnector3">
            <a:avLst>
              <a:gd name="adj1" fmla="val 49940"/>
            </a:avLst>
          </a:prstGeom>
          <a:noFill/>
          <a:ln w="12700">
            <a:solidFill>
              <a:schemeClr val="tx1"/>
            </a:solidFill>
            <a:round/>
            <a:headEnd/>
            <a:tailEnd type="triangle" w="med" len="med"/>
          </a:ln>
        </p:spPr>
      </p:cxnSp>
      <p:cxnSp>
        <p:nvCxnSpPr>
          <p:cNvPr id="34841" name="AutoShape 436"/>
          <p:cNvCxnSpPr>
            <a:cxnSpLocks noChangeShapeType="1"/>
            <a:stCxn id="34839" idx="1"/>
            <a:endCxn id="34824" idx="0"/>
          </p:cNvCxnSpPr>
          <p:nvPr/>
        </p:nvCxnSpPr>
        <p:spPr bwMode="auto">
          <a:xfrm rot="10800000">
            <a:off x="2693988" y="4999038"/>
            <a:ext cx="1344612" cy="57150"/>
          </a:xfrm>
          <a:prstGeom prst="curvedConnector4">
            <a:avLst>
              <a:gd name="adj1" fmla="val 32583"/>
              <a:gd name="adj2" fmla="val 500000"/>
            </a:avLst>
          </a:prstGeom>
          <a:noFill/>
          <a:ln w="12700">
            <a:solidFill>
              <a:schemeClr val="tx1"/>
            </a:solidFill>
            <a:round/>
            <a:headEnd/>
            <a:tailEnd type="triangle" w="med" len="med"/>
          </a:ln>
        </p:spPr>
      </p:cxnSp>
      <p:sp>
        <p:nvSpPr>
          <p:cNvPr id="34842" name="Text Box 437"/>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34843" name="Text Box 438"/>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4844" name="Text Box 439"/>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4845" name="Text Box 440"/>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4846" name="Text Box 441"/>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34847" name="Text Box 442"/>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4848" name="Text Box 443"/>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34849" name="Text Box 444"/>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34850" name="Text Box 445"/>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4851" name="Text Box 446"/>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4852" name="Text Box 447"/>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34853" name="Text Box 448"/>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4854" name="Text Box 449"/>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34855" name="Text Box 450"/>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sp>
        <p:nvSpPr>
          <p:cNvPr id="34856" name="Text Box 451"/>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4857" name="AutoShape 452"/>
          <p:cNvCxnSpPr>
            <a:cxnSpLocks noChangeShapeType="1"/>
            <a:stCxn id="34855" idx="1"/>
            <a:endCxn id="34849"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34858" name="AutoShape 453"/>
          <p:cNvCxnSpPr>
            <a:cxnSpLocks noChangeShapeType="1"/>
            <a:stCxn id="34847" idx="3"/>
            <a:endCxn id="34855"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34859" name="AutoShape 454"/>
          <p:cNvCxnSpPr>
            <a:cxnSpLocks noChangeShapeType="1"/>
            <a:stCxn id="34846" idx="3"/>
            <a:endCxn id="34847"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34860" name="AutoShape 455"/>
          <p:cNvCxnSpPr>
            <a:cxnSpLocks noChangeShapeType="1"/>
            <a:stCxn id="34848" idx="2"/>
            <a:endCxn id="34846"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34861" name="AutoShape 456"/>
          <p:cNvCxnSpPr>
            <a:cxnSpLocks noChangeShapeType="1"/>
            <a:stCxn id="34845" idx="0"/>
            <a:endCxn id="34850"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cxnSp>
        <p:nvCxnSpPr>
          <p:cNvPr id="34862" name="AutoShape 457"/>
          <p:cNvCxnSpPr>
            <a:cxnSpLocks noChangeShapeType="1"/>
            <a:stCxn id="34849" idx="0"/>
            <a:endCxn id="34856"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34863" name="AutoShape 458"/>
          <p:cNvCxnSpPr>
            <a:cxnSpLocks noChangeShapeType="1"/>
            <a:stCxn id="34856" idx="1"/>
            <a:endCxn id="34852"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34864" name="AutoShape 459"/>
          <p:cNvCxnSpPr>
            <a:cxnSpLocks noChangeShapeType="1"/>
            <a:stCxn id="34850" idx="0"/>
            <a:endCxn id="34851"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4865" name="AutoShape 460"/>
          <p:cNvCxnSpPr>
            <a:cxnSpLocks noChangeShapeType="1"/>
            <a:stCxn id="34851" idx="1"/>
            <a:endCxn id="34853"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34866" name="AutoShape 461"/>
          <p:cNvCxnSpPr>
            <a:cxnSpLocks noChangeShapeType="1"/>
            <a:stCxn id="34853" idx="2"/>
            <a:endCxn id="34843"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34867" name="AutoShape 462"/>
          <p:cNvCxnSpPr>
            <a:cxnSpLocks noChangeShapeType="1"/>
            <a:stCxn id="34851" idx="2"/>
            <a:endCxn id="34844"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cxnSp>
        <p:nvCxnSpPr>
          <p:cNvPr id="34868" name="AutoShape 463"/>
          <p:cNvCxnSpPr>
            <a:cxnSpLocks noChangeShapeType="1"/>
            <a:stCxn id="34851" idx="1"/>
            <a:endCxn id="34822" idx="1"/>
          </p:cNvCxnSpPr>
          <p:nvPr/>
        </p:nvCxnSpPr>
        <p:spPr bwMode="auto">
          <a:xfrm rot="10800000" flipV="1">
            <a:off x="625475" y="2500313"/>
            <a:ext cx="1992313" cy="3313112"/>
          </a:xfrm>
          <a:prstGeom prst="curvedConnector3">
            <a:avLst>
              <a:gd name="adj1" fmla="val 118963"/>
            </a:avLst>
          </a:prstGeom>
          <a:noFill/>
          <a:ln w="12700">
            <a:solidFill>
              <a:schemeClr val="tx1"/>
            </a:solidFill>
            <a:round/>
            <a:headEnd/>
            <a:tailEnd type="triangle" w="med" len="med"/>
          </a:ln>
        </p:spPr>
      </p:cxnSp>
      <p:cxnSp>
        <p:nvCxnSpPr>
          <p:cNvPr id="34869" name="AutoShape 464"/>
          <p:cNvCxnSpPr>
            <a:cxnSpLocks noChangeShapeType="1"/>
            <a:stCxn id="34823" idx="1"/>
            <a:endCxn id="34851" idx="2"/>
          </p:cNvCxnSpPr>
          <p:nvPr/>
        </p:nvCxnSpPr>
        <p:spPr bwMode="auto">
          <a:xfrm rot="10800000" flipH="1">
            <a:off x="2209800" y="2590800"/>
            <a:ext cx="928688" cy="2809875"/>
          </a:xfrm>
          <a:prstGeom prst="curvedConnector4">
            <a:avLst>
              <a:gd name="adj1" fmla="val -12653"/>
              <a:gd name="adj2" fmla="val 67287"/>
            </a:avLst>
          </a:prstGeom>
          <a:noFill/>
          <a:ln w="12700">
            <a:solidFill>
              <a:schemeClr val="tx1"/>
            </a:solidFill>
            <a:round/>
            <a:headEnd/>
            <a:tailEnd type="triangle" w="med" len="med"/>
          </a:ln>
        </p:spPr>
      </p:cxnSp>
      <p:cxnSp>
        <p:nvCxnSpPr>
          <p:cNvPr id="34870" name="AutoShape 465"/>
          <p:cNvCxnSpPr>
            <a:cxnSpLocks noChangeShapeType="1"/>
            <a:stCxn id="34845" idx="0"/>
            <a:endCxn id="34825" idx="0"/>
          </p:cNvCxnSpPr>
          <p:nvPr/>
        </p:nvCxnSpPr>
        <p:spPr bwMode="auto">
          <a:xfrm rot="-5400000">
            <a:off x="3183732" y="3858419"/>
            <a:ext cx="242887" cy="1184275"/>
          </a:xfrm>
          <a:prstGeom prst="curvedConnector3">
            <a:avLst>
              <a:gd name="adj1" fmla="val 194116"/>
            </a:avLst>
          </a:prstGeom>
          <a:noFill/>
          <a:ln w="12700">
            <a:solidFill>
              <a:schemeClr val="tx1"/>
            </a:solidFill>
            <a:round/>
            <a:headEnd/>
            <a:tailEnd type="triangle" w="med" len="med"/>
          </a:ln>
        </p:spPr>
      </p:cxnSp>
      <p:cxnSp>
        <p:nvCxnSpPr>
          <p:cNvPr id="34871" name="AutoShape 466"/>
          <p:cNvCxnSpPr>
            <a:cxnSpLocks noChangeShapeType="1"/>
            <a:stCxn id="34824" idx="0"/>
            <a:endCxn id="34845" idx="2"/>
          </p:cNvCxnSpPr>
          <p:nvPr/>
        </p:nvCxnSpPr>
        <p:spPr bwMode="auto">
          <a:xfrm rot="-5400000">
            <a:off x="2581275" y="4867276"/>
            <a:ext cx="244475" cy="19050"/>
          </a:xfrm>
          <a:prstGeom prst="curvedConnector3">
            <a:avLst>
              <a:gd name="adj1" fmla="val 50000"/>
            </a:avLst>
          </a:prstGeom>
          <a:noFill/>
          <a:ln w="12700">
            <a:solidFill>
              <a:schemeClr val="tx1"/>
            </a:solidFill>
            <a:round/>
            <a:headEnd/>
            <a:tailEnd type="triangle" w="med" len="med"/>
          </a:ln>
        </p:spPr>
      </p:cxnSp>
      <p:cxnSp>
        <p:nvCxnSpPr>
          <p:cNvPr id="34872" name="AutoShape 467"/>
          <p:cNvCxnSpPr>
            <a:cxnSpLocks noChangeShapeType="1"/>
            <a:stCxn id="34854" idx="2"/>
            <a:endCxn id="34839" idx="0"/>
          </p:cNvCxnSpPr>
          <p:nvPr/>
        </p:nvCxnSpPr>
        <p:spPr bwMode="auto">
          <a:xfrm rot="5400000">
            <a:off x="4958557" y="4137818"/>
            <a:ext cx="539750" cy="1103313"/>
          </a:xfrm>
          <a:prstGeom prst="curvedConnector3">
            <a:avLst>
              <a:gd name="adj1" fmla="val 82644"/>
            </a:avLst>
          </a:prstGeom>
          <a:noFill/>
          <a:ln w="12700">
            <a:solidFill>
              <a:schemeClr val="tx1"/>
            </a:solidFill>
            <a:round/>
            <a:headEnd/>
            <a:tailEnd type="triangle" w="med" len="med"/>
          </a:ln>
        </p:spPr>
      </p:cxnSp>
      <p:cxnSp>
        <p:nvCxnSpPr>
          <p:cNvPr id="34873" name="AutoShape 468"/>
          <p:cNvCxnSpPr>
            <a:cxnSpLocks noChangeShapeType="1"/>
            <a:stCxn id="34829" idx="0"/>
            <a:endCxn id="34830" idx="2"/>
          </p:cNvCxnSpPr>
          <p:nvPr/>
        </p:nvCxnSpPr>
        <p:spPr bwMode="auto">
          <a:xfrm rot="5400000" flipH="1">
            <a:off x="4344194" y="2829719"/>
            <a:ext cx="152400" cy="39688"/>
          </a:xfrm>
          <a:prstGeom prst="curvedConnector3">
            <a:avLst>
              <a:gd name="adj1" fmla="val 50000"/>
            </a:avLst>
          </a:prstGeom>
          <a:noFill/>
          <a:ln w="12700">
            <a:solidFill>
              <a:schemeClr val="tx1"/>
            </a:solidFill>
            <a:round/>
            <a:headEnd/>
            <a:tailEnd type="triangle" w="med" len="med"/>
          </a:ln>
        </p:spPr>
      </p:cxnSp>
      <p:cxnSp>
        <p:nvCxnSpPr>
          <p:cNvPr id="34874" name="AutoShape 469"/>
          <p:cNvCxnSpPr>
            <a:cxnSpLocks noChangeShapeType="1"/>
            <a:stCxn id="34826" idx="3"/>
            <a:endCxn id="34848" idx="1"/>
          </p:cNvCxnSpPr>
          <p:nvPr/>
        </p:nvCxnSpPr>
        <p:spPr bwMode="auto">
          <a:xfrm flipV="1">
            <a:off x="5237163" y="4922838"/>
            <a:ext cx="420687" cy="438150"/>
          </a:xfrm>
          <a:prstGeom prst="curvedConnector3">
            <a:avLst>
              <a:gd name="adj1" fmla="val 49810"/>
            </a:avLst>
          </a:prstGeom>
          <a:noFill/>
          <a:ln w="12700">
            <a:solidFill>
              <a:schemeClr val="tx1"/>
            </a:solidFill>
            <a:round/>
            <a:headEnd/>
            <a:tailEnd type="triangle" w="med" len="med"/>
          </a:ln>
        </p:spPr>
      </p:cxnSp>
      <p:cxnSp>
        <p:nvCxnSpPr>
          <p:cNvPr id="34875" name="AutoShape 470"/>
          <p:cNvCxnSpPr>
            <a:cxnSpLocks noChangeShapeType="1"/>
            <a:stCxn id="34843" idx="3"/>
            <a:endCxn id="34823" idx="1"/>
          </p:cNvCxnSpPr>
          <p:nvPr/>
        </p:nvCxnSpPr>
        <p:spPr bwMode="auto">
          <a:xfrm>
            <a:off x="1470025" y="5167313"/>
            <a:ext cx="739775" cy="233362"/>
          </a:xfrm>
          <a:prstGeom prst="curvedConnector3">
            <a:avLst>
              <a:gd name="adj1" fmla="val 50000"/>
            </a:avLst>
          </a:prstGeom>
          <a:noFill/>
          <a:ln w="12700">
            <a:solidFill>
              <a:schemeClr val="tx1"/>
            </a:solidFill>
            <a:round/>
            <a:headEnd/>
            <a:tailEnd type="triangle" w="med" len="med"/>
          </a:ln>
        </p:spPr>
      </p:cxnSp>
      <p:sp>
        <p:nvSpPr>
          <p:cNvPr id="34876" name="Text Box 471"/>
          <p:cNvSpPr txBox="1">
            <a:spLocks noChangeArrowheads="1"/>
          </p:cNvSpPr>
          <p:nvPr/>
        </p:nvSpPr>
        <p:spPr bwMode="auto">
          <a:xfrm>
            <a:off x="7391400" y="1447800"/>
            <a:ext cx="9953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4877" name="Text Box 472"/>
          <p:cNvSpPr txBox="1">
            <a:spLocks noChangeArrowheads="1"/>
          </p:cNvSpPr>
          <p:nvPr/>
        </p:nvSpPr>
        <p:spPr bwMode="auto">
          <a:xfrm>
            <a:off x="130175" y="1371600"/>
            <a:ext cx="885825" cy="91281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Investigación</a:t>
            </a:r>
          </a:p>
          <a:p>
            <a:r>
              <a:rPr lang="es-ES" sz="1200">
                <a:solidFill>
                  <a:schemeClr val="tx1"/>
                </a:solidFill>
              </a:rPr>
              <a:t>Pública</a:t>
            </a:r>
          </a:p>
          <a:p>
            <a:r>
              <a:rPr lang="es-ES" sz="1200">
                <a:solidFill>
                  <a:schemeClr val="tx1"/>
                </a:solidFill>
              </a:rPr>
              <a:t>Sistema</a:t>
            </a:r>
          </a:p>
          <a:p>
            <a:r>
              <a:rPr lang="es-ES" sz="1200">
                <a:solidFill>
                  <a:schemeClr val="tx1"/>
                </a:solidFill>
              </a:rPr>
              <a:t>Educativo</a:t>
            </a:r>
          </a:p>
          <a:p>
            <a:r>
              <a:rPr lang="es-ES" sz="1200">
                <a:solidFill>
                  <a:schemeClr val="tx1"/>
                </a:solidFill>
              </a:rPr>
              <a:t>y Sanitario</a:t>
            </a:r>
          </a:p>
        </p:txBody>
      </p:sp>
      <p:cxnSp>
        <p:nvCxnSpPr>
          <p:cNvPr id="34878" name="AutoShape 473"/>
          <p:cNvCxnSpPr>
            <a:cxnSpLocks noChangeShapeType="1"/>
            <a:stCxn id="34876" idx="0"/>
            <a:endCxn id="34877" idx="0"/>
          </p:cNvCxnSpPr>
          <p:nvPr/>
        </p:nvCxnSpPr>
        <p:spPr bwMode="auto">
          <a:xfrm rot="5400000" flipH="1">
            <a:off x="4193382" y="-2248694"/>
            <a:ext cx="76200" cy="7316787"/>
          </a:xfrm>
          <a:prstGeom prst="curvedConnector3">
            <a:avLst>
              <a:gd name="adj1" fmla="val 400000"/>
            </a:avLst>
          </a:prstGeom>
          <a:noFill/>
          <a:ln w="12700">
            <a:solidFill>
              <a:schemeClr val="tx1"/>
            </a:solidFill>
            <a:round/>
            <a:headEnd/>
            <a:tailEnd type="triangle" w="med" len="med"/>
          </a:ln>
        </p:spPr>
      </p:cxnSp>
      <p:cxnSp>
        <p:nvCxnSpPr>
          <p:cNvPr id="34879" name="AutoShape 474"/>
          <p:cNvCxnSpPr>
            <a:cxnSpLocks noChangeShapeType="1"/>
            <a:stCxn id="34877" idx="1"/>
            <a:endCxn id="34822" idx="1"/>
          </p:cNvCxnSpPr>
          <p:nvPr/>
        </p:nvCxnSpPr>
        <p:spPr bwMode="auto">
          <a:xfrm rot="10800000" flipH="1" flipV="1">
            <a:off x="130175" y="1828800"/>
            <a:ext cx="495300" cy="3984625"/>
          </a:xfrm>
          <a:prstGeom prst="curvedConnector3">
            <a:avLst>
              <a:gd name="adj1" fmla="val -13144"/>
            </a:avLst>
          </a:prstGeom>
          <a:noFill/>
          <a:ln w="12700">
            <a:solidFill>
              <a:schemeClr val="tx1"/>
            </a:solidFill>
            <a:round/>
            <a:headEnd/>
            <a:tailEnd type="triangle" w="med" len="med"/>
          </a:ln>
        </p:spPr>
      </p:cxnSp>
      <p:cxnSp>
        <p:nvCxnSpPr>
          <p:cNvPr id="34880" name="AutoShape 475"/>
          <p:cNvCxnSpPr>
            <a:cxnSpLocks noChangeShapeType="1"/>
            <a:stCxn id="34877" idx="2"/>
            <a:endCxn id="34844" idx="0"/>
          </p:cNvCxnSpPr>
          <p:nvPr/>
        </p:nvCxnSpPr>
        <p:spPr bwMode="auto">
          <a:xfrm rot="16200000" flipH="1">
            <a:off x="-274637" y="3132138"/>
            <a:ext cx="2165350" cy="469900"/>
          </a:xfrm>
          <a:prstGeom prst="curvedConnector3">
            <a:avLst>
              <a:gd name="adj1" fmla="val 50000"/>
            </a:avLst>
          </a:prstGeom>
          <a:noFill/>
          <a:ln w="12700">
            <a:solidFill>
              <a:schemeClr val="tx1"/>
            </a:solidFill>
            <a:round/>
            <a:headEnd/>
            <a:tailEnd type="triangle" w="med" len="med"/>
          </a:ln>
        </p:spPr>
      </p:cxnSp>
      <p:sp>
        <p:nvSpPr>
          <p:cNvPr id="34881" name="Text Box 476"/>
          <p:cNvSpPr txBox="1">
            <a:spLocks noChangeArrowheads="1"/>
          </p:cNvSpPr>
          <p:nvPr/>
        </p:nvSpPr>
        <p:spPr bwMode="auto">
          <a:xfrm>
            <a:off x="6934200" y="4724400"/>
            <a:ext cx="111283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Canales, niveles</a:t>
            </a:r>
          </a:p>
        </p:txBody>
      </p:sp>
      <p:sp>
        <p:nvSpPr>
          <p:cNvPr id="34882" name="Text Box 477"/>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4883" name="Text Box 478"/>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4884" name="Text Box 479"/>
          <p:cNvSpPr txBox="1">
            <a:spLocks noChangeArrowheads="1"/>
          </p:cNvSpPr>
          <p:nvPr/>
        </p:nvSpPr>
        <p:spPr bwMode="auto">
          <a:xfrm>
            <a:off x="5645150" y="5227638"/>
            <a:ext cx="457200"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sp>
        <p:nvSpPr>
          <p:cNvPr id="34885" name="Text Box 480"/>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4886" name="Text Box 481"/>
          <p:cNvSpPr txBox="1">
            <a:spLocks noChangeArrowheads="1"/>
          </p:cNvSpPr>
          <p:nvPr/>
        </p:nvSpPr>
        <p:spPr bwMode="auto">
          <a:xfrm>
            <a:off x="5657850" y="4740275"/>
            <a:ext cx="590550"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Bienes,</a:t>
            </a:r>
          </a:p>
          <a:p>
            <a:r>
              <a:rPr lang="es-ES" sz="1200">
                <a:solidFill>
                  <a:schemeClr val="tx1"/>
                </a:solidFill>
              </a:rPr>
              <a:t>servicios</a:t>
            </a:r>
          </a:p>
        </p:txBody>
      </p:sp>
      <p:sp>
        <p:nvSpPr>
          <p:cNvPr id="34887" name="Text Box 482"/>
          <p:cNvSpPr txBox="1">
            <a:spLocks noChangeArrowheads="1"/>
          </p:cNvSpPr>
          <p:nvPr/>
        </p:nvSpPr>
        <p:spPr bwMode="auto">
          <a:xfrm>
            <a:off x="7315200" y="4008438"/>
            <a:ext cx="4730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Ventas</a:t>
            </a:r>
          </a:p>
        </p:txBody>
      </p:sp>
      <p:sp>
        <p:nvSpPr>
          <p:cNvPr id="34888" name="Text Box 483"/>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4889" name="Text Box 484"/>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4890" name="Text Box 485"/>
          <p:cNvSpPr txBox="1">
            <a:spLocks noChangeArrowheads="1"/>
          </p:cNvSpPr>
          <p:nvPr/>
        </p:nvSpPr>
        <p:spPr bwMode="auto">
          <a:xfrm>
            <a:off x="5105400" y="23320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sp>
        <p:nvSpPr>
          <p:cNvPr id="34891" name="Text Box 486"/>
          <p:cNvSpPr txBox="1">
            <a:spLocks noChangeArrowheads="1"/>
          </p:cNvSpPr>
          <p:nvPr/>
        </p:nvSpPr>
        <p:spPr bwMode="auto">
          <a:xfrm>
            <a:off x="1949450" y="2941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4892" name="Text Box 487"/>
          <p:cNvSpPr txBox="1">
            <a:spLocks noChangeArrowheads="1"/>
          </p:cNvSpPr>
          <p:nvPr/>
        </p:nvSpPr>
        <p:spPr bwMode="auto">
          <a:xfrm>
            <a:off x="6019800" y="25606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4893" name="AutoShape 488"/>
          <p:cNvCxnSpPr>
            <a:cxnSpLocks noChangeShapeType="1"/>
            <a:stCxn id="35184" idx="1"/>
            <a:endCxn id="34887" idx="2"/>
          </p:cNvCxnSpPr>
          <p:nvPr/>
        </p:nvCxnSpPr>
        <p:spPr bwMode="auto">
          <a:xfrm rot="10800000">
            <a:off x="7551738" y="4191000"/>
            <a:ext cx="449262" cy="15875"/>
          </a:xfrm>
          <a:prstGeom prst="curvedConnector2">
            <a:avLst/>
          </a:prstGeom>
          <a:noFill/>
          <a:ln w="12700">
            <a:solidFill>
              <a:schemeClr val="tx1"/>
            </a:solidFill>
            <a:round/>
            <a:headEnd/>
            <a:tailEnd type="triangle" w="med" len="med"/>
          </a:ln>
        </p:spPr>
      </p:cxnSp>
      <p:cxnSp>
        <p:nvCxnSpPr>
          <p:cNvPr id="34894" name="AutoShape 489"/>
          <p:cNvCxnSpPr>
            <a:cxnSpLocks noChangeShapeType="1"/>
            <a:stCxn id="34885" idx="3"/>
            <a:endCxn id="35184" idx="2"/>
          </p:cNvCxnSpPr>
          <p:nvPr/>
        </p:nvCxnSpPr>
        <p:spPr bwMode="auto">
          <a:xfrm flipV="1">
            <a:off x="8077200" y="4297363"/>
            <a:ext cx="198438" cy="788987"/>
          </a:xfrm>
          <a:prstGeom prst="curvedConnector2">
            <a:avLst/>
          </a:prstGeom>
          <a:noFill/>
          <a:ln w="12700">
            <a:solidFill>
              <a:schemeClr val="tx1"/>
            </a:solidFill>
            <a:round/>
            <a:headEnd/>
            <a:tailEnd type="triangle" w="med" len="med"/>
          </a:ln>
        </p:spPr>
      </p:cxnSp>
      <p:cxnSp>
        <p:nvCxnSpPr>
          <p:cNvPr id="34895" name="AutoShape 490"/>
          <p:cNvCxnSpPr>
            <a:cxnSpLocks noChangeShapeType="1"/>
            <a:stCxn id="34884" idx="3"/>
            <a:endCxn id="34885" idx="1"/>
          </p:cNvCxnSpPr>
          <p:nvPr/>
        </p:nvCxnSpPr>
        <p:spPr bwMode="auto">
          <a:xfrm flipV="1">
            <a:off x="6102350" y="5086350"/>
            <a:ext cx="792163" cy="233363"/>
          </a:xfrm>
          <a:prstGeom prst="curvedConnector3">
            <a:avLst>
              <a:gd name="adj1" fmla="val 49898"/>
            </a:avLst>
          </a:prstGeom>
          <a:noFill/>
          <a:ln w="12700">
            <a:solidFill>
              <a:schemeClr val="tx1"/>
            </a:solidFill>
            <a:round/>
            <a:headEnd/>
            <a:tailEnd type="triangle" w="med" len="med"/>
          </a:ln>
        </p:spPr>
      </p:cxnSp>
      <p:cxnSp>
        <p:nvCxnSpPr>
          <p:cNvPr id="34896" name="AutoShape 491"/>
          <p:cNvCxnSpPr>
            <a:cxnSpLocks noChangeShapeType="1"/>
            <a:stCxn id="34886" idx="2"/>
            <a:endCxn id="34884" idx="0"/>
          </p:cNvCxnSpPr>
          <p:nvPr/>
        </p:nvCxnSpPr>
        <p:spPr bwMode="auto">
          <a:xfrm rot="5400000">
            <a:off x="5852319" y="5126831"/>
            <a:ext cx="122238" cy="79375"/>
          </a:xfrm>
          <a:prstGeom prst="curvedConnector3">
            <a:avLst>
              <a:gd name="adj1" fmla="val 49352"/>
            </a:avLst>
          </a:prstGeom>
          <a:noFill/>
          <a:ln w="12700">
            <a:solidFill>
              <a:schemeClr val="tx1"/>
            </a:solidFill>
            <a:round/>
            <a:headEnd/>
            <a:tailEnd type="triangle" w="med" len="med"/>
          </a:ln>
        </p:spPr>
      </p:cxnSp>
      <p:cxnSp>
        <p:nvCxnSpPr>
          <p:cNvPr id="34897" name="AutoShape 492"/>
          <p:cNvCxnSpPr>
            <a:cxnSpLocks noChangeShapeType="1"/>
            <a:stCxn id="34887" idx="0"/>
            <a:endCxn id="34892" idx="3"/>
          </p:cNvCxnSpPr>
          <p:nvPr/>
        </p:nvCxnSpPr>
        <p:spPr bwMode="auto">
          <a:xfrm rot="5400000" flipH="1">
            <a:off x="6352381" y="2809082"/>
            <a:ext cx="1355725" cy="1042988"/>
          </a:xfrm>
          <a:prstGeom prst="curvedConnector2">
            <a:avLst/>
          </a:prstGeom>
          <a:noFill/>
          <a:ln w="12700">
            <a:solidFill>
              <a:schemeClr val="tx1"/>
            </a:solidFill>
            <a:round/>
            <a:headEnd/>
            <a:tailEnd type="triangle" w="med" len="med"/>
          </a:ln>
        </p:spPr>
      </p:cxnSp>
      <p:cxnSp>
        <p:nvCxnSpPr>
          <p:cNvPr id="34898" name="AutoShape 493"/>
          <p:cNvCxnSpPr>
            <a:cxnSpLocks noChangeShapeType="1"/>
            <a:stCxn id="34892" idx="1"/>
            <a:endCxn id="34890" idx="2"/>
          </p:cNvCxnSpPr>
          <p:nvPr/>
        </p:nvCxnSpPr>
        <p:spPr bwMode="auto">
          <a:xfrm rot="10800000">
            <a:off x="5710238" y="2514600"/>
            <a:ext cx="309562" cy="138113"/>
          </a:xfrm>
          <a:prstGeom prst="curvedConnector2">
            <a:avLst/>
          </a:prstGeom>
          <a:noFill/>
          <a:ln w="12700">
            <a:solidFill>
              <a:schemeClr val="tx1"/>
            </a:solidFill>
            <a:round/>
            <a:headEnd/>
            <a:tailEnd type="triangle" w="med" len="med"/>
          </a:ln>
        </p:spPr>
      </p:cxnSp>
      <p:cxnSp>
        <p:nvCxnSpPr>
          <p:cNvPr id="34899" name="AutoShape 494"/>
          <p:cNvCxnSpPr>
            <a:cxnSpLocks noChangeShapeType="1"/>
            <a:stCxn id="34888" idx="0"/>
            <a:endCxn id="34889"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4900" name="AutoShape 495"/>
          <p:cNvCxnSpPr>
            <a:cxnSpLocks noChangeShapeType="1"/>
            <a:stCxn id="34889" idx="1"/>
            <a:endCxn id="34891" idx="0"/>
          </p:cNvCxnSpPr>
          <p:nvPr/>
        </p:nvCxnSpPr>
        <p:spPr bwMode="auto">
          <a:xfrm rot="10800000" flipV="1">
            <a:off x="2193925" y="2500313"/>
            <a:ext cx="423863" cy="441325"/>
          </a:xfrm>
          <a:prstGeom prst="curvedConnector2">
            <a:avLst/>
          </a:prstGeom>
          <a:noFill/>
          <a:ln w="12700">
            <a:solidFill>
              <a:schemeClr val="tx1"/>
            </a:solidFill>
            <a:round/>
            <a:headEnd/>
            <a:tailEnd type="triangle" w="med" len="med"/>
          </a:ln>
        </p:spPr>
      </p:cxnSp>
      <p:cxnSp>
        <p:nvCxnSpPr>
          <p:cNvPr id="34901" name="AutoShape 496"/>
          <p:cNvCxnSpPr>
            <a:cxnSpLocks noChangeShapeType="1"/>
            <a:stCxn id="34891" idx="2"/>
            <a:endCxn id="34882" idx="1"/>
          </p:cNvCxnSpPr>
          <p:nvPr/>
        </p:nvCxnSpPr>
        <p:spPr bwMode="auto">
          <a:xfrm rot="5400000">
            <a:off x="380206" y="3353594"/>
            <a:ext cx="2043113" cy="1584325"/>
          </a:xfrm>
          <a:prstGeom prst="curvedConnector4">
            <a:avLst>
              <a:gd name="adj1" fmla="val 18880"/>
              <a:gd name="adj2" fmla="val 112023"/>
            </a:avLst>
          </a:prstGeom>
          <a:noFill/>
          <a:ln w="12700">
            <a:solidFill>
              <a:schemeClr val="tx1"/>
            </a:solidFill>
            <a:round/>
            <a:headEnd/>
            <a:tailEnd type="triangle" w="med" len="med"/>
          </a:ln>
        </p:spPr>
      </p:cxnSp>
      <p:cxnSp>
        <p:nvCxnSpPr>
          <p:cNvPr id="34902" name="AutoShape 497"/>
          <p:cNvCxnSpPr>
            <a:cxnSpLocks noChangeShapeType="1"/>
            <a:stCxn id="34889" idx="2"/>
            <a:endCxn id="34883" idx="0"/>
          </p:cNvCxnSpPr>
          <p:nvPr/>
        </p:nvCxnSpPr>
        <p:spPr bwMode="auto">
          <a:xfrm rot="5400000">
            <a:off x="1161256" y="2472532"/>
            <a:ext cx="1858963" cy="2095500"/>
          </a:xfrm>
          <a:prstGeom prst="curvedConnector3">
            <a:avLst>
              <a:gd name="adj1" fmla="val 49958"/>
            </a:avLst>
          </a:prstGeom>
          <a:noFill/>
          <a:ln w="12700">
            <a:solidFill>
              <a:schemeClr val="tx1"/>
            </a:solidFill>
            <a:round/>
            <a:headEnd/>
            <a:tailEnd type="triangle" w="med" len="med"/>
          </a:ln>
        </p:spPr>
      </p:cxnSp>
      <p:sp>
        <p:nvSpPr>
          <p:cNvPr id="34903" name="Text Box 498"/>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4904" name="Text Box 499"/>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4905" name="Text Box 500"/>
          <p:cNvSpPr txBox="1">
            <a:spLocks noChangeArrowheads="1"/>
          </p:cNvSpPr>
          <p:nvPr/>
        </p:nvSpPr>
        <p:spPr bwMode="auto">
          <a:xfrm>
            <a:off x="5562600" y="2865438"/>
            <a:ext cx="879475" cy="182562"/>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Plan de MKT</a:t>
            </a:r>
          </a:p>
        </p:txBody>
      </p:sp>
      <p:sp>
        <p:nvSpPr>
          <p:cNvPr id="34906" name="Text Box 501"/>
          <p:cNvSpPr txBox="1">
            <a:spLocks noChangeArrowheads="1"/>
          </p:cNvSpPr>
          <p:nvPr/>
        </p:nvSpPr>
        <p:spPr bwMode="auto">
          <a:xfrm>
            <a:off x="5029200" y="3733800"/>
            <a:ext cx="633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p>
        </p:txBody>
      </p:sp>
      <p:sp>
        <p:nvSpPr>
          <p:cNvPr id="34907" name="Text Box 502"/>
          <p:cNvSpPr txBox="1">
            <a:spLocks noChangeArrowheads="1"/>
          </p:cNvSpPr>
          <p:nvPr/>
        </p:nvSpPr>
        <p:spPr bwMode="auto">
          <a:xfrm>
            <a:off x="6792913" y="3063875"/>
            <a:ext cx="903287"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Publicidad</a:t>
            </a:r>
          </a:p>
          <a:p>
            <a:r>
              <a:rPr lang="es-ES" sz="1200">
                <a:solidFill>
                  <a:schemeClr val="tx1"/>
                </a:solidFill>
              </a:rPr>
              <a:t>y promocines</a:t>
            </a:r>
          </a:p>
        </p:txBody>
      </p:sp>
      <p:sp>
        <p:nvSpPr>
          <p:cNvPr id="34908" name="Text Box 503"/>
          <p:cNvSpPr txBox="1">
            <a:spLocks noChangeArrowheads="1"/>
          </p:cNvSpPr>
          <p:nvPr/>
        </p:nvSpPr>
        <p:spPr bwMode="auto">
          <a:xfrm>
            <a:off x="7010400" y="2819400"/>
            <a:ext cx="50641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Precios</a:t>
            </a:r>
          </a:p>
        </p:txBody>
      </p:sp>
      <p:cxnSp>
        <p:nvCxnSpPr>
          <p:cNvPr id="34909" name="AutoShape 504"/>
          <p:cNvCxnSpPr>
            <a:cxnSpLocks noChangeShapeType="1"/>
            <a:stCxn id="34904" idx="2"/>
            <a:endCxn id="35184" idx="0"/>
          </p:cNvCxnSpPr>
          <p:nvPr/>
        </p:nvCxnSpPr>
        <p:spPr bwMode="auto">
          <a:xfrm rot="5400000">
            <a:off x="7958138" y="3776663"/>
            <a:ext cx="655637" cy="20637"/>
          </a:xfrm>
          <a:prstGeom prst="curvedConnector3">
            <a:avLst>
              <a:gd name="adj1" fmla="val 49880"/>
            </a:avLst>
          </a:prstGeom>
          <a:noFill/>
          <a:ln w="12700">
            <a:solidFill>
              <a:schemeClr val="tx1"/>
            </a:solidFill>
            <a:round/>
            <a:headEnd/>
            <a:tailEnd type="triangle" w="med" len="med"/>
          </a:ln>
        </p:spPr>
      </p:cxnSp>
      <p:cxnSp>
        <p:nvCxnSpPr>
          <p:cNvPr id="34910" name="AutoShape 505"/>
          <p:cNvCxnSpPr>
            <a:cxnSpLocks noChangeShapeType="1"/>
            <a:stCxn id="34904" idx="0"/>
            <a:endCxn id="34903" idx="2"/>
          </p:cNvCxnSpPr>
          <p:nvPr/>
        </p:nvCxnSpPr>
        <p:spPr bwMode="auto">
          <a:xfrm rot="5400000" flipH="1">
            <a:off x="8156575" y="3136901"/>
            <a:ext cx="274637" cy="4762"/>
          </a:xfrm>
          <a:prstGeom prst="curvedConnector3">
            <a:avLst>
              <a:gd name="adj1" fmla="val 42194"/>
            </a:avLst>
          </a:prstGeom>
          <a:noFill/>
          <a:ln w="12700">
            <a:solidFill>
              <a:schemeClr val="tx1"/>
            </a:solidFill>
            <a:round/>
            <a:headEnd/>
            <a:tailEnd type="triangle" w="med" len="med"/>
          </a:ln>
        </p:spPr>
      </p:cxnSp>
      <p:cxnSp>
        <p:nvCxnSpPr>
          <p:cNvPr id="34911" name="AutoShape 506"/>
          <p:cNvCxnSpPr>
            <a:cxnSpLocks noChangeShapeType="1"/>
            <a:stCxn id="34906" idx="2"/>
            <a:endCxn id="35195" idx="0"/>
          </p:cNvCxnSpPr>
          <p:nvPr/>
        </p:nvCxnSpPr>
        <p:spPr bwMode="auto">
          <a:xfrm rot="16200000" flipH="1">
            <a:off x="5494338" y="3768725"/>
            <a:ext cx="138112" cy="433388"/>
          </a:xfrm>
          <a:prstGeom prst="curvedConnector3">
            <a:avLst>
              <a:gd name="adj1" fmla="val 49426"/>
            </a:avLst>
          </a:prstGeom>
          <a:noFill/>
          <a:ln w="12700">
            <a:solidFill>
              <a:schemeClr val="tx1"/>
            </a:solidFill>
            <a:round/>
            <a:headEnd/>
            <a:tailEnd type="triangle" w="med" len="med"/>
          </a:ln>
        </p:spPr>
      </p:cxnSp>
      <p:cxnSp>
        <p:nvCxnSpPr>
          <p:cNvPr id="34912" name="AutoShape 507"/>
          <p:cNvCxnSpPr>
            <a:cxnSpLocks noChangeShapeType="1"/>
            <a:stCxn id="34905" idx="2"/>
            <a:endCxn id="34906" idx="0"/>
          </p:cNvCxnSpPr>
          <p:nvPr/>
        </p:nvCxnSpPr>
        <p:spPr bwMode="auto">
          <a:xfrm rot="5400000">
            <a:off x="5331619" y="3063081"/>
            <a:ext cx="685800" cy="655638"/>
          </a:xfrm>
          <a:prstGeom prst="curvedConnector3">
            <a:avLst>
              <a:gd name="adj1" fmla="val 50000"/>
            </a:avLst>
          </a:prstGeom>
          <a:noFill/>
          <a:ln w="12700">
            <a:solidFill>
              <a:schemeClr val="tx1"/>
            </a:solidFill>
            <a:round/>
            <a:headEnd/>
            <a:tailEnd type="triangle" w="med" len="med"/>
          </a:ln>
        </p:spPr>
      </p:cxnSp>
      <p:cxnSp>
        <p:nvCxnSpPr>
          <p:cNvPr id="34913" name="AutoShape 508"/>
          <p:cNvCxnSpPr>
            <a:cxnSpLocks noChangeShapeType="1"/>
            <a:stCxn id="35176" idx="0"/>
            <a:endCxn id="34905" idx="1"/>
          </p:cNvCxnSpPr>
          <p:nvPr/>
        </p:nvCxnSpPr>
        <p:spPr bwMode="auto">
          <a:xfrm rot="-5400000">
            <a:off x="5311775" y="2949576"/>
            <a:ext cx="242887" cy="258762"/>
          </a:xfrm>
          <a:prstGeom prst="curvedConnector2">
            <a:avLst/>
          </a:prstGeom>
          <a:noFill/>
          <a:ln w="12700">
            <a:solidFill>
              <a:schemeClr val="tx1"/>
            </a:solidFill>
            <a:round/>
            <a:headEnd/>
            <a:tailEnd type="triangle" w="med" len="med"/>
          </a:ln>
        </p:spPr>
      </p:cxnSp>
      <p:cxnSp>
        <p:nvCxnSpPr>
          <p:cNvPr id="34914" name="AutoShape 509"/>
          <p:cNvCxnSpPr>
            <a:cxnSpLocks noChangeShapeType="1"/>
            <a:stCxn id="34905" idx="3"/>
            <a:endCxn id="34908" idx="1"/>
          </p:cNvCxnSpPr>
          <p:nvPr/>
        </p:nvCxnSpPr>
        <p:spPr bwMode="auto">
          <a:xfrm flipV="1">
            <a:off x="6442075" y="2911475"/>
            <a:ext cx="568325" cy="46038"/>
          </a:xfrm>
          <a:prstGeom prst="curvedConnector3">
            <a:avLst>
              <a:gd name="adj1" fmla="val 50000"/>
            </a:avLst>
          </a:prstGeom>
          <a:noFill/>
          <a:ln w="12700">
            <a:solidFill>
              <a:schemeClr val="tx1"/>
            </a:solidFill>
            <a:round/>
            <a:headEnd/>
            <a:tailEnd type="triangle" w="med" len="med"/>
          </a:ln>
        </p:spPr>
      </p:cxnSp>
      <p:cxnSp>
        <p:nvCxnSpPr>
          <p:cNvPr id="34915" name="AutoShape 510"/>
          <p:cNvCxnSpPr>
            <a:cxnSpLocks noChangeShapeType="1"/>
            <a:stCxn id="34905" idx="3"/>
            <a:endCxn id="34907" idx="1"/>
          </p:cNvCxnSpPr>
          <p:nvPr/>
        </p:nvCxnSpPr>
        <p:spPr bwMode="auto">
          <a:xfrm>
            <a:off x="6442075" y="2957513"/>
            <a:ext cx="350838" cy="288925"/>
          </a:xfrm>
          <a:prstGeom prst="curvedConnector3">
            <a:avLst>
              <a:gd name="adj1" fmla="val 49773"/>
            </a:avLst>
          </a:prstGeom>
          <a:noFill/>
          <a:ln w="12700">
            <a:solidFill>
              <a:schemeClr val="tx1"/>
            </a:solidFill>
            <a:round/>
            <a:headEnd/>
            <a:tailEnd type="triangle" w="med" len="med"/>
          </a:ln>
        </p:spPr>
      </p:cxnSp>
      <p:cxnSp>
        <p:nvCxnSpPr>
          <p:cNvPr id="34916" name="AutoShape 511"/>
          <p:cNvCxnSpPr>
            <a:cxnSpLocks noChangeShapeType="1"/>
            <a:stCxn id="35177" idx="3"/>
            <a:endCxn id="35184" idx="2"/>
          </p:cNvCxnSpPr>
          <p:nvPr/>
        </p:nvCxnSpPr>
        <p:spPr bwMode="auto">
          <a:xfrm flipV="1">
            <a:off x="7085013" y="4297363"/>
            <a:ext cx="1190625" cy="228600"/>
          </a:xfrm>
          <a:prstGeom prst="curvedConnector2">
            <a:avLst/>
          </a:prstGeom>
          <a:noFill/>
          <a:ln w="12700">
            <a:solidFill>
              <a:schemeClr val="tx1"/>
            </a:solidFill>
            <a:round/>
            <a:headEnd/>
            <a:tailEnd type="triangle" w="med" len="med"/>
          </a:ln>
        </p:spPr>
      </p:cxnSp>
      <p:cxnSp>
        <p:nvCxnSpPr>
          <p:cNvPr id="34917" name="AutoShape 512"/>
          <p:cNvCxnSpPr>
            <a:cxnSpLocks noChangeShapeType="1"/>
            <a:stCxn id="35177" idx="3"/>
            <a:endCxn id="34881" idx="0"/>
          </p:cNvCxnSpPr>
          <p:nvPr/>
        </p:nvCxnSpPr>
        <p:spPr bwMode="auto">
          <a:xfrm>
            <a:off x="7085013" y="4525963"/>
            <a:ext cx="406400" cy="198437"/>
          </a:xfrm>
          <a:prstGeom prst="curvedConnector2">
            <a:avLst/>
          </a:prstGeom>
          <a:noFill/>
          <a:ln w="12700">
            <a:solidFill>
              <a:schemeClr val="tx1"/>
            </a:solidFill>
            <a:round/>
            <a:headEnd/>
            <a:tailEnd type="triangle" w="med" len="med"/>
          </a:ln>
        </p:spPr>
      </p:cxnSp>
      <p:cxnSp>
        <p:nvCxnSpPr>
          <p:cNvPr id="34918" name="AutoShape 513"/>
          <p:cNvCxnSpPr>
            <a:cxnSpLocks noChangeShapeType="1"/>
            <a:stCxn id="35177" idx="1"/>
            <a:endCxn id="34931" idx="3"/>
          </p:cNvCxnSpPr>
          <p:nvPr/>
        </p:nvCxnSpPr>
        <p:spPr bwMode="auto">
          <a:xfrm rot="10800000" flipV="1">
            <a:off x="3140075" y="4525963"/>
            <a:ext cx="3260725" cy="138112"/>
          </a:xfrm>
          <a:prstGeom prst="curvedConnector3">
            <a:avLst>
              <a:gd name="adj1" fmla="val 50000"/>
            </a:avLst>
          </a:prstGeom>
          <a:noFill/>
          <a:ln w="12700">
            <a:solidFill>
              <a:schemeClr val="tx1"/>
            </a:solidFill>
            <a:round/>
            <a:headEnd/>
            <a:tailEnd type="triangle" w="med" len="med"/>
          </a:ln>
        </p:spPr>
      </p:cxnSp>
      <p:cxnSp>
        <p:nvCxnSpPr>
          <p:cNvPr id="34919" name="AutoShape 514"/>
          <p:cNvCxnSpPr>
            <a:cxnSpLocks noChangeShapeType="1"/>
            <a:stCxn id="34908" idx="3"/>
            <a:endCxn id="34904" idx="1"/>
          </p:cNvCxnSpPr>
          <p:nvPr/>
        </p:nvCxnSpPr>
        <p:spPr bwMode="auto">
          <a:xfrm>
            <a:off x="7516813" y="2911475"/>
            <a:ext cx="484187" cy="457200"/>
          </a:xfrm>
          <a:prstGeom prst="curvedConnector3">
            <a:avLst>
              <a:gd name="adj1" fmla="val 49838"/>
            </a:avLst>
          </a:prstGeom>
          <a:noFill/>
          <a:ln w="12700">
            <a:solidFill>
              <a:schemeClr val="tx1"/>
            </a:solidFill>
            <a:round/>
            <a:headEnd/>
            <a:tailEnd type="triangle" w="med" len="med"/>
          </a:ln>
        </p:spPr>
      </p:cxnSp>
      <p:cxnSp>
        <p:nvCxnSpPr>
          <p:cNvPr id="34920" name="AutoShape 515"/>
          <p:cNvCxnSpPr>
            <a:cxnSpLocks noChangeShapeType="1"/>
            <a:stCxn id="34907" idx="3"/>
            <a:endCxn id="34904" idx="1"/>
          </p:cNvCxnSpPr>
          <p:nvPr/>
        </p:nvCxnSpPr>
        <p:spPr bwMode="auto">
          <a:xfrm>
            <a:off x="7696200" y="3246438"/>
            <a:ext cx="304800" cy="122237"/>
          </a:xfrm>
          <a:prstGeom prst="curvedConnector3">
            <a:avLst>
              <a:gd name="adj1" fmla="val 50000"/>
            </a:avLst>
          </a:prstGeom>
          <a:noFill/>
          <a:ln w="12700">
            <a:solidFill>
              <a:schemeClr val="tx1"/>
            </a:solidFill>
            <a:round/>
            <a:headEnd/>
            <a:tailEnd type="triangle" w="med" len="med"/>
          </a:ln>
        </p:spPr>
      </p:cxnSp>
      <p:cxnSp>
        <p:nvCxnSpPr>
          <p:cNvPr id="34921" name="AutoShape 516"/>
          <p:cNvCxnSpPr>
            <a:cxnSpLocks noChangeShapeType="1"/>
            <a:stCxn id="35179" idx="2"/>
            <a:endCxn id="35177" idx="0"/>
          </p:cNvCxnSpPr>
          <p:nvPr/>
        </p:nvCxnSpPr>
        <p:spPr bwMode="auto">
          <a:xfrm rot="16200000" flipH="1">
            <a:off x="6569869" y="4169569"/>
            <a:ext cx="341312" cy="6350"/>
          </a:xfrm>
          <a:prstGeom prst="curvedConnector3">
            <a:avLst>
              <a:gd name="adj1" fmla="val 49769"/>
            </a:avLst>
          </a:prstGeom>
          <a:noFill/>
          <a:ln w="12700">
            <a:solidFill>
              <a:schemeClr val="tx1"/>
            </a:solidFill>
            <a:round/>
            <a:headEnd/>
            <a:tailEnd type="triangle" w="med" len="med"/>
          </a:ln>
        </p:spPr>
      </p:cxnSp>
      <p:cxnSp>
        <p:nvCxnSpPr>
          <p:cNvPr id="34922" name="AutoShape 517"/>
          <p:cNvCxnSpPr>
            <a:cxnSpLocks noChangeShapeType="1"/>
            <a:stCxn id="34908" idx="0"/>
            <a:endCxn id="34890" idx="3"/>
          </p:cNvCxnSpPr>
          <p:nvPr/>
        </p:nvCxnSpPr>
        <p:spPr bwMode="auto">
          <a:xfrm rot="5400000" flipH="1">
            <a:off x="6591300" y="2146301"/>
            <a:ext cx="395287" cy="950912"/>
          </a:xfrm>
          <a:prstGeom prst="curvedConnector2">
            <a:avLst/>
          </a:prstGeom>
          <a:noFill/>
          <a:ln w="12700">
            <a:solidFill>
              <a:schemeClr val="tx1"/>
            </a:solidFill>
            <a:round/>
            <a:headEnd/>
            <a:tailEnd type="triangle" w="med" len="med"/>
          </a:ln>
        </p:spPr>
      </p:cxnSp>
      <p:cxnSp>
        <p:nvCxnSpPr>
          <p:cNvPr id="34923" name="AutoShape 518"/>
          <p:cNvCxnSpPr>
            <a:cxnSpLocks noChangeShapeType="1"/>
            <a:stCxn id="34905" idx="1"/>
            <a:endCxn id="34889" idx="2"/>
          </p:cNvCxnSpPr>
          <p:nvPr/>
        </p:nvCxnSpPr>
        <p:spPr bwMode="auto">
          <a:xfrm rot="10800000">
            <a:off x="3138488" y="2590800"/>
            <a:ext cx="2424112" cy="366713"/>
          </a:xfrm>
          <a:prstGeom prst="curvedConnector2">
            <a:avLst/>
          </a:prstGeom>
          <a:noFill/>
          <a:ln w="12700">
            <a:solidFill>
              <a:schemeClr val="tx1"/>
            </a:solidFill>
            <a:round/>
            <a:headEnd/>
            <a:tailEnd type="triangle" w="med" len="med"/>
          </a:ln>
        </p:spPr>
      </p:cxnSp>
      <p:cxnSp>
        <p:nvCxnSpPr>
          <p:cNvPr id="34924" name="AutoShape 519"/>
          <p:cNvCxnSpPr>
            <a:cxnSpLocks noChangeShapeType="1"/>
            <a:stCxn id="35179" idx="2"/>
            <a:endCxn id="35195" idx="3"/>
          </p:cNvCxnSpPr>
          <p:nvPr/>
        </p:nvCxnSpPr>
        <p:spPr bwMode="auto">
          <a:xfrm rot="5400000">
            <a:off x="6337300" y="3836988"/>
            <a:ext cx="234950" cy="565150"/>
          </a:xfrm>
          <a:prstGeom prst="curvedConnector2">
            <a:avLst/>
          </a:prstGeom>
          <a:noFill/>
          <a:ln w="12700">
            <a:solidFill>
              <a:schemeClr val="tx1"/>
            </a:solidFill>
            <a:round/>
            <a:headEnd/>
            <a:tailEnd type="triangle" w="med" len="med"/>
          </a:ln>
        </p:spPr>
      </p:cxnSp>
      <p:sp>
        <p:nvSpPr>
          <p:cNvPr id="34925" name="Text Box 520"/>
          <p:cNvSpPr txBox="1">
            <a:spLocks noChangeArrowheads="1"/>
          </p:cNvSpPr>
          <p:nvPr/>
        </p:nvSpPr>
        <p:spPr bwMode="auto">
          <a:xfrm>
            <a:off x="6477000" y="35052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cxnSp>
        <p:nvCxnSpPr>
          <p:cNvPr id="34926" name="AutoShape 521"/>
          <p:cNvCxnSpPr>
            <a:cxnSpLocks noChangeShapeType="1"/>
            <a:stCxn id="34904" idx="2"/>
            <a:endCxn id="34925" idx="3"/>
          </p:cNvCxnSpPr>
          <p:nvPr/>
        </p:nvCxnSpPr>
        <p:spPr bwMode="auto">
          <a:xfrm rot="5400000">
            <a:off x="7714457" y="3015456"/>
            <a:ext cx="138112" cy="1025525"/>
          </a:xfrm>
          <a:prstGeom prst="curvedConnector2">
            <a:avLst/>
          </a:prstGeom>
          <a:noFill/>
          <a:ln w="12700">
            <a:solidFill>
              <a:schemeClr val="tx1"/>
            </a:solidFill>
            <a:round/>
            <a:headEnd/>
            <a:tailEnd type="triangle" w="med" len="med"/>
          </a:ln>
        </p:spPr>
      </p:cxnSp>
      <p:cxnSp>
        <p:nvCxnSpPr>
          <p:cNvPr id="34927" name="AutoShape 522"/>
          <p:cNvCxnSpPr>
            <a:cxnSpLocks noChangeShapeType="1"/>
            <a:stCxn id="34925" idx="1"/>
            <a:endCxn id="34905" idx="2"/>
          </p:cNvCxnSpPr>
          <p:nvPr/>
        </p:nvCxnSpPr>
        <p:spPr bwMode="auto">
          <a:xfrm rot="10800000">
            <a:off x="6002338" y="3048000"/>
            <a:ext cx="474662" cy="549275"/>
          </a:xfrm>
          <a:prstGeom prst="curvedConnector2">
            <a:avLst/>
          </a:prstGeom>
          <a:noFill/>
          <a:ln w="12700">
            <a:solidFill>
              <a:schemeClr val="tx1"/>
            </a:solidFill>
            <a:round/>
            <a:headEnd/>
            <a:tailEnd type="triangle" w="med" len="med"/>
          </a:ln>
        </p:spPr>
      </p:cxnSp>
      <p:cxnSp>
        <p:nvCxnSpPr>
          <p:cNvPr id="34928" name="AutoShape 523"/>
          <p:cNvCxnSpPr>
            <a:cxnSpLocks noChangeShapeType="1"/>
            <a:stCxn id="34887" idx="0"/>
            <a:endCxn id="34925" idx="3"/>
          </p:cNvCxnSpPr>
          <p:nvPr/>
        </p:nvCxnSpPr>
        <p:spPr bwMode="auto">
          <a:xfrm rot="5400000" flipH="1">
            <a:off x="7205662" y="3662363"/>
            <a:ext cx="411163" cy="280988"/>
          </a:xfrm>
          <a:prstGeom prst="curvedConnector2">
            <a:avLst/>
          </a:prstGeom>
          <a:noFill/>
          <a:ln w="12700">
            <a:solidFill>
              <a:schemeClr val="tx1"/>
            </a:solidFill>
            <a:round/>
            <a:headEnd/>
            <a:tailEnd type="triangle" w="med" len="med"/>
          </a:ln>
        </p:spPr>
      </p:cxnSp>
      <p:cxnSp>
        <p:nvCxnSpPr>
          <p:cNvPr id="34929" name="AutoShape 524"/>
          <p:cNvCxnSpPr>
            <a:cxnSpLocks noChangeShapeType="1"/>
            <a:stCxn id="34906" idx="0"/>
            <a:endCxn id="35180" idx="1"/>
          </p:cNvCxnSpPr>
          <p:nvPr/>
        </p:nvCxnSpPr>
        <p:spPr bwMode="auto">
          <a:xfrm rot="-5400000">
            <a:off x="5468938" y="3556000"/>
            <a:ext cx="55562" cy="300038"/>
          </a:xfrm>
          <a:prstGeom prst="curvedConnector2">
            <a:avLst/>
          </a:prstGeom>
          <a:noFill/>
          <a:ln w="12700">
            <a:solidFill>
              <a:schemeClr val="tx1"/>
            </a:solidFill>
            <a:round/>
            <a:headEnd/>
            <a:tailEnd type="triangle" w="med" len="med"/>
          </a:ln>
        </p:spPr>
      </p:cxnSp>
      <p:cxnSp>
        <p:nvCxnSpPr>
          <p:cNvPr id="34930" name="AutoShape 525"/>
          <p:cNvCxnSpPr>
            <a:cxnSpLocks noChangeShapeType="1"/>
            <a:stCxn id="34925" idx="1"/>
            <a:endCxn id="35180" idx="3"/>
          </p:cNvCxnSpPr>
          <p:nvPr/>
        </p:nvCxnSpPr>
        <p:spPr bwMode="auto">
          <a:xfrm rot="10800000" flipV="1">
            <a:off x="6272213" y="3597275"/>
            <a:ext cx="204787" cy="80963"/>
          </a:xfrm>
          <a:prstGeom prst="curvedConnector3">
            <a:avLst>
              <a:gd name="adj1" fmla="val 49611"/>
            </a:avLst>
          </a:prstGeom>
          <a:noFill/>
          <a:ln w="12700">
            <a:solidFill>
              <a:schemeClr val="tx1"/>
            </a:solidFill>
            <a:round/>
            <a:headEnd/>
            <a:tailEnd type="triangle" w="med" len="med"/>
          </a:ln>
        </p:spPr>
      </p:cxnSp>
      <p:sp>
        <p:nvSpPr>
          <p:cNvPr id="34931" name="Text Box 526"/>
          <p:cNvSpPr txBox="1">
            <a:spLocks noChangeArrowheads="1"/>
          </p:cNvSpPr>
          <p:nvPr/>
        </p:nvSpPr>
        <p:spPr bwMode="auto">
          <a:xfrm>
            <a:off x="2286000" y="4572000"/>
            <a:ext cx="854075"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4932" name="Text Box 527"/>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34933" name="AutoShape 528"/>
          <p:cNvCxnSpPr>
            <a:cxnSpLocks noChangeShapeType="1"/>
            <a:stCxn id="34931" idx="0"/>
            <a:endCxn id="34932" idx="2"/>
          </p:cNvCxnSpPr>
          <p:nvPr/>
        </p:nvCxnSpPr>
        <p:spPr bwMode="auto">
          <a:xfrm rot="-5400000">
            <a:off x="2423319" y="3901282"/>
            <a:ext cx="960437" cy="381000"/>
          </a:xfrm>
          <a:prstGeom prst="curvedConnector3">
            <a:avLst>
              <a:gd name="adj1" fmla="val 49917"/>
            </a:avLst>
          </a:prstGeom>
          <a:noFill/>
          <a:ln w="12700">
            <a:solidFill>
              <a:schemeClr val="tx1"/>
            </a:solidFill>
            <a:round/>
            <a:headEnd/>
            <a:tailEnd type="triangle" w="med" len="med"/>
          </a:ln>
        </p:spPr>
      </p:cxnSp>
      <p:sp>
        <p:nvSpPr>
          <p:cNvPr id="34934" name="Text Box 529"/>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cxnSp>
        <p:nvCxnSpPr>
          <p:cNvPr id="34935" name="AutoShape 530"/>
          <p:cNvCxnSpPr>
            <a:cxnSpLocks noChangeShapeType="1"/>
            <a:stCxn id="34934" idx="0"/>
            <a:endCxn id="34906" idx="1"/>
          </p:cNvCxnSpPr>
          <p:nvPr/>
        </p:nvCxnSpPr>
        <p:spPr bwMode="auto">
          <a:xfrm rot="-5400000">
            <a:off x="4286250" y="4216400"/>
            <a:ext cx="1133475" cy="352425"/>
          </a:xfrm>
          <a:prstGeom prst="curvedConnector2">
            <a:avLst/>
          </a:prstGeom>
          <a:noFill/>
          <a:ln w="12700">
            <a:solidFill>
              <a:schemeClr val="tx1"/>
            </a:solidFill>
            <a:round/>
            <a:headEnd/>
            <a:tailEnd type="triangle" w="med" len="med"/>
          </a:ln>
        </p:spPr>
      </p:cxnSp>
      <p:cxnSp>
        <p:nvCxnSpPr>
          <p:cNvPr id="34936" name="AutoShape 531"/>
          <p:cNvCxnSpPr>
            <a:cxnSpLocks noChangeShapeType="1"/>
            <a:stCxn id="35195" idx="2"/>
            <a:endCxn id="34934" idx="0"/>
          </p:cNvCxnSpPr>
          <p:nvPr/>
        </p:nvCxnSpPr>
        <p:spPr bwMode="auto">
          <a:xfrm rot="5400000">
            <a:off x="4958557" y="4137818"/>
            <a:ext cx="539750" cy="1103313"/>
          </a:xfrm>
          <a:prstGeom prst="curvedConnector3">
            <a:avLst>
              <a:gd name="adj1" fmla="val 50000"/>
            </a:avLst>
          </a:prstGeom>
          <a:noFill/>
          <a:ln w="12700">
            <a:solidFill>
              <a:schemeClr val="tx1"/>
            </a:solidFill>
            <a:round/>
            <a:headEnd/>
            <a:tailEnd type="triangle" w="med" len="med"/>
          </a:ln>
        </p:spPr>
      </p:cxnSp>
      <p:sp>
        <p:nvSpPr>
          <p:cNvPr id="34937" name="Text Box 532"/>
          <p:cNvSpPr txBox="1">
            <a:spLocks noChangeArrowheads="1"/>
          </p:cNvSpPr>
          <p:nvPr/>
        </p:nvSpPr>
        <p:spPr bwMode="auto">
          <a:xfrm>
            <a:off x="7391400" y="1447800"/>
            <a:ext cx="995363"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4938" name="Text Box 533"/>
          <p:cNvSpPr txBox="1">
            <a:spLocks noChangeArrowheads="1"/>
          </p:cNvSpPr>
          <p:nvPr/>
        </p:nvSpPr>
        <p:spPr bwMode="auto">
          <a:xfrm>
            <a:off x="8001000" y="1600200"/>
            <a:ext cx="960438" cy="109537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Seguridad</a:t>
            </a:r>
          </a:p>
          <a:p>
            <a:r>
              <a:rPr lang="es-ES" sz="1200">
                <a:solidFill>
                  <a:schemeClr val="tx1"/>
                </a:solidFill>
              </a:rPr>
              <a:t>Estabilidad</a:t>
            </a:r>
          </a:p>
          <a:p>
            <a:r>
              <a:rPr lang="es-ES" sz="1200">
                <a:solidFill>
                  <a:schemeClr val="tx1"/>
                </a:solidFill>
              </a:rPr>
              <a:t>Redistribución</a:t>
            </a:r>
          </a:p>
          <a:p>
            <a:r>
              <a:rPr lang="es-ES" sz="1200">
                <a:solidFill>
                  <a:schemeClr val="tx1"/>
                </a:solidFill>
              </a:rPr>
              <a:t>de riqueza</a:t>
            </a:r>
          </a:p>
          <a:p>
            <a:r>
              <a:rPr lang="es-ES" sz="1200">
                <a:solidFill>
                  <a:schemeClr val="tx1"/>
                </a:solidFill>
              </a:rPr>
              <a:t>Legislación</a:t>
            </a:r>
          </a:p>
          <a:p>
            <a:r>
              <a:rPr lang="es-ES" sz="1200">
                <a:solidFill>
                  <a:schemeClr val="tx1"/>
                </a:solidFill>
              </a:rPr>
              <a:t>Competencia</a:t>
            </a:r>
          </a:p>
        </p:txBody>
      </p:sp>
      <p:cxnSp>
        <p:nvCxnSpPr>
          <p:cNvPr id="34939" name="AutoShape 534"/>
          <p:cNvCxnSpPr>
            <a:cxnSpLocks noChangeShapeType="1"/>
            <a:stCxn id="34937" idx="2"/>
            <a:endCxn id="34938" idx="1"/>
          </p:cNvCxnSpPr>
          <p:nvPr/>
        </p:nvCxnSpPr>
        <p:spPr bwMode="auto">
          <a:xfrm rot="16200000" flipH="1">
            <a:off x="7686675" y="1833563"/>
            <a:ext cx="517525" cy="111125"/>
          </a:xfrm>
          <a:prstGeom prst="curvedConnector2">
            <a:avLst/>
          </a:prstGeom>
          <a:noFill/>
          <a:ln w="12700">
            <a:solidFill>
              <a:schemeClr val="tx1"/>
            </a:solidFill>
            <a:round/>
            <a:headEnd/>
            <a:tailEnd type="triangle" w="med" len="med"/>
          </a:ln>
        </p:spPr>
      </p:cxnSp>
      <p:cxnSp>
        <p:nvCxnSpPr>
          <p:cNvPr id="34940" name="AutoShape 535"/>
          <p:cNvCxnSpPr>
            <a:cxnSpLocks noChangeShapeType="1"/>
            <a:stCxn id="34938" idx="3"/>
            <a:endCxn id="34904" idx="3"/>
          </p:cNvCxnSpPr>
          <p:nvPr/>
        </p:nvCxnSpPr>
        <p:spPr bwMode="auto">
          <a:xfrm flipH="1">
            <a:off x="8591550" y="2147888"/>
            <a:ext cx="369888" cy="1220787"/>
          </a:xfrm>
          <a:prstGeom prst="curvedConnector3">
            <a:avLst>
              <a:gd name="adj1" fmla="val -18028"/>
            </a:avLst>
          </a:prstGeom>
          <a:noFill/>
          <a:ln w="12700">
            <a:solidFill>
              <a:schemeClr val="tx1"/>
            </a:solidFill>
            <a:round/>
            <a:headEnd/>
            <a:tailEnd type="triangle" w="med" len="med"/>
          </a:ln>
        </p:spPr>
      </p:cxnSp>
      <p:sp>
        <p:nvSpPr>
          <p:cNvPr id="34941" name="Text Box 536"/>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4942" name="Text Box 537"/>
          <p:cNvSpPr txBox="1">
            <a:spLocks noChangeArrowheads="1"/>
          </p:cNvSpPr>
          <p:nvPr/>
        </p:nvSpPr>
        <p:spPr bwMode="auto">
          <a:xfrm>
            <a:off x="2617788" y="24082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cxnSp>
        <p:nvCxnSpPr>
          <p:cNvPr id="34943" name="AutoShape 538"/>
          <p:cNvCxnSpPr>
            <a:cxnSpLocks noChangeShapeType="1"/>
            <a:stCxn id="34941" idx="0"/>
            <a:endCxn id="34942" idx="2"/>
          </p:cNvCxnSpPr>
          <p:nvPr/>
        </p:nvCxnSpPr>
        <p:spPr bwMode="auto">
          <a:xfrm rot="-5400000">
            <a:off x="2697163" y="2987675"/>
            <a:ext cx="838200" cy="44450"/>
          </a:xfrm>
          <a:prstGeom prst="curvedConnector3">
            <a:avLst>
              <a:gd name="adj1" fmla="val 50000"/>
            </a:avLst>
          </a:prstGeom>
          <a:noFill/>
          <a:ln w="12700">
            <a:solidFill>
              <a:schemeClr val="tx1"/>
            </a:solidFill>
            <a:round/>
            <a:headEnd/>
            <a:tailEnd type="triangle" w="med" len="med"/>
          </a:ln>
        </p:spPr>
      </p:cxnSp>
      <p:cxnSp>
        <p:nvCxnSpPr>
          <p:cNvPr id="34944" name="AutoShape 539"/>
          <p:cNvCxnSpPr>
            <a:cxnSpLocks noChangeShapeType="1"/>
            <a:stCxn id="34942" idx="2"/>
          </p:cNvCxnSpPr>
          <p:nvPr/>
        </p:nvCxnSpPr>
        <p:spPr bwMode="auto">
          <a:xfrm rot="5400000">
            <a:off x="1016000" y="2693988"/>
            <a:ext cx="2225675" cy="2019300"/>
          </a:xfrm>
          <a:prstGeom prst="curvedConnector3">
            <a:avLst>
              <a:gd name="adj1" fmla="val 50000"/>
            </a:avLst>
          </a:prstGeom>
          <a:noFill/>
          <a:ln w="12700">
            <a:solidFill>
              <a:schemeClr val="tx1"/>
            </a:solidFill>
            <a:round/>
            <a:headEnd/>
            <a:tailEnd type="triangle" w="med" len="med"/>
          </a:ln>
        </p:spPr>
      </p:cxnSp>
      <p:sp>
        <p:nvSpPr>
          <p:cNvPr id="34945" name="Text Box 540"/>
          <p:cNvSpPr txBox="1">
            <a:spLocks noChangeArrowheads="1"/>
          </p:cNvSpPr>
          <p:nvPr/>
        </p:nvSpPr>
        <p:spPr bwMode="auto">
          <a:xfrm>
            <a:off x="4098925" y="4922838"/>
            <a:ext cx="85407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Perfiles prof.</a:t>
            </a:r>
          </a:p>
        </p:txBody>
      </p:sp>
      <p:sp>
        <p:nvSpPr>
          <p:cNvPr id="34946" name="Text Box 541"/>
          <p:cNvSpPr txBox="1">
            <a:spLocks noChangeArrowheads="1"/>
          </p:cNvSpPr>
          <p:nvPr/>
        </p:nvSpPr>
        <p:spPr bwMode="auto">
          <a:xfrm>
            <a:off x="2819400" y="34290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cxnSp>
        <p:nvCxnSpPr>
          <p:cNvPr id="34947" name="AutoShape 542"/>
          <p:cNvCxnSpPr>
            <a:cxnSpLocks noChangeShapeType="1"/>
            <a:stCxn id="34945" idx="0"/>
            <a:endCxn id="34946" idx="2"/>
          </p:cNvCxnSpPr>
          <p:nvPr/>
        </p:nvCxnSpPr>
        <p:spPr bwMode="auto">
          <a:xfrm rot="5400000" flipH="1">
            <a:off x="3154363" y="3551238"/>
            <a:ext cx="1311275" cy="1431925"/>
          </a:xfrm>
          <a:prstGeom prst="curvedConnector3">
            <a:avLst>
              <a:gd name="adj1" fmla="val 50000"/>
            </a:avLst>
          </a:prstGeom>
          <a:noFill/>
          <a:ln w="12700">
            <a:solidFill>
              <a:schemeClr val="tx1"/>
            </a:solidFill>
            <a:round/>
            <a:headEnd/>
            <a:tailEnd type="triangle" w="med" len="med"/>
          </a:ln>
        </p:spPr>
      </p:cxnSp>
      <p:sp>
        <p:nvSpPr>
          <p:cNvPr id="34948" name="Text Box 543"/>
          <p:cNvSpPr txBox="1">
            <a:spLocks noChangeArrowheads="1"/>
          </p:cNvSpPr>
          <p:nvPr/>
        </p:nvSpPr>
        <p:spPr bwMode="auto">
          <a:xfrm>
            <a:off x="2133600" y="4710113"/>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34949" name="AutoShape 544"/>
          <p:cNvCxnSpPr>
            <a:cxnSpLocks noChangeShapeType="1"/>
            <a:stCxn id="34948" idx="3"/>
            <a:endCxn id="34945" idx="0"/>
          </p:cNvCxnSpPr>
          <p:nvPr/>
        </p:nvCxnSpPr>
        <p:spPr bwMode="auto">
          <a:xfrm>
            <a:off x="2892425" y="4802188"/>
            <a:ext cx="1633538" cy="120650"/>
          </a:xfrm>
          <a:prstGeom prst="curvedConnector2">
            <a:avLst/>
          </a:prstGeom>
          <a:noFill/>
          <a:ln w="12700">
            <a:solidFill>
              <a:schemeClr val="tx1"/>
            </a:solidFill>
            <a:round/>
            <a:headEnd/>
            <a:tailEnd type="triangle" w="med" len="med"/>
          </a:ln>
        </p:spPr>
      </p:cxnSp>
      <p:cxnSp>
        <p:nvCxnSpPr>
          <p:cNvPr id="34950" name="AutoShape 545"/>
          <p:cNvCxnSpPr>
            <a:cxnSpLocks noChangeShapeType="1"/>
            <a:endCxn id="34948" idx="1"/>
          </p:cNvCxnSpPr>
          <p:nvPr/>
        </p:nvCxnSpPr>
        <p:spPr bwMode="auto">
          <a:xfrm flipV="1">
            <a:off x="1460500" y="4802188"/>
            <a:ext cx="673100" cy="196850"/>
          </a:xfrm>
          <a:prstGeom prst="curvedConnector3">
            <a:avLst>
              <a:gd name="adj1" fmla="val 50000"/>
            </a:avLst>
          </a:prstGeom>
          <a:noFill/>
          <a:ln w="12700">
            <a:solidFill>
              <a:schemeClr val="tx1"/>
            </a:solidFill>
            <a:round/>
            <a:headEnd/>
            <a:tailEnd type="triangle" w="med" len="med"/>
          </a:ln>
        </p:spPr>
      </p:cxnSp>
      <p:cxnSp>
        <p:nvCxnSpPr>
          <p:cNvPr id="34951" name="AutoShape 546"/>
          <p:cNvCxnSpPr>
            <a:cxnSpLocks noChangeShapeType="1"/>
            <a:stCxn id="35259" idx="2"/>
            <a:endCxn id="35193" idx="0"/>
          </p:cNvCxnSpPr>
          <p:nvPr/>
        </p:nvCxnSpPr>
        <p:spPr bwMode="auto">
          <a:xfrm rot="5400000">
            <a:off x="4431507" y="3155156"/>
            <a:ext cx="442912" cy="409575"/>
          </a:xfrm>
          <a:prstGeom prst="curvedConnector3">
            <a:avLst>
              <a:gd name="adj1" fmla="val 49819"/>
            </a:avLst>
          </a:prstGeom>
          <a:noFill/>
          <a:ln w="12700">
            <a:solidFill>
              <a:schemeClr val="tx1"/>
            </a:solidFill>
            <a:round/>
            <a:headEnd/>
            <a:tailEnd type="triangle" w="med" len="med"/>
          </a:ln>
        </p:spPr>
      </p:cxnSp>
      <p:sp>
        <p:nvSpPr>
          <p:cNvPr id="34952" name="Text Box 547"/>
          <p:cNvSpPr txBox="1">
            <a:spLocks noChangeArrowheads="1"/>
          </p:cNvSpPr>
          <p:nvPr/>
        </p:nvSpPr>
        <p:spPr bwMode="auto">
          <a:xfrm>
            <a:off x="1600200" y="4883150"/>
            <a:ext cx="793750"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Selección</a:t>
            </a:r>
          </a:p>
        </p:txBody>
      </p:sp>
      <p:sp>
        <p:nvSpPr>
          <p:cNvPr id="34953" name="Text Box 548"/>
          <p:cNvSpPr txBox="1">
            <a:spLocks noChangeArrowheads="1"/>
          </p:cNvSpPr>
          <p:nvPr/>
        </p:nvSpPr>
        <p:spPr bwMode="auto">
          <a:xfrm>
            <a:off x="3086100" y="4938713"/>
            <a:ext cx="862013" cy="192087"/>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Formación</a:t>
            </a:r>
          </a:p>
        </p:txBody>
      </p:sp>
      <p:sp>
        <p:nvSpPr>
          <p:cNvPr id="34954" name="Text Box 549"/>
          <p:cNvSpPr txBox="1">
            <a:spLocks noChangeArrowheads="1"/>
          </p:cNvSpPr>
          <p:nvPr/>
        </p:nvSpPr>
        <p:spPr bwMode="auto">
          <a:xfrm>
            <a:off x="3175000" y="4546600"/>
            <a:ext cx="879475"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Promoción</a:t>
            </a:r>
          </a:p>
        </p:txBody>
      </p:sp>
      <p:sp>
        <p:nvSpPr>
          <p:cNvPr id="34955" name="Text Box 550"/>
          <p:cNvSpPr txBox="1">
            <a:spLocks noChangeArrowheads="1"/>
          </p:cNvSpPr>
          <p:nvPr/>
        </p:nvSpPr>
        <p:spPr bwMode="auto">
          <a:xfrm>
            <a:off x="1600200" y="5264150"/>
            <a:ext cx="1006475"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Despidos</a:t>
            </a:r>
          </a:p>
          <a:p>
            <a:r>
              <a:rPr lang="es-ES" sz="1200" b="1">
                <a:solidFill>
                  <a:srgbClr val="000099"/>
                </a:solidFill>
              </a:rPr>
              <a:t>Jubilaciones</a:t>
            </a:r>
          </a:p>
        </p:txBody>
      </p:sp>
      <p:sp>
        <p:nvSpPr>
          <p:cNvPr id="34956" name="Text Box 551"/>
          <p:cNvSpPr txBox="1">
            <a:spLocks noChangeArrowheads="1"/>
          </p:cNvSpPr>
          <p:nvPr/>
        </p:nvSpPr>
        <p:spPr bwMode="auto">
          <a:xfrm>
            <a:off x="2236788" y="37036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34957" name="AutoShape 552"/>
          <p:cNvCxnSpPr>
            <a:cxnSpLocks noChangeShapeType="1"/>
            <a:stCxn id="34948" idx="0"/>
            <a:endCxn id="34956" idx="2"/>
          </p:cNvCxnSpPr>
          <p:nvPr/>
        </p:nvCxnSpPr>
        <p:spPr bwMode="auto">
          <a:xfrm rot="-5400000">
            <a:off x="2134394" y="4264819"/>
            <a:ext cx="823913" cy="66675"/>
          </a:xfrm>
          <a:prstGeom prst="curvedConnector3">
            <a:avLst>
              <a:gd name="adj1" fmla="val 49903"/>
            </a:avLst>
          </a:prstGeom>
          <a:noFill/>
          <a:ln w="12700">
            <a:solidFill>
              <a:schemeClr val="tx1"/>
            </a:solidFill>
            <a:round/>
            <a:headEnd/>
            <a:tailEnd type="triangle" w="med" len="med"/>
          </a:ln>
        </p:spPr>
      </p:cxnSp>
      <p:cxnSp>
        <p:nvCxnSpPr>
          <p:cNvPr id="34958" name="AutoShape 553"/>
          <p:cNvCxnSpPr>
            <a:cxnSpLocks noChangeShapeType="1"/>
            <a:stCxn id="34956" idx="0"/>
            <a:endCxn id="34946" idx="2"/>
          </p:cNvCxnSpPr>
          <p:nvPr/>
        </p:nvCxnSpPr>
        <p:spPr bwMode="auto">
          <a:xfrm rot="-5400000">
            <a:off x="2790825" y="3400426"/>
            <a:ext cx="92075" cy="514350"/>
          </a:xfrm>
          <a:prstGeom prst="curvedConnector3">
            <a:avLst>
              <a:gd name="adj1" fmla="val 50000"/>
            </a:avLst>
          </a:prstGeom>
          <a:noFill/>
          <a:ln w="12700">
            <a:solidFill>
              <a:schemeClr val="tx1"/>
            </a:solidFill>
            <a:round/>
            <a:headEnd/>
            <a:tailEnd type="triangle" w="med" len="med"/>
          </a:ln>
        </p:spPr>
      </p:cxnSp>
      <p:sp>
        <p:nvSpPr>
          <p:cNvPr id="34959" name="Text Box 554"/>
          <p:cNvSpPr txBox="1">
            <a:spLocks noChangeArrowheads="1"/>
          </p:cNvSpPr>
          <p:nvPr/>
        </p:nvSpPr>
        <p:spPr bwMode="auto">
          <a:xfrm>
            <a:off x="3657600" y="3962400"/>
            <a:ext cx="725488"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Planes de</a:t>
            </a:r>
          </a:p>
          <a:p>
            <a:r>
              <a:rPr lang="es-ES" sz="1200">
                <a:solidFill>
                  <a:schemeClr val="tx1"/>
                </a:solidFill>
              </a:rPr>
              <a:t>carrera</a:t>
            </a:r>
          </a:p>
        </p:txBody>
      </p:sp>
      <p:cxnSp>
        <p:nvCxnSpPr>
          <p:cNvPr id="34960" name="AutoShape 555"/>
          <p:cNvCxnSpPr>
            <a:cxnSpLocks noChangeShapeType="1"/>
            <a:stCxn id="34948" idx="2"/>
            <a:endCxn id="34955" idx="3"/>
          </p:cNvCxnSpPr>
          <p:nvPr/>
        </p:nvCxnSpPr>
        <p:spPr bwMode="auto">
          <a:xfrm rot="16200000" flipH="1">
            <a:off x="2280444" y="5125244"/>
            <a:ext cx="558800" cy="93662"/>
          </a:xfrm>
          <a:prstGeom prst="curvedConnector4">
            <a:avLst>
              <a:gd name="adj1" fmla="val 33241"/>
              <a:gd name="adj2" fmla="val 344069"/>
            </a:avLst>
          </a:prstGeom>
          <a:noFill/>
          <a:ln w="12700">
            <a:solidFill>
              <a:schemeClr val="tx1"/>
            </a:solidFill>
            <a:round/>
            <a:headEnd/>
            <a:tailEnd type="triangle" w="med" len="med"/>
          </a:ln>
        </p:spPr>
      </p:cxnSp>
      <p:cxnSp>
        <p:nvCxnSpPr>
          <p:cNvPr id="34961" name="AutoShape 556"/>
          <p:cNvCxnSpPr>
            <a:cxnSpLocks noChangeShapeType="1"/>
            <a:stCxn id="34955" idx="1"/>
          </p:cNvCxnSpPr>
          <p:nvPr/>
        </p:nvCxnSpPr>
        <p:spPr bwMode="auto">
          <a:xfrm rot="10800000">
            <a:off x="1119188" y="5181600"/>
            <a:ext cx="481012" cy="269875"/>
          </a:xfrm>
          <a:prstGeom prst="curvedConnector2">
            <a:avLst/>
          </a:prstGeom>
          <a:noFill/>
          <a:ln w="12700">
            <a:solidFill>
              <a:schemeClr val="tx1"/>
            </a:solidFill>
            <a:round/>
            <a:headEnd/>
            <a:tailEnd type="triangle" w="med" len="med"/>
          </a:ln>
        </p:spPr>
      </p:cxnSp>
      <p:cxnSp>
        <p:nvCxnSpPr>
          <p:cNvPr id="34962" name="AutoShape 557"/>
          <p:cNvCxnSpPr>
            <a:cxnSpLocks noChangeShapeType="1"/>
            <a:stCxn id="35193" idx="2"/>
            <a:endCxn id="34945" idx="3"/>
          </p:cNvCxnSpPr>
          <p:nvPr/>
        </p:nvCxnSpPr>
        <p:spPr bwMode="auto">
          <a:xfrm rot="16200000" flipH="1">
            <a:off x="4079875" y="4141788"/>
            <a:ext cx="1241425" cy="504825"/>
          </a:xfrm>
          <a:prstGeom prst="curvedConnector4">
            <a:avLst>
              <a:gd name="adj1" fmla="val 46292"/>
              <a:gd name="adj2" fmla="val 145282"/>
            </a:avLst>
          </a:prstGeom>
          <a:noFill/>
          <a:ln w="12700">
            <a:solidFill>
              <a:schemeClr val="tx1"/>
            </a:solidFill>
            <a:round/>
            <a:headEnd/>
            <a:tailEnd type="triangle" w="med" len="med"/>
          </a:ln>
        </p:spPr>
      </p:cxnSp>
      <p:cxnSp>
        <p:nvCxnSpPr>
          <p:cNvPr id="34963" name="AutoShape 558"/>
          <p:cNvCxnSpPr>
            <a:cxnSpLocks noChangeShapeType="1"/>
            <a:stCxn id="35193" idx="2"/>
            <a:endCxn id="34959" idx="0"/>
          </p:cNvCxnSpPr>
          <p:nvPr/>
        </p:nvCxnSpPr>
        <p:spPr bwMode="auto">
          <a:xfrm rot="5400000">
            <a:off x="4140201" y="3654425"/>
            <a:ext cx="188912" cy="427037"/>
          </a:xfrm>
          <a:prstGeom prst="curvedConnector3">
            <a:avLst>
              <a:gd name="adj1" fmla="val 49579"/>
            </a:avLst>
          </a:prstGeom>
          <a:noFill/>
          <a:ln w="12700">
            <a:solidFill>
              <a:schemeClr val="tx1"/>
            </a:solidFill>
            <a:round/>
            <a:headEnd/>
            <a:tailEnd type="triangle" w="med" len="med"/>
          </a:ln>
        </p:spPr>
      </p:cxnSp>
      <p:cxnSp>
        <p:nvCxnSpPr>
          <p:cNvPr id="34964" name="AutoShape 559"/>
          <p:cNvCxnSpPr>
            <a:cxnSpLocks noChangeShapeType="1"/>
            <a:stCxn id="34959" idx="2"/>
            <a:endCxn id="34954" idx="0"/>
          </p:cNvCxnSpPr>
          <p:nvPr/>
        </p:nvCxnSpPr>
        <p:spPr bwMode="auto">
          <a:xfrm rot="5400000">
            <a:off x="3708400" y="4233863"/>
            <a:ext cx="219075" cy="406400"/>
          </a:xfrm>
          <a:prstGeom prst="curvedConnector3">
            <a:avLst>
              <a:gd name="adj1" fmla="val 50000"/>
            </a:avLst>
          </a:prstGeom>
          <a:noFill/>
          <a:ln w="12700">
            <a:solidFill>
              <a:schemeClr val="tx1"/>
            </a:solidFill>
            <a:round/>
            <a:headEnd/>
            <a:tailEnd type="triangle" w="med" len="med"/>
          </a:ln>
        </p:spPr>
      </p:cxnSp>
      <p:cxnSp>
        <p:nvCxnSpPr>
          <p:cNvPr id="34965" name="AutoShape 560"/>
          <p:cNvCxnSpPr>
            <a:cxnSpLocks noChangeShapeType="1"/>
            <a:stCxn id="34954" idx="2"/>
            <a:endCxn id="34953" idx="0"/>
          </p:cNvCxnSpPr>
          <p:nvPr/>
        </p:nvCxnSpPr>
        <p:spPr bwMode="auto">
          <a:xfrm rot="5400000">
            <a:off x="3466306" y="4790282"/>
            <a:ext cx="200025" cy="96838"/>
          </a:xfrm>
          <a:prstGeom prst="curvedConnector3">
            <a:avLst>
              <a:gd name="adj1" fmla="val 50000"/>
            </a:avLst>
          </a:prstGeom>
          <a:noFill/>
          <a:ln w="12700">
            <a:solidFill>
              <a:schemeClr val="tx1"/>
            </a:solidFill>
            <a:round/>
            <a:headEnd/>
            <a:tailEnd type="triangle" w="med" len="med"/>
          </a:ln>
        </p:spPr>
      </p:cxnSp>
      <p:cxnSp>
        <p:nvCxnSpPr>
          <p:cNvPr id="34966" name="AutoShape 561"/>
          <p:cNvCxnSpPr>
            <a:cxnSpLocks noChangeShapeType="1"/>
            <a:stCxn id="35191" idx="3"/>
            <a:endCxn id="34959" idx="1"/>
          </p:cNvCxnSpPr>
          <p:nvPr/>
        </p:nvCxnSpPr>
        <p:spPr bwMode="auto">
          <a:xfrm flipV="1">
            <a:off x="3249613" y="4144963"/>
            <a:ext cx="407987" cy="157162"/>
          </a:xfrm>
          <a:prstGeom prst="curvedConnector3">
            <a:avLst>
              <a:gd name="adj1" fmla="val 49806"/>
            </a:avLst>
          </a:prstGeom>
          <a:noFill/>
          <a:ln w="12700">
            <a:solidFill>
              <a:schemeClr val="tx1"/>
            </a:solidFill>
            <a:round/>
            <a:headEnd/>
            <a:tailEnd type="triangle" w="med" len="med"/>
          </a:ln>
        </p:spPr>
      </p:cxnSp>
      <p:sp>
        <p:nvSpPr>
          <p:cNvPr id="34967" name="Text Box 562"/>
          <p:cNvSpPr txBox="1">
            <a:spLocks noChangeArrowheads="1"/>
          </p:cNvSpPr>
          <p:nvPr/>
        </p:nvSpPr>
        <p:spPr bwMode="auto">
          <a:xfrm>
            <a:off x="4876800" y="5334000"/>
            <a:ext cx="12668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Descripción</a:t>
            </a:r>
          </a:p>
          <a:p>
            <a:r>
              <a:rPr lang="es-ES" sz="1200">
                <a:solidFill>
                  <a:schemeClr val="tx1"/>
                </a:solidFill>
              </a:rPr>
              <a:t>Puestos de trabajo</a:t>
            </a:r>
          </a:p>
        </p:txBody>
      </p:sp>
      <p:cxnSp>
        <p:nvCxnSpPr>
          <p:cNvPr id="34968" name="AutoShape 563"/>
          <p:cNvCxnSpPr>
            <a:cxnSpLocks noChangeShapeType="1"/>
            <a:stCxn id="34945" idx="3"/>
            <a:endCxn id="34967" idx="0"/>
          </p:cNvCxnSpPr>
          <p:nvPr/>
        </p:nvCxnSpPr>
        <p:spPr bwMode="auto">
          <a:xfrm>
            <a:off x="4953000" y="5014913"/>
            <a:ext cx="557213" cy="319087"/>
          </a:xfrm>
          <a:prstGeom prst="curvedConnector2">
            <a:avLst/>
          </a:prstGeom>
          <a:noFill/>
          <a:ln w="12700">
            <a:solidFill>
              <a:schemeClr val="tx1"/>
            </a:solidFill>
            <a:round/>
            <a:headEnd/>
            <a:tailEnd type="triangle" w="med" len="med"/>
          </a:ln>
        </p:spPr>
      </p:cxnSp>
      <p:sp>
        <p:nvSpPr>
          <p:cNvPr id="34969" name="Text Box 564"/>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cxnSp>
        <p:nvCxnSpPr>
          <p:cNvPr id="34970" name="AutoShape 565"/>
          <p:cNvCxnSpPr>
            <a:cxnSpLocks noChangeShapeType="1"/>
            <a:stCxn id="34969" idx="2"/>
            <a:endCxn id="34948" idx="0"/>
          </p:cNvCxnSpPr>
          <p:nvPr/>
        </p:nvCxnSpPr>
        <p:spPr bwMode="auto">
          <a:xfrm rot="16200000" flipH="1">
            <a:off x="1966913" y="4164013"/>
            <a:ext cx="336550" cy="755650"/>
          </a:xfrm>
          <a:prstGeom prst="curvedConnector3">
            <a:avLst>
              <a:gd name="adj1" fmla="val 50000"/>
            </a:avLst>
          </a:prstGeom>
          <a:noFill/>
          <a:ln w="12700">
            <a:solidFill>
              <a:schemeClr val="tx1"/>
            </a:solidFill>
            <a:round/>
            <a:headEnd/>
            <a:tailEnd type="triangle" w="med" len="med"/>
          </a:ln>
        </p:spPr>
      </p:cxnSp>
      <p:sp>
        <p:nvSpPr>
          <p:cNvPr id="34971" name="Text Box 566"/>
          <p:cNvSpPr txBox="1">
            <a:spLocks noChangeArrowheads="1"/>
          </p:cNvSpPr>
          <p:nvPr/>
        </p:nvSpPr>
        <p:spPr bwMode="auto">
          <a:xfrm>
            <a:off x="1447800" y="3962400"/>
            <a:ext cx="989013"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Negociación</a:t>
            </a:r>
          </a:p>
        </p:txBody>
      </p:sp>
      <p:sp>
        <p:nvSpPr>
          <p:cNvPr id="34972" name="Text Box 567"/>
          <p:cNvSpPr txBox="1">
            <a:spLocks noChangeArrowheads="1"/>
          </p:cNvSpPr>
          <p:nvPr/>
        </p:nvSpPr>
        <p:spPr bwMode="auto">
          <a:xfrm>
            <a:off x="7391400" y="1447800"/>
            <a:ext cx="99536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Administración</a:t>
            </a:r>
          </a:p>
        </p:txBody>
      </p:sp>
      <p:cxnSp>
        <p:nvCxnSpPr>
          <p:cNvPr id="34973" name="AutoShape 568"/>
          <p:cNvCxnSpPr>
            <a:cxnSpLocks noChangeShapeType="1"/>
            <a:stCxn id="34972" idx="0"/>
          </p:cNvCxnSpPr>
          <p:nvPr/>
        </p:nvCxnSpPr>
        <p:spPr bwMode="auto">
          <a:xfrm rot="5400000" flipH="1">
            <a:off x="4187825" y="-2254250"/>
            <a:ext cx="76200" cy="7327900"/>
          </a:xfrm>
          <a:prstGeom prst="curvedConnector3">
            <a:avLst>
              <a:gd name="adj1" fmla="val 400000"/>
            </a:avLst>
          </a:prstGeom>
          <a:noFill/>
          <a:ln w="12700">
            <a:solidFill>
              <a:schemeClr val="tx1"/>
            </a:solidFill>
            <a:round/>
            <a:headEnd/>
            <a:tailEnd type="triangle" w="med" len="med"/>
          </a:ln>
        </p:spPr>
      </p:cxnSp>
      <p:cxnSp>
        <p:nvCxnSpPr>
          <p:cNvPr id="34974" name="AutoShape 569"/>
          <p:cNvCxnSpPr>
            <a:cxnSpLocks noChangeShapeType="1"/>
          </p:cNvCxnSpPr>
          <p:nvPr/>
        </p:nvCxnSpPr>
        <p:spPr bwMode="auto">
          <a:xfrm rot="16200000" flipH="1">
            <a:off x="-778669" y="3442494"/>
            <a:ext cx="2897188" cy="215900"/>
          </a:xfrm>
          <a:prstGeom prst="curvedConnector2">
            <a:avLst/>
          </a:prstGeom>
          <a:noFill/>
          <a:ln w="12700">
            <a:solidFill>
              <a:schemeClr val="tx1"/>
            </a:solidFill>
            <a:round/>
            <a:headEnd/>
            <a:tailEnd type="triangle" w="med" len="med"/>
          </a:ln>
        </p:spPr>
      </p:cxnSp>
      <p:cxnSp>
        <p:nvCxnSpPr>
          <p:cNvPr id="34975" name="AutoShape 570"/>
          <p:cNvCxnSpPr>
            <a:cxnSpLocks noChangeShapeType="1"/>
            <a:stCxn id="35190" idx="2"/>
            <a:endCxn id="34988" idx="0"/>
          </p:cNvCxnSpPr>
          <p:nvPr/>
        </p:nvCxnSpPr>
        <p:spPr bwMode="auto">
          <a:xfrm rot="5400000">
            <a:off x="2961482" y="3453606"/>
            <a:ext cx="388938" cy="34925"/>
          </a:xfrm>
          <a:prstGeom prst="curvedConnector3">
            <a:avLst>
              <a:gd name="adj1" fmla="val 49796"/>
            </a:avLst>
          </a:prstGeom>
          <a:noFill/>
          <a:ln w="12700">
            <a:solidFill>
              <a:schemeClr val="tx1"/>
            </a:solidFill>
            <a:round/>
            <a:headEnd/>
            <a:tailEnd type="triangle" w="med" len="med"/>
          </a:ln>
        </p:spPr>
      </p:cxnSp>
      <p:cxnSp>
        <p:nvCxnSpPr>
          <p:cNvPr id="34976" name="AutoShape 571"/>
          <p:cNvCxnSpPr>
            <a:cxnSpLocks noChangeShapeType="1"/>
            <a:stCxn id="34988" idx="2"/>
            <a:endCxn id="35006" idx="2"/>
          </p:cNvCxnSpPr>
          <p:nvPr/>
        </p:nvCxnSpPr>
        <p:spPr bwMode="auto">
          <a:xfrm rot="5400000" flipH="1" flipV="1">
            <a:off x="4129088" y="2173288"/>
            <a:ext cx="684212" cy="2665412"/>
          </a:xfrm>
          <a:prstGeom prst="curvedConnector3">
            <a:avLst>
              <a:gd name="adj1" fmla="val -33412"/>
            </a:avLst>
          </a:prstGeom>
          <a:noFill/>
          <a:ln w="12700">
            <a:solidFill>
              <a:schemeClr val="tx1"/>
            </a:solidFill>
            <a:round/>
            <a:headEnd/>
            <a:tailEnd type="triangle" w="med" len="med"/>
          </a:ln>
        </p:spPr>
      </p:cxnSp>
      <p:cxnSp>
        <p:nvCxnSpPr>
          <p:cNvPr id="34977" name="AutoShape 572"/>
          <p:cNvCxnSpPr>
            <a:cxnSpLocks noChangeShapeType="1"/>
            <a:stCxn id="35022" idx="0"/>
            <a:endCxn id="35006" idx="2"/>
          </p:cNvCxnSpPr>
          <p:nvPr/>
        </p:nvCxnSpPr>
        <p:spPr bwMode="auto">
          <a:xfrm rot="5400000" flipH="1">
            <a:off x="5236369" y="3731419"/>
            <a:ext cx="2170112" cy="1035050"/>
          </a:xfrm>
          <a:prstGeom prst="curvedConnector3">
            <a:avLst>
              <a:gd name="adj1" fmla="val 49963"/>
            </a:avLst>
          </a:prstGeom>
          <a:noFill/>
          <a:ln w="12700">
            <a:solidFill>
              <a:schemeClr val="tx1"/>
            </a:solidFill>
            <a:round/>
            <a:headEnd/>
            <a:tailEnd type="triangle" w="med" len="med"/>
          </a:ln>
        </p:spPr>
      </p:cxnSp>
      <p:sp>
        <p:nvSpPr>
          <p:cNvPr id="34978" name="Text Box 573"/>
          <p:cNvSpPr txBox="1">
            <a:spLocks noChangeArrowheads="1"/>
          </p:cNvSpPr>
          <p:nvPr/>
        </p:nvSpPr>
        <p:spPr bwMode="auto">
          <a:xfrm>
            <a:off x="2301875" y="5737225"/>
            <a:ext cx="750888"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Tecnología</a:t>
            </a:r>
          </a:p>
        </p:txBody>
      </p:sp>
      <p:sp>
        <p:nvSpPr>
          <p:cNvPr id="34979" name="Text Box 574"/>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4980" name="Text Box 575"/>
          <p:cNvSpPr txBox="1">
            <a:spLocks noChangeArrowheads="1"/>
          </p:cNvSpPr>
          <p:nvPr/>
        </p:nvSpPr>
        <p:spPr bwMode="auto">
          <a:xfrm>
            <a:off x="2209800" y="5308600"/>
            <a:ext cx="700088" cy="365125"/>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Materiales</a:t>
            </a:r>
          </a:p>
          <a:p>
            <a:r>
              <a:rPr lang="es-ES" sz="1200">
                <a:solidFill>
                  <a:schemeClr val="tx1"/>
                </a:solidFill>
              </a:rPr>
              <a:t>Servicios</a:t>
            </a:r>
          </a:p>
        </p:txBody>
      </p:sp>
      <p:sp>
        <p:nvSpPr>
          <p:cNvPr id="34981" name="Text Box 576"/>
          <p:cNvSpPr txBox="1">
            <a:spLocks noChangeArrowheads="1"/>
          </p:cNvSpPr>
          <p:nvPr/>
        </p:nvSpPr>
        <p:spPr bwMode="auto">
          <a:xfrm>
            <a:off x="5334000" y="5029200"/>
            <a:ext cx="690563"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capacidad</a:t>
            </a:r>
          </a:p>
        </p:txBody>
      </p:sp>
      <p:sp>
        <p:nvSpPr>
          <p:cNvPr id="34982" name="Text Box 577"/>
          <p:cNvSpPr txBox="1">
            <a:spLocks noChangeArrowheads="1"/>
          </p:cNvSpPr>
          <p:nvPr/>
        </p:nvSpPr>
        <p:spPr bwMode="auto">
          <a:xfrm>
            <a:off x="4043363" y="2819400"/>
            <a:ext cx="7604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cxnSp>
        <p:nvCxnSpPr>
          <p:cNvPr id="34983" name="AutoShape 578"/>
          <p:cNvCxnSpPr>
            <a:cxnSpLocks noChangeShapeType="1"/>
            <a:stCxn id="34987" idx="3"/>
            <a:endCxn id="35001" idx="1"/>
          </p:cNvCxnSpPr>
          <p:nvPr/>
        </p:nvCxnSpPr>
        <p:spPr bwMode="auto">
          <a:xfrm>
            <a:off x="1384300" y="4632325"/>
            <a:ext cx="1590675" cy="534988"/>
          </a:xfrm>
          <a:prstGeom prst="curvedConnector3">
            <a:avLst>
              <a:gd name="adj1" fmla="val 50000"/>
            </a:avLst>
          </a:prstGeom>
          <a:noFill/>
          <a:ln w="12700">
            <a:solidFill>
              <a:schemeClr val="tx1"/>
            </a:solidFill>
            <a:round/>
            <a:headEnd/>
            <a:tailEnd type="triangle" w="med" len="med"/>
          </a:ln>
        </p:spPr>
      </p:cxnSp>
      <p:cxnSp>
        <p:nvCxnSpPr>
          <p:cNvPr id="34984" name="AutoShape 579"/>
          <p:cNvCxnSpPr>
            <a:cxnSpLocks noChangeShapeType="1"/>
            <a:stCxn id="34979" idx="3"/>
            <a:endCxn id="34978" idx="1"/>
          </p:cNvCxnSpPr>
          <p:nvPr/>
        </p:nvCxnSpPr>
        <p:spPr bwMode="auto">
          <a:xfrm>
            <a:off x="1441450" y="5813425"/>
            <a:ext cx="860425" cy="15875"/>
          </a:xfrm>
          <a:prstGeom prst="curvedConnector3">
            <a:avLst>
              <a:gd name="adj1" fmla="val 50000"/>
            </a:avLst>
          </a:prstGeom>
          <a:noFill/>
          <a:ln w="12700">
            <a:solidFill>
              <a:schemeClr val="tx1"/>
            </a:solidFill>
            <a:round/>
            <a:headEnd/>
            <a:tailEnd type="triangle" w="med" len="med"/>
          </a:ln>
        </p:spPr>
      </p:cxnSp>
      <p:cxnSp>
        <p:nvCxnSpPr>
          <p:cNvPr id="34985" name="AutoShape 580"/>
          <p:cNvCxnSpPr>
            <a:cxnSpLocks noChangeShapeType="1"/>
            <a:stCxn id="34982" idx="3"/>
            <a:endCxn id="34981" idx="0"/>
          </p:cNvCxnSpPr>
          <p:nvPr/>
        </p:nvCxnSpPr>
        <p:spPr bwMode="auto">
          <a:xfrm>
            <a:off x="4803775" y="2916238"/>
            <a:ext cx="876300" cy="2112962"/>
          </a:xfrm>
          <a:prstGeom prst="curvedConnector2">
            <a:avLst/>
          </a:prstGeom>
          <a:noFill/>
          <a:ln w="12700">
            <a:solidFill>
              <a:schemeClr val="tx1"/>
            </a:solidFill>
            <a:round/>
            <a:headEnd/>
            <a:tailEnd type="triangle" w="med" len="med"/>
          </a:ln>
        </p:spPr>
      </p:cxnSp>
      <p:sp>
        <p:nvSpPr>
          <p:cNvPr id="34986" name="Text Box 581"/>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4987" name="Text Box 582"/>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4988" name="Text Box 583"/>
          <p:cNvSpPr txBox="1">
            <a:spLocks noChangeArrowheads="1"/>
          </p:cNvSpPr>
          <p:nvPr/>
        </p:nvSpPr>
        <p:spPr bwMode="auto">
          <a:xfrm>
            <a:off x="2617788" y="3665538"/>
            <a:ext cx="10398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Pagos - Costes</a:t>
            </a:r>
          </a:p>
        </p:txBody>
      </p:sp>
      <p:sp>
        <p:nvSpPr>
          <p:cNvPr id="34989" name="Text Box 584"/>
          <p:cNvSpPr txBox="1">
            <a:spLocks noChangeArrowheads="1"/>
          </p:cNvSpPr>
          <p:nvPr/>
        </p:nvSpPr>
        <p:spPr bwMode="auto">
          <a:xfrm>
            <a:off x="1905000" y="43132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sp>
        <p:nvSpPr>
          <p:cNvPr id="34990" name="Text Box 585"/>
          <p:cNvSpPr txBox="1">
            <a:spLocks noChangeArrowheads="1"/>
          </p:cNvSpPr>
          <p:nvPr/>
        </p:nvSpPr>
        <p:spPr bwMode="auto">
          <a:xfrm>
            <a:off x="6826250" y="4008438"/>
            <a:ext cx="4889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Crédito</a:t>
            </a:r>
          </a:p>
        </p:txBody>
      </p:sp>
      <p:cxnSp>
        <p:nvCxnSpPr>
          <p:cNvPr id="34991" name="AutoShape 586"/>
          <p:cNvCxnSpPr>
            <a:cxnSpLocks noChangeShapeType="1"/>
            <a:endCxn id="34990" idx="3"/>
          </p:cNvCxnSpPr>
          <p:nvPr/>
        </p:nvCxnSpPr>
        <p:spPr bwMode="auto">
          <a:xfrm rot="5400000" flipH="1">
            <a:off x="7289006" y="4126707"/>
            <a:ext cx="288925" cy="236538"/>
          </a:xfrm>
          <a:prstGeom prst="curvedConnector2">
            <a:avLst/>
          </a:prstGeom>
          <a:noFill/>
          <a:ln w="12700">
            <a:solidFill>
              <a:schemeClr val="tx1"/>
            </a:solidFill>
            <a:round/>
            <a:headEnd/>
            <a:tailEnd type="triangle" w="med" len="med"/>
          </a:ln>
        </p:spPr>
      </p:cxnSp>
      <p:cxnSp>
        <p:nvCxnSpPr>
          <p:cNvPr id="34992" name="AutoShape 587"/>
          <p:cNvCxnSpPr>
            <a:cxnSpLocks noChangeShapeType="1"/>
            <a:stCxn id="34990" idx="1"/>
            <a:endCxn id="35196" idx="2"/>
          </p:cNvCxnSpPr>
          <p:nvPr/>
        </p:nvCxnSpPr>
        <p:spPr bwMode="auto">
          <a:xfrm rot="10800000">
            <a:off x="6059488" y="3848100"/>
            <a:ext cx="766762" cy="252413"/>
          </a:xfrm>
          <a:prstGeom prst="curvedConnector2">
            <a:avLst/>
          </a:prstGeom>
          <a:noFill/>
          <a:ln w="12700">
            <a:solidFill>
              <a:schemeClr val="tx1"/>
            </a:solidFill>
            <a:round/>
            <a:headEnd/>
            <a:tailEnd type="triangle" w="med" len="med"/>
          </a:ln>
        </p:spPr>
      </p:cxnSp>
      <p:cxnSp>
        <p:nvCxnSpPr>
          <p:cNvPr id="34993" name="AutoShape 588"/>
          <p:cNvCxnSpPr>
            <a:cxnSpLocks noChangeShapeType="1"/>
            <a:stCxn id="34988" idx="1"/>
            <a:endCxn id="34989" idx="0"/>
          </p:cNvCxnSpPr>
          <p:nvPr/>
        </p:nvCxnSpPr>
        <p:spPr bwMode="auto">
          <a:xfrm rot="10800000" flipV="1">
            <a:off x="2149475" y="3757613"/>
            <a:ext cx="468313" cy="555625"/>
          </a:xfrm>
          <a:prstGeom prst="curvedConnector2">
            <a:avLst/>
          </a:prstGeom>
          <a:noFill/>
          <a:ln w="12700">
            <a:solidFill>
              <a:schemeClr val="tx1"/>
            </a:solidFill>
            <a:round/>
            <a:headEnd/>
            <a:tailEnd type="triangle" w="med" len="med"/>
          </a:ln>
        </p:spPr>
      </p:cxnSp>
      <p:cxnSp>
        <p:nvCxnSpPr>
          <p:cNvPr id="34994" name="AutoShape 589"/>
          <p:cNvCxnSpPr>
            <a:cxnSpLocks noChangeShapeType="1"/>
            <a:stCxn id="34989" idx="2"/>
            <a:endCxn id="34986" idx="0"/>
          </p:cNvCxnSpPr>
          <p:nvPr/>
        </p:nvCxnSpPr>
        <p:spPr bwMode="auto">
          <a:xfrm rot="5400000">
            <a:off x="1304925" y="4230688"/>
            <a:ext cx="579438" cy="1109662"/>
          </a:xfrm>
          <a:prstGeom prst="curvedConnector3">
            <a:avLst>
              <a:gd name="adj1" fmla="val 49861"/>
            </a:avLst>
          </a:prstGeom>
          <a:noFill/>
          <a:ln w="12700">
            <a:solidFill>
              <a:schemeClr val="tx1"/>
            </a:solidFill>
            <a:round/>
            <a:headEnd/>
            <a:tailEnd type="triangle" w="med" len="med"/>
          </a:ln>
        </p:spPr>
      </p:cxnSp>
      <p:cxnSp>
        <p:nvCxnSpPr>
          <p:cNvPr id="34995" name="AutoShape 590"/>
          <p:cNvCxnSpPr>
            <a:cxnSpLocks noChangeShapeType="1"/>
            <a:stCxn id="34988" idx="2"/>
            <a:endCxn id="34987" idx="0"/>
          </p:cNvCxnSpPr>
          <p:nvPr/>
        </p:nvCxnSpPr>
        <p:spPr bwMode="auto">
          <a:xfrm rot="5400000">
            <a:off x="1789906" y="3101182"/>
            <a:ext cx="601663" cy="2095500"/>
          </a:xfrm>
          <a:prstGeom prst="curvedConnector3">
            <a:avLst>
              <a:gd name="adj1" fmla="val 49870"/>
            </a:avLst>
          </a:prstGeom>
          <a:noFill/>
          <a:ln w="12700">
            <a:solidFill>
              <a:schemeClr val="tx1"/>
            </a:solidFill>
            <a:round/>
            <a:headEnd/>
            <a:tailEnd type="triangle" w="med" len="med"/>
          </a:ln>
        </p:spPr>
      </p:cxnSp>
      <p:cxnSp>
        <p:nvCxnSpPr>
          <p:cNvPr id="34996" name="AutoShape 591"/>
          <p:cNvCxnSpPr>
            <a:cxnSpLocks noChangeShapeType="1"/>
            <a:stCxn id="34988" idx="1"/>
            <a:endCxn id="34979" idx="1"/>
          </p:cNvCxnSpPr>
          <p:nvPr/>
        </p:nvCxnSpPr>
        <p:spPr bwMode="auto">
          <a:xfrm rot="10800000" flipV="1">
            <a:off x="625475" y="3757613"/>
            <a:ext cx="1992313" cy="2055812"/>
          </a:xfrm>
          <a:prstGeom prst="curvedConnector3">
            <a:avLst>
              <a:gd name="adj1" fmla="val 111472"/>
            </a:avLst>
          </a:prstGeom>
          <a:noFill/>
          <a:ln w="12700">
            <a:solidFill>
              <a:schemeClr val="tx1"/>
            </a:solidFill>
            <a:round/>
            <a:headEnd/>
            <a:tailEnd type="triangle" w="med" len="med"/>
          </a:ln>
        </p:spPr>
      </p:cxnSp>
      <p:cxnSp>
        <p:nvCxnSpPr>
          <p:cNvPr id="34997" name="AutoShape 592"/>
          <p:cNvCxnSpPr>
            <a:cxnSpLocks noChangeShapeType="1"/>
            <a:stCxn id="34980" idx="1"/>
            <a:endCxn id="34988" idx="2"/>
          </p:cNvCxnSpPr>
          <p:nvPr/>
        </p:nvCxnSpPr>
        <p:spPr bwMode="auto">
          <a:xfrm rot="10800000" flipH="1">
            <a:off x="2209800" y="3848100"/>
            <a:ext cx="928688" cy="1643063"/>
          </a:xfrm>
          <a:prstGeom prst="curvedConnector4">
            <a:avLst>
              <a:gd name="adj1" fmla="val -24616"/>
              <a:gd name="adj2" fmla="val 55556"/>
            </a:avLst>
          </a:prstGeom>
          <a:noFill/>
          <a:ln w="12700">
            <a:solidFill>
              <a:schemeClr val="tx1"/>
            </a:solidFill>
            <a:round/>
            <a:headEnd/>
            <a:tailEnd type="triangle" w="med" len="med"/>
          </a:ln>
        </p:spPr>
      </p:cxnSp>
      <p:cxnSp>
        <p:nvCxnSpPr>
          <p:cNvPr id="34998" name="AutoShape 593"/>
          <p:cNvCxnSpPr>
            <a:cxnSpLocks noChangeShapeType="1"/>
            <a:stCxn id="34982" idx="2"/>
            <a:endCxn id="35011" idx="0"/>
          </p:cNvCxnSpPr>
          <p:nvPr/>
        </p:nvCxnSpPr>
        <p:spPr bwMode="auto">
          <a:xfrm rot="16200000" flipH="1">
            <a:off x="4127501" y="3308350"/>
            <a:ext cx="654050" cy="60325"/>
          </a:xfrm>
          <a:prstGeom prst="curvedConnector3">
            <a:avLst>
              <a:gd name="adj1" fmla="val 50000"/>
            </a:avLst>
          </a:prstGeom>
          <a:noFill/>
          <a:ln w="12700">
            <a:solidFill>
              <a:schemeClr val="tx1"/>
            </a:solidFill>
            <a:round/>
            <a:headEnd/>
            <a:tailEnd type="triangle" w="med" len="med"/>
          </a:ln>
        </p:spPr>
      </p:cxnSp>
      <p:cxnSp>
        <p:nvCxnSpPr>
          <p:cNvPr id="34999" name="AutoShape 594"/>
          <p:cNvCxnSpPr>
            <a:cxnSpLocks noChangeShapeType="1"/>
            <a:stCxn id="34986" idx="3"/>
            <a:endCxn id="34980" idx="1"/>
          </p:cNvCxnSpPr>
          <p:nvPr/>
        </p:nvCxnSpPr>
        <p:spPr bwMode="auto">
          <a:xfrm>
            <a:off x="1470025" y="5167313"/>
            <a:ext cx="739775" cy="323850"/>
          </a:xfrm>
          <a:prstGeom prst="curvedConnector3">
            <a:avLst>
              <a:gd name="adj1" fmla="val 50000"/>
            </a:avLst>
          </a:prstGeom>
          <a:noFill/>
          <a:ln w="12700">
            <a:solidFill>
              <a:schemeClr val="tx1"/>
            </a:solidFill>
            <a:round/>
            <a:headEnd/>
            <a:tailEnd type="triangle" w="med" len="med"/>
          </a:ln>
        </p:spPr>
      </p:cxnSp>
      <p:sp>
        <p:nvSpPr>
          <p:cNvPr id="35000" name="Text Box 595"/>
          <p:cNvSpPr txBox="1">
            <a:spLocks noChangeArrowheads="1"/>
          </p:cNvSpPr>
          <p:nvPr/>
        </p:nvSpPr>
        <p:spPr bwMode="auto">
          <a:xfrm>
            <a:off x="2971800" y="4343400"/>
            <a:ext cx="5476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Salarios</a:t>
            </a:r>
          </a:p>
        </p:txBody>
      </p:sp>
      <p:sp>
        <p:nvSpPr>
          <p:cNvPr id="35001" name="Text Box 596"/>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5002" name="Text Box 597"/>
          <p:cNvSpPr txBox="1">
            <a:spLocks noChangeArrowheads="1"/>
          </p:cNvSpPr>
          <p:nvPr/>
        </p:nvSpPr>
        <p:spPr bwMode="auto">
          <a:xfrm>
            <a:off x="3201988" y="4694238"/>
            <a:ext cx="684212"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cxnSp>
        <p:nvCxnSpPr>
          <p:cNvPr id="35003" name="AutoShape 598"/>
          <p:cNvCxnSpPr>
            <a:cxnSpLocks noChangeShapeType="1"/>
            <a:stCxn id="35001" idx="0"/>
            <a:endCxn id="35002" idx="2"/>
          </p:cNvCxnSpPr>
          <p:nvPr/>
        </p:nvCxnSpPr>
        <p:spPr bwMode="auto">
          <a:xfrm rot="-5400000">
            <a:off x="3350419" y="4880769"/>
            <a:ext cx="198438" cy="190500"/>
          </a:xfrm>
          <a:prstGeom prst="curvedConnector3">
            <a:avLst>
              <a:gd name="adj1" fmla="val 49602"/>
            </a:avLst>
          </a:prstGeom>
          <a:noFill/>
          <a:ln w="12700">
            <a:solidFill>
              <a:schemeClr val="tx1"/>
            </a:solidFill>
            <a:round/>
            <a:headEnd/>
            <a:tailEnd type="triangle" w="med" len="med"/>
          </a:ln>
        </p:spPr>
      </p:cxnSp>
      <p:cxnSp>
        <p:nvCxnSpPr>
          <p:cNvPr id="35004" name="AutoShape 599"/>
          <p:cNvCxnSpPr>
            <a:cxnSpLocks noChangeShapeType="1"/>
            <a:stCxn id="35002" idx="0"/>
            <a:endCxn id="35000" idx="2"/>
          </p:cNvCxnSpPr>
          <p:nvPr/>
        </p:nvCxnSpPr>
        <p:spPr bwMode="auto">
          <a:xfrm rot="5400000" flipH="1">
            <a:off x="3311525" y="4460876"/>
            <a:ext cx="168275" cy="298450"/>
          </a:xfrm>
          <a:prstGeom prst="curvedConnector3">
            <a:avLst>
              <a:gd name="adj1" fmla="val 50000"/>
            </a:avLst>
          </a:prstGeom>
          <a:noFill/>
          <a:ln w="12700">
            <a:solidFill>
              <a:schemeClr val="tx1"/>
            </a:solidFill>
            <a:round/>
            <a:headEnd/>
            <a:tailEnd type="triangle" w="med" len="med"/>
          </a:ln>
        </p:spPr>
      </p:cxnSp>
      <p:cxnSp>
        <p:nvCxnSpPr>
          <p:cNvPr id="35005" name="AutoShape 600"/>
          <p:cNvCxnSpPr>
            <a:cxnSpLocks noChangeShapeType="1"/>
            <a:stCxn id="35000" idx="0"/>
            <a:endCxn id="34988" idx="2"/>
          </p:cNvCxnSpPr>
          <p:nvPr/>
        </p:nvCxnSpPr>
        <p:spPr bwMode="auto">
          <a:xfrm rot="5400000" flipH="1">
            <a:off x="2944813" y="4041775"/>
            <a:ext cx="495300" cy="107950"/>
          </a:xfrm>
          <a:prstGeom prst="curvedConnector3">
            <a:avLst>
              <a:gd name="adj1" fmla="val 50000"/>
            </a:avLst>
          </a:prstGeom>
          <a:noFill/>
          <a:ln w="12700">
            <a:solidFill>
              <a:schemeClr val="tx1"/>
            </a:solidFill>
            <a:round/>
            <a:headEnd/>
            <a:tailEnd type="triangle" w="med" len="med"/>
          </a:ln>
        </p:spPr>
      </p:cxnSp>
      <p:sp>
        <p:nvSpPr>
          <p:cNvPr id="35006" name="Text Box 601"/>
          <p:cNvSpPr txBox="1">
            <a:spLocks noChangeArrowheads="1"/>
          </p:cNvSpPr>
          <p:nvPr/>
        </p:nvSpPr>
        <p:spPr bwMode="auto">
          <a:xfrm>
            <a:off x="5299075" y="2971800"/>
            <a:ext cx="10080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p:txBody>
      </p:sp>
      <p:sp>
        <p:nvSpPr>
          <p:cNvPr id="35007" name="Text Box 602"/>
          <p:cNvSpPr txBox="1">
            <a:spLocks noChangeArrowheads="1"/>
          </p:cNvSpPr>
          <p:nvPr/>
        </p:nvSpPr>
        <p:spPr bwMode="auto">
          <a:xfrm>
            <a:off x="3657600" y="1524000"/>
            <a:ext cx="1065213"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ESTRATEGIA</a:t>
            </a:r>
          </a:p>
        </p:txBody>
      </p:sp>
      <p:cxnSp>
        <p:nvCxnSpPr>
          <p:cNvPr id="35008" name="AutoShape 603"/>
          <p:cNvCxnSpPr>
            <a:cxnSpLocks noChangeShapeType="1"/>
            <a:stCxn id="35012" idx="2"/>
            <a:endCxn id="34982" idx="0"/>
          </p:cNvCxnSpPr>
          <p:nvPr/>
        </p:nvCxnSpPr>
        <p:spPr bwMode="auto">
          <a:xfrm rot="16200000" flipH="1">
            <a:off x="3904457" y="2299494"/>
            <a:ext cx="798512" cy="241300"/>
          </a:xfrm>
          <a:prstGeom prst="curvedConnector3">
            <a:avLst>
              <a:gd name="adj1" fmla="val 49903"/>
            </a:avLst>
          </a:prstGeom>
          <a:noFill/>
          <a:ln w="12700">
            <a:solidFill>
              <a:schemeClr val="tx1"/>
            </a:solidFill>
            <a:round/>
            <a:headEnd/>
            <a:tailEnd type="triangle" w="med" len="med"/>
          </a:ln>
        </p:spPr>
      </p:cxnSp>
      <p:sp>
        <p:nvSpPr>
          <p:cNvPr id="35009" name="Text Box 604"/>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5010" name="Text Box 605"/>
          <p:cNvSpPr txBox="1">
            <a:spLocks noChangeArrowheads="1"/>
          </p:cNvSpPr>
          <p:nvPr/>
        </p:nvSpPr>
        <p:spPr bwMode="auto">
          <a:xfrm>
            <a:off x="268288" y="2362200"/>
            <a:ext cx="1865312"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Deudores - Prestamistas</a:t>
            </a:r>
          </a:p>
        </p:txBody>
      </p:sp>
      <p:sp>
        <p:nvSpPr>
          <p:cNvPr id="35011" name="Text Box 606"/>
          <p:cNvSpPr txBox="1">
            <a:spLocks noChangeArrowheads="1"/>
          </p:cNvSpPr>
          <p:nvPr/>
        </p:nvSpPr>
        <p:spPr bwMode="auto">
          <a:xfrm>
            <a:off x="3787775" y="3665538"/>
            <a:ext cx="1393825"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Coste - amortización</a:t>
            </a:r>
          </a:p>
        </p:txBody>
      </p:sp>
      <p:sp>
        <p:nvSpPr>
          <p:cNvPr id="35012" name="Text Box 607"/>
          <p:cNvSpPr txBox="1">
            <a:spLocks noChangeArrowheads="1"/>
          </p:cNvSpPr>
          <p:nvPr/>
        </p:nvSpPr>
        <p:spPr bwMode="auto">
          <a:xfrm>
            <a:off x="3670300" y="1828800"/>
            <a:ext cx="1023938" cy="192088"/>
          </a:xfrm>
          <a:prstGeom prst="rect">
            <a:avLst/>
          </a:prstGeom>
          <a:solidFill>
            <a:srgbClr val="FFE9FC"/>
          </a:solidFill>
          <a:ln w="9525">
            <a:solidFill>
              <a:srgbClr val="90007F"/>
            </a:solidFill>
            <a:miter lim="800000"/>
            <a:headEnd/>
            <a:tailEnd/>
          </a:ln>
        </p:spPr>
        <p:txBody>
          <a:bodyPr wrap="none" lIns="36000" tIns="0" rIns="36000" bIns="0">
            <a:spAutoFit/>
          </a:bodyPr>
          <a:lstStyle/>
          <a:p>
            <a:r>
              <a:rPr lang="es-ES" sz="1200" b="1">
                <a:solidFill>
                  <a:srgbClr val="90007F"/>
                </a:solidFill>
              </a:rPr>
              <a:t>Planificación</a:t>
            </a:r>
          </a:p>
        </p:txBody>
      </p:sp>
      <p:sp>
        <p:nvSpPr>
          <p:cNvPr id="35013" name="Text Box 608"/>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5014" name="Text Box 609"/>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5015" name="Text Box 610"/>
          <p:cNvSpPr txBox="1">
            <a:spLocks noChangeArrowheads="1"/>
          </p:cNvSpPr>
          <p:nvPr/>
        </p:nvSpPr>
        <p:spPr bwMode="auto">
          <a:xfrm>
            <a:off x="7391400" y="1447800"/>
            <a:ext cx="995363"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cxnSp>
        <p:nvCxnSpPr>
          <p:cNvPr id="35016" name="AutoShape 611"/>
          <p:cNvCxnSpPr>
            <a:cxnSpLocks noChangeShapeType="1"/>
            <a:stCxn id="35196" idx="0"/>
            <a:endCxn id="35006" idx="2"/>
          </p:cNvCxnSpPr>
          <p:nvPr/>
        </p:nvCxnSpPr>
        <p:spPr bwMode="auto">
          <a:xfrm rot="5400000" flipH="1">
            <a:off x="5680869" y="3286919"/>
            <a:ext cx="501650" cy="255588"/>
          </a:xfrm>
          <a:prstGeom prst="curvedConnector3">
            <a:avLst>
              <a:gd name="adj1" fmla="val 50000"/>
            </a:avLst>
          </a:prstGeom>
          <a:noFill/>
          <a:ln w="12700">
            <a:solidFill>
              <a:schemeClr val="tx1"/>
            </a:solidFill>
            <a:round/>
            <a:headEnd/>
            <a:tailEnd type="triangle" w="med" len="med"/>
          </a:ln>
        </p:spPr>
      </p:cxnSp>
      <p:cxnSp>
        <p:nvCxnSpPr>
          <p:cNvPr id="35017" name="AutoShape 612"/>
          <p:cNvCxnSpPr>
            <a:cxnSpLocks noChangeShapeType="1"/>
            <a:stCxn id="35011" idx="0"/>
            <a:endCxn id="35006" idx="2"/>
          </p:cNvCxnSpPr>
          <p:nvPr/>
        </p:nvCxnSpPr>
        <p:spPr bwMode="auto">
          <a:xfrm rot="-5400000">
            <a:off x="4893469" y="2755107"/>
            <a:ext cx="501650" cy="1319212"/>
          </a:xfrm>
          <a:prstGeom prst="curvedConnector3">
            <a:avLst>
              <a:gd name="adj1" fmla="val 50000"/>
            </a:avLst>
          </a:prstGeom>
          <a:noFill/>
          <a:ln w="12700">
            <a:solidFill>
              <a:schemeClr val="tx1"/>
            </a:solidFill>
            <a:round/>
            <a:headEnd/>
            <a:tailEnd type="triangle" w="med" len="med"/>
          </a:ln>
        </p:spPr>
      </p:cxnSp>
      <p:sp>
        <p:nvSpPr>
          <p:cNvPr id="35018" name="Text Box 613"/>
          <p:cNvSpPr txBox="1">
            <a:spLocks noChangeArrowheads="1"/>
          </p:cNvSpPr>
          <p:nvPr/>
        </p:nvSpPr>
        <p:spPr bwMode="auto">
          <a:xfrm>
            <a:off x="1455738" y="2590800"/>
            <a:ext cx="787400" cy="547688"/>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Prestamos</a:t>
            </a:r>
          </a:p>
          <a:p>
            <a:r>
              <a:rPr lang="es-ES" sz="1200">
                <a:solidFill>
                  <a:schemeClr val="tx1"/>
                </a:solidFill>
              </a:rPr>
              <a:t>Renting</a:t>
            </a:r>
          </a:p>
          <a:p>
            <a:r>
              <a:rPr lang="es-ES" sz="1200">
                <a:solidFill>
                  <a:schemeClr val="tx1"/>
                </a:solidFill>
              </a:rPr>
              <a:t>L. Crédito...</a:t>
            </a:r>
          </a:p>
        </p:txBody>
      </p:sp>
      <p:sp>
        <p:nvSpPr>
          <p:cNvPr id="35019" name="Text Box 614"/>
          <p:cNvSpPr txBox="1">
            <a:spLocks noChangeArrowheads="1"/>
          </p:cNvSpPr>
          <p:nvPr/>
        </p:nvSpPr>
        <p:spPr bwMode="auto">
          <a:xfrm>
            <a:off x="1568450" y="3200400"/>
            <a:ext cx="565150"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Bonos</a:t>
            </a:r>
          </a:p>
          <a:p>
            <a:r>
              <a:rPr lang="es-ES" sz="1200">
                <a:solidFill>
                  <a:schemeClr val="tx1"/>
                </a:solidFill>
              </a:rPr>
              <a:t>Pagarés</a:t>
            </a:r>
          </a:p>
        </p:txBody>
      </p:sp>
      <p:cxnSp>
        <p:nvCxnSpPr>
          <p:cNvPr id="35020" name="AutoShape 615"/>
          <p:cNvCxnSpPr>
            <a:cxnSpLocks noChangeShapeType="1"/>
            <a:stCxn id="35014" idx="3"/>
            <a:endCxn id="35019" idx="1"/>
          </p:cNvCxnSpPr>
          <p:nvPr/>
        </p:nvCxnSpPr>
        <p:spPr bwMode="auto">
          <a:xfrm>
            <a:off x="971550" y="3382963"/>
            <a:ext cx="596900" cy="0"/>
          </a:xfrm>
          <a:prstGeom prst="straightConnector1">
            <a:avLst/>
          </a:prstGeom>
          <a:noFill/>
          <a:ln w="12700">
            <a:solidFill>
              <a:schemeClr val="tx1"/>
            </a:solidFill>
            <a:round/>
            <a:headEnd/>
            <a:tailEnd type="triangle" w="med" len="med"/>
          </a:ln>
        </p:spPr>
      </p:cxnSp>
      <p:cxnSp>
        <p:nvCxnSpPr>
          <p:cNvPr id="35021" name="AutoShape 616"/>
          <p:cNvCxnSpPr>
            <a:cxnSpLocks noChangeShapeType="1"/>
            <a:stCxn id="35013" idx="3"/>
            <a:endCxn id="35018" idx="1"/>
          </p:cNvCxnSpPr>
          <p:nvPr/>
        </p:nvCxnSpPr>
        <p:spPr bwMode="auto">
          <a:xfrm>
            <a:off x="923925" y="2865438"/>
            <a:ext cx="531813" cy="0"/>
          </a:xfrm>
          <a:prstGeom prst="straightConnector1">
            <a:avLst/>
          </a:prstGeom>
          <a:noFill/>
          <a:ln w="12700">
            <a:solidFill>
              <a:schemeClr val="tx1"/>
            </a:solidFill>
            <a:round/>
            <a:headEnd/>
            <a:tailEnd type="triangle" w="med" len="med"/>
          </a:ln>
        </p:spPr>
      </p:cxnSp>
      <p:sp>
        <p:nvSpPr>
          <p:cNvPr id="35022" name="Text Box 617"/>
          <p:cNvSpPr txBox="1">
            <a:spLocks noChangeArrowheads="1"/>
          </p:cNvSpPr>
          <p:nvPr/>
        </p:nvSpPr>
        <p:spPr bwMode="auto">
          <a:xfrm>
            <a:off x="5978525" y="5334000"/>
            <a:ext cx="1720850" cy="374650"/>
          </a:xfrm>
          <a:prstGeom prst="rect">
            <a:avLst/>
          </a:prstGeom>
          <a:solidFill>
            <a:srgbClr val="FFE9FC"/>
          </a:solidFill>
          <a:ln w="9525">
            <a:solidFill>
              <a:srgbClr val="FF0000"/>
            </a:solidFill>
            <a:miter lim="800000"/>
            <a:headEnd/>
            <a:tailEnd/>
          </a:ln>
        </p:spPr>
        <p:txBody>
          <a:bodyPr wrap="none" lIns="36000" tIns="0" rIns="36000" bIns="0">
            <a:spAutoFit/>
          </a:bodyPr>
          <a:lstStyle/>
          <a:p>
            <a:r>
              <a:rPr lang="es-ES" sz="1200" b="1">
                <a:solidFill>
                  <a:srgbClr val="008000"/>
                </a:solidFill>
              </a:rPr>
              <a:t>Actividades</a:t>
            </a:r>
          </a:p>
          <a:p>
            <a:r>
              <a:rPr lang="es-ES" sz="1200">
                <a:solidFill>
                  <a:srgbClr val="008000"/>
                </a:solidFill>
              </a:rPr>
              <a:t>Movimientos de cuentas</a:t>
            </a:r>
          </a:p>
        </p:txBody>
      </p:sp>
      <p:sp>
        <p:nvSpPr>
          <p:cNvPr id="35023" name="Text Box 618"/>
          <p:cNvSpPr txBox="1">
            <a:spLocks noChangeArrowheads="1"/>
          </p:cNvSpPr>
          <p:nvPr/>
        </p:nvSpPr>
        <p:spPr bwMode="auto">
          <a:xfrm>
            <a:off x="5562600" y="2438400"/>
            <a:ext cx="758825"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Cuenta de</a:t>
            </a:r>
          </a:p>
          <a:p>
            <a:r>
              <a:rPr lang="es-ES" sz="1200">
                <a:solidFill>
                  <a:schemeClr val="tx1"/>
                </a:solidFill>
              </a:rPr>
              <a:t>Resultados</a:t>
            </a:r>
          </a:p>
        </p:txBody>
      </p:sp>
      <p:sp>
        <p:nvSpPr>
          <p:cNvPr id="35024" name="Text Box 619"/>
          <p:cNvSpPr txBox="1">
            <a:spLocks noChangeArrowheads="1"/>
          </p:cNvSpPr>
          <p:nvPr/>
        </p:nvSpPr>
        <p:spPr bwMode="auto">
          <a:xfrm>
            <a:off x="6642100" y="3136900"/>
            <a:ext cx="5476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Balance</a:t>
            </a:r>
          </a:p>
        </p:txBody>
      </p:sp>
      <p:cxnSp>
        <p:nvCxnSpPr>
          <p:cNvPr id="35025" name="AutoShape 620"/>
          <p:cNvCxnSpPr>
            <a:cxnSpLocks noChangeShapeType="1"/>
            <a:stCxn id="35006" idx="0"/>
            <a:endCxn id="35023" idx="2"/>
          </p:cNvCxnSpPr>
          <p:nvPr/>
        </p:nvCxnSpPr>
        <p:spPr bwMode="auto">
          <a:xfrm rot="-5400000">
            <a:off x="5788819" y="2818606"/>
            <a:ext cx="168275" cy="138113"/>
          </a:xfrm>
          <a:prstGeom prst="curvedConnector3">
            <a:avLst>
              <a:gd name="adj1" fmla="val 50000"/>
            </a:avLst>
          </a:prstGeom>
          <a:noFill/>
          <a:ln w="12700">
            <a:solidFill>
              <a:schemeClr val="tx1"/>
            </a:solidFill>
            <a:round/>
            <a:headEnd/>
            <a:tailEnd type="triangle" w="med" len="med"/>
          </a:ln>
        </p:spPr>
      </p:cxnSp>
      <p:sp>
        <p:nvSpPr>
          <p:cNvPr id="35026" name="Text Box 621"/>
          <p:cNvSpPr txBox="1">
            <a:spLocks noChangeArrowheads="1"/>
          </p:cNvSpPr>
          <p:nvPr/>
        </p:nvSpPr>
        <p:spPr bwMode="auto">
          <a:xfrm>
            <a:off x="6248400" y="1371600"/>
            <a:ext cx="700088"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Beneficios</a:t>
            </a:r>
          </a:p>
        </p:txBody>
      </p:sp>
      <p:sp>
        <p:nvSpPr>
          <p:cNvPr id="35027" name="Text Box 622"/>
          <p:cNvSpPr txBox="1">
            <a:spLocks noChangeArrowheads="1"/>
          </p:cNvSpPr>
          <p:nvPr/>
        </p:nvSpPr>
        <p:spPr bwMode="auto">
          <a:xfrm>
            <a:off x="7010400" y="2743200"/>
            <a:ext cx="7016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Impuestos</a:t>
            </a:r>
          </a:p>
        </p:txBody>
      </p:sp>
      <p:cxnSp>
        <p:nvCxnSpPr>
          <p:cNvPr id="35028" name="AutoShape 623"/>
          <p:cNvCxnSpPr>
            <a:cxnSpLocks noChangeShapeType="1"/>
            <a:stCxn id="35006" idx="3"/>
            <a:endCxn id="35024" idx="1"/>
          </p:cNvCxnSpPr>
          <p:nvPr/>
        </p:nvCxnSpPr>
        <p:spPr bwMode="auto">
          <a:xfrm>
            <a:off x="6307138" y="3068638"/>
            <a:ext cx="334962" cy="160337"/>
          </a:xfrm>
          <a:prstGeom prst="curvedConnector3">
            <a:avLst>
              <a:gd name="adj1" fmla="val 49764"/>
            </a:avLst>
          </a:prstGeom>
          <a:noFill/>
          <a:ln w="12700">
            <a:solidFill>
              <a:schemeClr val="tx1"/>
            </a:solidFill>
            <a:round/>
            <a:headEnd/>
            <a:tailEnd type="triangle" w="med" len="med"/>
          </a:ln>
        </p:spPr>
      </p:cxnSp>
      <p:cxnSp>
        <p:nvCxnSpPr>
          <p:cNvPr id="35029" name="AutoShape 624"/>
          <p:cNvCxnSpPr>
            <a:cxnSpLocks noChangeShapeType="1"/>
            <a:stCxn id="35023" idx="3"/>
            <a:endCxn id="35027" idx="1"/>
          </p:cNvCxnSpPr>
          <p:nvPr/>
        </p:nvCxnSpPr>
        <p:spPr bwMode="auto">
          <a:xfrm>
            <a:off x="6321425" y="2620963"/>
            <a:ext cx="688975" cy="214312"/>
          </a:xfrm>
          <a:prstGeom prst="curvedConnector3">
            <a:avLst>
              <a:gd name="adj1" fmla="val 50000"/>
            </a:avLst>
          </a:prstGeom>
          <a:noFill/>
          <a:ln w="12700">
            <a:solidFill>
              <a:schemeClr val="tx1"/>
            </a:solidFill>
            <a:round/>
            <a:headEnd/>
            <a:tailEnd type="triangle" w="med" len="med"/>
          </a:ln>
        </p:spPr>
      </p:cxnSp>
      <p:cxnSp>
        <p:nvCxnSpPr>
          <p:cNvPr id="35030" name="AutoShape 625"/>
          <p:cNvCxnSpPr>
            <a:cxnSpLocks noChangeShapeType="1"/>
            <a:stCxn id="35023" idx="3"/>
            <a:endCxn id="35026" idx="2"/>
          </p:cNvCxnSpPr>
          <p:nvPr/>
        </p:nvCxnSpPr>
        <p:spPr bwMode="auto">
          <a:xfrm flipV="1">
            <a:off x="6321425" y="1554163"/>
            <a:ext cx="277813" cy="1066800"/>
          </a:xfrm>
          <a:prstGeom prst="curvedConnector2">
            <a:avLst/>
          </a:prstGeom>
          <a:noFill/>
          <a:ln w="12700">
            <a:solidFill>
              <a:schemeClr val="tx1"/>
            </a:solidFill>
            <a:round/>
            <a:headEnd/>
            <a:tailEnd type="triangle" w="med" len="med"/>
          </a:ln>
        </p:spPr>
      </p:cxnSp>
      <p:cxnSp>
        <p:nvCxnSpPr>
          <p:cNvPr id="35031" name="AutoShape 626"/>
          <p:cNvCxnSpPr>
            <a:cxnSpLocks noChangeShapeType="1"/>
            <a:stCxn id="35027" idx="0"/>
            <a:endCxn id="35015" idx="2"/>
          </p:cNvCxnSpPr>
          <p:nvPr/>
        </p:nvCxnSpPr>
        <p:spPr bwMode="auto">
          <a:xfrm rot="-5400000">
            <a:off x="7069138" y="1922463"/>
            <a:ext cx="1112837" cy="528637"/>
          </a:xfrm>
          <a:prstGeom prst="curvedConnector3">
            <a:avLst>
              <a:gd name="adj1" fmla="val 49931"/>
            </a:avLst>
          </a:prstGeom>
          <a:noFill/>
          <a:ln w="12700">
            <a:solidFill>
              <a:schemeClr val="tx1"/>
            </a:solidFill>
            <a:round/>
            <a:headEnd/>
            <a:tailEnd type="triangle" w="med" len="med"/>
          </a:ln>
        </p:spPr>
      </p:cxnSp>
      <p:cxnSp>
        <p:nvCxnSpPr>
          <p:cNvPr id="35032" name="AutoShape 627"/>
          <p:cNvCxnSpPr>
            <a:cxnSpLocks noChangeShapeType="1"/>
            <a:stCxn id="35026" idx="1"/>
            <a:endCxn id="35009" idx="3"/>
          </p:cNvCxnSpPr>
          <p:nvPr/>
        </p:nvCxnSpPr>
        <p:spPr bwMode="auto">
          <a:xfrm rot="10800000">
            <a:off x="2544763" y="946150"/>
            <a:ext cx="3703637" cy="517525"/>
          </a:xfrm>
          <a:prstGeom prst="curvedConnector3">
            <a:avLst>
              <a:gd name="adj1" fmla="val 49977"/>
            </a:avLst>
          </a:prstGeom>
          <a:noFill/>
          <a:ln w="12700">
            <a:solidFill>
              <a:schemeClr val="tx1"/>
            </a:solidFill>
            <a:round/>
            <a:headEnd/>
            <a:tailEnd type="triangle" w="med" len="med"/>
          </a:ln>
        </p:spPr>
      </p:cxnSp>
      <p:sp>
        <p:nvSpPr>
          <p:cNvPr id="35033" name="Text Box 628"/>
          <p:cNvSpPr txBox="1">
            <a:spLocks noChangeArrowheads="1"/>
          </p:cNvSpPr>
          <p:nvPr/>
        </p:nvSpPr>
        <p:spPr bwMode="auto">
          <a:xfrm>
            <a:off x="2438400" y="2133600"/>
            <a:ext cx="7667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Reservas y</a:t>
            </a:r>
          </a:p>
          <a:p>
            <a:r>
              <a:rPr lang="es-ES" sz="1200">
                <a:solidFill>
                  <a:schemeClr val="tx1"/>
                </a:solidFill>
              </a:rPr>
              <a:t>provisiones</a:t>
            </a:r>
          </a:p>
        </p:txBody>
      </p:sp>
      <p:cxnSp>
        <p:nvCxnSpPr>
          <p:cNvPr id="35034" name="AutoShape 629"/>
          <p:cNvCxnSpPr>
            <a:cxnSpLocks noChangeShapeType="1"/>
            <a:stCxn id="35023" idx="1"/>
            <a:endCxn id="35033" idx="3"/>
          </p:cNvCxnSpPr>
          <p:nvPr/>
        </p:nvCxnSpPr>
        <p:spPr bwMode="auto">
          <a:xfrm rot="10800000">
            <a:off x="3205163" y="2316163"/>
            <a:ext cx="2357437" cy="304800"/>
          </a:xfrm>
          <a:prstGeom prst="curvedConnector3">
            <a:avLst>
              <a:gd name="adj1" fmla="val 47134"/>
            </a:avLst>
          </a:prstGeom>
          <a:noFill/>
          <a:ln w="12700">
            <a:solidFill>
              <a:schemeClr val="tx1"/>
            </a:solidFill>
            <a:round/>
            <a:headEnd/>
            <a:tailEnd type="triangle" w="med" len="med"/>
          </a:ln>
        </p:spPr>
      </p:cxnSp>
      <p:cxnSp>
        <p:nvCxnSpPr>
          <p:cNvPr id="35035" name="AutoShape 630"/>
          <p:cNvCxnSpPr>
            <a:cxnSpLocks noChangeShapeType="1"/>
            <a:stCxn id="35012" idx="2"/>
            <a:endCxn id="35190" idx="3"/>
          </p:cNvCxnSpPr>
          <p:nvPr/>
        </p:nvCxnSpPr>
        <p:spPr bwMode="auto">
          <a:xfrm rot="5400000">
            <a:off x="3439320" y="2259806"/>
            <a:ext cx="982662" cy="504825"/>
          </a:xfrm>
          <a:prstGeom prst="curvedConnector2">
            <a:avLst/>
          </a:prstGeom>
          <a:noFill/>
          <a:ln w="12700">
            <a:solidFill>
              <a:schemeClr val="tx1"/>
            </a:solidFill>
            <a:round/>
            <a:headEnd/>
            <a:tailEnd type="triangle" w="med" len="med"/>
          </a:ln>
        </p:spPr>
      </p:cxnSp>
      <p:cxnSp>
        <p:nvCxnSpPr>
          <p:cNvPr id="35036" name="AutoShape 631"/>
          <p:cNvCxnSpPr>
            <a:cxnSpLocks noChangeShapeType="1"/>
            <a:stCxn id="35033" idx="2"/>
            <a:endCxn id="35190" idx="1"/>
          </p:cNvCxnSpPr>
          <p:nvPr/>
        </p:nvCxnSpPr>
        <p:spPr bwMode="auto">
          <a:xfrm rot="5400000">
            <a:off x="2492375" y="2673350"/>
            <a:ext cx="504825" cy="155575"/>
          </a:xfrm>
          <a:prstGeom prst="curvedConnector4">
            <a:avLst>
              <a:gd name="adj1" fmla="val 22644"/>
              <a:gd name="adj2" fmla="val 246940"/>
            </a:avLst>
          </a:prstGeom>
          <a:noFill/>
          <a:ln w="12700">
            <a:solidFill>
              <a:schemeClr val="tx1"/>
            </a:solidFill>
            <a:round/>
            <a:headEnd/>
            <a:tailEnd type="triangle" w="med" len="med"/>
          </a:ln>
        </p:spPr>
      </p:cxnSp>
      <p:cxnSp>
        <p:nvCxnSpPr>
          <p:cNvPr id="35037" name="AutoShape 632"/>
          <p:cNvCxnSpPr>
            <a:cxnSpLocks noChangeShapeType="1"/>
            <a:stCxn id="34982" idx="1"/>
            <a:endCxn id="35190" idx="3"/>
          </p:cNvCxnSpPr>
          <p:nvPr/>
        </p:nvCxnSpPr>
        <p:spPr bwMode="auto">
          <a:xfrm rot="10800000" flipV="1">
            <a:off x="3678238" y="2916238"/>
            <a:ext cx="365125" cy="87312"/>
          </a:xfrm>
          <a:prstGeom prst="curvedConnector3">
            <a:avLst>
              <a:gd name="adj1" fmla="val 50000"/>
            </a:avLst>
          </a:prstGeom>
          <a:noFill/>
          <a:ln w="12700">
            <a:solidFill>
              <a:schemeClr val="tx1"/>
            </a:solidFill>
            <a:round/>
            <a:headEnd/>
            <a:tailEnd type="triangle" w="med" len="med"/>
          </a:ln>
        </p:spPr>
      </p:cxnSp>
      <p:cxnSp>
        <p:nvCxnSpPr>
          <p:cNvPr id="35038" name="AutoShape 633"/>
          <p:cNvCxnSpPr>
            <a:cxnSpLocks noChangeShapeType="1"/>
            <a:stCxn id="35018" idx="3"/>
            <a:endCxn id="35190" idx="1"/>
          </p:cNvCxnSpPr>
          <p:nvPr/>
        </p:nvCxnSpPr>
        <p:spPr bwMode="auto">
          <a:xfrm>
            <a:off x="2243138" y="2865438"/>
            <a:ext cx="423862" cy="138112"/>
          </a:xfrm>
          <a:prstGeom prst="curvedConnector3">
            <a:avLst>
              <a:gd name="adj1" fmla="val 49815"/>
            </a:avLst>
          </a:prstGeom>
          <a:noFill/>
          <a:ln w="12700">
            <a:solidFill>
              <a:schemeClr val="tx1"/>
            </a:solidFill>
            <a:round/>
            <a:headEnd/>
            <a:tailEnd type="triangle" w="med" len="med"/>
          </a:ln>
        </p:spPr>
      </p:cxnSp>
      <p:cxnSp>
        <p:nvCxnSpPr>
          <p:cNvPr id="35039" name="AutoShape 634"/>
          <p:cNvCxnSpPr>
            <a:cxnSpLocks noChangeShapeType="1"/>
            <a:stCxn id="35019" idx="3"/>
            <a:endCxn id="35190" idx="1"/>
          </p:cNvCxnSpPr>
          <p:nvPr/>
        </p:nvCxnSpPr>
        <p:spPr bwMode="auto">
          <a:xfrm flipV="1">
            <a:off x="2133600" y="3003550"/>
            <a:ext cx="533400" cy="379413"/>
          </a:xfrm>
          <a:prstGeom prst="curvedConnector3">
            <a:avLst>
              <a:gd name="adj1" fmla="val 38093"/>
            </a:avLst>
          </a:prstGeom>
          <a:noFill/>
          <a:ln w="12700">
            <a:solidFill>
              <a:schemeClr val="tx1"/>
            </a:solidFill>
            <a:round/>
            <a:headEnd/>
            <a:tailEnd type="triangle" w="med" len="med"/>
          </a:ln>
        </p:spPr>
      </p:cxnSp>
      <p:cxnSp>
        <p:nvCxnSpPr>
          <p:cNvPr id="35040" name="AutoShape 635"/>
          <p:cNvCxnSpPr>
            <a:cxnSpLocks noChangeShapeType="1"/>
            <a:stCxn id="34989" idx="0"/>
            <a:endCxn id="35190" idx="1"/>
          </p:cNvCxnSpPr>
          <p:nvPr/>
        </p:nvCxnSpPr>
        <p:spPr bwMode="auto">
          <a:xfrm rot="-5400000">
            <a:off x="1753394" y="3399631"/>
            <a:ext cx="1309688" cy="517525"/>
          </a:xfrm>
          <a:prstGeom prst="curvedConnector2">
            <a:avLst/>
          </a:prstGeom>
          <a:noFill/>
          <a:ln w="12700">
            <a:solidFill>
              <a:schemeClr val="tx1"/>
            </a:solidFill>
            <a:round/>
            <a:headEnd/>
            <a:tailEnd type="triangle" w="med" len="med"/>
          </a:ln>
        </p:spPr>
      </p:cxnSp>
      <p:sp>
        <p:nvSpPr>
          <p:cNvPr id="35041" name="Text Box 636"/>
          <p:cNvSpPr txBox="1">
            <a:spLocks noChangeArrowheads="1"/>
          </p:cNvSpPr>
          <p:nvPr/>
        </p:nvSpPr>
        <p:spPr bwMode="auto">
          <a:xfrm>
            <a:off x="2009775" y="1600200"/>
            <a:ext cx="741363" cy="365125"/>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Ampliación</a:t>
            </a:r>
          </a:p>
          <a:p>
            <a:r>
              <a:rPr lang="es-ES" sz="1200">
                <a:solidFill>
                  <a:schemeClr val="tx1"/>
                </a:solidFill>
              </a:rPr>
              <a:t>de Capital</a:t>
            </a:r>
          </a:p>
        </p:txBody>
      </p:sp>
      <p:cxnSp>
        <p:nvCxnSpPr>
          <p:cNvPr id="35042" name="AutoShape 637"/>
          <p:cNvCxnSpPr>
            <a:cxnSpLocks noChangeShapeType="1"/>
            <a:stCxn id="35041" idx="2"/>
            <a:endCxn id="35190" idx="1"/>
          </p:cNvCxnSpPr>
          <p:nvPr/>
        </p:nvCxnSpPr>
        <p:spPr bwMode="auto">
          <a:xfrm rot="16200000" flipH="1">
            <a:off x="2005012" y="2341563"/>
            <a:ext cx="1038225" cy="285750"/>
          </a:xfrm>
          <a:prstGeom prst="curvedConnector2">
            <a:avLst/>
          </a:prstGeom>
          <a:noFill/>
          <a:ln w="12700">
            <a:solidFill>
              <a:schemeClr val="tx1"/>
            </a:solidFill>
            <a:round/>
            <a:headEnd/>
            <a:tailEnd type="triangle" w="med" len="med"/>
          </a:ln>
        </p:spPr>
      </p:cxnSp>
      <p:cxnSp>
        <p:nvCxnSpPr>
          <p:cNvPr id="35043" name="AutoShape 638"/>
          <p:cNvCxnSpPr>
            <a:cxnSpLocks noChangeShapeType="1"/>
            <a:stCxn id="35009" idx="2"/>
            <a:endCxn id="35041" idx="0"/>
          </p:cNvCxnSpPr>
          <p:nvPr/>
        </p:nvCxnSpPr>
        <p:spPr bwMode="auto">
          <a:xfrm rot="16200000" flipH="1">
            <a:off x="2036763" y="1255712"/>
            <a:ext cx="381000" cy="307975"/>
          </a:xfrm>
          <a:prstGeom prst="curvedConnector3">
            <a:avLst>
              <a:gd name="adj1" fmla="val 50000"/>
            </a:avLst>
          </a:prstGeom>
          <a:noFill/>
          <a:ln w="12700">
            <a:solidFill>
              <a:schemeClr val="tx1"/>
            </a:solidFill>
            <a:round/>
            <a:headEnd/>
            <a:tailEnd type="triangle" w="med" len="med"/>
          </a:ln>
        </p:spPr>
      </p:cxnSp>
      <p:sp>
        <p:nvSpPr>
          <p:cNvPr id="35044" name="Text Box 639"/>
          <p:cNvSpPr txBox="1">
            <a:spLocks noChangeArrowheads="1"/>
          </p:cNvSpPr>
          <p:nvPr/>
        </p:nvSpPr>
        <p:spPr bwMode="auto">
          <a:xfrm>
            <a:off x="5105400" y="1676400"/>
            <a:ext cx="1190625"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Control</a:t>
            </a:r>
          </a:p>
          <a:p>
            <a:r>
              <a:rPr lang="es-ES" sz="1200" b="1">
                <a:solidFill>
                  <a:srgbClr val="7A4C00"/>
                </a:solidFill>
              </a:rPr>
              <a:t>Presupuestario</a:t>
            </a:r>
          </a:p>
        </p:txBody>
      </p:sp>
      <p:sp>
        <p:nvSpPr>
          <p:cNvPr id="35045" name="Text Box 640"/>
          <p:cNvSpPr txBox="1">
            <a:spLocks noChangeArrowheads="1"/>
          </p:cNvSpPr>
          <p:nvPr/>
        </p:nvSpPr>
        <p:spPr bwMode="auto">
          <a:xfrm>
            <a:off x="3048000" y="3352800"/>
            <a:ext cx="625475" cy="182563"/>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Intereses</a:t>
            </a:r>
          </a:p>
        </p:txBody>
      </p:sp>
      <p:sp>
        <p:nvSpPr>
          <p:cNvPr id="35046" name="Text Box 641"/>
          <p:cNvSpPr txBox="1">
            <a:spLocks noChangeArrowheads="1"/>
          </p:cNvSpPr>
          <p:nvPr/>
        </p:nvSpPr>
        <p:spPr bwMode="auto">
          <a:xfrm>
            <a:off x="6807200" y="823913"/>
            <a:ext cx="2032000"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Regulación mercado capitales</a:t>
            </a:r>
          </a:p>
          <a:p>
            <a:r>
              <a:rPr lang="es-ES" sz="1200">
                <a:solidFill>
                  <a:schemeClr val="tx1"/>
                </a:solidFill>
              </a:rPr>
              <a:t>Fijación de tipos de interés</a:t>
            </a:r>
          </a:p>
          <a:p>
            <a:r>
              <a:rPr lang="es-ES" sz="1200">
                <a:solidFill>
                  <a:schemeClr val="tx1"/>
                </a:solidFill>
              </a:rPr>
              <a:t>Contención de la inflación</a:t>
            </a:r>
          </a:p>
        </p:txBody>
      </p:sp>
      <p:cxnSp>
        <p:nvCxnSpPr>
          <p:cNvPr id="35047" name="AutoShape 642"/>
          <p:cNvCxnSpPr>
            <a:cxnSpLocks noChangeShapeType="1"/>
            <a:stCxn id="35012" idx="3"/>
            <a:endCxn id="35044" idx="1"/>
          </p:cNvCxnSpPr>
          <p:nvPr/>
        </p:nvCxnSpPr>
        <p:spPr bwMode="auto">
          <a:xfrm flipV="1">
            <a:off x="4694238" y="1863725"/>
            <a:ext cx="411162" cy="61913"/>
          </a:xfrm>
          <a:prstGeom prst="curvedConnector3">
            <a:avLst>
              <a:gd name="adj1" fmla="val 49806"/>
            </a:avLst>
          </a:prstGeom>
          <a:noFill/>
          <a:ln w="12700">
            <a:solidFill>
              <a:schemeClr val="tx1"/>
            </a:solidFill>
            <a:round/>
            <a:headEnd/>
            <a:tailEnd type="triangle" w="med" len="med"/>
          </a:ln>
        </p:spPr>
      </p:cxnSp>
      <p:cxnSp>
        <p:nvCxnSpPr>
          <p:cNvPr id="35048" name="AutoShape 643"/>
          <p:cNvCxnSpPr>
            <a:cxnSpLocks noChangeShapeType="1"/>
            <a:stCxn id="35012" idx="2"/>
            <a:endCxn id="35186" idx="0"/>
          </p:cNvCxnSpPr>
          <p:nvPr/>
        </p:nvCxnSpPr>
        <p:spPr bwMode="auto">
          <a:xfrm rot="5400000">
            <a:off x="3700463" y="1917700"/>
            <a:ext cx="379412" cy="585788"/>
          </a:xfrm>
          <a:prstGeom prst="curvedConnector3">
            <a:avLst>
              <a:gd name="adj1" fmla="val 49792"/>
            </a:avLst>
          </a:prstGeom>
          <a:noFill/>
          <a:ln w="12700">
            <a:solidFill>
              <a:schemeClr val="tx1"/>
            </a:solidFill>
            <a:round/>
            <a:headEnd/>
            <a:tailEnd type="triangle" w="med" len="med"/>
          </a:ln>
        </p:spPr>
      </p:cxnSp>
      <p:cxnSp>
        <p:nvCxnSpPr>
          <p:cNvPr id="35049" name="AutoShape 644"/>
          <p:cNvCxnSpPr>
            <a:cxnSpLocks noChangeShapeType="1"/>
            <a:stCxn id="35186" idx="2"/>
            <a:endCxn id="35190" idx="0"/>
          </p:cNvCxnSpPr>
          <p:nvPr/>
        </p:nvCxnSpPr>
        <p:spPr bwMode="auto">
          <a:xfrm rot="5400000">
            <a:off x="3317081" y="2448720"/>
            <a:ext cx="136525" cy="423862"/>
          </a:xfrm>
          <a:prstGeom prst="curvedConnector3">
            <a:avLst>
              <a:gd name="adj1" fmla="val 50000"/>
            </a:avLst>
          </a:prstGeom>
          <a:noFill/>
          <a:ln w="12700">
            <a:solidFill>
              <a:schemeClr val="tx1"/>
            </a:solidFill>
            <a:round/>
            <a:headEnd/>
            <a:tailEnd type="triangle" w="med" len="med"/>
          </a:ln>
        </p:spPr>
      </p:cxnSp>
      <p:cxnSp>
        <p:nvCxnSpPr>
          <p:cNvPr id="35050" name="AutoShape 645"/>
          <p:cNvCxnSpPr>
            <a:cxnSpLocks noChangeShapeType="1"/>
            <a:stCxn id="35187" idx="3"/>
            <a:endCxn id="35044" idx="2"/>
          </p:cNvCxnSpPr>
          <p:nvPr/>
        </p:nvCxnSpPr>
        <p:spPr bwMode="auto">
          <a:xfrm flipV="1">
            <a:off x="5418138" y="2051050"/>
            <a:ext cx="282575" cy="269875"/>
          </a:xfrm>
          <a:prstGeom prst="curvedConnector2">
            <a:avLst/>
          </a:prstGeom>
          <a:noFill/>
          <a:ln w="12700">
            <a:solidFill>
              <a:schemeClr val="tx1"/>
            </a:solidFill>
            <a:round/>
            <a:headEnd/>
            <a:tailEnd type="triangle" w="med" len="med"/>
          </a:ln>
        </p:spPr>
      </p:cxnSp>
      <p:cxnSp>
        <p:nvCxnSpPr>
          <p:cNvPr id="35051" name="AutoShape 646"/>
          <p:cNvCxnSpPr>
            <a:cxnSpLocks noChangeShapeType="1"/>
            <a:stCxn id="35078" idx="0"/>
            <a:endCxn id="35072" idx="3"/>
          </p:cNvCxnSpPr>
          <p:nvPr/>
        </p:nvCxnSpPr>
        <p:spPr bwMode="auto">
          <a:xfrm rot="5400000" flipH="1">
            <a:off x="5487988" y="1998663"/>
            <a:ext cx="1046162" cy="1509712"/>
          </a:xfrm>
          <a:prstGeom prst="curvedConnector2">
            <a:avLst/>
          </a:prstGeom>
          <a:noFill/>
          <a:ln w="12700">
            <a:solidFill>
              <a:schemeClr val="tx1"/>
            </a:solidFill>
            <a:round/>
            <a:headEnd/>
            <a:tailEnd type="triangle" w="med" len="med"/>
          </a:ln>
        </p:spPr>
      </p:cxnSp>
      <p:sp>
        <p:nvSpPr>
          <p:cNvPr id="35052" name="Text Box 647"/>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5053" name="Text Box 648"/>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5054" name="Text Box 649"/>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5055" name="Text Box 650"/>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5056" name="Text Box 651"/>
          <p:cNvSpPr txBox="1">
            <a:spLocks noChangeArrowheads="1"/>
          </p:cNvSpPr>
          <p:nvPr/>
        </p:nvSpPr>
        <p:spPr bwMode="auto">
          <a:xfrm>
            <a:off x="417513" y="2773363"/>
            <a:ext cx="506412"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Bancos</a:t>
            </a:r>
          </a:p>
        </p:txBody>
      </p:sp>
      <p:sp>
        <p:nvSpPr>
          <p:cNvPr id="35057" name="Text Box 652"/>
          <p:cNvSpPr txBox="1">
            <a:spLocks noChangeArrowheads="1"/>
          </p:cNvSpPr>
          <p:nvPr/>
        </p:nvSpPr>
        <p:spPr bwMode="auto">
          <a:xfrm>
            <a:off x="381000" y="3290888"/>
            <a:ext cx="590550"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Privados</a:t>
            </a:r>
          </a:p>
        </p:txBody>
      </p:sp>
      <p:sp>
        <p:nvSpPr>
          <p:cNvPr id="35058" name="Text Box 653"/>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5059" name="Text Box 654"/>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5060" name="Text Box 655"/>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5061" name="Text Box 656"/>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5062" name="Text Box 657"/>
          <p:cNvSpPr txBox="1">
            <a:spLocks noChangeArrowheads="1"/>
          </p:cNvSpPr>
          <p:nvPr/>
        </p:nvSpPr>
        <p:spPr bwMode="auto">
          <a:xfrm>
            <a:off x="5257800" y="838200"/>
            <a:ext cx="1157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Partidos políticos</a:t>
            </a:r>
          </a:p>
        </p:txBody>
      </p:sp>
      <p:sp>
        <p:nvSpPr>
          <p:cNvPr id="35063" name="Text Box 658"/>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5064" name="Text Box 659"/>
          <p:cNvSpPr txBox="1">
            <a:spLocks noChangeArrowheads="1"/>
          </p:cNvSpPr>
          <p:nvPr/>
        </p:nvSpPr>
        <p:spPr bwMode="auto">
          <a:xfrm>
            <a:off x="8077200" y="4953000"/>
            <a:ext cx="4238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ONGs</a:t>
            </a:r>
          </a:p>
        </p:txBody>
      </p:sp>
      <p:sp>
        <p:nvSpPr>
          <p:cNvPr id="35065" name="Text Box 660"/>
          <p:cNvSpPr txBox="1">
            <a:spLocks noChangeArrowheads="1"/>
          </p:cNvSpPr>
          <p:nvPr/>
        </p:nvSpPr>
        <p:spPr bwMode="auto">
          <a:xfrm>
            <a:off x="228600" y="4038600"/>
            <a:ext cx="893763"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Asociaciones</a:t>
            </a:r>
          </a:p>
          <a:p>
            <a:r>
              <a:rPr lang="es-ES" sz="1200">
                <a:solidFill>
                  <a:schemeClr val="tx1"/>
                </a:solidFill>
              </a:rPr>
              <a:t>Feministas</a:t>
            </a:r>
          </a:p>
        </p:txBody>
      </p:sp>
      <p:sp>
        <p:nvSpPr>
          <p:cNvPr id="35066" name="Text Box 661"/>
          <p:cNvSpPr txBox="1">
            <a:spLocks noChangeArrowheads="1"/>
          </p:cNvSpPr>
          <p:nvPr/>
        </p:nvSpPr>
        <p:spPr bwMode="auto">
          <a:xfrm>
            <a:off x="2895600" y="1219200"/>
            <a:ext cx="1109663" cy="365125"/>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Consejo de</a:t>
            </a:r>
          </a:p>
          <a:p>
            <a:r>
              <a:rPr lang="es-ES" sz="1200" b="1">
                <a:solidFill>
                  <a:schemeClr val="tx1"/>
                </a:solidFill>
              </a:rPr>
              <a:t>Administración</a:t>
            </a:r>
          </a:p>
        </p:txBody>
      </p:sp>
      <p:sp>
        <p:nvSpPr>
          <p:cNvPr id="35067" name="Text Box 662"/>
          <p:cNvSpPr txBox="1">
            <a:spLocks noChangeArrowheads="1"/>
          </p:cNvSpPr>
          <p:nvPr/>
        </p:nvSpPr>
        <p:spPr bwMode="auto">
          <a:xfrm>
            <a:off x="1828800" y="1447800"/>
            <a:ext cx="8397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Finalidades</a:t>
            </a:r>
          </a:p>
        </p:txBody>
      </p:sp>
      <p:sp>
        <p:nvSpPr>
          <p:cNvPr id="35068" name="Text Box 663"/>
          <p:cNvSpPr txBox="1">
            <a:spLocks noChangeArrowheads="1"/>
          </p:cNvSpPr>
          <p:nvPr/>
        </p:nvSpPr>
        <p:spPr bwMode="auto">
          <a:xfrm>
            <a:off x="4243388" y="1676400"/>
            <a:ext cx="1023937"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Alta Dirección</a:t>
            </a:r>
          </a:p>
        </p:txBody>
      </p:sp>
      <p:sp>
        <p:nvSpPr>
          <p:cNvPr id="35069" name="Text Box 664"/>
          <p:cNvSpPr txBox="1">
            <a:spLocks noChangeArrowheads="1"/>
          </p:cNvSpPr>
          <p:nvPr/>
        </p:nvSpPr>
        <p:spPr bwMode="auto">
          <a:xfrm>
            <a:off x="60198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5070" name="Text Box 665"/>
          <p:cNvSpPr txBox="1">
            <a:spLocks noChangeArrowheads="1"/>
          </p:cNvSpPr>
          <p:nvPr/>
        </p:nvSpPr>
        <p:spPr bwMode="auto">
          <a:xfrm>
            <a:off x="6934200" y="24384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5071" name="Text Box 666"/>
          <p:cNvSpPr txBox="1">
            <a:spLocks noChangeArrowheads="1"/>
          </p:cNvSpPr>
          <p:nvPr/>
        </p:nvSpPr>
        <p:spPr bwMode="auto">
          <a:xfrm>
            <a:off x="1981200" y="26670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sp>
        <p:nvSpPr>
          <p:cNvPr id="35072" name="Text Box 667"/>
          <p:cNvSpPr txBox="1">
            <a:spLocks noChangeArrowheads="1"/>
          </p:cNvSpPr>
          <p:nvPr/>
        </p:nvSpPr>
        <p:spPr bwMode="auto">
          <a:xfrm>
            <a:off x="4191000" y="21336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5073" name="Text Box 668"/>
          <p:cNvSpPr txBox="1">
            <a:spLocks noChangeArrowheads="1"/>
          </p:cNvSpPr>
          <p:nvPr/>
        </p:nvSpPr>
        <p:spPr bwMode="auto">
          <a:xfrm>
            <a:off x="2971800" y="26670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5074" name="Text Box 669"/>
          <p:cNvSpPr txBox="1">
            <a:spLocks noChangeArrowheads="1"/>
          </p:cNvSpPr>
          <p:nvPr/>
        </p:nvSpPr>
        <p:spPr bwMode="auto">
          <a:xfrm>
            <a:off x="2362200" y="33528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ORGANIZACIÓN</a:t>
            </a:r>
          </a:p>
        </p:txBody>
      </p:sp>
      <p:sp>
        <p:nvSpPr>
          <p:cNvPr id="35075" name="Text Box 670"/>
          <p:cNvSpPr txBox="1">
            <a:spLocks noChangeArrowheads="1"/>
          </p:cNvSpPr>
          <p:nvPr/>
        </p:nvSpPr>
        <p:spPr bwMode="auto">
          <a:xfrm>
            <a:off x="3276600" y="4038600"/>
            <a:ext cx="1204913" cy="374650"/>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HACER HACER</a:t>
            </a:r>
            <a:br>
              <a:rPr lang="es-ES" sz="1200" b="1">
                <a:solidFill>
                  <a:schemeClr val="tx1"/>
                </a:solidFill>
              </a:rPr>
            </a:br>
            <a:r>
              <a:rPr lang="es-ES" sz="1200">
                <a:solidFill>
                  <a:schemeClr val="tx1"/>
                </a:solidFill>
              </a:rPr>
              <a:t>Dirigir personas</a:t>
            </a:r>
            <a:endParaRPr lang="es-ES" sz="1200" b="1">
              <a:solidFill>
                <a:schemeClr val="tx1"/>
              </a:solidFill>
            </a:endParaRPr>
          </a:p>
        </p:txBody>
      </p:sp>
      <p:sp>
        <p:nvSpPr>
          <p:cNvPr id="35076" name="Text Box 671"/>
          <p:cNvSpPr txBox="1">
            <a:spLocks noChangeArrowheads="1"/>
          </p:cNvSpPr>
          <p:nvPr/>
        </p:nvSpPr>
        <p:spPr bwMode="auto">
          <a:xfrm>
            <a:off x="3684588" y="2895600"/>
            <a:ext cx="633412"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5077" name="Text Box 672"/>
          <p:cNvSpPr txBox="1">
            <a:spLocks noChangeArrowheads="1"/>
          </p:cNvSpPr>
          <p:nvPr/>
        </p:nvSpPr>
        <p:spPr bwMode="auto">
          <a:xfrm>
            <a:off x="2894013" y="2895600"/>
            <a:ext cx="641350"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Recursos</a:t>
            </a:r>
            <a:endParaRPr lang="es-ES" sz="1200" b="1">
              <a:solidFill>
                <a:schemeClr val="tx1"/>
              </a:solidFill>
            </a:endParaRPr>
          </a:p>
        </p:txBody>
      </p:sp>
      <p:sp>
        <p:nvSpPr>
          <p:cNvPr id="35078" name="Text Box 673"/>
          <p:cNvSpPr txBox="1">
            <a:spLocks noChangeArrowheads="1"/>
          </p:cNvSpPr>
          <p:nvPr/>
        </p:nvSpPr>
        <p:spPr bwMode="auto">
          <a:xfrm>
            <a:off x="6369050" y="3276600"/>
            <a:ext cx="793750"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Información</a:t>
            </a:r>
          </a:p>
        </p:txBody>
      </p:sp>
      <p:sp>
        <p:nvSpPr>
          <p:cNvPr id="35079" name="Text Box 674"/>
          <p:cNvSpPr txBox="1">
            <a:spLocks noChangeArrowheads="1"/>
          </p:cNvSpPr>
          <p:nvPr/>
        </p:nvSpPr>
        <p:spPr bwMode="auto">
          <a:xfrm>
            <a:off x="6296025" y="4572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5080" name="AutoShape 675"/>
          <p:cNvCxnSpPr>
            <a:cxnSpLocks noChangeShapeType="1"/>
            <a:stCxn id="35052" idx="3"/>
            <a:endCxn id="35066" idx="0"/>
          </p:cNvCxnSpPr>
          <p:nvPr/>
        </p:nvCxnSpPr>
        <p:spPr bwMode="auto">
          <a:xfrm>
            <a:off x="2544763" y="946150"/>
            <a:ext cx="906462" cy="273050"/>
          </a:xfrm>
          <a:prstGeom prst="curvedConnector2">
            <a:avLst/>
          </a:prstGeom>
          <a:noFill/>
          <a:ln w="12700">
            <a:solidFill>
              <a:schemeClr val="tx1"/>
            </a:solidFill>
            <a:round/>
            <a:headEnd/>
            <a:tailEnd type="triangle" w="med" len="med"/>
          </a:ln>
        </p:spPr>
      </p:cxnSp>
      <p:cxnSp>
        <p:nvCxnSpPr>
          <p:cNvPr id="35081" name="AutoShape 676"/>
          <p:cNvCxnSpPr>
            <a:cxnSpLocks noChangeShapeType="1"/>
            <a:stCxn id="35052" idx="2"/>
            <a:endCxn id="35067" idx="1"/>
          </p:cNvCxnSpPr>
          <p:nvPr/>
        </p:nvCxnSpPr>
        <p:spPr bwMode="auto">
          <a:xfrm rot="5400000">
            <a:off x="1790700" y="1257300"/>
            <a:ext cx="320675" cy="244475"/>
          </a:xfrm>
          <a:prstGeom prst="curvedConnector4">
            <a:avLst>
              <a:gd name="adj1" fmla="val 35644"/>
              <a:gd name="adj2" fmla="val 193505"/>
            </a:avLst>
          </a:prstGeom>
          <a:noFill/>
          <a:ln w="12700">
            <a:solidFill>
              <a:schemeClr val="tx1"/>
            </a:solidFill>
            <a:round/>
            <a:headEnd/>
            <a:tailEnd type="triangle" w="med" len="med"/>
          </a:ln>
        </p:spPr>
      </p:cxnSp>
      <p:cxnSp>
        <p:nvCxnSpPr>
          <p:cNvPr id="35082" name="AutoShape 677"/>
          <p:cNvCxnSpPr>
            <a:cxnSpLocks noChangeShapeType="1"/>
            <a:stCxn id="35067" idx="2"/>
            <a:endCxn id="35066" idx="2"/>
          </p:cNvCxnSpPr>
          <p:nvPr/>
        </p:nvCxnSpPr>
        <p:spPr bwMode="auto">
          <a:xfrm rot="5400000" flipH="1" flipV="1">
            <a:off x="2827338" y="1006475"/>
            <a:ext cx="46038" cy="1201737"/>
          </a:xfrm>
          <a:prstGeom prst="curvedConnector3">
            <a:avLst>
              <a:gd name="adj1" fmla="val -496551"/>
            </a:avLst>
          </a:prstGeom>
          <a:noFill/>
          <a:ln w="12700">
            <a:solidFill>
              <a:schemeClr val="tx1"/>
            </a:solidFill>
            <a:round/>
            <a:headEnd/>
            <a:tailEnd type="triangle" w="med" len="med"/>
          </a:ln>
        </p:spPr>
      </p:cxnSp>
      <p:cxnSp>
        <p:nvCxnSpPr>
          <p:cNvPr id="35083" name="AutoShape 678"/>
          <p:cNvCxnSpPr>
            <a:cxnSpLocks noChangeShapeType="1"/>
            <a:stCxn id="35066" idx="3"/>
            <a:endCxn id="35068" idx="1"/>
          </p:cNvCxnSpPr>
          <p:nvPr/>
        </p:nvCxnSpPr>
        <p:spPr bwMode="auto">
          <a:xfrm>
            <a:off x="4005263" y="1401763"/>
            <a:ext cx="238125" cy="366712"/>
          </a:xfrm>
          <a:prstGeom prst="curvedConnector3">
            <a:avLst>
              <a:gd name="adj1" fmla="val 50000"/>
            </a:avLst>
          </a:prstGeom>
          <a:noFill/>
          <a:ln w="12700">
            <a:solidFill>
              <a:schemeClr val="tx1"/>
            </a:solidFill>
            <a:round/>
            <a:headEnd/>
            <a:tailEnd type="triangle" w="med" len="med"/>
          </a:ln>
        </p:spPr>
      </p:cxnSp>
      <p:cxnSp>
        <p:nvCxnSpPr>
          <p:cNvPr id="35084" name="AutoShape 679"/>
          <p:cNvCxnSpPr>
            <a:cxnSpLocks noChangeShapeType="1"/>
            <a:stCxn id="35068" idx="2"/>
            <a:endCxn id="35072" idx="0"/>
          </p:cNvCxnSpPr>
          <p:nvPr/>
        </p:nvCxnSpPr>
        <p:spPr bwMode="auto">
          <a:xfrm rot="5400000">
            <a:off x="4602956" y="1980407"/>
            <a:ext cx="274637" cy="31750"/>
          </a:xfrm>
          <a:prstGeom prst="curvedConnector3">
            <a:avLst>
              <a:gd name="adj1" fmla="val 49713"/>
            </a:avLst>
          </a:prstGeom>
          <a:noFill/>
          <a:ln w="12700">
            <a:solidFill>
              <a:schemeClr val="tx1"/>
            </a:solidFill>
            <a:round/>
            <a:headEnd/>
            <a:tailEnd type="triangle" w="med" len="med"/>
          </a:ln>
        </p:spPr>
      </p:cxnSp>
      <p:cxnSp>
        <p:nvCxnSpPr>
          <p:cNvPr id="35085" name="AutoShape 680"/>
          <p:cNvCxnSpPr>
            <a:cxnSpLocks noChangeShapeType="1"/>
            <a:stCxn id="35077" idx="2"/>
            <a:endCxn id="35074" idx="0"/>
          </p:cNvCxnSpPr>
          <p:nvPr/>
        </p:nvCxnSpPr>
        <p:spPr bwMode="auto">
          <a:xfrm rot="5400000">
            <a:off x="2970213" y="3108325"/>
            <a:ext cx="274637" cy="214313"/>
          </a:xfrm>
          <a:prstGeom prst="curvedConnector3">
            <a:avLst>
              <a:gd name="adj1" fmla="val 49713"/>
            </a:avLst>
          </a:prstGeom>
          <a:noFill/>
          <a:ln w="12700">
            <a:solidFill>
              <a:schemeClr val="tx1"/>
            </a:solidFill>
            <a:round/>
            <a:headEnd/>
            <a:tailEnd type="triangle" w="med" len="med"/>
          </a:ln>
        </p:spPr>
      </p:cxnSp>
      <p:cxnSp>
        <p:nvCxnSpPr>
          <p:cNvPr id="35086" name="AutoShape 681"/>
          <p:cNvCxnSpPr>
            <a:cxnSpLocks noChangeShapeType="1"/>
            <a:stCxn id="35072" idx="2"/>
            <a:endCxn id="35073" idx="0"/>
          </p:cNvCxnSpPr>
          <p:nvPr/>
        </p:nvCxnSpPr>
        <p:spPr bwMode="auto">
          <a:xfrm rot="5400000">
            <a:off x="3996532" y="1939131"/>
            <a:ext cx="341312" cy="1114425"/>
          </a:xfrm>
          <a:prstGeom prst="curvedConnector3">
            <a:avLst>
              <a:gd name="adj1" fmla="val 49769"/>
            </a:avLst>
          </a:prstGeom>
          <a:noFill/>
          <a:ln w="12700">
            <a:solidFill>
              <a:schemeClr val="tx1"/>
            </a:solidFill>
            <a:round/>
            <a:headEnd/>
            <a:tailEnd type="triangle" w="med" len="med"/>
          </a:ln>
        </p:spPr>
      </p:cxnSp>
      <p:sp>
        <p:nvSpPr>
          <p:cNvPr id="35087" name="Text Box 682"/>
          <p:cNvSpPr txBox="1">
            <a:spLocks noChangeArrowheads="1"/>
          </p:cNvSpPr>
          <p:nvPr/>
        </p:nvSpPr>
        <p:spPr bwMode="auto">
          <a:xfrm>
            <a:off x="4267200" y="1371600"/>
            <a:ext cx="6492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Influencia</a:t>
            </a:r>
          </a:p>
        </p:txBody>
      </p:sp>
      <p:cxnSp>
        <p:nvCxnSpPr>
          <p:cNvPr id="35088" name="AutoShape 683"/>
          <p:cNvCxnSpPr>
            <a:cxnSpLocks noChangeShapeType="1"/>
            <a:stCxn id="35073" idx="2"/>
            <a:endCxn id="35075" idx="0"/>
          </p:cNvCxnSpPr>
          <p:nvPr/>
        </p:nvCxnSpPr>
        <p:spPr bwMode="auto">
          <a:xfrm rot="16200000" flipH="1">
            <a:off x="3155157" y="3313906"/>
            <a:ext cx="1179512" cy="269875"/>
          </a:xfrm>
          <a:prstGeom prst="curvedConnector3">
            <a:avLst>
              <a:gd name="adj1" fmla="val 49931"/>
            </a:avLst>
          </a:prstGeom>
          <a:noFill/>
          <a:ln w="12700">
            <a:solidFill>
              <a:schemeClr val="tx1"/>
            </a:solidFill>
            <a:round/>
            <a:headEnd/>
            <a:tailEnd type="triangle" w="med" len="med"/>
          </a:ln>
        </p:spPr>
      </p:cxnSp>
      <p:cxnSp>
        <p:nvCxnSpPr>
          <p:cNvPr id="35089" name="AutoShape 684"/>
          <p:cNvCxnSpPr>
            <a:cxnSpLocks noChangeShapeType="1"/>
            <a:stCxn id="35076" idx="3"/>
            <a:endCxn id="35189" idx="1"/>
          </p:cNvCxnSpPr>
          <p:nvPr/>
        </p:nvCxnSpPr>
        <p:spPr bwMode="auto">
          <a:xfrm>
            <a:off x="4318000" y="2987675"/>
            <a:ext cx="635000" cy="15875"/>
          </a:xfrm>
          <a:prstGeom prst="curvedConnector3">
            <a:avLst>
              <a:gd name="adj1" fmla="val 50000"/>
            </a:avLst>
          </a:prstGeom>
          <a:noFill/>
          <a:ln w="12700">
            <a:solidFill>
              <a:schemeClr val="tx1"/>
            </a:solidFill>
            <a:round/>
            <a:headEnd/>
            <a:tailEnd type="triangle" w="med" len="med"/>
          </a:ln>
        </p:spPr>
      </p:cxnSp>
      <p:cxnSp>
        <p:nvCxnSpPr>
          <p:cNvPr id="35090" name="AutoShape 685"/>
          <p:cNvCxnSpPr>
            <a:cxnSpLocks noChangeShapeType="1"/>
            <a:endCxn id="35079" idx="2"/>
          </p:cNvCxnSpPr>
          <p:nvPr/>
        </p:nvCxnSpPr>
        <p:spPr bwMode="auto">
          <a:xfrm rot="-5400000">
            <a:off x="5601494" y="4441032"/>
            <a:ext cx="579437" cy="1206500"/>
          </a:xfrm>
          <a:prstGeom prst="curvedConnector3">
            <a:avLst>
              <a:gd name="adj1" fmla="val 49861"/>
            </a:avLst>
          </a:prstGeom>
          <a:noFill/>
          <a:ln w="12700">
            <a:solidFill>
              <a:schemeClr val="tx1"/>
            </a:solidFill>
            <a:round/>
            <a:headEnd/>
            <a:tailEnd type="triangle" w="med" len="med"/>
          </a:ln>
        </p:spPr>
      </p:cxnSp>
      <p:cxnSp>
        <p:nvCxnSpPr>
          <p:cNvPr id="35091" name="AutoShape 686"/>
          <p:cNvCxnSpPr>
            <a:cxnSpLocks noChangeShapeType="1"/>
            <a:stCxn id="35079" idx="0"/>
            <a:endCxn id="35078" idx="2"/>
          </p:cNvCxnSpPr>
          <p:nvPr/>
        </p:nvCxnSpPr>
        <p:spPr bwMode="auto">
          <a:xfrm rot="-5400000">
            <a:off x="6073775" y="3879851"/>
            <a:ext cx="1112837" cy="271462"/>
          </a:xfrm>
          <a:prstGeom prst="curvedConnector3">
            <a:avLst>
              <a:gd name="adj1" fmla="val 49931"/>
            </a:avLst>
          </a:prstGeom>
          <a:noFill/>
          <a:ln w="12700">
            <a:solidFill>
              <a:schemeClr val="tx1"/>
            </a:solidFill>
            <a:round/>
            <a:headEnd/>
            <a:tailEnd type="triangle" w="med" len="med"/>
          </a:ln>
        </p:spPr>
      </p:cxnSp>
      <p:sp>
        <p:nvSpPr>
          <p:cNvPr id="35092" name="Text Box 687"/>
          <p:cNvSpPr txBox="1">
            <a:spLocks noChangeArrowheads="1"/>
          </p:cNvSpPr>
          <p:nvPr/>
        </p:nvSpPr>
        <p:spPr bwMode="auto">
          <a:xfrm>
            <a:off x="7620000" y="36576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5093" name="AutoShape 688"/>
          <p:cNvCxnSpPr>
            <a:cxnSpLocks noChangeShapeType="1"/>
            <a:stCxn id="35092" idx="1"/>
            <a:endCxn id="35078" idx="2"/>
          </p:cNvCxnSpPr>
          <p:nvPr/>
        </p:nvCxnSpPr>
        <p:spPr bwMode="auto">
          <a:xfrm rot="10800000">
            <a:off x="6765925" y="3459163"/>
            <a:ext cx="854075" cy="290512"/>
          </a:xfrm>
          <a:prstGeom prst="curvedConnector2">
            <a:avLst/>
          </a:prstGeom>
          <a:noFill/>
          <a:ln w="12700">
            <a:solidFill>
              <a:schemeClr val="tx1"/>
            </a:solidFill>
            <a:round/>
            <a:headEnd/>
            <a:tailEnd type="triangle" w="med" len="med"/>
          </a:ln>
        </p:spPr>
      </p:cxnSp>
      <p:cxnSp>
        <p:nvCxnSpPr>
          <p:cNvPr id="35094" name="AutoShape 689"/>
          <p:cNvCxnSpPr>
            <a:cxnSpLocks noChangeShapeType="1"/>
            <a:stCxn id="35078" idx="1"/>
          </p:cNvCxnSpPr>
          <p:nvPr/>
        </p:nvCxnSpPr>
        <p:spPr bwMode="auto">
          <a:xfrm rot="10800000" flipV="1">
            <a:off x="5692775" y="3368675"/>
            <a:ext cx="676275" cy="441325"/>
          </a:xfrm>
          <a:prstGeom prst="curvedConnector2">
            <a:avLst/>
          </a:prstGeom>
          <a:noFill/>
          <a:ln w="12700">
            <a:solidFill>
              <a:schemeClr val="tx1"/>
            </a:solidFill>
            <a:round/>
            <a:headEnd/>
            <a:tailEnd type="triangle" w="med" len="med"/>
          </a:ln>
        </p:spPr>
      </p:cxnSp>
      <p:cxnSp>
        <p:nvCxnSpPr>
          <p:cNvPr id="35095" name="AutoShape 690"/>
          <p:cNvCxnSpPr>
            <a:cxnSpLocks noChangeShapeType="1"/>
            <a:stCxn id="35078" idx="1"/>
            <a:endCxn id="35189" idx="3"/>
          </p:cNvCxnSpPr>
          <p:nvPr/>
        </p:nvCxnSpPr>
        <p:spPr bwMode="auto">
          <a:xfrm rot="10800000">
            <a:off x="5789613" y="3003550"/>
            <a:ext cx="579437" cy="365125"/>
          </a:xfrm>
          <a:prstGeom prst="curvedConnector3">
            <a:avLst>
              <a:gd name="adj1" fmla="val 49861"/>
            </a:avLst>
          </a:prstGeom>
          <a:noFill/>
          <a:ln w="12700">
            <a:solidFill>
              <a:schemeClr val="tx1"/>
            </a:solidFill>
            <a:round/>
            <a:headEnd/>
            <a:tailEnd type="triangle" w="med" len="med"/>
          </a:ln>
        </p:spPr>
      </p:cxnSp>
      <p:cxnSp>
        <p:nvCxnSpPr>
          <p:cNvPr id="35096" name="AutoShape 691"/>
          <p:cNvCxnSpPr>
            <a:cxnSpLocks noChangeShapeType="1"/>
            <a:endCxn id="35072" idx="2"/>
          </p:cNvCxnSpPr>
          <p:nvPr/>
        </p:nvCxnSpPr>
        <p:spPr bwMode="auto">
          <a:xfrm rot="10800000">
            <a:off x="4724400" y="2325688"/>
            <a:ext cx="457200" cy="1854200"/>
          </a:xfrm>
          <a:prstGeom prst="curvedConnector2">
            <a:avLst/>
          </a:prstGeom>
          <a:noFill/>
          <a:ln w="12700">
            <a:solidFill>
              <a:schemeClr val="tx1"/>
            </a:solidFill>
            <a:round/>
            <a:headEnd/>
            <a:tailEnd type="triangle" w="med" len="med"/>
          </a:ln>
        </p:spPr>
      </p:cxnSp>
      <p:cxnSp>
        <p:nvCxnSpPr>
          <p:cNvPr id="35097" name="AutoShape 692"/>
          <p:cNvCxnSpPr>
            <a:cxnSpLocks noChangeShapeType="1"/>
            <a:endCxn id="35073" idx="3"/>
          </p:cNvCxnSpPr>
          <p:nvPr/>
        </p:nvCxnSpPr>
        <p:spPr bwMode="auto">
          <a:xfrm rot="10800000">
            <a:off x="4248150" y="2763838"/>
            <a:ext cx="933450" cy="1416050"/>
          </a:xfrm>
          <a:prstGeom prst="curvedConnector3">
            <a:avLst>
              <a:gd name="adj1" fmla="val 50000"/>
            </a:avLst>
          </a:prstGeom>
          <a:noFill/>
          <a:ln w="12700">
            <a:solidFill>
              <a:schemeClr val="tx1"/>
            </a:solidFill>
            <a:round/>
            <a:headEnd/>
            <a:tailEnd type="triangle" w="med" len="med"/>
          </a:ln>
        </p:spPr>
      </p:cxnSp>
      <p:cxnSp>
        <p:nvCxnSpPr>
          <p:cNvPr id="35098" name="AutoShape 693"/>
          <p:cNvCxnSpPr>
            <a:cxnSpLocks noChangeShapeType="1"/>
          </p:cNvCxnSpPr>
          <p:nvPr/>
        </p:nvCxnSpPr>
        <p:spPr bwMode="auto">
          <a:xfrm rot="5400000">
            <a:off x="5098256" y="4739482"/>
            <a:ext cx="784225" cy="404812"/>
          </a:xfrm>
          <a:prstGeom prst="curvedConnector3">
            <a:avLst>
              <a:gd name="adj1" fmla="val 50000"/>
            </a:avLst>
          </a:prstGeom>
          <a:noFill/>
          <a:ln w="12700">
            <a:solidFill>
              <a:schemeClr val="tx1"/>
            </a:solidFill>
            <a:round/>
            <a:headEnd/>
            <a:tailEnd type="triangle" w="med" len="med"/>
          </a:ln>
        </p:spPr>
      </p:cxnSp>
      <p:cxnSp>
        <p:nvCxnSpPr>
          <p:cNvPr id="35099" name="AutoShape 694"/>
          <p:cNvCxnSpPr>
            <a:cxnSpLocks noChangeShapeType="1"/>
            <a:stCxn id="35068" idx="3"/>
            <a:endCxn id="35069" idx="1"/>
          </p:cNvCxnSpPr>
          <p:nvPr/>
        </p:nvCxnSpPr>
        <p:spPr bwMode="auto">
          <a:xfrm flipV="1">
            <a:off x="5267325" y="1463675"/>
            <a:ext cx="752475" cy="304800"/>
          </a:xfrm>
          <a:prstGeom prst="curvedConnector3">
            <a:avLst>
              <a:gd name="adj1" fmla="val 50000"/>
            </a:avLst>
          </a:prstGeom>
          <a:noFill/>
          <a:ln w="12700">
            <a:solidFill>
              <a:schemeClr val="tx1"/>
            </a:solidFill>
            <a:round/>
            <a:headEnd/>
            <a:tailEnd type="triangle" w="med" len="med"/>
          </a:ln>
        </p:spPr>
      </p:cxnSp>
      <p:cxnSp>
        <p:nvCxnSpPr>
          <p:cNvPr id="35100" name="AutoShape 695"/>
          <p:cNvCxnSpPr>
            <a:cxnSpLocks noChangeShapeType="1"/>
            <a:stCxn id="35068" idx="0"/>
            <a:endCxn id="35087" idx="2"/>
          </p:cNvCxnSpPr>
          <p:nvPr/>
        </p:nvCxnSpPr>
        <p:spPr bwMode="auto">
          <a:xfrm rot="5400000" flipH="1">
            <a:off x="4613275" y="1533526"/>
            <a:ext cx="122237" cy="163512"/>
          </a:xfrm>
          <a:prstGeom prst="curvedConnector3">
            <a:avLst>
              <a:gd name="adj1" fmla="val 49352"/>
            </a:avLst>
          </a:prstGeom>
          <a:noFill/>
          <a:ln w="12700">
            <a:solidFill>
              <a:schemeClr val="tx1"/>
            </a:solidFill>
            <a:round/>
            <a:headEnd/>
            <a:tailEnd type="triangle" w="med" len="med"/>
          </a:ln>
        </p:spPr>
      </p:cxnSp>
      <p:cxnSp>
        <p:nvCxnSpPr>
          <p:cNvPr id="35101" name="AutoShape 696"/>
          <p:cNvCxnSpPr>
            <a:cxnSpLocks noChangeShapeType="1"/>
            <a:stCxn id="35068" idx="3"/>
            <a:endCxn id="35070" idx="1"/>
          </p:cNvCxnSpPr>
          <p:nvPr/>
        </p:nvCxnSpPr>
        <p:spPr bwMode="auto">
          <a:xfrm>
            <a:off x="5267325" y="1768475"/>
            <a:ext cx="1666875" cy="762000"/>
          </a:xfrm>
          <a:prstGeom prst="curvedConnector3">
            <a:avLst>
              <a:gd name="adj1" fmla="val 50000"/>
            </a:avLst>
          </a:prstGeom>
          <a:noFill/>
          <a:ln w="12700">
            <a:solidFill>
              <a:schemeClr val="tx1"/>
            </a:solidFill>
            <a:round/>
            <a:headEnd/>
            <a:tailEnd type="triangle" w="med" len="med"/>
          </a:ln>
        </p:spPr>
      </p:cxnSp>
      <p:cxnSp>
        <p:nvCxnSpPr>
          <p:cNvPr id="35102" name="AutoShape 697"/>
          <p:cNvCxnSpPr>
            <a:cxnSpLocks noChangeShapeType="1"/>
            <a:stCxn id="35068" idx="2"/>
            <a:endCxn id="35071" idx="0"/>
          </p:cNvCxnSpPr>
          <p:nvPr/>
        </p:nvCxnSpPr>
        <p:spPr bwMode="auto">
          <a:xfrm rot="5400000">
            <a:off x="3127375" y="1038226"/>
            <a:ext cx="808037" cy="2449512"/>
          </a:xfrm>
          <a:prstGeom prst="curvedConnector3">
            <a:avLst>
              <a:gd name="adj1" fmla="val 31431"/>
            </a:avLst>
          </a:prstGeom>
          <a:noFill/>
          <a:ln w="12700">
            <a:solidFill>
              <a:schemeClr val="tx1"/>
            </a:solidFill>
            <a:round/>
            <a:headEnd/>
            <a:tailEnd type="triangle" w="med" len="med"/>
          </a:ln>
        </p:spPr>
      </p:cxnSp>
      <p:sp>
        <p:nvSpPr>
          <p:cNvPr id="35103" name="Text Box 698"/>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cxnSp>
        <p:nvCxnSpPr>
          <p:cNvPr id="35104" name="AutoShape 699"/>
          <p:cNvCxnSpPr>
            <a:cxnSpLocks noChangeShapeType="1"/>
            <a:stCxn id="35074" idx="2"/>
            <a:endCxn id="35103" idx="1"/>
          </p:cNvCxnSpPr>
          <p:nvPr/>
        </p:nvCxnSpPr>
        <p:spPr bwMode="auto">
          <a:xfrm rot="5400000">
            <a:off x="2176462" y="4343401"/>
            <a:ext cx="1622425" cy="25400"/>
          </a:xfrm>
          <a:prstGeom prst="curvedConnector4">
            <a:avLst>
              <a:gd name="adj1" fmla="val 47162"/>
              <a:gd name="adj2" fmla="val 1000000"/>
            </a:avLst>
          </a:prstGeom>
          <a:noFill/>
          <a:ln w="12700">
            <a:solidFill>
              <a:schemeClr val="tx1"/>
            </a:solidFill>
            <a:round/>
            <a:headEnd/>
            <a:tailEnd type="triangle" w="med" len="med"/>
          </a:ln>
        </p:spPr>
      </p:cxnSp>
      <p:cxnSp>
        <p:nvCxnSpPr>
          <p:cNvPr id="35105" name="AutoShape 700"/>
          <p:cNvCxnSpPr>
            <a:cxnSpLocks noChangeShapeType="1"/>
            <a:stCxn id="35075" idx="2"/>
            <a:endCxn id="35103" idx="0"/>
          </p:cNvCxnSpPr>
          <p:nvPr/>
        </p:nvCxnSpPr>
        <p:spPr bwMode="auto">
          <a:xfrm rot="5400000">
            <a:off x="3286125" y="4481513"/>
            <a:ext cx="661988" cy="525462"/>
          </a:xfrm>
          <a:prstGeom prst="curvedConnector3">
            <a:avLst>
              <a:gd name="adj1" fmla="val 49880"/>
            </a:avLst>
          </a:prstGeom>
          <a:noFill/>
          <a:ln w="12700">
            <a:solidFill>
              <a:schemeClr val="tx1"/>
            </a:solidFill>
            <a:round/>
            <a:headEnd/>
            <a:tailEnd type="triangle" w="med" len="med"/>
          </a:ln>
        </p:spPr>
      </p:cxnSp>
      <p:cxnSp>
        <p:nvCxnSpPr>
          <p:cNvPr id="35106" name="AutoShape 701"/>
          <p:cNvCxnSpPr>
            <a:cxnSpLocks noChangeShapeType="1"/>
            <a:stCxn id="35103" idx="2"/>
          </p:cNvCxnSpPr>
          <p:nvPr/>
        </p:nvCxnSpPr>
        <p:spPr bwMode="auto">
          <a:xfrm rot="16200000" flipH="1">
            <a:off x="3759200" y="4852988"/>
            <a:ext cx="263525" cy="1073150"/>
          </a:xfrm>
          <a:prstGeom prst="curvedConnector2">
            <a:avLst/>
          </a:prstGeom>
          <a:noFill/>
          <a:ln w="12700">
            <a:solidFill>
              <a:schemeClr val="tx1"/>
            </a:solidFill>
            <a:round/>
            <a:headEnd/>
            <a:tailEnd type="triangle" w="med" len="med"/>
          </a:ln>
        </p:spPr>
      </p:cxnSp>
      <p:cxnSp>
        <p:nvCxnSpPr>
          <p:cNvPr id="35107" name="AutoShape 702"/>
          <p:cNvCxnSpPr>
            <a:cxnSpLocks noChangeShapeType="1"/>
            <a:stCxn id="35059" idx="0"/>
            <a:endCxn id="35071" idx="2"/>
          </p:cNvCxnSpPr>
          <p:nvPr/>
        </p:nvCxnSpPr>
        <p:spPr bwMode="auto">
          <a:xfrm rot="-5400000">
            <a:off x="1361282" y="3245644"/>
            <a:ext cx="1341437" cy="549275"/>
          </a:xfrm>
          <a:prstGeom prst="curvedConnector3">
            <a:avLst>
              <a:gd name="adj1" fmla="val 49940"/>
            </a:avLst>
          </a:prstGeom>
          <a:noFill/>
          <a:ln w="12700">
            <a:solidFill>
              <a:schemeClr val="tx1"/>
            </a:solidFill>
            <a:round/>
            <a:headEnd/>
            <a:tailEnd type="triangle" w="med" len="med"/>
          </a:ln>
        </p:spPr>
      </p:cxnSp>
      <p:cxnSp>
        <p:nvCxnSpPr>
          <p:cNvPr id="35108" name="AutoShape 703"/>
          <p:cNvCxnSpPr>
            <a:cxnSpLocks noChangeShapeType="1"/>
            <a:stCxn id="35057" idx="3"/>
            <a:endCxn id="35071" idx="1"/>
          </p:cNvCxnSpPr>
          <p:nvPr/>
        </p:nvCxnSpPr>
        <p:spPr bwMode="auto">
          <a:xfrm flipV="1">
            <a:off x="971550" y="2759075"/>
            <a:ext cx="1009650" cy="623888"/>
          </a:xfrm>
          <a:prstGeom prst="curvedConnector3">
            <a:avLst>
              <a:gd name="adj1" fmla="val 50000"/>
            </a:avLst>
          </a:prstGeom>
          <a:noFill/>
          <a:ln w="12700">
            <a:solidFill>
              <a:schemeClr val="tx1"/>
            </a:solidFill>
            <a:round/>
            <a:headEnd/>
            <a:tailEnd type="triangle" w="med" len="med"/>
          </a:ln>
        </p:spPr>
      </p:cxnSp>
      <p:cxnSp>
        <p:nvCxnSpPr>
          <p:cNvPr id="35109" name="AutoShape 704"/>
          <p:cNvCxnSpPr>
            <a:cxnSpLocks noChangeShapeType="1"/>
            <a:stCxn id="35056" idx="3"/>
            <a:endCxn id="35071" idx="1"/>
          </p:cNvCxnSpPr>
          <p:nvPr/>
        </p:nvCxnSpPr>
        <p:spPr bwMode="auto">
          <a:xfrm flipV="1">
            <a:off x="923925" y="2759075"/>
            <a:ext cx="1057275" cy="106363"/>
          </a:xfrm>
          <a:prstGeom prst="curvedConnector3">
            <a:avLst>
              <a:gd name="adj1" fmla="val 50000"/>
            </a:avLst>
          </a:prstGeom>
          <a:noFill/>
          <a:ln w="12700">
            <a:solidFill>
              <a:schemeClr val="tx1"/>
            </a:solidFill>
            <a:round/>
            <a:headEnd/>
            <a:tailEnd type="triangle" w="med" len="med"/>
          </a:ln>
        </p:spPr>
      </p:cxnSp>
      <p:cxnSp>
        <p:nvCxnSpPr>
          <p:cNvPr id="35110" name="AutoShape 705"/>
          <p:cNvCxnSpPr>
            <a:cxnSpLocks noChangeShapeType="1"/>
            <a:stCxn id="35061" idx="1"/>
            <a:endCxn id="35070" idx="3"/>
          </p:cNvCxnSpPr>
          <p:nvPr/>
        </p:nvCxnSpPr>
        <p:spPr bwMode="auto">
          <a:xfrm rot="10800000">
            <a:off x="7583488" y="2530475"/>
            <a:ext cx="417512" cy="838200"/>
          </a:xfrm>
          <a:prstGeom prst="curvedConnector3">
            <a:avLst>
              <a:gd name="adj1" fmla="val 49810"/>
            </a:avLst>
          </a:prstGeom>
          <a:noFill/>
          <a:ln w="12700">
            <a:solidFill>
              <a:schemeClr val="tx1"/>
            </a:solidFill>
            <a:round/>
            <a:headEnd/>
            <a:tailEnd type="triangle" w="med" len="med"/>
          </a:ln>
        </p:spPr>
      </p:cxnSp>
      <p:cxnSp>
        <p:nvCxnSpPr>
          <p:cNvPr id="35111" name="AutoShape 706"/>
          <p:cNvCxnSpPr>
            <a:cxnSpLocks noChangeShapeType="1"/>
            <a:stCxn id="35058" idx="2"/>
            <a:endCxn id="35070" idx="0"/>
          </p:cNvCxnSpPr>
          <p:nvPr/>
        </p:nvCxnSpPr>
        <p:spPr bwMode="auto">
          <a:xfrm rot="5400000">
            <a:off x="7170738" y="1719263"/>
            <a:ext cx="808037" cy="630237"/>
          </a:xfrm>
          <a:prstGeom prst="curvedConnector3">
            <a:avLst>
              <a:gd name="adj1" fmla="val 49903"/>
            </a:avLst>
          </a:prstGeom>
          <a:noFill/>
          <a:ln w="12700">
            <a:solidFill>
              <a:schemeClr val="tx1"/>
            </a:solidFill>
            <a:round/>
            <a:headEnd/>
            <a:tailEnd type="triangle" w="med" len="med"/>
          </a:ln>
        </p:spPr>
      </p:cxnSp>
      <p:cxnSp>
        <p:nvCxnSpPr>
          <p:cNvPr id="35112" name="AutoShape 707"/>
          <p:cNvCxnSpPr>
            <a:cxnSpLocks noChangeShapeType="1"/>
            <a:stCxn id="35062" idx="2"/>
            <a:endCxn id="35069" idx="0"/>
          </p:cNvCxnSpPr>
          <p:nvPr/>
        </p:nvCxnSpPr>
        <p:spPr bwMode="auto">
          <a:xfrm rot="16200000" flipH="1">
            <a:off x="5915819" y="942182"/>
            <a:ext cx="350837" cy="508000"/>
          </a:xfrm>
          <a:prstGeom prst="curvedConnector3">
            <a:avLst>
              <a:gd name="adj1" fmla="val 49773"/>
            </a:avLst>
          </a:prstGeom>
          <a:noFill/>
          <a:ln w="12700">
            <a:solidFill>
              <a:schemeClr val="tx1"/>
            </a:solidFill>
            <a:round/>
            <a:headEnd/>
            <a:tailEnd type="triangle" w="med" len="med"/>
          </a:ln>
        </p:spPr>
      </p:cxnSp>
      <p:cxnSp>
        <p:nvCxnSpPr>
          <p:cNvPr id="35113" name="AutoShape 708"/>
          <p:cNvCxnSpPr>
            <a:cxnSpLocks noChangeShapeType="1"/>
            <a:stCxn id="35052" idx="3"/>
            <a:endCxn id="35087" idx="0"/>
          </p:cNvCxnSpPr>
          <p:nvPr/>
        </p:nvCxnSpPr>
        <p:spPr bwMode="auto">
          <a:xfrm>
            <a:off x="2544763" y="946150"/>
            <a:ext cx="2047875" cy="425450"/>
          </a:xfrm>
          <a:prstGeom prst="curvedConnector2">
            <a:avLst/>
          </a:prstGeom>
          <a:noFill/>
          <a:ln w="12700">
            <a:solidFill>
              <a:schemeClr val="tx1"/>
            </a:solidFill>
            <a:round/>
            <a:headEnd/>
            <a:tailEnd type="triangle" w="med" len="med"/>
          </a:ln>
        </p:spPr>
      </p:cxnSp>
      <p:cxnSp>
        <p:nvCxnSpPr>
          <p:cNvPr id="35114" name="AutoShape 709"/>
          <p:cNvCxnSpPr>
            <a:cxnSpLocks noChangeShapeType="1"/>
            <a:stCxn id="35065" idx="0"/>
            <a:endCxn id="35071" idx="2"/>
          </p:cNvCxnSpPr>
          <p:nvPr/>
        </p:nvCxnSpPr>
        <p:spPr bwMode="auto">
          <a:xfrm rot="-5400000">
            <a:off x="896938" y="2628900"/>
            <a:ext cx="1189037" cy="1630363"/>
          </a:xfrm>
          <a:prstGeom prst="curvedConnector3">
            <a:avLst>
              <a:gd name="adj1" fmla="val 49935"/>
            </a:avLst>
          </a:prstGeom>
          <a:noFill/>
          <a:ln w="12700">
            <a:solidFill>
              <a:schemeClr val="tx1"/>
            </a:solidFill>
            <a:round/>
            <a:headEnd/>
            <a:tailEnd type="triangle" w="med" len="med"/>
          </a:ln>
        </p:spPr>
      </p:cxnSp>
      <p:sp>
        <p:nvSpPr>
          <p:cNvPr id="35115" name="Text Box 710"/>
          <p:cNvSpPr txBox="1">
            <a:spLocks noChangeArrowheads="1"/>
          </p:cNvSpPr>
          <p:nvPr/>
        </p:nvSpPr>
        <p:spPr bwMode="auto">
          <a:xfrm>
            <a:off x="3740150" y="4737100"/>
            <a:ext cx="471488"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Liderar</a:t>
            </a:r>
            <a:endParaRPr lang="es-ES" sz="1200" b="1">
              <a:solidFill>
                <a:schemeClr val="tx1"/>
              </a:solidFill>
            </a:endParaRPr>
          </a:p>
        </p:txBody>
      </p:sp>
      <p:sp>
        <p:nvSpPr>
          <p:cNvPr id="35116" name="Text Box 711"/>
          <p:cNvSpPr txBox="1">
            <a:spLocks noChangeArrowheads="1"/>
          </p:cNvSpPr>
          <p:nvPr/>
        </p:nvSpPr>
        <p:spPr bwMode="auto">
          <a:xfrm>
            <a:off x="2895600" y="4724400"/>
            <a:ext cx="684213"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Incentivos</a:t>
            </a:r>
          </a:p>
        </p:txBody>
      </p:sp>
      <p:grpSp>
        <p:nvGrpSpPr>
          <p:cNvPr id="35117" name="Group 712"/>
          <p:cNvGrpSpPr>
            <a:grpSpLocks/>
          </p:cNvGrpSpPr>
          <p:nvPr/>
        </p:nvGrpSpPr>
        <p:grpSpPr bwMode="auto">
          <a:xfrm flipV="1">
            <a:off x="3352800" y="3810000"/>
            <a:ext cx="2830513" cy="2614613"/>
            <a:chOff x="2181" y="960"/>
            <a:chExt cx="1783" cy="1647"/>
          </a:xfrm>
        </p:grpSpPr>
        <p:sp>
          <p:nvSpPr>
            <p:cNvPr id="35264" name="AutoShape 713"/>
            <p:cNvSpPr>
              <a:spLocks noChangeArrowheads="1"/>
            </p:cNvSpPr>
            <p:nvPr/>
          </p:nvSpPr>
          <p:spPr bwMode="auto">
            <a:xfrm rot="19231873" flipH="1">
              <a:off x="2181" y="1167"/>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5265" name="AutoShape 714"/>
            <p:cNvSpPr>
              <a:spLocks noChangeArrowheads="1"/>
            </p:cNvSpPr>
            <p:nvPr/>
          </p:nvSpPr>
          <p:spPr bwMode="auto">
            <a:xfrm rot="20938173" flipH="1">
              <a:off x="2667" y="1001"/>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5266" name="AutoShape 715"/>
            <p:cNvSpPr>
              <a:spLocks noChangeArrowheads="1"/>
            </p:cNvSpPr>
            <p:nvPr/>
          </p:nvSpPr>
          <p:spPr bwMode="auto">
            <a:xfrm rot="2368127">
              <a:off x="3868" y="113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5267" name="AutoShape 716"/>
            <p:cNvSpPr>
              <a:spLocks noChangeArrowheads="1"/>
            </p:cNvSpPr>
            <p:nvPr/>
          </p:nvSpPr>
          <p:spPr bwMode="auto">
            <a:xfrm rot="661827">
              <a:off x="3360" y="984"/>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sp>
          <p:nvSpPr>
            <p:cNvPr id="35268" name="AutoShape 717"/>
            <p:cNvSpPr>
              <a:spLocks noChangeArrowheads="1"/>
            </p:cNvSpPr>
            <p:nvPr/>
          </p:nvSpPr>
          <p:spPr bwMode="auto">
            <a:xfrm>
              <a:off x="3024" y="960"/>
              <a:ext cx="96" cy="1440"/>
            </a:xfrm>
            <a:prstGeom prst="triangle">
              <a:avLst>
                <a:gd name="adj" fmla="val 50000"/>
              </a:avLst>
            </a:prstGeom>
            <a:gradFill rotWithShape="0">
              <a:gsLst>
                <a:gs pos="0">
                  <a:srgbClr val="FFFFB7"/>
                </a:gs>
                <a:gs pos="100000">
                  <a:srgbClr val="FFFFFA"/>
                </a:gs>
              </a:gsLst>
              <a:lin ang="5400000" scaled="1"/>
            </a:gradFill>
            <a:ln w="9525">
              <a:noFill/>
              <a:miter lim="800000"/>
              <a:headEnd/>
              <a:tailEnd/>
            </a:ln>
          </p:spPr>
          <p:txBody>
            <a:bodyPr rot="10800000" wrap="none" anchor="ctr"/>
            <a:lstStyle/>
            <a:p>
              <a:endParaRPr lang="es-ES">
                <a:solidFill>
                  <a:srgbClr val="FFFF00"/>
                </a:solidFill>
              </a:endParaRPr>
            </a:p>
          </p:txBody>
        </p:sp>
      </p:grpSp>
      <p:sp>
        <p:nvSpPr>
          <p:cNvPr id="35118" name="AutoShape 718"/>
          <p:cNvSpPr>
            <a:spLocks noChangeArrowheads="1"/>
          </p:cNvSpPr>
          <p:nvPr/>
        </p:nvSpPr>
        <p:spPr bwMode="auto">
          <a:xfrm rot="16199616" flipH="1">
            <a:off x="2819400" y="2717800"/>
            <a:ext cx="152400" cy="2286000"/>
          </a:xfrm>
          <a:prstGeom prst="triangle">
            <a:avLst>
              <a:gd name="adj" fmla="val 50000"/>
            </a:avLst>
          </a:prstGeom>
          <a:gradFill rotWithShape="0">
            <a:gsLst>
              <a:gs pos="0">
                <a:srgbClr val="FFFFFA"/>
              </a:gs>
              <a:gs pos="100000">
                <a:srgbClr val="FFFFB7"/>
              </a:gs>
            </a:gsLst>
            <a:lin ang="0" scaled="1"/>
          </a:gradFill>
          <a:ln w="9525">
            <a:noFill/>
            <a:miter lim="800000"/>
            <a:headEnd/>
            <a:tailEnd/>
          </a:ln>
        </p:spPr>
        <p:txBody>
          <a:bodyPr vert="eaVert" wrap="none" anchor="ctr"/>
          <a:lstStyle/>
          <a:p>
            <a:endParaRPr lang="es-ES">
              <a:solidFill>
                <a:srgbClr val="FFFF00"/>
              </a:solidFill>
            </a:endParaRPr>
          </a:p>
        </p:txBody>
      </p:sp>
      <p:sp>
        <p:nvSpPr>
          <p:cNvPr id="35119" name="AutoShape 719"/>
          <p:cNvSpPr>
            <a:spLocks noChangeArrowheads="1"/>
          </p:cNvSpPr>
          <p:nvPr/>
        </p:nvSpPr>
        <p:spPr bwMode="auto">
          <a:xfrm rot="5400384">
            <a:off x="6477000" y="2717800"/>
            <a:ext cx="152400" cy="2286000"/>
          </a:xfrm>
          <a:prstGeom prst="triangle">
            <a:avLst>
              <a:gd name="adj" fmla="val 50000"/>
            </a:avLst>
          </a:prstGeom>
          <a:gradFill rotWithShape="0">
            <a:gsLst>
              <a:gs pos="0">
                <a:srgbClr val="FFFFB7"/>
              </a:gs>
              <a:gs pos="100000">
                <a:srgbClr val="FFFFFA"/>
              </a:gs>
            </a:gsLst>
            <a:lin ang="0" scaled="1"/>
          </a:gradFill>
          <a:ln w="9525">
            <a:noFill/>
            <a:miter lim="800000"/>
            <a:headEnd/>
            <a:tailEnd/>
          </a:ln>
        </p:spPr>
        <p:txBody>
          <a:bodyPr rot="10800000" vert="eaVert" wrap="none" anchor="ctr"/>
          <a:lstStyle/>
          <a:p>
            <a:endParaRPr lang="es-ES">
              <a:solidFill>
                <a:srgbClr val="FFFF00"/>
              </a:solidFill>
            </a:endParaRPr>
          </a:p>
        </p:txBody>
      </p:sp>
      <p:sp>
        <p:nvSpPr>
          <p:cNvPr id="35120" name="AutoShape 720"/>
          <p:cNvSpPr>
            <a:spLocks noChangeArrowheads="1"/>
          </p:cNvSpPr>
          <p:nvPr/>
        </p:nvSpPr>
        <p:spPr bwMode="auto">
          <a:xfrm rot="19231873" flipH="1">
            <a:off x="3309938" y="1700213"/>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5121" name="AutoShape 721"/>
          <p:cNvSpPr>
            <a:spLocks noChangeArrowheads="1"/>
          </p:cNvSpPr>
          <p:nvPr/>
        </p:nvSpPr>
        <p:spPr bwMode="auto">
          <a:xfrm rot="20938173" flipH="1">
            <a:off x="4081463" y="1436688"/>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5122" name="AutoShape 722"/>
          <p:cNvSpPr>
            <a:spLocks noChangeArrowheads="1"/>
          </p:cNvSpPr>
          <p:nvPr/>
        </p:nvSpPr>
        <p:spPr bwMode="auto">
          <a:xfrm rot="2368127">
            <a:off x="5988050" y="1647825"/>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5123" name="AutoShape 723"/>
          <p:cNvSpPr>
            <a:spLocks noChangeArrowheads="1"/>
          </p:cNvSpPr>
          <p:nvPr/>
        </p:nvSpPr>
        <p:spPr bwMode="auto">
          <a:xfrm rot="661827">
            <a:off x="5181600" y="14097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5124" name="AutoShape 724"/>
          <p:cNvSpPr>
            <a:spLocks noChangeArrowheads="1"/>
          </p:cNvSpPr>
          <p:nvPr/>
        </p:nvSpPr>
        <p:spPr bwMode="auto">
          <a:xfrm>
            <a:off x="4648200" y="1371600"/>
            <a:ext cx="152400" cy="2286000"/>
          </a:xfrm>
          <a:prstGeom prst="triangle">
            <a:avLst>
              <a:gd name="adj" fmla="val 50000"/>
            </a:avLst>
          </a:prstGeom>
          <a:gradFill rotWithShape="0">
            <a:gsLst>
              <a:gs pos="0">
                <a:srgbClr val="FFFFFA"/>
              </a:gs>
              <a:gs pos="100000">
                <a:srgbClr val="FFFFB7"/>
              </a:gs>
            </a:gsLst>
            <a:lin ang="5400000" scaled="1"/>
          </a:gradFill>
          <a:ln w="9525">
            <a:noFill/>
            <a:miter lim="800000"/>
            <a:headEnd/>
            <a:tailEnd/>
          </a:ln>
        </p:spPr>
        <p:txBody>
          <a:bodyPr wrap="none" anchor="ctr"/>
          <a:lstStyle/>
          <a:p>
            <a:endParaRPr lang="es-ES">
              <a:solidFill>
                <a:srgbClr val="FFFF00"/>
              </a:solidFill>
            </a:endParaRPr>
          </a:p>
        </p:txBody>
      </p:sp>
      <p:sp>
        <p:nvSpPr>
          <p:cNvPr id="35125" name="Text Box 725"/>
          <p:cNvSpPr txBox="1">
            <a:spLocks noChangeArrowheads="1"/>
          </p:cNvSpPr>
          <p:nvPr/>
        </p:nvSpPr>
        <p:spPr bwMode="auto">
          <a:xfrm>
            <a:off x="1600200" y="671513"/>
            <a:ext cx="944563"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pPr marL="100013" indent="-100013" algn="l"/>
            <a:r>
              <a:rPr lang="es-ES" sz="1200">
                <a:solidFill>
                  <a:schemeClr val="tx1"/>
                </a:solidFill>
              </a:rPr>
              <a:t>Socios:</a:t>
            </a:r>
          </a:p>
          <a:p>
            <a:pPr marL="100013" indent="-100013" algn="l">
              <a:buFontTx/>
              <a:buChar char="•"/>
            </a:pPr>
            <a:r>
              <a:rPr lang="es-ES" sz="1200">
                <a:solidFill>
                  <a:schemeClr val="tx1"/>
                </a:solidFill>
              </a:rPr>
              <a:t>Individuos</a:t>
            </a:r>
          </a:p>
          <a:p>
            <a:pPr marL="100013" indent="-100013" algn="l">
              <a:buFontTx/>
              <a:buChar char="•"/>
            </a:pPr>
            <a:r>
              <a:rPr lang="es-ES" sz="1200">
                <a:solidFill>
                  <a:schemeClr val="tx1"/>
                </a:solidFill>
              </a:rPr>
              <a:t>Instituciones</a:t>
            </a:r>
          </a:p>
        </p:txBody>
      </p:sp>
      <p:sp>
        <p:nvSpPr>
          <p:cNvPr id="35126" name="Text Box 726"/>
          <p:cNvSpPr txBox="1">
            <a:spLocks noChangeArrowheads="1"/>
          </p:cNvSpPr>
          <p:nvPr/>
        </p:nvSpPr>
        <p:spPr bwMode="auto">
          <a:xfrm>
            <a:off x="625475" y="5721350"/>
            <a:ext cx="815975"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Centros I+D</a:t>
            </a:r>
          </a:p>
        </p:txBody>
      </p:sp>
      <p:sp>
        <p:nvSpPr>
          <p:cNvPr id="35127" name="Text Box 727"/>
          <p:cNvSpPr txBox="1">
            <a:spLocks noChangeArrowheads="1"/>
          </p:cNvSpPr>
          <p:nvPr/>
        </p:nvSpPr>
        <p:spPr bwMode="auto">
          <a:xfrm>
            <a:off x="609600" y="5075238"/>
            <a:ext cx="860425" cy="182562"/>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Proveedores</a:t>
            </a:r>
          </a:p>
        </p:txBody>
      </p:sp>
      <p:sp>
        <p:nvSpPr>
          <p:cNvPr id="35128" name="Text Box 728"/>
          <p:cNvSpPr txBox="1">
            <a:spLocks noChangeArrowheads="1"/>
          </p:cNvSpPr>
          <p:nvPr/>
        </p:nvSpPr>
        <p:spPr bwMode="auto">
          <a:xfrm>
            <a:off x="701675" y="4449763"/>
            <a:ext cx="682625" cy="36512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Individuos</a:t>
            </a:r>
          </a:p>
          <a:p>
            <a:r>
              <a:rPr lang="es-ES" sz="1200">
                <a:solidFill>
                  <a:schemeClr val="tx1"/>
                </a:solidFill>
              </a:rPr>
              <a:t>ETTs</a:t>
            </a:r>
          </a:p>
        </p:txBody>
      </p:sp>
      <p:sp>
        <p:nvSpPr>
          <p:cNvPr id="35129" name="Text Box 729"/>
          <p:cNvSpPr txBox="1">
            <a:spLocks noChangeArrowheads="1"/>
          </p:cNvSpPr>
          <p:nvPr/>
        </p:nvSpPr>
        <p:spPr bwMode="auto">
          <a:xfrm>
            <a:off x="7391400" y="1447800"/>
            <a:ext cx="99536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Administración</a:t>
            </a:r>
          </a:p>
        </p:txBody>
      </p:sp>
      <p:sp>
        <p:nvSpPr>
          <p:cNvPr id="35130" name="Text Box 730"/>
          <p:cNvSpPr txBox="1">
            <a:spLocks noChangeArrowheads="1"/>
          </p:cNvSpPr>
          <p:nvPr/>
        </p:nvSpPr>
        <p:spPr bwMode="auto">
          <a:xfrm>
            <a:off x="1406525" y="4191000"/>
            <a:ext cx="700088" cy="182563"/>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Sindicatos</a:t>
            </a:r>
          </a:p>
        </p:txBody>
      </p:sp>
      <p:sp>
        <p:nvSpPr>
          <p:cNvPr id="35131" name="Text Box 731"/>
          <p:cNvSpPr txBox="1">
            <a:spLocks noChangeArrowheads="1"/>
          </p:cNvSpPr>
          <p:nvPr/>
        </p:nvSpPr>
        <p:spPr bwMode="auto">
          <a:xfrm>
            <a:off x="7818438" y="2819400"/>
            <a:ext cx="944562"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Competidores</a:t>
            </a:r>
          </a:p>
        </p:txBody>
      </p:sp>
      <p:sp>
        <p:nvSpPr>
          <p:cNvPr id="35132" name="Text Box 732"/>
          <p:cNvSpPr txBox="1">
            <a:spLocks noChangeArrowheads="1"/>
          </p:cNvSpPr>
          <p:nvPr/>
        </p:nvSpPr>
        <p:spPr bwMode="auto">
          <a:xfrm>
            <a:off x="8001000" y="3276600"/>
            <a:ext cx="590550"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lIns="0" tIns="0" rIns="0" bIns="0">
            <a:spAutoFit/>
          </a:bodyPr>
          <a:lstStyle/>
          <a:p>
            <a:r>
              <a:rPr lang="es-ES" sz="1200">
                <a:solidFill>
                  <a:schemeClr val="tx1"/>
                </a:solidFill>
              </a:rPr>
              <a:t>Mercado</a:t>
            </a:r>
          </a:p>
        </p:txBody>
      </p:sp>
      <p:sp>
        <p:nvSpPr>
          <p:cNvPr id="35133" name="Text Box 733"/>
          <p:cNvSpPr txBox="1">
            <a:spLocks noChangeArrowheads="1"/>
          </p:cNvSpPr>
          <p:nvPr/>
        </p:nvSpPr>
        <p:spPr bwMode="auto">
          <a:xfrm>
            <a:off x="228600" y="6096000"/>
            <a:ext cx="132715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Grupos Ecologístas</a:t>
            </a:r>
          </a:p>
        </p:txBody>
      </p:sp>
      <p:sp>
        <p:nvSpPr>
          <p:cNvPr id="35134" name="Text Box 734"/>
          <p:cNvSpPr txBox="1">
            <a:spLocks noChangeArrowheads="1"/>
          </p:cNvSpPr>
          <p:nvPr/>
        </p:nvSpPr>
        <p:spPr bwMode="auto">
          <a:xfrm>
            <a:off x="4267200" y="1524000"/>
            <a:ext cx="10652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ESTRATEGIA</a:t>
            </a:r>
          </a:p>
        </p:txBody>
      </p:sp>
      <p:sp>
        <p:nvSpPr>
          <p:cNvPr id="35135" name="Text Box 735"/>
          <p:cNvSpPr txBox="1">
            <a:spLocks noChangeArrowheads="1"/>
          </p:cNvSpPr>
          <p:nvPr/>
        </p:nvSpPr>
        <p:spPr bwMode="auto">
          <a:xfrm>
            <a:off x="2438400" y="2057400"/>
            <a:ext cx="1276350"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PLANIFICACIÓN</a:t>
            </a:r>
          </a:p>
        </p:txBody>
      </p:sp>
      <p:sp>
        <p:nvSpPr>
          <p:cNvPr id="35136" name="Text Box 736"/>
          <p:cNvSpPr txBox="1">
            <a:spLocks noChangeArrowheads="1"/>
          </p:cNvSpPr>
          <p:nvPr/>
        </p:nvSpPr>
        <p:spPr bwMode="auto">
          <a:xfrm>
            <a:off x="3276600" y="2895600"/>
            <a:ext cx="836613" cy="192088"/>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5137" name="Text Box 737"/>
          <p:cNvSpPr txBox="1">
            <a:spLocks noChangeArrowheads="1"/>
          </p:cNvSpPr>
          <p:nvPr/>
        </p:nvSpPr>
        <p:spPr bwMode="auto">
          <a:xfrm>
            <a:off x="3429000" y="2286000"/>
            <a:ext cx="633413"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Objetivos</a:t>
            </a:r>
            <a:endParaRPr lang="es-ES" sz="1200" b="1">
              <a:solidFill>
                <a:schemeClr val="tx1"/>
              </a:solidFill>
            </a:endParaRPr>
          </a:p>
        </p:txBody>
      </p:sp>
      <p:sp>
        <p:nvSpPr>
          <p:cNvPr id="35138" name="Text Box 738"/>
          <p:cNvSpPr txBox="1">
            <a:spLocks noChangeArrowheads="1"/>
          </p:cNvSpPr>
          <p:nvPr/>
        </p:nvSpPr>
        <p:spPr bwMode="auto">
          <a:xfrm>
            <a:off x="4179888" y="3756025"/>
            <a:ext cx="116522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36000" tIns="0" rIns="36000" bIns="0">
            <a:spAutoFit/>
          </a:bodyPr>
          <a:lstStyle/>
          <a:p>
            <a:r>
              <a:rPr lang="es-ES" sz="1200" b="1">
                <a:solidFill>
                  <a:schemeClr val="tx1"/>
                </a:solidFill>
              </a:rPr>
              <a:t>INFORMACIÓN</a:t>
            </a:r>
          </a:p>
        </p:txBody>
      </p:sp>
      <p:sp>
        <p:nvSpPr>
          <p:cNvPr id="35139" name="Text Box 739"/>
          <p:cNvSpPr txBox="1">
            <a:spLocks noChangeArrowheads="1"/>
          </p:cNvSpPr>
          <p:nvPr/>
        </p:nvSpPr>
        <p:spPr bwMode="auto">
          <a:xfrm>
            <a:off x="4876800" y="4495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5140" name="AutoShape 740"/>
          <p:cNvCxnSpPr>
            <a:cxnSpLocks noChangeShapeType="1"/>
            <a:stCxn id="35134" idx="2"/>
            <a:endCxn id="35135" idx="0"/>
          </p:cNvCxnSpPr>
          <p:nvPr/>
        </p:nvCxnSpPr>
        <p:spPr bwMode="auto">
          <a:xfrm rot="5400000">
            <a:off x="3767932" y="1024731"/>
            <a:ext cx="341312" cy="1724025"/>
          </a:xfrm>
          <a:prstGeom prst="curvedConnector3">
            <a:avLst>
              <a:gd name="adj1" fmla="val 49769"/>
            </a:avLst>
          </a:prstGeom>
          <a:noFill/>
          <a:ln w="12700">
            <a:solidFill>
              <a:schemeClr val="tx1"/>
            </a:solidFill>
            <a:round/>
            <a:headEnd/>
            <a:tailEnd type="triangle" w="med" len="med"/>
          </a:ln>
        </p:spPr>
      </p:cxnSp>
      <p:cxnSp>
        <p:nvCxnSpPr>
          <p:cNvPr id="35141" name="AutoShape 741"/>
          <p:cNvCxnSpPr>
            <a:cxnSpLocks noChangeShapeType="1"/>
            <a:stCxn id="35137" idx="2"/>
            <a:endCxn id="35136" idx="0"/>
          </p:cNvCxnSpPr>
          <p:nvPr/>
        </p:nvCxnSpPr>
        <p:spPr bwMode="auto">
          <a:xfrm rot="5400000">
            <a:off x="3507581" y="2656682"/>
            <a:ext cx="427037" cy="50800"/>
          </a:xfrm>
          <a:prstGeom prst="curvedConnector3">
            <a:avLst>
              <a:gd name="adj1" fmla="val 49815"/>
            </a:avLst>
          </a:prstGeom>
          <a:noFill/>
          <a:ln w="12700">
            <a:solidFill>
              <a:schemeClr val="tx1"/>
            </a:solidFill>
            <a:round/>
            <a:headEnd/>
            <a:tailEnd type="triangle" w="med" len="med"/>
          </a:ln>
        </p:spPr>
      </p:cxnSp>
      <p:cxnSp>
        <p:nvCxnSpPr>
          <p:cNvPr id="35142" name="AutoShape 742"/>
          <p:cNvCxnSpPr>
            <a:cxnSpLocks noChangeShapeType="1"/>
            <a:endCxn id="35139" idx="2"/>
          </p:cNvCxnSpPr>
          <p:nvPr/>
        </p:nvCxnSpPr>
        <p:spPr bwMode="auto">
          <a:xfrm rot="5400000" flipH="1">
            <a:off x="5268913" y="4484688"/>
            <a:ext cx="808037" cy="1195387"/>
          </a:xfrm>
          <a:prstGeom prst="curvedConnector3">
            <a:avLst>
              <a:gd name="adj1" fmla="val 49903"/>
            </a:avLst>
          </a:prstGeom>
          <a:noFill/>
          <a:ln w="12700">
            <a:solidFill>
              <a:schemeClr val="tx1"/>
            </a:solidFill>
            <a:round/>
            <a:headEnd/>
            <a:tailEnd type="triangle" w="med" len="med"/>
          </a:ln>
        </p:spPr>
      </p:cxnSp>
      <p:cxnSp>
        <p:nvCxnSpPr>
          <p:cNvPr id="35143" name="AutoShape 743"/>
          <p:cNvCxnSpPr>
            <a:cxnSpLocks noChangeShapeType="1"/>
            <a:stCxn id="35139" idx="0"/>
            <a:endCxn id="35138" idx="2"/>
          </p:cNvCxnSpPr>
          <p:nvPr/>
        </p:nvCxnSpPr>
        <p:spPr bwMode="auto">
          <a:xfrm rot="5400000" flipH="1">
            <a:off x="4640263" y="4060825"/>
            <a:ext cx="557212" cy="312738"/>
          </a:xfrm>
          <a:prstGeom prst="curvedConnector3">
            <a:avLst>
              <a:gd name="adj1" fmla="val 49856"/>
            </a:avLst>
          </a:prstGeom>
          <a:noFill/>
          <a:ln w="12700">
            <a:solidFill>
              <a:schemeClr val="tx1"/>
            </a:solidFill>
            <a:round/>
            <a:headEnd/>
            <a:tailEnd type="triangle" w="med" len="med"/>
          </a:ln>
        </p:spPr>
      </p:cxnSp>
      <p:sp>
        <p:nvSpPr>
          <p:cNvPr id="35144" name="Text Box 744"/>
          <p:cNvSpPr txBox="1">
            <a:spLocks noChangeArrowheads="1"/>
          </p:cNvSpPr>
          <p:nvPr/>
        </p:nvSpPr>
        <p:spPr bwMode="auto">
          <a:xfrm>
            <a:off x="1219200" y="30480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5145" name="AutoShape 745"/>
          <p:cNvCxnSpPr>
            <a:cxnSpLocks noChangeShapeType="1"/>
            <a:stCxn id="35144" idx="3"/>
            <a:endCxn id="35138" idx="1"/>
          </p:cNvCxnSpPr>
          <p:nvPr/>
        </p:nvCxnSpPr>
        <p:spPr bwMode="auto">
          <a:xfrm>
            <a:off x="1616075" y="3140075"/>
            <a:ext cx="2563813" cy="708025"/>
          </a:xfrm>
          <a:prstGeom prst="curvedConnector3">
            <a:avLst>
              <a:gd name="adj1" fmla="val 49968"/>
            </a:avLst>
          </a:prstGeom>
          <a:noFill/>
          <a:ln w="12700">
            <a:solidFill>
              <a:schemeClr val="tx1"/>
            </a:solidFill>
            <a:round/>
            <a:headEnd/>
            <a:tailEnd type="triangle" w="med" len="med"/>
          </a:ln>
        </p:spPr>
      </p:cxnSp>
      <p:cxnSp>
        <p:nvCxnSpPr>
          <p:cNvPr id="35146" name="AutoShape 746"/>
          <p:cNvCxnSpPr>
            <a:cxnSpLocks noChangeShapeType="1"/>
            <a:stCxn id="35138" idx="1"/>
            <a:endCxn id="35136" idx="2"/>
          </p:cNvCxnSpPr>
          <p:nvPr/>
        </p:nvCxnSpPr>
        <p:spPr bwMode="auto">
          <a:xfrm rot="10800000">
            <a:off x="3695700" y="3087688"/>
            <a:ext cx="484188" cy="760412"/>
          </a:xfrm>
          <a:prstGeom prst="curvedConnector2">
            <a:avLst/>
          </a:prstGeom>
          <a:noFill/>
          <a:ln w="12700">
            <a:solidFill>
              <a:schemeClr val="tx1"/>
            </a:solidFill>
            <a:round/>
            <a:headEnd/>
            <a:tailEnd type="triangle" w="med" len="med"/>
          </a:ln>
        </p:spPr>
      </p:cxnSp>
      <p:cxnSp>
        <p:nvCxnSpPr>
          <p:cNvPr id="35147" name="AutoShape 747"/>
          <p:cNvCxnSpPr>
            <a:cxnSpLocks noChangeShapeType="1"/>
            <a:stCxn id="35149" idx="3"/>
            <a:endCxn id="35138" idx="1"/>
          </p:cNvCxnSpPr>
          <p:nvPr/>
        </p:nvCxnSpPr>
        <p:spPr bwMode="auto">
          <a:xfrm flipV="1">
            <a:off x="1692275" y="3848100"/>
            <a:ext cx="2487613" cy="1120775"/>
          </a:xfrm>
          <a:prstGeom prst="curvedConnector3">
            <a:avLst>
              <a:gd name="adj1" fmla="val 49968"/>
            </a:avLst>
          </a:prstGeom>
          <a:noFill/>
          <a:ln w="12700">
            <a:solidFill>
              <a:schemeClr val="tx1"/>
            </a:solidFill>
            <a:round/>
            <a:headEnd/>
            <a:tailEnd type="triangle" w="med" len="med"/>
          </a:ln>
        </p:spPr>
      </p:cxnSp>
      <p:sp>
        <p:nvSpPr>
          <p:cNvPr id="35148" name="Text Box 748"/>
          <p:cNvSpPr txBox="1">
            <a:spLocks noChangeArrowheads="1"/>
          </p:cNvSpPr>
          <p:nvPr/>
        </p:nvSpPr>
        <p:spPr bwMode="auto">
          <a:xfrm>
            <a:off x="2974975" y="5075238"/>
            <a:ext cx="758825" cy="182562"/>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Empleados</a:t>
            </a:r>
          </a:p>
        </p:txBody>
      </p:sp>
      <p:sp>
        <p:nvSpPr>
          <p:cNvPr id="35149" name="Text Box 749"/>
          <p:cNvSpPr txBox="1">
            <a:spLocks noChangeArrowheads="1"/>
          </p:cNvSpPr>
          <p:nvPr/>
        </p:nvSpPr>
        <p:spPr bwMode="auto">
          <a:xfrm>
            <a:off x="1295400" y="48768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sp>
        <p:nvSpPr>
          <p:cNvPr id="35150" name="Text Box 750"/>
          <p:cNvSpPr txBox="1">
            <a:spLocks noChangeArrowheads="1"/>
          </p:cNvSpPr>
          <p:nvPr/>
        </p:nvSpPr>
        <p:spPr bwMode="auto">
          <a:xfrm>
            <a:off x="7467600" y="3505200"/>
            <a:ext cx="396875" cy="182563"/>
          </a:xfrm>
          <a:prstGeom prst="rect">
            <a:avLst/>
          </a:prstGeom>
          <a:gradFill rotWithShape="0">
            <a:gsLst>
              <a:gs pos="0">
                <a:srgbClr val="F0EA00"/>
              </a:gs>
              <a:gs pos="100000">
                <a:srgbClr val="FDFDE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Datos</a:t>
            </a:r>
          </a:p>
        </p:txBody>
      </p:sp>
      <p:cxnSp>
        <p:nvCxnSpPr>
          <p:cNvPr id="35151" name="AutoShape 751"/>
          <p:cNvCxnSpPr>
            <a:cxnSpLocks noChangeShapeType="1"/>
            <a:stCxn id="35150" idx="1"/>
            <a:endCxn id="35138" idx="3"/>
          </p:cNvCxnSpPr>
          <p:nvPr/>
        </p:nvCxnSpPr>
        <p:spPr bwMode="auto">
          <a:xfrm rot="10800000" flipV="1">
            <a:off x="5345113" y="3597275"/>
            <a:ext cx="2122487" cy="250825"/>
          </a:xfrm>
          <a:prstGeom prst="curvedConnector3">
            <a:avLst>
              <a:gd name="adj1" fmla="val 49963"/>
            </a:avLst>
          </a:prstGeom>
          <a:noFill/>
          <a:ln w="12700">
            <a:solidFill>
              <a:schemeClr val="tx1"/>
            </a:solidFill>
            <a:round/>
            <a:headEnd/>
            <a:tailEnd type="triangle" w="med" len="med"/>
          </a:ln>
        </p:spPr>
      </p:cxnSp>
      <p:sp>
        <p:nvSpPr>
          <p:cNvPr id="35152" name="Text Box 752"/>
          <p:cNvSpPr txBox="1">
            <a:spLocks noChangeArrowheads="1"/>
          </p:cNvSpPr>
          <p:nvPr/>
        </p:nvSpPr>
        <p:spPr bwMode="auto">
          <a:xfrm>
            <a:off x="5410200" y="2057400"/>
            <a:ext cx="1022350" cy="739775"/>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pPr marL="100013" indent="-100013" algn="l"/>
            <a:r>
              <a:rPr lang="es-ES" sz="1200" b="1">
                <a:solidFill>
                  <a:schemeClr val="tx1"/>
                </a:solidFill>
              </a:rPr>
              <a:t>DECISIONES</a:t>
            </a:r>
          </a:p>
          <a:p>
            <a:pPr marL="100013" indent="-100013" algn="l">
              <a:buFontTx/>
              <a:buChar char="•"/>
            </a:pPr>
            <a:r>
              <a:rPr lang="es-ES" sz="1200">
                <a:solidFill>
                  <a:schemeClr val="tx1"/>
                </a:solidFill>
              </a:rPr>
              <a:t>Estratégicas</a:t>
            </a:r>
          </a:p>
          <a:p>
            <a:pPr marL="100013" indent="-100013" algn="l">
              <a:buFontTx/>
              <a:buChar char="•"/>
            </a:pPr>
            <a:r>
              <a:rPr lang="es-ES" sz="1200">
                <a:solidFill>
                  <a:schemeClr val="tx1"/>
                </a:solidFill>
              </a:rPr>
              <a:t>Tácticas</a:t>
            </a:r>
          </a:p>
          <a:p>
            <a:pPr marL="100013" indent="-100013" algn="l">
              <a:buFontTx/>
              <a:buChar char="•"/>
            </a:pPr>
            <a:r>
              <a:rPr lang="es-ES" sz="1200">
                <a:solidFill>
                  <a:schemeClr val="tx1"/>
                </a:solidFill>
              </a:rPr>
              <a:t>Operativas</a:t>
            </a:r>
          </a:p>
        </p:txBody>
      </p:sp>
      <p:sp>
        <p:nvSpPr>
          <p:cNvPr id="35153" name="Text Box 753"/>
          <p:cNvSpPr txBox="1">
            <a:spLocks noChangeArrowheads="1"/>
          </p:cNvSpPr>
          <p:nvPr/>
        </p:nvSpPr>
        <p:spPr bwMode="auto">
          <a:xfrm>
            <a:off x="5675313" y="4495800"/>
            <a:ext cx="1243012"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Contabilidad</a:t>
            </a:r>
          </a:p>
          <a:p>
            <a:r>
              <a:rPr lang="es-ES" sz="1200" b="1">
                <a:solidFill>
                  <a:srgbClr val="7A4C00"/>
                </a:solidFill>
              </a:rPr>
              <a:t>Cont. de Costes</a:t>
            </a:r>
          </a:p>
        </p:txBody>
      </p:sp>
      <p:cxnSp>
        <p:nvCxnSpPr>
          <p:cNvPr id="35154" name="AutoShape 754"/>
          <p:cNvCxnSpPr>
            <a:cxnSpLocks noChangeShapeType="1"/>
            <a:stCxn id="35153" idx="0"/>
            <a:endCxn id="35138" idx="3"/>
          </p:cNvCxnSpPr>
          <p:nvPr/>
        </p:nvCxnSpPr>
        <p:spPr bwMode="auto">
          <a:xfrm rot="5400000" flipH="1">
            <a:off x="5497513" y="3695700"/>
            <a:ext cx="647700" cy="952500"/>
          </a:xfrm>
          <a:prstGeom prst="curvedConnector2">
            <a:avLst/>
          </a:prstGeom>
          <a:noFill/>
          <a:ln w="12700">
            <a:solidFill>
              <a:schemeClr val="tx1"/>
            </a:solidFill>
            <a:round/>
            <a:headEnd/>
            <a:tailEnd type="triangle" w="med" len="med"/>
          </a:ln>
        </p:spPr>
      </p:cxnSp>
      <p:cxnSp>
        <p:nvCxnSpPr>
          <p:cNvPr id="35155" name="AutoShape 755"/>
          <p:cNvCxnSpPr>
            <a:cxnSpLocks noChangeShapeType="1"/>
            <a:endCxn id="35153" idx="2"/>
          </p:cNvCxnSpPr>
          <p:nvPr/>
        </p:nvCxnSpPr>
        <p:spPr bwMode="auto">
          <a:xfrm rot="-5400000">
            <a:off x="5976144" y="5164931"/>
            <a:ext cx="615950" cy="26988"/>
          </a:xfrm>
          <a:prstGeom prst="curvedConnector3">
            <a:avLst>
              <a:gd name="adj1" fmla="val 50000"/>
            </a:avLst>
          </a:prstGeom>
          <a:noFill/>
          <a:ln w="12700">
            <a:solidFill>
              <a:schemeClr val="tx1"/>
            </a:solidFill>
            <a:round/>
            <a:headEnd/>
            <a:tailEnd type="triangle" w="med" len="med"/>
          </a:ln>
        </p:spPr>
      </p:cxnSp>
      <p:sp>
        <p:nvSpPr>
          <p:cNvPr id="35156" name="Text Box 756"/>
          <p:cNvSpPr txBox="1">
            <a:spLocks noChangeArrowheads="1"/>
          </p:cNvSpPr>
          <p:nvPr/>
        </p:nvSpPr>
        <p:spPr bwMode="auto">
          <a:xfrm>
            <a:off x="1411288" y="5105400"/>
            <a:ext cx="420687"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SCM</a:t>
            </a:r>
          </a:p>
          <a:p>
            <a:r>
              <a:rPr lang="es-ES" sz="1200" b="1">
                <a:solidFill>
                  <a:srgbClr val="996600"/>
                </a:solidFill>
              </a:rPr>
              <a:t>EDI</a:t>
            </a:r>
          </a:p>
        </p:txBody>
      </p:sp>
      <p:sp>
        <p:nvSpPr>
          <p:cNvPr id="35157" name="Text Box 757"/>
          <p:cNvSpPr txBox="1">
            <a:spLocks noChangeArrowheads="1"/>
          </p:cNvSpPr>
          <p:nvPr/>
        </p:nvSpPr>
        <p:spPr bwMode="auto">
          <a:xfrm>
            <a:off x="1676400" y="5410200"/>
            <a:ext cx="1743075"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APROVISIONAMIENTO</a:t>
            </a:r>
          </a:p>
        </p:txBody>
      </p:sp>
      <p:sp>
        <p:nvSpPr>
          <p:cNvPr id="35158" name="Text Box 758"/>
          <p:cNvSpPr txBox="1">
            <a:spLocks noChangeArrowheads="1"/>
          </p:cNvSpPr>
          <p:nvPr/>
        </p:nvSpPr>
        <p:spPr bwMode="auto">
          <a:xfrm>
            <a:off x="4038600" y="4959350"/>
            <a:ext cx="1276350" cy="192088"/>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PLANIFICACIÓN</a:t>
            </a:r>
          </a:p>
        </p:txBody>
      </p:sp>
      <p:sp>
        <p:nvSpPr>
          <p:cNvPr id="35159" name="Text Box 759"/>
          <p:cNvSpPr txBox="1">
            <a:spLocks noChangeArrowheads="1"/>
          </p:cNvSpPr>
          <p:nvPr/>
        </p:nvSpPr>
        <p:spPr bwMode="auto">
          <a:xfrm>
            <a:off x="4244975" y="4737100"/>
            <a:ext cx="549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MRP II</a:t>
            </a:r>
          </a:p>
        </p:txBody>
      </p:sp>
      <p:sp>
        <p:nvSpPr>
          <p:cNvPr id="35160" name="Text Box 760"/>
          <p:cNvSpPr txBox="1">
            <a:spLocks noChangeArrowheads="1"/>
          </p:cNvSpPr>
          <p:nvPr/>
        </p:nvSpPr>
        <p:spPr bwMode="auto">
          <a:xfrm>
            <a:off x="6894513" y="4989513"/>
            <a:ext cx="1182687" cy="192087"/>
          </a:xfrm>
          <a:prstGeom prst="rect">
            <a:avLst/>
          </a:prstGeom>
          <a:solidFill>
            <a:srgbClr val="FFEBEB"/>
          </a:solidFill>
          <a:ln w="9525">
            <a:solidFill>
              <a:srgbClr val="FF0000"/>
            </a:solidFill>
            <a:miter lim="800000"/>
            <a:headEnd/>
            <a:tailEnd/>
          </a:ln>
        </p:spPr>
        <p:txBody>
          <a:bodyPr wrap="none" lIns="36000" tIns="0" rIns="36000" bIns="0">
            <a:spAutoFit/>
          </a:bodyPr>
          <a:lstStyle/>
          <a:p>
            <a:r>
              <a:rPr lang="es-ES" sz="1200" b="1">
                <a:solidFill>
                  <a:srgbClr val="BE0000"/>
                </a:solidFill>
              </a:rPr>
              <a:t>DISTRIBUCIÓN</a:t>
            </a:r>
          </a:p>
        </p:txBody>
      </p:sp>
      <p:sp>
        <p:nvSpPr>
          <p:cNvPr id="35161" name="Text Box 761"/>
          <p:cNvSpPr txBox="1">
            <a:spLocks noChangeArrowheads="1"/>
          </p:cNvSpPr>
          <p:nvPr/>
        </p:nvSpPr>
        <p:spPr bwMode="auto">
          <a:xfrm>
            <a:off x="7199313" y="4775200"/>
            <a:ext cx="4032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DRP</a:t>
            </a:r>
          </a:p>
        </p:txBody>
      </p:sp>
      <p:sp>
        <p:nvSpPr>
          <p:cNvPr id="35162" name="Text Box 762"/>
          <p:cNvSpPr txBox="1">
            <a:spLocks noChangeArrowheads="1"/>
          </p:cNvSpPr>
          <p:nvPr/>
        </p:nvSpPr>
        <p:spPr bwMode="auto">
          <a:xfrm>
            <a:off x="7265988" y="4038600"/>
            <a:ext cx="4286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CRM</a:t>
            </a:r>
          </a:p>
        </p:txBody>
      </p:sp>
      <p:sp>
        <p:nvSpPr>
          <p:cNvPr id="35163" name="Text Box 763"/>
          <p:cNvSpPr txBox="1">
            <a:spLocks noChangeArrowheads="1"/>
          </p:cNvSpPr>
          <p:nvPr/>
        </p:nvSpPr>
        <p:spPr bwMode="auto">
          <a:xfrm>
            <a:off x="3949700" y="3962400"/>
            <a:ext cx="3952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ERP</a:t>
            </a:r>
          </a:p>
        </p:txBody>
      </p:sp>
      <p:sp>
        <p:nvSpPr>
          <p:cNvPr id="35164" name="Text Box 764"/>
          <p:cNvSpPr txBox="1">
            <a:spLocks noChangeArrowheads="1"/>
          </p:cNvSpPr>
          <p:nvPr/>
        </p:nvSpPr>
        <p:spPr bwMode="auto">
          <a:xfrm>
            <a:off x="5775325" y="3124200"/>
            <a:ext cx="2349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BI</a:t>
            </a:r>
          </a:p>
        </p:txBody>
      </p:sp>
      <p:sp>
        <p:nvSpPr>
          <p:cNvPr id="35165" name="Text Box 765"/>
          <p:cNvSpPr txBox="1">
            <a:spLocks noChangeArrowheads="1"/>
          </p:cNvSpPr>
          <p:nvPr/>
        </p:nvSpPr>
        <p:spPr bwMode="auto">
          <a:xfrm>
            <a:off x="5938838" y="2895600"/>
            <a:ext cx="395287"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DSS</a:t>
            </a:r>
          </a:p>
        </p:txBody>
      </p:sp>
      <p:sp>
        <p:nvSpPr>
          <p:cNvPr id="35166" name="Text Box 766"/>
          <p:cNvSpPr txBox="1">
            <a:spLocks noChangeArrowheads="1"/>
          </p:cNvSpPr>
          <p:nvPr/>
        </p:nvSpPr>
        <p:spPr bwMode="auto">
          <a:xfrm>
            <a:off x="3810000" y="3124200"/>
            <a:ext cx="80327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Reporting</a:t>
            </a:r>
          </a:p>
        </p:txBody>
      </p:sp>
      <p:sp>
        <p:nvSpPr>
          <p:cNvPr id="35167" name="Text Box 767"/>
          <p:cNvSpPr txBox="1">
            <a:spLocks noChangeArrowheads="1"/>
          </p:cNvSpPr>
          <p:nvPr/>
        </p:nvSpPr>
        <p:spPr bwMode="auto">
          <a:xfrm>
            <a:off x="1558925" y="3276600"/>
            <a:ext cx="903288"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Banca</a:t>
            </a:r>
          </a:p>
          <a:p>
            <a:r>
              <a:rPr lang="es-ES" sz="1200" b="1">
                <a:solidFill>
                  <a:srgbClr val="996600"/>
                </a:solidFill>
              </a:rPr>
              <a:t>Electrónica</a:t>
            </a:r>
          </a:p>
        </p:txBody>
      </p:sp>
      <p:sp>
        <p:nvSpPr>
          <p:cNvPr id="35168" name="Text Box 768"/>
          <p:cNvSpPr txBox="1">
            <a:spLocks noChangeArrowheads="1"/>
          </p:cNvSpPr>
          <p:nvPr/>
        </p:nvSpPr>
        <p:spPr bwMode="auto">
          <a:xfrm>
            <a:off x="6799263" y="1676400"/>
            <a:ext cx="1192212" cy="374650"/>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Administración</a:t>
            </a:r>
          </a:p>
          <a:p>
            <a:r>
              <a:rPr lang="es-ES" sz="1200" b="1">
                <a:solidFill>
                  <a:srgbClr val="996600"/>
                </a:solidFill>
              </a:rPr>
              <a:t>Abierta</a:t>
            </a:r>
          </a:p>
        </p:txBody>
      </p:sp>
      <p:sp>
        <p:nvSpPr>
          <p:cNvPr id="35169" name="Text Box 769"/>
          <p:cNvSpPr txBox="1">
            <a:spLocks noChangeArrowheads="1"/>
          </p:cNvSpPr>
          <p:nvPr/>
        </p:nvSpPr>
        <p:spPr bwMode="auto">
          <a:xfrm>
            <a:off x="2971800" y="4191000"/>
            <a:ext cx="1936750"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Reingeniería de procesos</a:t>
            </a:r>
          </a:p>
        </p:txBody>
      </p:sp>
      <p:sp>
        <p:nvSpPr>
          <p:cNvPr id="35170" name="Text Box 770"/>
          <p:cNvSpPr txBox="1">
            <a:spLocks noChangeArrowheads="1"/>
          </p:cNvSpPr>
          <p:nvPr/>
        </p:nvSpPr>
        <p:spPr bwMode="auto">
          <a:xfrm>
            <a:off x="6967538" y="4267200"/>
            <a:ext cx="16811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Ventajas competitivas</a:t>
            </a:r>
          </a:p>
        </p:txBody>
      </p:sp>
      <p:sp>
        <p:nvSpPr>
          <p:cNvPr id="35171" name="Text Box 771"/>
          <p:cNvSpPr txBox="1">
            <a:spLocks noChangeArrowheads="1"/>
          </p:cNvSpPr>
          <p:nvPr/>
        </p:nvSpPr>
        <p:spPr bwMode="auto">
          <a:xfrm>
            <a:off x="3467100" y="4876800"/>
            <a:ext cx="319088"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KM</a:t>
            </a:r>
          </a:p>
        </p:txBody>
      </p:sp>
      <p:sp>
        <p:nvSpPr>
          <p:cNvPr id="35172" name="Text Box 772"/>
          <p:cNvSpPr txBox="1">
            <a:spLocks noChangeArrowheads="1"/>
          </p:cNvSpPr>
          <p:nvPr/>
        </p:nvSpPr>
        <p:spPr bwMode="auto">
          <a:xfrm>
            <a:off x="7691438" y="4038600"/>
            <a:ext cx="385762"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B2C</a:t>
            </a:r>
          </a:p>
        </p:txBody>
      </p:sp>
      <p:sp>
        <p:nvSpPr>
          <p:cNvPr id="35173" name="Text Box 773"/>
          <p:cNvSpPr txBox="1">
            <a:spLocks noChangeArrowheads="1"/>
          </p:cNvSpPr>
          <p:nvPr/>
        </p:nvSpPr>
        <p:spPr bwMode="auto">
          <a:xfrm>
            <a:off x="8001000" y="17526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B2A</a:t>
            </a:r>
          </a:p>
        </p:txBody>
      </p:sp>
      <p:sp>
        <p:nvSpPr>
          <p:cNvPr id="35174" name="Text Box 774"/>
          <p:cNvSpPr txBox="1">
            <a:spLocks noChangeArrowheads="1"/>
          </p:cNvSpPr>
          <p:nvPr/>
        </p:nvSpPr>
        <p:spPr bwMode="auto">
          <a:xfrm>
            <a:off x="1219200" y="5486400"/>
            <a:ext cx="385763"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B2B</a:t>
            </a:r>
          </a:p>
        </p:txBody>
      </p:sp>
      <p:sp>
        <p:nvSpPr>
          <p:cNvPr id="35175" name="Text Box 775"/>
          <p:cNvSpPr txBox="1">
            <a:spLocks noChangeArrowheads="1"/>
          </p:cNvSpPr>
          <p:nvPr/>
        </p:nvSpPr>
        <p:spPr bwMode="auto">
          <a:xfrm>
            <a:off x="2974975" y="4876800"/>
            <a:ext cx="377825" cy="192088"/>
          </a:xfrm>
          <a:prstGeom prst="rect">
            <a:avLst/>
          </a:prstGeom>
          <a:gradFill rotWithShape="0">
            <a:gsLst>
              <a:gs pos="0">
                <a:srgbClr val="F0EA00"/>
              </a:gs>
              <a:gs pos="100000">
                <a:srgbClr val="FDFDE5"/>
              </a:gs>
            </a:gsLst>
            <a:path path="shape">
              <a:fillToRect l="50000" t="50000" r="50000" b="50000"/>
            </a:path>
          </a:gradFill>
          <a:ln w="9525">
            <a:solidFill>
              <a:srgbClr val="DDD800"/>
            </a:solidFill>
            <a:miter lim="800000"/>
            <a:headEnd/>
            <a:tailEnd/>
          </a:ln>
        </p:spPr>
        <p:txBody>
          <a:bodyPr wrap="none" lIns="36000" tIns="0" rIns="36000" bIns="0">
            <a:spAutoFit/>
          </a:bodyPr>
          <a:lstStyle/>
          <a:p>
            <a:r>
              <a:rPr lang="es-ES" sz="1200" b="1">
                <a:solidFill>
                  <a:srgbClr val="996600"/>
                </a:solidFill>
              </a:rPr>
              <a:t>B2E</a:t>
            </a:r>
          </a:p>
        </p:txBody>
      </p:sp>
      <p:sp>
        <p:nvSpPr>
          <p:cNvPr id="35176" name="Text Box 776"/>
          <p:cNvSpPr txBox="1">
            <a:spLocks noChangeArrowheads="1"/>
          </p:cNvSpPr>
          <p:nvPr/>
        </p:nvSpPr>
        <p:spPr bwMode="auto">
          <a:xfrm>
            <a:off x="4800600" y="3200400"/>
            <a:ext cx="1004888"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MARKETING</a:t>
            </a:r>
          </a:p>
        </p:txBody>
      </p:sp>
      <p:sp>
        <p:nvSpPr>
          <p:cNvPr id="35177" name="Text Box 777"/>
          <p:cNvSpPr txBox="1">
            <a:spLocks noChangeArrowheads="1"/>
          </p:cNvSpPr>
          <p:nvPr/>
        </p:nvSpPr>
        <p:spPr bwMode="auto">
          <a:xfrm>
            <a:off x="6400800" y="4343400"/>
            <a:ext cx="684213"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Fuerza de</a:t>
            </a:r>
          </a:p>
          <a:p>
            <a:r>
              <a:rPr lang="es-ES" sz="1200">
                <a:solidFill>
                  <a:schemeClr val="tx1"/>
                </a:solidFill>
              </a:rPr>
              <a:t>venta</a:t>
            </a:r>
          </a:p>
        </p:txBody>
      </p:sp>
      <p:cxnSp>
        <p:nvCxnSpPr>
          <p:cNvPr id="35178" name="AutoShape 778"/>
          <p:cNvCxnSpPr>
            <a:cxnSpLocks noChangeShapeType="1"/>
            <a:stCxn id="35027" idx="2"/>
            <a:endCxn id="34988" idx="2"/>
          </p:cNvCxnSpPr>
          <p:nvPr/>
        </p:nvCxnSpPr>
        <p:spPr bwMode="auto">
          <a:xfrm rot="5400000">
            <a:off x="4788694" y="1275557"/>
            <a:ext cx="922337" cy="4222750"/>
          </a:xfrm>
          <a:prstGeom prst="curvedConnector3">
            <a:avLst>
              <a:gd name="adj1" fmla="val 150602"/>
            </a:avLst>
          </a:prstGeom>
          <a:noFill/>
          <a:ln w="12700">
            <a:solidFill>
              <a:schemeClr val="tx1"/>
            </a:solidFill>
            <a:round/>
            <a:headEnd/>
            <a:tailEnd type="triangle" w="med" len="med"/>
          </a:ln>
        </p:spPr>
      </p:cxnSp>
      <p:sp>
        <p:nvSpPr>
          <p:cNvPr id="35179" name="Text Box 779"/>
          <p:cNvSpPr txBox="1">
            <a:spLocks noChangeArrowheads="1"/>
          </p:cNvSpPr>
          <p:nvPr/>
        </p:nvSpPr>
        <p:spPr bwMode="auto">
          <a:xfrm>
            <a:off x="6234113" y="3810000"/>
            <a:ext cx="1004887"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COMERCIAL</a:t>
            </a:r>
          </a:p>
        </p:txBody>
      </p:sp>
      <p:sp>
        <p:nvSpPr>
          <p:cNvPr id="35180" name="Text Box 780"/>
          <p:cNvSpPr txBox="1">
            <a:spLocks noChangeArrowheads="1"/>
          </p:cNvSpPr>
          <p:nvPr/>
        </p:nvSpPr>
        <p:spPr bwMode="auto">
          <a:xfrm>
            <a:off x="5646738" y="3581400"/>
            <a:ext cx="625475" cy="192088"/>
          </a:xfrm>
          <a:prstGeom prst="rect">
            <a:avLst/>
          </a:prstGeom>
          <a:solidFill>
            <a:srgbClr val="D9FFD9"/>
          </a:solidFill>
          <a:ln w="9525">
            <a:solidFill>
              <a:srgbClr val="008000"/>
            </a:solidFill>
            <a:miter lim="800000"/>
            <a:headEnd/>
            <a:tailEnd/>
          </a:ln>
        </p:spPr>
        <p:txBody>
          <a:bodyPr wrap="none" lIns="36000" tIns="0" rIns="36000" bIns="0">
            <a:spAutoFit/>
          </a:bodyPr>
          <a:lstStyle/>
          <a:p>
            <a:r>
              <a:rPr lang="es-ES" sz="1200" b="1">
                <a:solidFill>
                  <a:srgbClr val="008000"/>
                </a:solidFill>
              </a:rPr>
              <a:t>Control</a:t>
            </a:r>
          </a:p>
        </p:txBody>
      </p:sp>
      <p:sp>
        <p:nvSpPr>
          <p:cNvPr id="35181" name="Text Box 781"/>
          <p:cNvSpPr txBox="1">
            <a:spLocks noChangeArrowheads="1"/>
          </p:cNvSpPr>
          <p:nvPr/>
        </p:nvSpPr>
        <p:spPr bwMode="auto">
          <a:xfrm>
            <a:off x="3352800" y="5308600"/>
            <a:ext cx="457200" cy="182563"/>
          </a:xfrm>
          <a:prstGeom prst="rect">
            <a:avLst/>
          </a:prstGeom>
          <a:gradFill rotWithShape="0">
            <a:gsLst>
              <a:gs pos="0">
                <a:srgbClr val="FFD7CD"/>
              </a:gs>
              <a:gs pos="100000">
                <a:srgbClr val="FFFBFA"/>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Stocks</a:t>
            </a:r>
          </a:p>
        </p:txBody>
      </p:sp>
      <p:cxnSp>
        <p:nvCxnSpPr>
          <p:cNvPr id="35182" name="AutoShape 782"/>
          <p:cNvCxnSpPr>
            <a:cxnSpLocks noChangeShapeType="1"/>
            <a:stCxn id="34945" idx="2"/>
          </p:cNvCxnSpPr>
          <p:nvPr/>
        </p:nvCxnSpPr>
        <p:spPr bwMode="auto">
          <a:xfrm rot="5400000">
            <a:off x="4124325" y="4994275"/>
            <a:ext cx="290513" cy="512763"/>
          </a:xfrm>
          <a:prstGeom prst="curvedConnector3">
            <a:avLst>
              <a:gd name="adj1" fmla="val 49727"/>
            </a:avLst>
          </a:prstGeom>
          <a:noFill/>
          <a:ln w="12700">
            <a:solidFill>
              <a:schemeClr val="tx1"/>
            </a:solidFill>
            <a:round/>
            <a:headEnd/>
            <a:tailEnd type="triangle" w="med" len="med"/>
          </a:ln>
        </p:spPr>
      </p:cxnSp>
      <p:sp>
        <p:nvSpPr>
          <p:cNvPr id="35183" name="Text Box 783"/>
          <p:cNvSpPr txBox="1">
            <a:spLocks noChangeArrowheads="1"/>
          </p:cNvSpPr>
          <p:nvPr/>
        </p:nvSpPr>
        <p:spPr bwMode="auto">
          <a:xfrm>
            <a:off x="3657600" y="5526088"/>
            <a:ext cx="2514600" cy="192087"/>
          </a:xfrm>
          <a:prstGeom prst="rect">
            <a:avLst/>
          </a:prstGeom>
          <a:solidFill>
            <a:srgbClr val="FFEBEB"/>
          </a:solidFill>
          <a:ln w="9525">
            <a:solidFill>
              <a:srgbClr val="FF0000"/>
            </a:solidFill>
            <a:miter lim="800000"/>
            <a:headEnd/>
            <a:tailEnd/>
          </a:ln>
        </p:spPr>
        <p:txBody>
          <a:bodyPr lIns="36000" tIns="0" rIns="36000" bIns="0">
            <a:spAutoFit/>
          </a:bodyPr>
          <a:lstStyle/>
          <a:p>
            <a:r>
              <a:rPr lang="es-ES" sz="1200" b="1">
                <a:solidFill>
                  <a:srgbClr val="BE0000"/>
                </a:solidFill>
              </a:rPr>
              <a:t>GESTIÓN DE STOCKS</a:t>
            </a:r>
          </a:p>
        </p:txBody>
      </p:sp>
      <p:sp>
        <p:nvSpPr>
          <p:cNvPr id="35184" name="Text Box 784"/>
          <p:cNvSpPr txBox="1">
            <a:spLocks noChangeArrowheads="1"/>
          </p:cNvSpPr>
          <p:nvPr/>
        </p:nvSpPr>
        <p:spPr bwMode="auto">
          <a:xfrm>
            <a:off x="8001000" y="4114800"/>
            <a:ext cx="547688" cy="182563"/>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Clientes</a:t>
            </a:r>
          </a:p>
        </p:txBody>
      </p:sp>
      <p:grpSp>
        <p:nvGrpSpPr>
          <p:cNvPr id="35185" name="Group 785"/>
          <p:cNvGrpSpPr>
            <a:grpSpLocks/>
          </p:cNvGrpSpPr>
          <p:nvPr/>
        </p:nvGrpSpPr>
        <p:grpSpPr bwMode="auto">
          <a:xfrm>
            <a:off x="3810000" y="2057400"/>
            <a:ext cx="2057400" cy="1612900"/>
            <a:chOff x="2304" y="1440"/>
            <a:chExt cx="1296" cy="1016"/>
          </a:xfrm>
        </p:grpSpPr>
        <p:sp>
          <p:nvSpPr>
            <p:cNvPr id="35259" name="Text Box 786"/>
            <p:cNvSpPr txBox="1">
              <a:spLocks noChangeArrowheads="1"/>
            </p:cNvSpPr>
            <p:nvPr/>
          </p:nvSpPr>
          <p:spPr bwMode="auto">
            <a:xfrm>
              <a:off x="2659" y="1776"/>
              <a:ext cx="609" cy="345"/>
            </a:xfrm>
            <a:prstGeom prst="rect">
              <a:avLst/>
            </a:prstGeom>
            <a:gradFill rotWithShape="0">
              <a:gsLst>
                <a:gs pos="0">
                  <a:srgbClr val="C5C5F1"/>
                </a:gs>
                <a:gs pos="100000">
                  <a:srgbClr val="F9F9FE"/>
                </a:gs>
              </a:gsLst>
              <a:path path="shape">
                <a:fillToRect l="50000" t="50000" r="50000" b="50000"/>
              </a:path>
            </a:gradFill>
            <a:ln w="9525">
              <a:noFill/>
              <a:miter lim="800000"/>
              <a:headEnd/>
              <a:tailEnd/>
            </a:ln>
          </p:spPr>
          <p:txBody>
            <a:bodyPr wrap="none" lIns="0" tIns="0" rIns="0" bIns="0">
              <a:spAutoFit/>
            </a:bodyPr>
            <a:lstStyle/>
            <a:p>
              <a:r>
                <a:rPr lang="es-ES" sz="1200" b="1">
                  <a:solidFill>
                    <a:schemeClr val="tx1"/>
                  </a:solidFill>
                </a:rPr>
                <a:t>Organización</a:t>
              </a:r>
            </a:p>
            <a:p>
              <a:r>
                <a:rPr lang="es-ES" sz="1200" b="1">
                  <a:solidFill>
                    <a:schemeClr val="tx1"/>
                  </a:solidFill>
                </a:rPr>
                <a:t>Evolución</a:t>
              </a:r>
            </a:p>
            <a:p>
              <a:r>
                <a:rPr lang="es-ES" sz="1200" b="1">
                  <a:solidFill>
                    <a:schemeClr val="tx1"/>
                  </a:solidFill>
                </a:rPr>
                <a:t>Necesidades</a:t>
              </a:r>
            </a:p>
          </p:txBody>
        </p:sp>
        <p:sp>
          <p:nvSpPr>
            <p:cNvPr id="35260" name="AutoShape 787"/>
            <p:cNvSpPr>
              <a:spLocks noChangeArrowheads="1"/>
            </p:cNvSpPr>
            <p:nvPr/>
          </p:nvSpPr>
          <p:spPr bwMode="auto">
            <a:xfrm>
              <a:off x="230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5261" name="AutoShape 788"/>
            <p:cNvSpPr>
              <a:spLocks noChangeArrowheads="1"/>
            </p:cNvSpPr>
            <p:nvPr/>
          </p:nvSpPr>
          <p:spPr bwMode="auto">
            <a:xfrm flipH="1">
              <a:off x="3264" y="1872"/>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5262" name="AutoShape 789"/>
            <p:cNvSpPr>
              <a:spLocks noChangeArrowheads="1"/>
            </p:cNvSpPr>
            <p:nvPr/>
          </p:nvSpPr>
          <p:spPr bwMode="auto">
            <a:xfrm rot="16200000" flipV="1">
              <a:off x="2784" y="221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sp>
          <p:nvSpPr>
            <p:cNvPr id="35263" name="AutoShape 790"/>
            <p:cNvSpPr>
              <a:spLocks noChangeArrowheads="1"/>
            </p:cNvSpPr>
            <p:nvPr/>
          </p:nvSpPr>
          <p:spPr bwMode="auto">
            <a:xfrm rot="16200000" flipH="1">
              <a:off x="2784" y="1536"/>
              <a:ext cx="33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6300 h 21600"/>
                <a:gd name="T14" fmla="*/ 19800 w 21600"/>
                <a:gd name="T15" fmla="*/ 15300 h 21600"/>
              </a:gdLst>
              <a:ahLst/>
              <a:cxnLst>
                <a:cxn ang="T8">
                  <a:pos x="T0" y="T1"/>
                </a:cxn>
                <a:cxn ang="T9">
                  <a:pos x="T2" y="T3"/>
                </a:cxn>
                <a:cxn ang="T10">
                  <a:pos x="T4" y="T5"/>
                </a:cxn>
                <a:cxn ang="T11">
                  <a:pos x="T6" y="T7"/>
                </a:cxn>
              </a:cxnLst>
              <a:rect l="T12" t="T13" r="T14" b="T15"/>
              <a:pathLst>
                <a:path w="21600" h="21600">
                  <a:moveTo>
                    <a:pt x="17235" y="0"/>
                  </a:moveTo>
                  <a:lnTo>
                    <a:pt x="17235" y="6300"/>
                  </a:lnTo>
                  <a:lnTo>
                    <a:pt x="3375" y="6300"/>
                  </a:lnTo>
                  <a:lnTo>
                    <a:pt x="3375" y="15300"/>
                  </a:lnTo>
                  <a:lnTo>
                    <a:pt x="17235" y="15300"/>
                  </a:lnTo>
                  <a:lnTo>
                    <a:pt x="17235" y="21600"/>
                  </a:lnTo>
                  <a:lnTo>
                    <a:pt x="21600" y="10800"/>
                  </a:lnTo>
                  <a:close/>
                </a:path>
                <a:path w="21600" h="21600">
                  <a:moveTo>
                    <a:pt x="1350" y="6300"/>
                  </a:moveTo>
                  <a:lnTo>
                    <a:pt x="1350" y="15300"/>
                  </a:lnTo>
                  <a:lnTo>
                    <a:pt x="2700" y="15300"/>
                  </a:lnTo>
                  <a:lnTo>
                    <a:pt x="2700" y="6300"/>
                  </a:lnTo>
                  <a:close/>
                </a:path>
                <a:path w="21600" h="21600">
                  <a:moveTo>
                    <a:pt x="0" y="6300"/>
                  </a:moveTo>
                  <a:lnTo>
                    <a:pt x="0" y="15300"/>
                  </a:lnTo>
                  <a:lnTo>
                    <a:pt x="675" y="15300"/>
                  </a:lnTo>
                  <a:lnTo>
                    <a:pt x="675" y="6300"/>
                  </a:lnTo>
                  <a:close/>
                </a:path>
              </a:pathLst>
            </a:custGeom>
            <a:gradFill rotWithShape="0">
              <a:gsLst>
                <a:gs pos="0">
                  <a:srgbClr val="C5C5F1"/>
                </a:gs>
                <a:gs pos="100000">
                  <a:srgbClr val="F9F9FE"/>
                </a:gs>
              </a:gsLst>
              <a:path path="rect">
                <a:fillToRect l="50000" t="50000" r="50000" b="50000"/>
              </a:path>
            </a:gradFill>
            <a:ln w="9525">
              <a:noFill/>
              <a:miter lim="800000"/>
              <a:headEnd/>
              <a:tailEnd/>
            </a:ln>
          </p:spPr>
          <p:txBody>
            <a:bodyPr lIns="0" tIns="0" rIns="0" bIns="0">
              <a:spAutoFit/>
            </a:bodyPr>
            <a:lstStyle/>
            <a:p>
              <a:endParaRPr lang="es-ES"/>
            </a:p>
          </p:txBody>
        </p:sp>
      </p:grpSp>
      <p:sp>
        <p:nvSpPr>
          <p:cNvPr id="35186" name="Text Box 791"/>
          <p:cNvSpPr txBox="1">
            <a:spLocks noChangeArrowheads="1"/>
          </p:cNvSpPr>
          <p:nvPr/>
        </p:nvSpPr>
        <p:spPr bwMode="auto">
          <a:xfrm>
            <a:off x="3213100" y="2400300"/>
            <a:ext cx="76676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Tesorería</a:t>
            </a:r>
          </a:p>
        </p:txBody>
      </p:sp>
      <p:sp>
        <p:nvSpPr>
          <p:cNvPr id="35187" name="Text Box 792"/>
          <p:cNvSpPr txBox="1">
            <a:spLocks noChangeArrowheads="1"/>
          </p:cNvSpPr>
          <p:nvPr/>
        </p:nvSpPr>
        <p:spPr bwMode="auto">
          <a:xfrm>
            <a:off x="4724400" y="2133600"/>
            <a:ext cx="693738" cy="374650"/>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Cont. de</a:t>
            </a:r>
          </a:p>
          <a:p>
            <a:r>
              <a:rPr lang="es-ES" sz="1200" b="1">
                <a:solidFill>
                  <a:srgbClr val="7A4C00"/>
                </a:solidFill>
              </a:rPr>
              <a:t>Costes</a:t>
            </a:r>
          </a:p>
        </p:txBody>
      </p:sp>
      <p:sp>
        <p:nvSpPr>
          <p:cNvPr id="35188" name="Text Box 793"/>
          <p:cNvSpPr txBox="1">
            <a:spLocks noChangeArrowheads="1"/>
          </p:cNvSpPr>
          <p:nvPr/>
        </p:nvSpPr>
        <p:spPr bwMode="auto">
          <a:xfrm>
            <a:off x="3962400" y="2514600"/>
            <a:ext cx="760413" cy="192088"/>
          </a:xfrm>
          <a:prstGeom prst="rect">
            <a:avLst/>
          </a:prstGeom>
          <a:solidFill>
            <a:srgbClr val="FFF4E5"/>
          </a:solidFill>
          <a:ln w="9525">
            <a:solidFill>
              <a:srgbClr val="7A4C00"/>
            </a:solidFill>
            <a:miter lim="800000"/>
            <a:headEnd/>
            <a:tailEnd/>
          </a:ln>
        </p:spPr>
        <p:txBody>
          <a:bodyPr wrap="none" lIns="36000" tIns="0" rIns="36000" bIns="0">
            <a:spAutoFit/>
          </a:bodyPr>
          <a:lstStyle/>
          <a:p>
            <a:r>
              <a:rPr lang="es-ES" sz="1200" b="1">
                <a:solidFill>
                  <a:srgbClr val="7A4C00"/>
                </a:solidFill>
              </a:rPr>
              <a:t>Inversión</a:t>
            </a:r>
          </a:p>
        </p:txBody>
      </p:sp>
      <p:sp>
        <p:nvSpPr>
          <p:cNvPr id="35189" name="Text Box 794"/>
          <p:cNvSpPr txBox="1">
            <a:spLocks noChangeArrowheads="1"/>
          </p:cNvSpPr>
          <p:nvPr/>
        </p:nvSpPr>
        <p:spPr bwMode="auto">
          <a:xfrm>
            <a:off x="4953000" y="2906713"/>
            <a:ext cx="836613" cy="192087"/>
          </a:xfrm>
          <a:prstGeom prst="rect">
            <a:avLst/>
          </a:prstGeom>
          <a:gradFill rotWithShape="0">
            <a:gsLst>
              <a:gs pos="0">
                <a:srgbClr val="E4E4E4"/>
              </a:gs>
              <a:gs pos="100000">
                <a:srgbClr val="FCFCFC"/>
              </a:gs>
            </a:gsLst>
            <a:path path="shape">
              <a:fillToRect l="50000" t="50000" r="50000" b="50000"/>
            </a:path>
          </a:gradFill>
          <a:ln w="9525">
            <a:solidFill>
              <a:schemeClr val="tx1"/>
            </a:solidFill>
            <a:miter lim="800000"/>
            <a:headEnd/>
            <a:tailEnd/>
          </a:ln>
        </p:spPr>
        <p:txBody>
          <a:bodyPr wrap="none" lIns="36000" tIns="0" rIns="36000" bIns="0">
            <a:spAutoFit/>
          </a:bodyPr>
          <a:lstStyle/>
          <a:p>
            <a:r>
              <a:rPr lang="es-ES" sz="1200" b="1">
                <a:solidFill>
                  <a:schemeClr val="tx1"/>
                </a:solidFill>
              </a:rPr>
              <a:t>CONTROL</a:t>
            </a:r>
          </a:p>
        </p:txBody>
      </p:sp>
      <p:sp>
        <p:nvSpPr>
          <p:cNvPr id="35190" name="Text Box 795"/>
          <p:cNvSpPr txBox="1">
            <a:spLocks noChangeArrowheads="1"/>
          </p:cNvSpPr>
          <p:nvPr/>
        </p:nvSpPr>
        <p:spPr bwMode="auto">
          <a:xfrm>
            <a:off x="2667000" y="2728913"/>
            <a:ext cx="1011238" cy="547687"/>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Necesidades</a:t>
            </a:r>
          </a:p>
          <a:p>
            <a:r>
              <a:rPr lang="es-ES" sz="1200">
                <a:solidFill>
                  <a:schemeClr val="tx1"/>
                </a:solidFill>
              </a:rPr>
              <a:t>de financiación</a:t>
            </a:r>
          </a:p>
          <a:p>
            <a:r>
              <a:rPr lang="es-ES" sz="1200">
                <a:solidFill>
                  <a:schemeClr val="tx1"/>
                </a:solidFill>
              </a:rPr>
              <a:t>CP, MP, LP</a:t>
            </a:r>
          </a:p>
        </p:txBody>
      </p:sp>
      <p:sp>
        <p:nvSpPr>
          <p:cNvPr id="35191" name="Text Box 796"/>
          <p:cNvSpPr txBox="1">
            <a:spLocks noChangeArrowheads="1"/>
          </p:cNvSpPr>
          <p:nvPr/>
        </p:nvSpPr>
        <p:spPr bwMode="auto">
          <a:xfrm>
            <a:off x="2362200" y="4114800"/>
            <a:ext cx="887413" cy="374650"/>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Evaluación</a:t>
            </a:r>
          </a:p>
          <a:p>
            <a:r>
              <a:rPr lang="es-ES" sz="1200" b="1">
                <a:solidFill>
                  <a:srgbClr val="000099"/>
                </a:solidFill>
              </a:rPr>
              <a:t>Control</a:t>
            </a:r>
          </a:p>
        </p:txBody>
      </p:sp>
      <p:sp>
        <p:nvSpPr>
          <p:cNvPr id="35192" name="Text Box 797"/>
          <p:cNvSpPr txBox="1">
            <a:spLocks noChangeArrowheads="1"/>
          </p:cNvSpPr>
          <p:nvPr/>
        </p:nvSpPr>
        <p:spPr bwMode="auto">
          <a:xfrm>
            <a:off x="3082925" y="4572000"/>
            <a:ext cx="49847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Motivar</a:t>
            </a:r>
            <a:endParaRPr lang="es-ES" sz="1200" b="1">
              <a:solidFill>
                <a:schemeClr val="tx1"/>
              </a:solidFill>
            </a:endParaRPr>
          </a:p>
        </p:txBody>
      </p:sp>
      <p:sp>
        <p:nvSpPr>
          <p:cNvPr id="35193" name="Text Box 798"/>
          <p:cNvSpPr txBox="1">
            <a:spLocks noChangeArrowheads="1"/>
          </p:cNvSpPr>
          <p:nvPr/>
        </p:nvSpPr>
        <p:spPr bwMode="auto">
          <a:xfrm>
            <a:off x="3810000" y="3581400"/>
            <a:ext cx="1276350" cy="192088"/>
          </a:xfrm>
          <a:prstGeom prst="rect">
            <a:avLst/>
          </a:prstGeom>
          <a:solidFill>
            <a:srgbClr val="EBEBFF"/>
          </a:solidFill>
          <a:ln w="9525">
            <a:solidFill>
              <a:srgbClr val="000099"/>
            </a:solidFill>
            <a:miter lim="800000"/>
            <a:headEnd/>
            <a:tailEnd/>
          </a:ln>
        </p:spPr>
        <p:txBody>
          <a:bodyPr wrap="none" lIns="36000" tIns="0" rIns="36000" bIns="0">
            <a:spAutoFit/>
          </a:bodyPr>
          <a:lstStyle/>
          <a:p>
            <a:r>
              <a:rPr lang="es-ES" sz="1200" b="1">
                <a:solidFill>
                  <a:srgbClr val="000099"/>
                </a:solidFill>
              </a:rPr>
              <a:t>PLANIFICACIÓN</a:t>
            </a:r>
          </a:p>
        </p:txBody>
      </p:sp>
      <p:sp>
        <p:nvSpPr>
          <p:cNvPr id="35194" name="Text Box 799"/>
          <p:cNvSpPr txBox="1">
            <a:spLocks noChangeArrowheads="1"/>
          </p:cNvSpPr>
          <p:nvPr/>
        </p:nvSpPr>
        <p:spPr bwMode="auto">
          <a:xfrm>
            <a:off x="3962400" y="4495800"/>
            <a:ext cx="530225" cy="182563"/>
          </a:xfrm>
          <a:prstGeom prst="rect">
            <a:avLst/>
          </a:prstGeom>
          <a:gradFill rotWithShape="0">
            <a:gsLst>
              <a:gs pos="0">
                <a:srgbClr val="E4E4E4"/>
              </a:gs>
              <a:gs pos="100000">
                <a:srgbClr val="FCFCFC"/>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Delegar</a:t>
            </a:r>
            <a:endParaRPr lang="es-ES" sz="1200" b="1">
              <a:solidFill>
                <a:schemeClr val="tx1"/>
              </a:solidFill>
            </a:endParaRPr>
          </a:p>
        </p:txBody>
      </p:sp>
      <p:sp>
        <p:nvSpPr>
          <p:cNvPr id="35195" name="Text Box 800"/>
          <p:cNvSpPr txBox="1">
            <a:spLocks noChangeArrowheads="1"/>
          </p:cNvSpPr>
          <p:nvPr/>
        </p:nvSpPr>
        <p:spPr bwMode="auto">
          <a:xfrm>
            <a:off x="5387975" y="4054475"/>
            <a:ext cx="784225" cy="365125"/>
          </a:xfrm>
          <a:prstGeom prst="rect">
            <a:avLst/>
          </a:prstGeom>
          <a:gradFill rotWithShape="0">
            <a:gsLst>
              <a:gs pos="0">
                <a:srgbClr val="A3FFA3"/>
              </a:gs>
              <a:gs pos="100000">
                <a:srgbClr val="F6FFF6"/>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Previsiones</a:t>
            </a:r>
          </a:p>
          <a:p>
            <a:r>
              <a:rPr lang="es-ES" sz="1200">
                <a:solidFill>
                  <a:schemeClr val="tx1"/>
                </a:solidFill>
              </a:rPr>
              <a:t>ventas</a:t>
            </a:r>
          </a:p>
        </p:txBody>
      </p:sp>
      <p:sp>
        <p:nvSpPr>
          <p:cNvPr id="35196" name="Text Box 801"/>
          <p:cNvSpPr txBox="1">
            <a:spLocks noChangeArrowheads="1"/>
          </p:cNvSpPr>
          <p:nvPr/>
        </p:nvSpPr>
        <p:spPr bwMode="auto">
          <a:xfrm>
            <a:off x="5454650" y="3665538"/>
            <a:ext cx="1208088" cy="182562"/>
          </a:xfrm>
          <a:prstGeom prst="rect">
            <a:avLst/>
          </a:prstGeom>
          <a:gradFill rotWithShape="0">
            <a:gsLst>
              <a:gs pos="0">
                <a:srgbClr val="FFD89F"/>
              </a:gs>
              <a:gs pos="100000">
                <a:srgbClr val="FFFBF5"/>
              </a:gs>
            </a:gsLst>
            <a:path path="shape">
              <a:fillToRect l="50000" t="50000" r="50000" b="50000"/>
            </a:path>
          </a:gradFill>
          <a:ln w="9525">
            <a:noFill/>
            <a:miter lim="800000"/>
            <a:headEnd/>
            <a:tailEnd/>
          </a:ln>
        </p:spPr>
        <p:txBody>
          <a:bodyPr wrap="none" lIns="0" tIns="0" rIns="0" bIns="0">
            <a:spAutoFit/>
          </a:bodyPr>
          <a:lstStyle/>
          <a:p>
            <a:r>
              <a:rPr lang="es-ES" sz="1200">
                <a:solidFill>
                  <a:schemeClr val="tx1"/>
                </a:solidFill>
              </a:rPr>
              <a:t>Cobros - Ingresos</a:t>
            </a:r>
          </a:p>
        </p:txBody>
      </p:sp>
      <p:cxnSp>
        <p:nvCxnSpPr>
          <p:cNvPr id="35197" name="AutoShape 802"/>
          <p:cNvCxnSpPr>
            <a:cxnSpLocks noChangeShapeType="1"/>
            <a:stCxn id="35138" idx="0"/>
            <a:endCxn id="35152" idx="2"/>
          </p:cNvCxnSpPr>
          <p:nvPr/>
        </p:nvCxnSpPr>
        <p:spPr bwMode="auto">
          <a:xfrm rot="-5400000">
            <a:off x="4862513" y="2697162"/>
            <a:ext cx="958850" cy="1158875"/>
          </a:xfrm>
          <a:prstGeom prst="curvedConnector3">
            <a:avLst>
              <a:gd name="adj1" fmla="val 50000"/>
            </a:avLst>
          </a:prstGeom>
          <a:noFill/>
          <a:ln w="12700">
            <a:solidFill>
              <a:schemeClr val="tx1"/>
            </a:solidFill>
            <a:round/>
            <a:headEnd/>
            <a:tailEnd type="triangle" w="med" len="med"/>
          </a:ln>
        </p:spPr>
      </p:cxnSp>
      <p:sp>
        <p:nvSpPr>
          <p:cNvPr id="35198" name="AutoShape 889"/>
          <p:cNvSpPr>
            <a:spLocks noChangeArrowheads="1"/>
          </p:cNvSpPr>
          <p:nvPr/>
        </p:nvSpPr>
        <p:spPr bwMode="auto">
          <a:xfrm>
            <a:off x="457200" y="4267200"/>
            <a:ext cx="8686800" cy="2286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2300 h 21600"/>
              <a:gd name="T14" fmla="*/ 19140 w 21600"/>
              <a:gd name="T15" fmla="*/ 19300 h 21600"/>
            </a:gdLst>
            <a:ahLst/>
            <a:cxnLst>
              <a:cxn ang="T8">
                <a:pos x="T0" y="T1"/>
              </a:cxn>
              <a:cxn ang="T9">
                <a:pos x="T2" y="T3"/>
              </a:cxn>
              <a:cxn ang="T10">
                <a:pos x="T4" y="T5"/>
              </a:cxn>
              <a:cxn ang="T11">
                <a:pos x="T6" y="T7"/>
              </a:cxn>
            </a:cxnLst>
            <a:rect l="T12" t="T13" r="T14" b="T15"/>
            <a:pathLst>
              <a:path w="21600" h="21600">
                <a:moveTo>
                  <a:pt x="18474" y="0"/>
                </a:moveTo>
                <a:lnTo>
                  <a:pt x="18474" y="2300"/>
                </a:lnTo>
                <a:lnTo>
                  <a:pt x="3375" y="2300"/>
                </a:lnTo>
                <a:lnTo>
                  <a:pt x="3375" y="19300"/>
                </a:lnTo>
                <a:lnTo>
                  <a:pt x="18474" y="19300"/>
                </a:lnTo>
                <a:lnTo>
                  <a:pt x="18474" y="21600"/>
                </a:lnTo>
                <a:lnTo>
                  <a:pt x="21600" y="10800"/>
                </a:lnTo>
                <a:close/>
              </a:path>
              <a:path w="21600" h="21600">
                <a:moveTo>
                  <a:pt x="1350" y="2300"/>
                </a:moveTo>
                <a:lnTo>
                  <a:pt x="1350" y="19300"/>
                </a:lnTo>
                <a:lnTo>
                  <a:pt x="2700" y="19300"/>
                </a:lnTo>
                <a:lnTo>
                  <a:pt x="2700" y="2300"/>
                </a:lnTo>
                <a:close/>
              </a:path>
              <a:path w="21600" h="21600">
                <a:moveTo>
                  <a:pt x="0" y="2300"/>
                </a:moveTo>
                <a:lnTo>
                  <a:pt x="0" y="19300"/>
                </a:lnTo>
                <a:lnTo>
                  <a:pt x="675" y="19300"/>
                </a:lnTo>
                <a:lnTo>
                  <a:pt x="675" y="2300"/>
                </a:lnTo>
                <a:close/>
              </a:path>
            </a:pathLst>
          </a:custGeom>
          <a:solidFill>
            <a:srgbClr val="E1E6F3">
              <a:alpha val="50195"/>
            </a:srgbClr>
          </a:solidFill>
          <a:ln w="38100">
            <a:solidFill>
              <a:srgbClr val="364B88"/>
            </a:solidFill>
            <a:miter lim="800000"/>
            <a:headEnd/>
            <a:tailEnd/>
          </a:ln>
        </p:spPr>
        <p:txBody>
          <a:bodyPr wrap="none" anchor="ctr"/>
          <a:lstStyle/>
          <a:p>
            <a:endParaRPr lang="es-ES"/>
          </a:p>
        </p:txBody>
      </p:sp>
      <p:sp>
        <p:nvSpPr>
          <p:cNvPr id="35199" name="AutoShape 890"/>
          <p:cNvSpPr>
            <a:spLocks noChangeArrowheads="1"/>
          </p:cNvSpPr>
          <p:nvPr/>
        </p:nvSpPr>
        <p:spPr bwMode="auto">
          <a:xfrm flipV="1">
            <a:off x="1676400" y="1371600"/>
            <a:ext cx="6096000" cy="297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990 w 21600"/>
              <a:gd name="T13" fmla="*/ 2990 h 21600"/>
              <a:gd name="T14" fmla="*/ 18610 w 21600"/>
              <a:gd name="T15" fmla="*/ 18610 h 21600"/>
            </a:gdLst>
            <a:ahLst/>
            <a:cxnLst>
              <a:cxn ang="T8">
                <a:pos x="T0" y="T1"/>
              </a:cxn>
              <a:cxn ang="T9">
                <a:pos x="T2" y="T3"/>
              </a:cxn>
              <a:cxn ang="T10">
                <a:pos x="T4" y="T5"/>
              </a:cxn>
              <a:cxn ang="T11">
                <a:pos x="T6" y="T7"/>
              </a:cxn>
            </a:cxnLst>
            <a:rect l="T12" t="T13" r="T14" b="T15"/>
            <a:pathLst>
              <a:path w="21600" h="21600">
                <a:moveTo>
                  <a:pt x="0" y="0"/>
                </a:moveTo>
                <a:lnTo>
                  <a:pt x="2379" y="21600"/>
                </a:lnTo>
                <a:lnTo>
                  <a:pt x="19221" y="21600"/>
                </a:lnTo>
                <a:lnTo>
                  <a:pt x="21600" y="0"/>
                </a:lnTo>
                <a:close/>
              </a:path>
            </a:pathLst>
          </a:custGeom>
          <a:solidFill>
            <a:srgbClr val="E1E6F3">
              <a:alpha val="50195"/>
            </a:srgbClr>
          </a:solidFill>
          <a:ln w="38100">
            <a:solidFill>
              <a:srgbClr val="364B88"/>
            </a:solidFill>
            <a:miter lim="800000"/>
            <a:headEnd/>
            <a:tailEnd/>
          </a:ln>
        </p:spPr>
        <p:txBody>
          <a:bodyPr rot="10800000" wrap="none" anchor="ctr"/>
          <a:lstStyle/>
          <a:p>
            <a:endParaRPr lang="es-ES"/>
          </a:p>
        </p:txBody>
      </p:sp>
      <p:grpSp>
        <p:nvGrpSpPr>
          <p:cNvPr id="35200" name="Group 887"/>
          <p:cNvGrpSpPr>
            <a:grpSpLocks/>
          </p:cNvGrpSpPr>
          <p:nvPr/>
        </p:nvGrpSpPr>
        <p:grpSpPr bwMode="auto">
          <a:xfrm>
            <a:off x="2133600" y="1585913"/>
            <a:ext cx="5257800" cy="2590800"/>
            <a:chOff x="1344" y="1008"/>
            <a:chExt cx="3312" cy="1632"/>
          </a:xfrm>
        </p:grpSpPr>
        <p:sp>
          <p:nvSpPr>
            <p:cNvPr id="108345" name="Rectangle 825"/>
            <p:cNvSpPr>
              <a:spLocks noChangeArrowheads="1"/>
            </p:cNvSpPr>
            <p:nvPr/>
          </p:nvSpPr>
          <p:spPr bwMode="auto">
            <a:xfrm>
              <a:off x="2104"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46" name="Rectangle 826"/>
            <p:cNvSpPr>
              <a:spLocks noChangeArrowheads="1"/>
            </p:cNvSpPr>
            <p:nvPr/>
          </p:nvSpPr>
          <p:spPr bwMode="auto">
            <a:xfrm>
              <a:off x="2440"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47" name="Rectangle 827"/>
            <p:cNvSpPr>
              <a:spLocks noChangeArrowheads="1"/>
            </p:cNvSpPr>
            <p:nvPr/>
          </p:nvSpPr>
          <p:spPr bwMode="auto">
            <a:xfrm>
              <a:off x="277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54" name="Rectangle 834"/>
            <p:cNvSpPr>
              <a:spLocks noChangeArrowheads="1"/>
            </p:cNvSpPr>
            <p:nvPr/>
          </p:nvSpPr>
          <p:spPr bwMode="auto">
            <a:xfrm>
              <a:off x="369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55" name="Rectangle 835"/>
            <p:cNvSpPr>
              <a:spLocks noChangeArrowheads="1"/>
            </p:cNvSpPr>
            <p:nvPr/>
          </p:nvSpPr>
          <p:spPr bwMode="auto">
            <a:xfrm>
              <a:off x="4032"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56" name="Rectangle 836"/>
            <p:cNvSpPr>
              <a:spLocks noChangeArrowheads="1"/>
            </p:cNvSpPr>
            <p:nvPr/>
          </p:nvSpPr>
          <p:spPr bwMode="auto">
            <a:xfrm>
              <a:off x="4368"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grpSp>
          <p:nvGrpSpPr>
            <p:cNvPr id="35226" name="Group 849"/>
            <p:cNvGrpSpPr>
              <a:grpSpLocks/>
            </p:cNvGrpSpPr>
            <p:nvPr/>
          </p:nvGrpSpPr>
          <p:grpSpPr bwMode="auto">
            <a:xfrm>
              <a:off x="2248" y="1728"/>
              <a:ext cx="672" cy="672"/>
              <a:chOff x="2248" y="1728"/>
              <a:chExt cx="672" cy="672"/>
            </a:xfrm>
          </p:grpSpPr>
          <p:cxnSp>
            <p:nvCxnSpPr>
              <p:cNvPr id="35256" name="AutoShape 838"/>
              <p:cNvCxnSpPr>
                <a:cxnSpLocks noChangeShapeType="1"/>
                <a:stCxn id="108332" idx="2"/>
                <a:endCxn id="108345" idx="0"/>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p:spPr>
          </p:cxnSp>
          <p:cxnSp>
            <p:nvCxnSpPr>
              <p:cNvPr id="35257" name="AutoShape 839"/>
              <p:cNvCxnSpPr>
                <a:cxnSpLocks noChangeShapeType="1"/>
                <a:stCxn id="108332" idx="2"/>
                <a:endCxn id="108346" idx="0"/>
              </p:cNvCxnSpPr>
              <p:nvPr/>
            </p:nvCxnSpPr>
            <p:spPr bwMode="auto">
              <a:xfrm rot="5400000">
                <a:off x="2248" y="2064"/>
                <a:ext cx="672" cy="0"/>
              </a:xfrm>
              <a:prstGeom prst="straightConnector1">
                <a:avLst/>
              </a:prstGeom>
              <a:noFill/>
              <a:ln w="38100">
                <a:solidFill>
                  <a:srgbClr val="364B88"/>
                </a:solidFill>
                <a:round/>
                <a:headEnd/>
                <a:tailEnd/>
              </a:ln>
            </p:spPr>
          </p:cxnSp>
          <p:cxnSp>
            <p:nvCxnSpPr>
              <p:cNvPr id="35258" name="AutoShape 840"/>
              <p:cNvCxnSpPr>
                <a:cxnSpLocks noChangeShapeType="1"/>
                <a:stCxn id="108332" idx="2"/>
                <a:endCxn id="108347" idx="0"/>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p:spPr>
          </p:cxnSp>
        </p:grpSp>
        <p:grpSp>
          <p:nvGrpSpPr>
            <p:cNvPr id="35227" name="Group 850"/>
            <p:cNvGrpSpPr>
              <a:grpSpLocks/>
            </p:cNvGrpSpPr>
            <p:nvPr/>
          </p:nvGrpSpPr>
          <p:grpSpPr bwMode="auto">
            <a:xfrm>
              <a:off x="3840" y="1728"/>
              <a:ext cx="672" cy="672"/>
              <a:chOff x="2248" y="1728"/>
              <a:chExt cx="672" cy="672"/>
            </a:xfrm>
          </p:grpSpPr>
          <p:cxnSp>
            <p:nvCxnSpPr>
              <p:cNvPr id="35253" name="AutoShape 851"/>
              <p:cNvCxnSpPr>
                <a:cxnSpLocks noChangeShapeType="1"/>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p:spPr>
          </p:cxnSp>
          <p:cxnSp>
            <p:nvCxnSpPr>
              <p:cNvPr id="35254" name="AutoShape 852"/>
              <p:cNvCxnSpPr>
                <a:cxnSpLocks noChangeShapeType="1"/>
              </p:cNvCxnSpPr>
              <p:nvPr/>
            </p:nvCxnSpPr>
            <p:spPr bwMode="auto">
              <a:xfrm rot="5400000">
                <a:off x="2248" y="2064"/>
                <a:ext cx="672" cy="0"/>
              </a:xfrm>
              <a:prstGeom prst="straightConnector1">
                <a:avLst/>
              </a:prstGeom>
              <a:noFill/>
              <a:ln w="38100">
                <a:solidFill>
                  <a:srgbClr val="364B88"/>
                </a:solidFill>
                <a:round/>
                <a:headEnd/>
                <a:tailEnd/>
              </a:ln>
            </p:spPr>
          </p:cxnSp>
          <p:cxnSp>
            <p:nvCxnSpPr>
              <p:cNvPr id="35255" name="AutoShape 853"/>
              <p:cNvCxnSpPr>
                <a:cxnSpLocks noChangeShapeType="1"/>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p:spPr>
          </p:cxnSp>
        </p:grpSp>
        <p:grpSp>
          <p:nvGrpSpPr>
            <p:cNvPr id="35228" name="Group 886"/>
            <p:cNvGrpSpPr>
              <a:grpSpLocks/>
            </p:cNvGrpSpPr>
            <p:nvPr/>
          </p:nvGrpSpPr>
          <p:grpSpPr bwMode="auto">
            <a:xfrm>
              <a:off x="1344" y="1008"/>
              <a:ext cx="3104" cy="1200"/>
              <a:chOff x="1344" y="1008"/>
              <a:chExt cx="3104" cy="1200"/>
            </a:xfrm>
          </p:grpSpPr>
          <p:sp>
            <p:nvSpPr>
              <p:cNvPr id="108335" name="Rectangle 815"/>
              <p:cNvSpPr>
                <a:spLocks noChangeArrowheads="1"/>
              </p:cNvSpPr>
              <p:nvPr/>
            </p:nvSpPr>
            <p:spPr bwMode="auto">
              <a:xfrm>
                <a:off x="134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6" name="Rectangle 816"/>
              <p:cNvSpPr>
                <a:spLocks noChangeArrowheads="1"/>
              </p:cNvSpPr>
              <p:nvPr/>
            </p:nvSpPr>
            <p:spPr bwMode="auto">
              <a:xfrm>
                <a:off x="168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7" name="Rectangle 817"/>
              <p:cNvSpPr>
                <a:spLocks noChangeArrowheads="1"/>
              </p:cNvSpPr>
              <p:nvPr/>
            </p:nvSpPr>
            <p:spPr bwMode="auto">
              <a:xfrm>
                <a:off x="2016"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48" name="Rectangle 828"/>
              <p:cNvSpPr>
                <a:spLocks noChangeArrowheads="1"/>
              </p:cNvSpPr>
              <p:nvPr/>
            </p:nvSpPr>
            <p:spPr bwMode="auto">
              <a:xfrm>
                <a:off x="2928"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49" name="Rectangle 829"/>
              <p:cNvSpPr>
                <a:spLocks noChangeArrowheads="1"/>
              </p:cNvSpPr>
              <p:nvPr/>
            </p:nvSpPr>
            <p:spPr bwMode="auto">
              <a:xfrm>
                <a:off x="326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50" name="Rectangle 830"/>
              <p:cNvSpPr>
                <a:spLocks noChangeArrowheads="1"/>
              </p:cNvSpPr>
              <p:nvPr/>
            </p:nvSpPr>
            <p:spPr bwMode="auto">
              <a:xfrm>
                <a:off x="360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grpSp>
            <p:nvGrpSpPr>
              <p:cNvPr id="35235" name="Group 885"/>
              <p:cNvGrpSpPr>
                <a:grpSpLocks/>
              </p:cNvGrpSpPr>
              <p:nvPr/>
            </p:nvGrpSpPr>
            <p:grpSpPr bwMode="auto">
              <a:xfrm>
                <a:off x="1520" y="1008"/>
                <a:ext cx="2928" cy="720"/>
                <a:chOff x="1520" y="1008"/>
                <a:chExt cx="2928" cy="720"/>
              </a:xfrm>
            </p:grpSpPr>
            <p:sp>
              <p:nvSpPr>
                <p:cNvPr id="108330" name="Rectangle 810"/>
                <p:cNvSpPr>
                  <a:spLocks noChangeArrowheads="1"/>
                </p:cNvSpPr>
                <p:nvPr/>
              </p:nvSpPr>
              <p:spPr bwMode="auto">
                <a:xfrm>
                  <a:off x="2712" y="100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1" name="Rectangle 811"/>
                <p:cNvSpPr>
                  <a:spLocks noChangeArrowheads="1"/>
                </p:cNvSpPr>
                <p:nvPr/>
              </p:nvSpPr>
              <p:spPr bwMode="auto">
                <a:xfrm>
                  <a:off x="15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2" name="Rectangle 812"/>
                <p:cNvSpPr>
                  <a:spLocks noChangeArrowheads="1"/>
                </p:cNvSpPr>
                <p:nvPr/>
              </p:nvSpPr>
              <p:spPr bwMode="auto">
                <a:xfrm>
                  <a:off x="23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3" name="Rectangle 813"/>
                <p:cNvSpPr>
                  <a:spLocks noChangeArrowheads="1"/>
                </p:cNvSpPr>
                <p:nvPr/>
              </p:nvSpPr>
              <p:spPr bwMode="auto">
                <a:xfrm>
                  <a:off x="31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34" name="Rectangle 814"/>
                <p:cNvSpPr>
                  <a:spLocks noChangeArrowheads="1"/>
                </p:cNvSpPr>
                <p:nvPr/>
              </p:nvSpPr>
              <p:spPr bwMode="auto">
                <a:xfrm>
                  <a:off x="39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cxnSp>
              <p:nvCxnSpPr>
                <p:cNvPr id="35249" name="AutoShape 841"/>
                <p:cNvCxnSpPr>
                  <a:cxnSpLocks noChangeShapeType="1"/>
                  <a:stCxn id="108330" idx="2"/>
                  <a:endCxn id="108334" idx="0"/>
                </p:cNvCxnSpPr>
                <p:nvPr/>
              </p:nvCxnSpPr>
              <p:spPr bwMode="auto">
                <a:xfrm rot="16200000" flipH="1">
                  <a:off x="3460" y="764"/>
                  <a:ext cx="240" cy="1208"/>
                </a:xfrm>
                <a:prstGeom prst="bentConnector3">
                  <a:avLst>
                    <a:gd name="adj1" fmla="val 50000"/>
                  </a:avLst>
                </a:prstGeom>
                <a:noFill/>
                <a:ln w="38100">
                  <a:solidFill>
                    <a:srgbClr val="364B88"/>
                  </a:solidFill>
                  <a:miter lim="800000"/>
                  <a:headEnd/>
                  <a:tailEnd/>
                </a:ln>
              </p:spPr>
            </p:cxnSp>
            <p:cxnSp>
              <p:nvCxnSpPr>
                <p:cNvPr id="35250" name="AutoShape 854"/>
                <p:cNvCxnSpPr>
                  <a:cxnSpLocks noChangeShapeType="1"/>
                  <a:stCxn id="108330" idx="2"/>
                  <a:endCxn id="108333" idx="0"/>
                </p:cNvCxnSpPr>
                <p:nvPr/>
              </p:nvCxnSpPr>
              <p:spPr bwMode="auto">
                <a:xfrm rot="16200000" flipH="1">
                  <a:off x="3060" y="1164"/>
                  <a:ext cx="240" cy="408"/>
                </a:xfrm>
                <a:prstGeom prst="bentConnector3">
                  <a:avLst>
                    <a:gd name="adj1" fmla="val 50000"/>
                  </a:avLst>
                </a:prstGeom>
                <a:noFill/>
                <a:ln w="38100">
                  <a:solidFill>
                    <a:srgbClr val="364B88"/>
                  </a:solidFill>
                  <a:miter lim="800000"/>
                  <a:headEnd/>
                  <a:tailEnd/>
                </a:ln>
              </p:spPr>
            </p:cxnSp>
            <p:cxnSp>
              <p:nvCxnSpPr>
                <p:cNvPr id="35251" name="AutoShape 855"/>
                <p:cNvCxnSpPr>
                  <a:cxnSpLocks noChangeShapeType="1"/>
                  <a:stCxn id="108330" idx="2"/>
                  <a:endCxn id="108332" idx="0"/>
                </p:cNvCxnSpPr>
                <p:nvPr/>
              </p:nvCxnSpPr>
              <p:spPr bwMode="auto">
                <a:xfrm rot="5400000">
                  <a:off x="2660" y="1172"/>
                  <a:ext cx="240" cy="392"/>
                </a:xfrm>
                <a:prstGeom prst="bentConnector3">
                  <a:avLst>
                    <a:gd name="adj1" fmla="val 50000"/>
                  </a:avLst>
                </a:prstGeom>
                <a:noFill/>
                <a:ln w="38100">
                  <a:solidFill>
                    <a:srgbClr val="364B88"/>
                  </a:solidFill>
                  <a:miter lim="800000"/>
                  <a:headEnd/>
                  <a:tailEnd/>
                </a:ln>
              </p:spPr>
            </p:cxnSp>
            <p:cxnSp>
              <p:nvCxnSpPr>
                <p:cNvPr id="35252" name="AutoShape 856"/>
                <p:cNvCxnSpPr>
                  <a:cxnSpLocks noChangeShapeType="1"/>
                  <a:stCxn id="108330" idx="2"/>
                  <a:endCxn id="108331" idx="0"/>
                </p:cNvCxnSpPr>
                <p:nvPr/>
              </p:nvCxnSpPr>
              <p:spPr bwMode="auto">
                <a:xfrm rot="5400000">
                  <a:off x="2260" y="772"/>
                  <a:ext cx="240" cy="1192"/>
                </a:xfrm>
                <a:prstGeom prst="bentConnector3">
                  <a:avLst>
                    <a:gd name="adj1" fmla="val 50000"/>
                  </a:avLst>
                </a:prstGeom>
                <a:noFill/>
                <a:ln w="38100">
                  <a:solidFill>
                    <a:srgbClr val="364B88"/>
                  </a:solidFill>
                  <a:miter lim="800000"/>
                  <a:headEnd/>
                  <a:tailEnd/>
                </a:ln>
              </p:spPr>
            </p:cxnSp>
          </p:grpSp>
          <p:grpSp>
            <p:nvGrpSpPr>
              <p:cNvPr id="35236" name="Group 860"/>
              <p:cNvGrpSpPr>
                <a:grpSpLocks/>
              </p:cNvGrpSpPr>
              <p:nvPr/>
            </p:nvGrpSpPr>
            <p:grpSpPr bwMode="auto">
              <a:xfrm>
                <a:off x="1488" y="1728"/>
                <a:ext cx="672" cy="240"/>
                <a:chOff x="1488" y="1728"/>
                <a:chExt cx="672" cy="240"/>
              </a:xfrm>
            </p:grpSpPr>
            <p:cxnSp>
              <p:nvCxnSpPr>
                <p:cNvPr id="35241" name="AutoShape 857"/>
                <p:cNvCxnSpPr>
                  <a:cxnSpLocks noChangeShapeType="1"/>
                  <a:stCxn id="108331" idx="2"/>
                  <a:endCxn id="108335" idx="0"/>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p:spPr>
            </p:cxnSp>
            <p:cxnSp>
              <p:nvCxnSpPr>
                <p:cNvPr id="35242" name="AutoShape 858"/>
                <p:cNvCxnSpPr>
                  <a:cxnSpLocks noChangeShapeType="1"/>
                  <a:stCxn id="108331" idx="2"/>
                  <a:endCxn id="108336" idx="0"/>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p:spPr>
            </p:cxnSp>
            <p:cxnSp>
              <p:nvCxnSpPr>
                <p:cNvPr id="35243" name="AutoShape 859"/>
                <p:cNvCxnSpPr>
                  <a:cxnSpLocks noChangeShapeType="1"/>
                  <a:stCxn id="108331" idx="2"/>
                  <a:endCxn id="108337" idx="0"/>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p:spPr>
            </p:cxnSp>
          </p:grpSp>
          <p:grpSp>
            <p:nvGrpSpPr>
              <p:cNvPr id="35237" name="Group 861"/>
              <p:cNvGrpSpPr>
                <a:grpSpLocks/>
              </p:cNvGrpSpPr>
              <p:nvPr/>
            </p:nvGrpSpPr>
            <p:grpSpPr bwMode="auto">
              <a:xfrm>
                <a:off x="3072" y="1728"/>
                <a:ext cx="672" cy="240"/>
                <a:chOff x="1488" y="1728"/>
                <a:chExt cx="672" cy="240"/>
              </a:xfrm>
            </p:grpSpPr>
            <p:cxnSp>
              <p:nvCxnSpPr>
                <p:cNvPr id="35238" name="AutoShape 862"/>
                <p:cNvCxnSpPr>
                  <a:cxnSpLocks noChangeShapeType="1"/>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p:spPr>
            </p:cxnSp>
            <p:cxnSp>
              <p:nvCxnSpPr>
                <p:cNvPr id="35239" name="AutoShape 863"/>
                <p:cNvCxnSpPr>
                  <a:cxnSpLocks noChangeShapeType="1"/>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p:spPr>
            </p:cxnSp>
            <p:cxnSp>
              <p:nvCxnSpPr>
                <p:cNvPr id="35240" name="AutoShape 864"/>
                <p:cNvCxnSpPr>
                  <a:cxnSpLocks noChangeShapeType="1"/>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p:spPr>
            </p:cxnSp>
          </p:grpSp>
        </p:grpSp>
      </p:grpSp>
      <p:grpSp>
        <p:nvGrpSpPr>
          <p:cNvPr id="35201" name="Group 888"/>
          <p:cNvGrpSpPr>
            <a:grpSpLocks/>
          </p:cNvGrpSpPr>
          <p:nvPr/>
        </p:nvGrpSpPr>
        <p:grpSpPr bwMode="auto">
          <a:xfrm>
            <a:off x="2133600" y="4845050"/>
            <a:ext cx="5562600" cy="1403350"/>
            <a:chOff x="1344" y="3024"/>
            <a:chExt cx="3504" cy="884"/>
          </a:xfrm>
        </p:grpSpPr>
        <p:sp>
          <p:nvSpPr>
            <p:cNvPr id="108388" name="AutoShape 868"/>
            <p:cNvSpPr>
              <a:spLocks noChangeArrowheads="1"/>
            </p:cNvSpPr>
            <p:nvPr/>
          </p:nvSpPr>
          <p:spPr bwMode="auto">
            <a:xfrm>
              <a:off x="1584" y="3504"/>
              <a:ext cx="624" cy="404"/>
            </a:xfrm>
            <a:prstGeom prst="flowChartMultidocument">
              <a:avLst/>
            </a:prstGeom>
            <a:solidFill>
              <a:srgbClr val="364B88"/>
            </a:solidFill>
            <a:ln w="9525">
              <a:solidFill>
                <a:srgbClr val="FFFF00"/>
              </a:solid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89" name="AutoShape 869"/>
            <p:cNvSpPr>
              <a:spLocks noChangeArrowheads="1"/>
            </p:cNvSpPr>
            <p:nvPr/>
          </p:nvSpPr>
          <p:spPr bwMode="auto">
            <a:xfrm>
              <a:off x="1344" y="3048"/>
              <a:ext cx="672" cy="288"/>
            </a:xfrm>
            <a:prstGeom prst="flowChartManualInpu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91" name="AutoShape 871"/>
            <p:cNvSpPr>
              <a:spLocks noChangeArrowheads="1"/>
            </p:cNvSpPr>
            <p:nvPr/>
          </p:nvSpPr>
          <p:spPr bwMode="auto">
            <a:xfrm>
              <a:off x="2256" y="3024"/>
              <a:ext cx="336" cy="336"/>
            </a:xfrm>
            <a:prstGeom prst="flowChartSummingJunction">
              <a:avLst/>
            </a:prstGeom>
            <a:solidFill>
              <a:srgbClr val="364B88"/>
            </a:solidFill>
            <a:ln w="9525">
              <a:solidFill>
                <a:srgbClr val="FFFF00"/>
              </a:solidFill>
              <a:round/>
              <a:headEnd/>
              <a:tailEnd/>
            </a:ln>
            <a:effectLst>
              <a:outerShdw dist="63500" dir="3187806" algn="ctr" rotWithShape="0">
                <a:srgbClr val="CBC600"/>
              </a:outerShdw>
            </a:effectLst>
          </p:spPr>
          <p:txBody>
            <a:bodyPr wrap="none" anchor="ctr"/>
            <a:lstStyle/>
            <a:p>
              <a:pPr>
                <a:defRPr/>
              </a:pPr>
              <a:endParaRPr lang="es-ES"/>
            </a:p>
          </p:txBody>
        </p:sp>
        <p:sp>
          <p:nvSpPr>
            <p:cNvPr id="108392" name="AutoShape 872"/>
            <p:cNvSpPr>
              <a:spLocks noChangeArrowheads="1"/>
            </p:cNvSpPr>
            <p:nvPr/>
          </p:nvSpPr>
          <p:spPr bwMode="auto">
            <a:xfrm>
              <a:off x="2832" y="3504"/>
              <a:ext cx="672" cy="288"/>
            </a:xfrm>
            <a:prstGeom prst="flowChartManualInpu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93" name="AutoShape 873"/>
            <p:cNvSpPr>
              <a:spLocks noChangeArrowheads="1"/>
            </p:cNvSpPr>
            <p:nvPr/>
          </p:nvSpPr>
          <p:spPr bwMode="auto">
            <a:xfrm>
              <a:off x="2832" y="3048"/>
              <a:ext cx="672" cy="288"/>
            </a:xfrm>
            <a:prstGeom prst="flowChartManualInput">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94" name="AutoShape 874"/>
            <p:cNvSpPr>
              <a:spLocks noChangeArrowheads="1"/>
            </p:cNvSpPr>
            <p:nvPr/>
          </p:nvSpPr>
          <p:spPr bwMode="auto">
            <a:xfrm>
              <a:off x="3792" y="3032"/>
              <a:ext cx="480" cy="320"/>
            </a:xfrm>
            <a:prstGeom prst="flowChartOnlineStorage">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endParaRPr lang="es-ES"/>
            </a:p>
          </p:txBody>
        </p:sp>
        <p:sp>
          <p:nvSpPr>
            <p:cNvPr id="108395" name="AutoShape 875"/>
            <p:cNvSpPr>
              <a:spLocks noChangeArrowheads="1"/>
            </p:cNvSpPr>
            <p:nvPr/>
          </p:nvSpPr>
          <p:spPr bwMode="auto">
            <a:xfrm>
              <a:off x="4512" y="3024"/>
              <a:ext cx="336" cy="336"/>
            </a:xfrm>
            <a:prstGeom prst="flowChartExtract">
              <a:avLst/>
            </a:prstGeom>
            <a:solidFill>
              <a:srgbClr val="364B88"/>
            </a:solidFill>
            <a:ln w="9525">
              <a:solidFill>
                <a:srgbClr val="FFFF00"/>
              </a:solidFill>
              <a:miter lim="800000"/>
              <a:headEnd/>
              <a:tailEnd/>
            </a:ln>
            <a:effectLst>
              <a:outerShdw dist="63500" dir="3187806" algn="ctr" rotWithShape="0">
                <a:srgbClr val="CBC600"/>
              </a:outerShdw>
            </a:effectLst>
          </p:spPr>
          <p:txBody>
            <a:bodyPr wrap="none" anchor="ctr"/>
            <a:lstStyle/>
            <a:p>
              <a:pPr>
                <a:defRPr/>
              </a:pPr>
              <a:endParaRPr lang="es-ES"/>
            </a:p>
          </p:txBody>
        </p:sp>
        <p:cxnSp>
          <p:nvCxnSpPr>
            <p:cNvPr id="108396" name="AutoShape 876"/>
            <p:cNvCxnSpPr>
              <a:cxnSpLocks noChangeShapeType="1"/>
              <a:stCxn id="108389" idx="3"/>
              <a:endCxn id="108391" idx="2"/>
            </p:cNvCxnSpPr>
            <p:nvPr/>
          </p:nvCxnSpPr>
          <p:spPr bwMode="auto">
            <a:xfrm>
              <a:off x="2016" y="3192"/>
              <a:ext cx="240" cy="0"/>
            </a:xfrm>
            <a:prstGeom prst="straightConnector1">
              <a:avLst/>
            </a:prstGeom>
            <a:noFill/>
            <a:ln w="28575">
              <a:solidFill>
                <a:srgbClr val="364B88"/>
              </a:solidFill>
              <a:round/>
              <a:headEnd/>
              <a:tailEnd type="triangle" w="med" len="med"/>
            </a:ln>
            <a:effectLst>
              <a:outerShdw dist="35921" dir="2700000" algn="ctr" rotWithShape="0">
                <a:srgbClr val="CBC600"/>
              </a:outerShdw>
            </a:effectLst>
          </p:spPr>
        </p:cxnSp>
        <p:cxnSp>
          <p:nvCxnSpPr>
            <p:cNvPr id="108397" name="AutoShape 877"/>
            <p:cNvCxnSpPr>
              <a:cxnSpLocks noChangeShapeType="1"/>
              <a:stCxn id="108391" idx="6"/>
              <a:endCxn id="108393" idx="1"/>
            </p:cNvCxnSpPr>
            <p:nvPr/>
          </p:nvCxnSpPr>
          <p:spPr bwMode="auto">
            <a:xfrm>
              <a:off x="2592" y="3192"/>
              <a:ext cx="240" cy="0"/>
            </a:xfrm>
            <a:prstGeom prst="straightConnector1">
              <a:avLst/>
            </a:prstGeom>
            <a:noFill/>
            <a:ln w="28575">
              <a:solidFill>
                <a:srgbClr val="364B88"/>
              </a:solidFill>
              <a:round/>
              <a:headEnd/>
              <a:tailEnd type="triangle" w="med" len="med"/>
            </a:ln>
            <a:effectLst>
              <a:outerShdw dist="35921" dir="2700000" algn="ctr" rotWithShape="0">
                <a:srgbClr val="CBC600"/>
              </a:outerShdw>
            </a:effectLst>
          </p:spPr>
        </p:cxnSp>
        <p:cxnSp>
          <p:nvCxnSpPr>
            <p:cNvPr id="108398" name="AutoShape 878"/>
            <p:cNvCxnSpPr>
              <a:cxnSpLocks noChangeShapeType="1"/>
              <a:stCxn id="108393" idx="3"/>
              <a:endCxn id="108394" idx="1"/>
            </p:cNvCxnSpPr>
            <p:nvPr/>
          </p:nvCxnSpPr>
          <p:spPr bwMode="auto">
            <a:xfrm>
              <a:off x="3504" y="3192"/>
              <a:ext cx="288" cy="0"/>
            </a:xfrm>
            <a:prstGeom prst="straightConnector1">
              <a:avLst/>
            </a:prstGeom>
            <a:noFill/>
            <a:ln w="28575">
              <a:solidFill>
                <a:srgbClr val="364B88"/>
              </a:solidFill>
              <a:round/>
              <a:headEnd/>
              <a:tailEnd type="triangle" w="med" len="med"/>
            </a:ln>
            <a:effectLst>
              <a:outerShdw dist="35921" dir="2700000" algn="ctr" rotWithShape="0">
                <a:srgbClr val="CBC600"/>
              </a:outerShdw>
            </a:effectLst>
          </p:spPr>
        </p:cxnSp>
        <p:cxnSp>
          <p:nvCxnSpPr>
            <p:cNvPr id="108399" name="AutoShape 879"/>
            <p:cNvCxnSpPr>
              <a:cxnSpLocks noChangeShapeType="1"/>
              <a:stCxn id="108394" idx="3"/>
              <a:endCxn id="108395" idx="1"/>
            </p:cNvCxnSpPr>
            <p:nvPr/>
          </p:nvCxnSpPr>
          <p:spPr bwMode="auto">
            <a:xfrm>
              <a:off x="4192" y="3192"/>
              <a:ext cx="404" cy="0"/>
            </a:xfrm>
            <a:prstGeom prst="straightConnector1">
              <a:avLst/>
            </a:prstGeom>
            <a:noFill/>
            <a:ln w="28575">
              <a:solidFill>
                <a:srgbClr val="364B88"/>
              </a:solidFill>
              <a:round/>
              <a:headEnd/>
              <a:tailEnd type="triangle" w="med" len="med"/>
            </a:ln>
            <a:effectLst>
              <a:outerShdw dist="35921" dir="2700000" algn="ctr" rotWithShape="0">
                <a:srgbClr val="CBC600"/>
              </a:outerShdw>
            </a:effectLst>
          </p:spPr>
        </p:cxnSp>
        <p:cxnSp>
          <p:nvCxnSpPr>
            <p:cNvPr id="108400" name="AutoShape 880"/>
            <p:cNvCxnSpPr>
              <a:cxnSpLocks noChangeShapeType="1"/>
              <a:stCxn id="108391" idx="4"/>
              <a:endCxn id="108392" idx="1"/>
            </p:cNvCxnSpPr>
            <p:nvPr/>
          </p:nvCxnSpPr>
          <p:spPr bwMode="auto">
            <a:xfrm rot="16200000" flipH="1">
              <a:off x="2484" y="3300"/>
              <a:ext cx="288" cy="408"/>
            </a:xfrm>
            <a:prstGeom prst="bentConnector2">
              <a:avLst/>
            </a:prstGeom>
            <a:noFill/>
            <a:ln w="28575">
              <a:solidFill>
                <a:srgbClr val="364B88"/>
              </a:solidFill>
              <a:miter lim="800000"/>
              <a:headEnd/>
              <a:tailEnd type="triangle" w="med" len="med"/>
            </a:ln>
            <a:effectLst>
              <a:outerShdw dist="35921" dir="2700000" algn="ctr" rotWithShape="0">
                <a:srgbClr val="CBC600"/>
              </a:outerShdw>
            </a:effectLst>
          </p:spPr>
        </p:cxnSp>
        <p:cxnSp>
          <p:nvCxnSpPr>
            <p:cNvPr id="108401" name="AutoShape 881"/>
            <p:cNvCxnSpPr>
              <a:cxnSpLocks noChangeShapeType="1"/>
              <a:stCxn id="108392" idx="3"/>
              <a:endCxn id="108394" idx="2"/>
            </p:cNvCxnSpPr>
            <p:nvPr/>
          </p:nvCxnSpPr>
          <p:spPr bwMode="auto">
            <a:xfrm flipV="1">
              <a:off x="3504" y="3352"/>
              <a:ext cx="528" cy="296"/>
            </a:xfrm>
            <a:prstGeom prst="bentConnector2">
              <a:avLst/>
            </a:prstGeom>
            <a:noFill/>
            <a:ln w="28575">
              <a:solidFill>
                <a:srgbClr val="364B88"/>
              </a:solidFill>
              <a:miter lim="800000"/>
              <a:headEnd/>
              <a:tailEnd type="triangle" w="med" len="med"/>
            </a:ln>
            <a:effectLst>
              <a:outerShdw dist="35921" dir="2700000" algn="ctr" rotWithShape="0">
                <a:srgbClr val="CBC600"/>
              </a:outerShdw>
            </a:effectLst>
          </p:spPr>
        </p:cxnSp>
        <p:cxnSp>
          <p:nvCxnSpPr>
            <p:cNvPr id="108402" name="AutoShape 882"/>
            <p:cNvCxnSpPr>
              <a:cxnSpLocks noChangeShapeType="1"/>
              <a:stCxn id="108389" idx="2"/>
              <a:endCxn id="108388" idx="0"/>
            </p:cNvCxnSpPr>
            <p:nvPr/>
          </p:nvCxnSpPr>
          <p:spPr bwMode="auto">
            <a:xfrm rot="16200000" flipH="1">
              <a:off x="1704" y="3312"/>
              <a:ext cx="168" cy="216"/>
            </a:xfrm>
            <a:prstGeom prst="bentConnector3">
              <a:avLst>
                <a:gd name="adj1" fmla="val 50000"/>
              </a:avLst>
            </a:prstGeom>
            <a:noFill/>
            <a:ln w="28575">
              <a:solidFill>
                <a:srgbClr val="364B88"/>
              </a:solidFill>
              <a:miter lim="800000"/>
              <a:headEnd/>
              <a:tailEnd type="triangle" w="med" len="med"/>
            </a:ln>
            <a:effectLst>
              <a:outerShdw dist="35921" dir="2700000" algn="ctr" rotWithShape="0">
                <a:srgbClr val="CBC600"/>
              </a:outerShdw>
            </a:effectLst>
          </p:spPr>
        </p:cxnSp>
        <p:sp>
          <p:nvSpPr>
            <p:cNvPr id="108403" name="AutoShape 883"/>
            <p:cNvSpPr>
              <a:spLocks noChangeArrowheads="1"/>
            </p:cNvSpPr>
            <p:nvPr/>
          </p:nvSpPr>
          <p:spPr bwMode="auto">
            <a:xfrm>
              <a:off x="4560" y="3504"/>
              <a:ext cx="288" cy="384"/>
            </a:xfrm>
            <a:prstGeom prst="flowChartMagneticDisk">
              <a:avLst/>
            </a:prstGeom>
            <a:solidFill>
              <a:srgbClr val="364B88"/>
            </a:solidFill>
            <a:ln w="9525">
              <a:noFill/>
              <a:round/>
              <a:headEnd/>
              <a:tailEnd/>
            </a:ln>
            <a:effectLst>
              <a:outerShdw dist="63500" dir="3187806" algn="ctr" rotWithShape="0">
                <a:srgbClr val="CBC600"/>
              </a:outerShdw>
            </a:effectLst>
          </p:spPr>
          <p:txBody>
            <a:bodyPr wrap="none" anchor="ctr"/>
            <a:lstStyle/>
            <a:p>
              <a:pPr>
                <a:defRPr/>
              </a:pPr>
              <a:endParaRPr lang="es-ES"/>
            </a:p>
          </p:txBody>
        </p:sp>
      </p:grpSp>
      <p:cxnSp>
        <p:nvCxnSpPr>
          <p:cNvPr id="108404" name="AutoShape 884"/>
          <p:cNvCxnSpPr>
            <a:cxnSpLocks noChangeShapeType="1"/>
            <a:stCxn id="108395" idx="2"/>
            <a:endCxn id="108403" idx="2"/>
          </p:cNvCxnSpPr>
          <p:nvPr/>
        </p:nvCxnSpPr>
        <p:spPr bwMode="auto">
          <a:xfrm rot="5400000">
            <a:off x="7067550" y="5549900"/>
            <a:ext cx="533400" cy="190500"/>
          </a:xfrm>
          <a:prstGeom prst="bentConnector4">
            <a:avLst>
              <a:gd name="adj1" fmla="val 21431"/>
              <a:gd name="adj2" fmla="val 220000"/>
            </a:avLst>
          </a:prstGeom>
          <a:noFill/>
          <a:ln w="28575">
            <a:solidFill>
              <a:srgbClr val="364B88"/>
            </a:solidFill>
            <a:miter lim="800000"/>
            <a:headEnd/>
            <a:tailEnd type="triangle" w="med" len="med"/>
          </a:ln>
          <a:effectLst>
            <a:outerShdw dist="35921" dir="2700000" algn="ctr" rotWithShape="0">
              <a:srgbClr val="CBC600"/>
            </a:outerShdw>
          </a:effectLst>
        </p:spPr>
      </p:cxnSp>
      <p:sp>
        <p:nvSpPr>
          <p:cNvPr id="35203" name="Text Box 892"/>
          <p:cNvSpPr txBox="1">
            <a:spLocks noChangeArrowheads="1"/>
          </p:cNvSpPr>
          <p:nvPr/>
        </p:nvSpPr>
        <p:spPr bwMode="auto">
          <a:xfrm>
            <a:off x="2362200" y="1447800"/>
            <a:ext cx="1965325" cy="519113"/>
          </a:xfrm>
          <a:prstGeom prst="rect">
            <a:avLst/>
          </a:prstGeom>
          <a:noFill/>
          <a:ln w="9525">
            <a:noFill/>
            <a:miter lim="800000"/>
            <a:headEnd/>
            <a:tailEnd/>
          </a:ln>
        </p:spPr>
        <p:txBody>
          <a:bodyPr wrap="none">
            <a:spAutoFit/>
          </a:bodyPr>
          <a:lstStyle/>
          <a:p>
            <a:r>
              <a:rPr lang="es-ES" sz="2800" b="1">
                <a:solidFill>
                  <a:srgbClr val="364B88"/>
                </a:solidFill>
              </a:rPr>
              <a:t>Estructura</a:t>
            </a:r>
          </a:p>
        </p:txBody>
      </p:sp>
      <p:sp>
        <p:nvSpPr>
          <p:cNvPr id="35204" name="Text Box 893"/>
          <p:cNvSpPr txBox="1">
            <a:spLocks noChangeArrowheads="1"/>
          </p:cNvSpPr>
          <p:nvPr/>
        </p:nvSpPr>
        <p:spPr bwMode="auto">
          <a:xfrm>
            <a:off x="2074863" y="4419600"/>
            <a:ext cx="1787525" cy="519113"/>
          </a:xfrm>
          <a:prstGeom prst="rect">
            <a:avLst/>
          </a:prstGeom>
          <a:noFill/>
          <a:ln w="9525">
            <a:noFill/>
            <a:miter lim="800000"/>
            <a:headEnd/>
            <a:tailEnd/>
          </a:ln>
        </p:spPr>
        <p:txBody>
          <a:bodyPr wrap="none">
            <a:spAutoFit/>
          </a:bodyPr>
          <a:lstStyle/>
          <a:p>
            <a:r>
              <a:rPr lang="es-ES" sz="2800" b="1">
                <a:solidFill>
                  <a:srgbClr val="364B88"/>
                </a:solidFill>
              </a:rPr>
              <a:t>Procesos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816100" y="838200"/>
            <a:ext cx="5486400" cy="5486400"/>
            <a:chOff x="1144" y="528"/>
            <a:chExt cx="3456" cy="3312"/>
          </a:xfrm>
        </p:grpSpPr>
        <p:sp>
          <p:nvSpPr>
            <p:cNvPr id="35887" name="Line 3"/>
            <p:cNvSpPr>
              <a:spLocks noChangeShapeType="1"/>
            </p:cNvSpPr>
            <p:nvPr/>
          </p:nvSpPr>
          <p:spPr bwMode="auto">
            <a:xfrm flipV="1">
              <a:off x="2008" y="528"/>
              <a:ext cx="0" cy="3312"/>
            </a:xfrm>
            <a:prstGeom prst="line">
              <a:avLst/>
            </a:prstGeom>
            <a:noFill/>
            <a:ln w="57150">
              <a:solidFill>
                <a:srgbClr val="FF9900"/>
              </a:solidFill>
              <a:prstDash val="dash"/>
              <a:round/>
              <a:headEnd/>
              <a:tailEnd/>
            </a:ln>
          </p:spPr>
          <p:txBody>
            <a:bodyPr wrap="none" anchor="ctr"/>
            <a:lstStyle/>
            <a:p>
              <a:endParaRPr lang="es-ES"/>
            </a:p>
          </p:txBody>
        </p:sp>
        <p:sp>
          <p:nvSpPr>
            <p:cNvPr id="35888" name="Line 4"/>
            <p:cNvSpPr>
              <a:spLocks noChangeShapeType="1"/>
            </p:cNvSpPr>
            <p:nvPr/>
          </p:nvSpPr>
          <p:spPr bwMode="auto">
            <a:xfrm flipV="1">
              <a:off x="2864" y="528"/>
              <a:ext cx="0" cy="3312"/>
            </a:xfrm>
            <a:prstGeom prst="line">
              <a:avLst/>
            </a:prstGeom>
            <a:noFill/>
            <a:ln w="57150">
              <a:solidFill>
                <a:srgbClr val="FF9900"/>
              </a:solidFill>
              <a:prstDash val="dash"/>
              <a:round/>
              <a:headEnd/>
              <a:tailEnd/>
            </a:ln>
          </p:spPr>
          <p:txBody>
            <a:bodyPr wrap="none" anchor="ctr"/>
            <a:lstStyle/>
            <a:p>
              <a:endParaRPr lang="es-ES"/>
            </a:p>
          </p:txBody>
        </p:sp>
        <p:sp>
          <p:nvSpPr>
            <p:cNvPr id="35889" name="Line 5"/>
            <p:cNvSpPr>
              <a:spLocks noChangeShapeType="1"/>
            </p:cNvSpPr>
            <p:nvPr/>
          </p:nvSpPr>
          <p:spPr bwMode="auto">
            <a:xfrm flipV="1">
              <a:off x="4600" y="528"/>
              <a:ext cx="0" cy="3312"/>
            </a:xfrm>
            <a:prstGeom prst="line">
              <a:avLst/>
            </a:prstGeom>
            <a:noFill/>
            <a:ln w="57150">
              <a:solidFill>
                <a:srgbClr val="FF9900"/>
              </a:solidFill>
              <a:prstDash val="dash"/>
              <a:round/>
              <a:headEnd/>
              <a:tailEnd/>
            </a:ln>
          </p:spPr>
          <p:txBody>
            <a:bodyPr wrap="none" anchor="ctr"/>
            <a:lstStyle/>
            <a:p>
              <a:endParaRPr lang="es-ES"/>
            </a:p>
          </p:txBody>
        </p:sp>
        <p:sp>
          <p:nvSpPr>
            <p:cNvPr id="35890" name="Line 6"/>
            <p:cNvSpPr>
              <a:spLocks noChangeShapeType="1"/>
            </p:cNvSpPr>
            <p:nvPr/>
          </p:nvSpPr>
          <p:spPr bwMode="auto">
            <a:xfrm flipV="1">
              <a:off x="3736" y="528"/>
              <a:ext cx="0" cy="3312"/>
            </a:xfrm>
            <a:prstGeom prst="line">
              <a:avLst/>
            </a:prstGeom>
            <a:noFill/>
            <a:ln w="57150">
              <a:solidFill>
                <a:srgbClr val="FF9900"/>
              </a:solidFill>
              <a:prstDash val="dash"/>
              <a:round/>
              <a:headEnd/>
              <a:tailEnd/>
            </a:ln>
          </p:spPr>
          <p:txBody>
            <a:bodyPr wrap="none" anchor="ctr"/>
            <a:lstStyle/>
            <a:p>
              <a:endParaRPr lang="es-ES"/>
            </a:p>
          </p:txBody>
        </p:sp>
        <p:sp>
          <p:nvSpPr>
            <p:cNvPr id="35891" name="Line 7"/>
            <p:cNvSpPr>
              <a:spLocks noChangeShapeType="1"/>
            </p:cNvSpPr>
            <p:nvPr/>
          </p:nvSpPr>
          <p:spPr bwMode="auto">
            <a:xfrm flipV="1">
              <a:off x="1144" y="528"/>
              <a:ext cx="0" cy="3312"/>
            </a:xfrm>
            <a:prstGeom prst="line">
              <a:avLst/>
            </a:prstGeom>
            <a:noFill/>
            <a:ln w="57150">
              <a:solidFill>
                <a:srgbClr val="FF9900"/>
              </a:solidFill>
              <a:prstDash val="dash"/>
              <a:round/>
              <a:headEnd/>
              <a:tailEnd/>
            </a:ln>
          </p:spPr>
          <p:txBody>
            <a:bodyPr wrap="none" anchor="ctr"/>
            <a:lstStyle/>
            <a:p>
              <a:endParaRPr lang="es-ES"/>
            </a:p>
          </p:txBody>
        </p:sp>
      </p:grpSp>
      <p:sp>
        <p:nvSpPr>
          <p:cNvPr id="35843" name="Rectangle 8"/>
          <p:cNvSpPr>
            <a:spLocks noGrp="1" noChangeArrowheads="1"/>
          </p:cNvSpPr>
          <p:nvPr>
            <p:ph type="title"/>
          </p:nvPr>
        </p:nvSpPr>
        <p:spPr/>
        <p:txBody>
          <a:bodyPr/>
          <a:lstStyle/>
          <a:p>
            <a:pPr eaLnBrk="1" hangingPunct="1"/>
            <a:r>
              <a:rPr lang="es-ES_tradnl" smtClean="0"/>
              <a:t>La cadena de actividades de la empresa</a:t>
            </a:r>
            <a:endParaRPr lang="es-ES" smtClean="0"/>
          </a:p>
        </p:txBody>
      </p:sp>
      <p:sp>
        <p:nvSpPr>
          <p:cNvPr id="145417" name="AutoShape 9"/>
          <p:cNvSpPr>
            <a:spLocks noChangeArrowheads="1"/>
          </p:cNvSpPr>
          <p:nvPr/>
        </p:nvSpPr>
        <p:spPr bwMode="auto">
          <a:xfrm>
            <a:off x="4572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Tecnología</a:t>
            </a:r>
          </a:p>
        </p:txBody>
      </p:sp>
      <p:sp>
        <p:nvSpPr>
          <p:cNvPr id="145418" name="AutoShape 10"/>
          <p:cNvSpPr>
            <a:spLocks noChangeArrowheads="1"/>
          </p:cNvSpPr>
          <p:nvPr/>
        </p:nvSpPr>
        <p:spPr bwMode="auto">
          <a:xfrm>
            <a:off x="18288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Concepción</a:t>
            </a:r>
          </a:p>
          <a:p>
            <a:pPr>
              <a:defRPr/>
            </a:pPr>
            <a:r>
              <a:rPr lang="es-ES" sz="1600" b="1"/>
              <a:t>del producto</a:t>
            </a:r>
          </a:p>
        </p:txBody>
      </p:sp>
      <p:sp>
        <p:nvSpPr>
          <p:cNvPr id="145419" name="AutoShape 11"/>
          <p:cNvSpPr>
            <a:spLocks noChangeArrowheads="1"/>
          </p:cNvSpPr>
          <p:nvPr/>
        </p:nvSpPr>
        <p:spPr bwMode="auto">
          <a:xfrm>
            <a:off x="32004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Fabricación</a:t>
            </a:r>
          </a:p>
        </p:txBody>
      </p:sp>
      <p:sp>
        <p:nvSpPr>
          <p:cNvPr id="145420" name="AutoShape 12"/>
          <p:cNvSpPr>
            <a:spLocks noChangeArrowheads="1"/>
          </p:cNvSpPr>
          <p:nvPr/>
        </p:nvSpPr>
        <p:spPr bwMode="auto">
          <a:xfrm>
            <a:off x="45720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Comerciali-</a:t>
            </a:r>
          </a:p>
          <a:p>
            <a:pPr>
              <a:defRPr/>
            </a:pPr>
            <a:r>
              <a:rPr lang="es-ES" sz="1600" b="1"/>
              <a:t>zación</a:t>
            </a:r>
          </a:p>
        </p:txBody>
      </p:sp>
      <p:sp>
        <p:nvSpPr>
          <p:cNvPr id="145421" name="AutoShape 13"/>
          <p:cNvSpPr>
            <a:spLocks noChangeArrowheads="1"/>
          </p:cNvSpPr>
          <p:nvPr/>
        </p:nvSpPr>
        <p:spPr bwMode="auto">
          <a:xfrm>
            <a:off x="59436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Distribución</a:t>
            </a:r>
          </a:p>
        </p:txBody>
      </p:sp>
      <p:sp>
        <p:nvSpPr>
          <p:cNvPr id="145422" name="AutoShape 14"/>
          <p:cNvSpPr>
            <a:spLocks noChangeArrowheads="1"/>
          </p:cNvSpPr>
          <p:nvPr/>
        </p:nvSpPr>
        <p:spPr bwMode="auto">
          <a:xfrm>
            <a:off x="7315200" y="3505200"/>
            <a:ext cx="1447800" cy="762000"/>
          </a:xfrm>
          <a:prstGeom prst="chevron">
            <a:avLst>
              <a:gd name="adj" fmla="val 20311"/>
            </a:avLst>
          </a:prstGeom>
          <a:solidFill>
            <a:srgbClr val="364B88"/>
          </a:solidFill>
          <a:ln w="9525">
            <a:noFill/>
            <a:miter lim="800000"/>
            <a:headEnd/>
            <a:tailEnd/>
          </a:ln>
          <a:effectLst>
            <a:outerShdw dist="63500" dir="3187806" algn="ctr" rotWithShape="0">
              <a:srgbClr val="CBC600"/>
            </a:outerShdw>
          </a:effectLst>
        </p:spPr>
        <p:txBody>
          <a:bodyPr wrap="none" anchor="ctr"/>
          <a:lstStyle/>
          <a:p>
            <a:pPr>
              <a:defRPr/>
            </a:pPr>
            <a:r>
              <a:rPr lang="es-ES" sz="1600" b="1"/>
              <a:t>Venta</a:t>
            </a:r>
          </a:p>
        </p:txBody>
      </p:sp>
      <p:sp>
        <p:nvSpPr>
          <p:cNvPr id="145423" name="AutoShape 15"/>
          <p:cNvSpPr>
            <a:spLocks noChangeArrowheads="1"/>
          </p:cNvSpPr>
          <p:nvPr/>
        </p:nvSpPr>
        <p:spPr bwMode="auto">
          <a:xfrm>
            <a:off x="4572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Fuentes</a:t>
            </a:r>
          </a:p>
          <a:p>
            <a:pPr marL="100013" indent="-100013" algn="l">
              <a:buFontTx/>
              <a:buChar char="•"/>
              <a:defRPr/>
            </a:pPr>
            <a:r>
              <a:rPr lang="es-ES" sz="1200"/>
              <a:t>Complejidad</a:t>
            </a:r>
          </a:p>
          <a:p>
            <a:pPr marL="100013" indent="-100013" algn="l">
              <a:buFontTx/>
              <a:buChar char="•"/>
              <a:defRPr/>
            </a:pPr>
            <a:r>
              <a:rPr lang="es-ES" sz="1200"/>
              <a:t>Patentes</a:t>
            </a:r>
          </a:p>
          <a:p>
            <a:pPr marL="100013" indent="-100013" algn="l">
              <a:buFontTx/>
              <a:buChar char="•"/>
              <a:defRPr/>
            </a:pPr>
            <a:r>
              <a:rPr lang="es-ES" sz="1200"/>
              <a:t>Elección de productos / procesos</a:t>
            </a:r>
          </a:p>
        </p:txBody>
      </p:sp>
      <p:sp>
        <p:nvSpPr>
          <p:cNvPr id="145424" name="AutoShape 16"/>
          <p:cNvSpPr>
            <a:spLocks noChangeArrowheads="1"/>
          </p:cNvSpPr>
          <p:nvPr/>
        </p:nvSpPr>
        <p:spPr bwMode="auto">
          <a:xfrm>
            <a:off x="18288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Función</a:t>
            </a:r>
          </a:p>
          <a:p>
            <a:pPr marL="100013" indent="-100013" algn="l">
              <a:buFontTx/>
              <a:buChar char="•"/>
              <a:defRPr/>
            </a:pPr>
            <a:r>
              <a:rPr lang="es-ES" sz="1200"/>
              <a:t>Diseño técnico</a:t>
            </a:r>
          </a:p>
          <a:p>
            <a:pPr marL="100013" indent="-100013" algn="l">
              <a:buFontTx/>
              <a:buChar char="•"/>
              <a:defRPr/>
            </a:pPr>
            <a:r>
              <a:rPr lang="es-ES" sz="1200"/>
              <a:t>Diseño comercial</a:t>
            </a:r>
          </a:p>
          <a:p>
            <a:pPr marL="100013" indent="-100013" algn="l">
              <a:buFontTx/>
              <a:buChar char="•"/>
              <a:defRPr/>
            </a:pPr>
            <a:r>
              <a:rPr lang="es-ES" sz="1200"/>
              <a:t>Proceso fabricación</a:t>
            </a:r>
          </a:p>
          <a:p>
            <a:pPr marL="100013" indent="-100013" algn="l">
              <a:buFontTx/>
              <a:buChar char="•"/>
              <a:defRPr/>
            </a:pPr>
            <a:r>
              <a:rPr lang="es-ES" sz="1200"/>
              <a:t>Costes estimados</a:t>
            </a:r>
          </a:p>
        </p:txBody>
      </p:sp>
      <p:sp>
        <p:nvSpPr>
          <p:cNvPr id="145425" name="AutoShape 17"/>
          <p:cNvSpPr>
            <a:spLocks noChangeArrowheads="1"/>
          </p:cNvSpPr>
          <p:nvPr/>
        </p:nvSpPr>
        <p:spPr bwMode="auto">
          <a:xfrm>
            <a:off x="32004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Planificación</a:t>
            </a:r>
          </a:p>
          <a:p>
            <a:pPr marL="100013" indent="-100013" algn="l">
              <a:buFontTx/>
              <a:buChar char="•"/>
              <a:defRPr/>
            </a:pPr>
            <a:r>
              <a:rPr lang="es-ES" sz="1200"/>
              <a:t>Inversión- capacidad</a:t>
            </a:r>
          </a:p>
          <a:p>
            <a:pPr marL="100013" indent="-100013" algn="l">
              <a:buFontTx/>
              <a:buChar char="•"/>
              <a:defRPr/>
            </a:pPr>
            <a:r>
              <a:rPr lang="es-ES" sz="1200"/>
              <a:t>Localización</a:t>
            </a:r>
          </a:p>
          <a:p>
            <a:pPr marL="100013" indent="-100013" algn="l">
              <a:buFontTx/>
              <a:buChar char="•"/>
              <a:defRPr/>
            </a:pPr>
            <a:r>
              <a:rPr lang="es-ES" sz="1200"/>
              <a:t>Tecnología</a:t>
            </a:r>
          </a:p>
          <a:p>
            <a:pPr marL="100013" indent="-100013" algn="l">
              <a:buFontTx/>
              <a:buChar char="•"/>
              <a:defRPr/>
            </a:pPr>
            <a:r>
              <a:rPr lang="es-ES" sz="1200"/>
              <a:t>Materiales</a:t>
            </a:r>
          </a:p>
          <a:p>
            <a:pPr marL="100013" indent="-100013" algn="l">
              <a:buFontTx/>
              <a:buChar char="•"/>
              <a:defRPr/>
            </a:pPr>
            <a:r>
              <a:rPr lang="es-ES" sz="1200"/>
              <a:t>Mano de obra</a:t>
            </a:r>
          </a:p>
          <a:p>
            <a:pPr marL="100013" indent="-100013" algn="l">
              <a:buFontTx/>
              <a:buChar char="•"/>
              <a:defRPr/>
            </a:pPr>
            <a:r>
              <a:rPr lang="es-ES" sz="1200"/>
              <a:t>Aprovisiona-miento</a:t>
            </a:r>
          </a:p>
        </p:txBody>
      </p:sp>
      <p:sp>
        <p:nvSpPr>
          <p:cNvPr id="145426" name="AutoShape 18"/>
          <p:cNvSpPr>
            <a:spLocks noChangeArrowheads="1"/>
          </p:cNvSpPr>
          <p:nvPr/>
        </p:nvSpPr>
        <p:spPr bwMode="auto">
          <a:xfrm>
            <a:off x="45720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Mercado potencial</a:t>
            </a:r>
          </a:p>
          <a:p>
            <a:pPr marL="100013" indent="-100013" algn="l">
              <a:buFontTx/>
              <a:buChar char="•"/>
              <a:defRPr/>
            </a:pPr>
            <a:r>
              <a:rPr lang="es-ES" sz="1200"/>
              <a:t>Marca</a:t>
            </a:r>
          </a:p>
          <a:p>
            <a:pPr marL="100013" indent="-100013" algn="l">
              <a:buFontTx/>
              <a:buChar char="•"/>
              <a:defRPr/>
            </a:pPr>
            <a:r>
              <a:rPr lang="es-ES" sz="1200"/>
              <a:t>Competencia</a:t>
            </a:r>
          </a:p>
          <a:p>
            <a:pPr marL="100013" indent="-100013" algn="l">
              <a:buFontTx/>
              <a:buChar char="•"/>
              <a:defRPr/>
            </a:pPr>
            <a:r>
              <a:rPr lang="es-ES" sz="1200"/>
              <a:t>Segmentación</a:t>
            </a:r>
          </a:p>
          <a:p>
            <a:pPr marL="100013" indent="-100013" algn="l">
              <a:buFontTx/>
              <a:buChar char="•"/>
              <a:defRPr/>
            </a:pPr>
            <a:r>
              <a:rPr lang="es-ES" sz="1200"/>
              <a:t>Precio</a:t>
            </a:r>
          </a:p>
          <a:p>
            <a:pPr marL="100013" indent="-100013" algn="l">
              <a:buFontTx/>
              <a:buChar char="•"/>
              <a:defRPr/>
            </a:pPr>
            <a:r>
              <a:rPr lang="es-ES" sz="1200"/>
              <a:t>Publicidad y promociones</a:t>
            </a:r>
          </a:p>
        </p:txBody>
      </p:sp>
      <p:sp>
        <p:nvSpPr>
          <p:cNvPr id="145427" name="AutoShape 19"/>
          <p:cNvSpPr>
            <a:spLocks noChangeArrowheads="1"/>
          </p:cNvSpPr>
          <p:nvPr/>
        </p:nvSpPr>
        <p:spPr bwMode="auto">
          <a:xfrm>
            <a:off x="59436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Circuitos y canales</a:t>
            </a:r>
          </a:p>
          <a:p>
            <a:pPr marL="100013" indent="-100013" algn="l">
              <a:buFontTx/>
              <a:buChar char="•"/>
              <a:defRPr/>
            </a:pPr>
            <a:r>
              <a:rPr lang="es-ES" sz="1200"/>
              <a:t>Niveles de distribución</a:t>
            </a:r>
          </a:p>
          <a:p>
            <a:pPr marL="100013" indent="-100013" algn="l">
              <a:buFontTx/>
              <a:buChar char="•"/>
              <a:defRPr/>
            </a:pPr>
            <a:r>
              <a:rPr lang="es-ES" sz="1200"/>
              <a:t>Transporte</a:t>
            </a:r>
          </a:p>
          <a:p>
            <a:pPr marL="100013" indent="-100013" algn="l">
              <a:buFontTx/>
              <a:buChar char="•"/>
              <a:defRPr/>
            </a:pPr>
            <a:r>
              <a:rPr lang="es-ES" sz="1200"/>
              <a:t>Stocks</a:t>
            </a:r>
          </a:p>
          <a:p>
            <a:pPr marL="100013" indent="-100013" algn="l">
              <a:buFontTx/>
              <a:buChar char="•"/>
              <a:defRPr/>
            </a:pPr>
            <a:r>
              <a:rPr lang="es-ES" sz="1200"/>
              <a:t>Intermediarios / Depósitos</a:t>
            </a:r>
          </a:p>
          <a:p>
            <a:pPr marL="100013" indent="-100013" algn="l">
              <a:buFontTx/>
              <a:buChar char="•"/>
              <a:defRPr/>
            </a:pPr>
            <a:r>
              <a:rPr lang="es-ES" sz="1200"/>
              <a:t>Márgenes</a:t>
            </a:r>
          </a:p>
        </p:txBody>
      </p:sp>
      <p:sp>
        <p:nvSpPr>
          <p:cNvPr id="145428" name="AutoShape 20"/>
          <p:cNvSpPr>
            <a:spLocks noChangeArrowheads="1"/>
          </p:cNvSpPr>
          <p:nvPr/>
        </p:nvSpPr>
        <p:spPr bwMode="auto">
          <a:xfrm>
            <a:off x="7315200" y="4343400"/>
            <a:ext cx="1295400" cy="1828800"/>
          </a:xfrm>
          <a:prstGeom prst="foldedCorner">
            <a:avLst>
              <a:gd name="adj" fmla="val 12500"/>
            </a:avLst>
          </a:prstGeom>
          <a:solidFill>
            <a:srgbClr val="364B88"/>
          </a:solidFill>
          <a:ln w="9525">
            <a:noFill/>
            <a:round/>
            <a:headEnd/>
            <a:tailEnd/>
          </a:ln>
          <a:effectLst>
            <a:outerShdw dist="63500" dir="3187806" algn="ctr" rotWithShape="0">
              <a:srgbClr val="CBC600"/>
            </a:outerShdw>
          </a:effectLst>
        </p:spPr>
        <p:txBody>
          <a:bodyPr/>
          <a:lstStyle/>
          <a:p>
            <a:pPr marL="100013" indent="-100013" algn="l">
              <a:buFontTx/>
              <a:buChar char="•"/>
              <a:defRPr/>
            </a:pPr>
            <a:r>
              <a:rPr lang="es-ES" sz="1200"/>
              <a:t>Clientes</a:t>
            </a:r>
          </a:p>
          <a:p>
            <a:pPr marL="100013" indent="-100013" algn="l">
              <a:buFontTx/>
              <a:buChar char="•"/>
              <a:defRPr/>
            </a:pPr>
            <a:r>
              <a:rPr lang="es-ES" sz="1200"/>
              <a:t>Transacción</a:t>
            </a:r>
          </a:p>
          <a:p>
            <a:pPr marL="100013" indent="-100013" algn="l">
              <a:buFontTx/>
              <a:buChar char="•"/>
              <a:defRPr/>
            </a:pPr>
            <a:r>
              <a:rPr lang="es-ES" sz="1200"/>
              <a:t>Crédito</a:t>
            </a:r>
          </a:p>
          <a:p>
            <a:pPr marL="100013" indent="-100013" algn="l">
              <a:buFontTx/>
              <a:buChar char="•"/>
              <a:defRPr/>
            </a:pPr>
            <a:r>
              <a:rPr lang="es-ES" sz="1200"/>
              <a:t>Precio, Ingresos</a:t>
            </a:r>
          </a:p>
          <a:p>
            <a:pPr marL="100013" indent="-100013" algn="l">
              <a:buFontTx/>
              <a:buChar char="•"/>
              <a:defRPr/>
            </a:pPr>
            <a:r>
              <a:rPr lang="es-ES" sz="1200"/>
              <a:t>Garantías</a:t>
            </a:r>
          </a:p>
          <a:p>
            <a:pPr marL="100013" indent="-100013" algn="l">
              <a:buFontTx/>
              <a:buChar char="•"/>
              <a:defRPr/>
            </a:pPr>
            <a:r>
              <a:rPr lang="es-ES" sz="1200"/>
              <a:t>Servicio PostV</a:t>
            </a:r>
          </a:p>
          <a:p>
            <a:pPr marL="100013" indent="-100013" algn="l">
              <a:buFontTx/>
              <a:buChar char="•"/>
              <a:defRPr/>
            </a:pPr>
            <a:r>
              <a:rPr lang="es-ES" sz="1200"/>
              <a:t>Rapidez</a:t>
            </a:r>
          </a:p>
          <a:p>
            <a:pPr marL="100013" indent="-100013" algn="l">
              <a:buFontTx/>
              <a:buChar char="•"/>
              <a:defRPr/>
            </a:pPr>
            <a:endParaRPr lang="es-ES" sz="1200"/>
          </a:p>
        </p:txBody>
      </p:sp>
      <p:sp>
        <p:nvSpPr>
          <p:cNvPr id="145429" name="Rectangle 21"/>
          <p:cNvSpPr>
            <a:spLocks noChangeArrowheads="1"/>
          </p:cNvSpPr>
          <p:nvPr/>
        </p:nvSpPr>
        <p:spPr bwMode="auto">
          <a:xfrm>
            <a:off x="431800" y="914400"/>
            <a:ext cx="8305800" cy="381000"/>
          </a:xfrm>
          <a:prstGeom prst="rect">
            <a:avLst/>
          </a:prstGeom>
          <a:solidFill>
            <a:srgbClr val="DEE3F2"/>
          </a:solidFill>
          <a:ln w="9525">
            <a:noFill/>
            <a:miter lim="800000"/>
            <a:headEnd/>
            <a:tailEnd/>
          </a:ln>
          <a:effectLst>
            <a:outerShdw dist="63500" dir="3187806" algn="ctr" rotWithShape="0">
              <a:srgbClr val="CBC600"/>
            </a:outerShdw>
          </a:effectLst>
        </p:spPr>
        <p:txBody>
          <a:bodyPr wrap="none" anchor="ctr"/>
          <a:lstStyle/>
          <a:p>
            <a:pPr>
              <a:defRPr/>
            </a:pPr>
            <a:endParaRPr lang="es-ES" sz="2400">
              <a:solidFill>
                <a:schemeClr val="tx1"/>
              </a:solidFill>
            </a:endParaRPr>
          </a:p>
        </p:txBody>
      </p:sp>
      <p:sp>
        <p:nvSpPr>
          <p:cNvPr id="35857" name="Rectangle 22"/>
          <p:cNvSpPr>
            <a:spLocks noChangeArrowheads="1"/>
          </p:cNvSpPr>
          <p:nvPr/>
        </p:nvSpPr>
        <p:spPr bwMode="auto">
          <a:xfrm>
            <a:off x="5080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58" name="Rectangle 23"/>
          <p:cNvSpPr>
            <a:spLocks noChangeArrowheads="1"/>
          </p:cNvSpPr>
          <p:nvPr/>
        </p:nvSpPr>
        <p:spPr bwMode="auto">
          <a:xfrm>
            <a:off x="19177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59" name="Rectangle 24"/>
          <p:cNvSpPr>
            <a:spLocks noChangeArrowheads="1"/>
          </p:cNvSpPr>
          <p:nvPr/>
        </p:nvSpPr>
        <p:spPr bwMode="auto">
          <a:xfrm>
            <a:off x="32639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0" name="Rectangle 25"/>
          <p:cNvSpPr>
            <a:spLocks noChangeArrowheads="1"/>
          </p:cNvSpPr>
          <p:nvPr/>
        </p:nvSpPr>
        <p:spPr bwMode="auto">
          <a:xfrm>
            <a:off x="46101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1" name="Rectangle 26"/>
          <p:cNvSpPr>
            <a:spLocks noChangeArrowheads="1"/>
          </p:cNvSpPr>
          <p:nvPr/>
        </p:nvSpPr>
        <p:spPr bwMode="auto">
          <a:xfrm>
            <a:off x="59944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2" name="Rectangle 27"/>
          <p:cNvSpPr>
            <a:spLocks noChangeArrowheads="1"/>
          </p:cNvSpPr>
          <p:nvPr/>
        </p:nvSpPr>
        <p:spPr bwMode="auto">
          <a:xfrm>
            <a:off x="7416800" y="914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3" name="Text Box 28"/>
          <p:cNvSpPr txBox="1">
            <a:spLocks noChangeArrowheads="1"/>
          </p:cNvSpPr>
          <p:nvPr/>
        </p:nvSpPr>
        <p:spPr bwMode="auto">
          <a:xfrm>
            <a:off x="700088" y="952500"/>
            <a:ext cx="927100" cy="274638"/>
          </a:xfrm>
          <a:prstGeom prst="rect">
            <a:avLst/>
          </a:prstGeom>
          <a:noFill/>
          <a:ln w="9525">
            <a:noFill/>
            <a:miter lim="800000"/>
            <a:headEnd/>
            <a:tailEnd/>
          </a:ln>
        </p:spPr>
        <p:txBody>
          <a:bodyPr wrap="none" lIns="0" tIns="0" rIns="0" bIns="0">
            <a:spAutoFit/>
          </a:bodyPr>
          <a:lstStyle/>
          <a:p>
            <a:r>
              <a:rPr lang="es-ES" sz="1800"/>
              <a:t>Microsoft</a:t>
            </a:r>
          </a:p>
        </p:txBody>
      </p:sp>
      <p:sp>
        <p:nvSpPr>
          <p:cNvPr id="145437" name="Rectangle 29"/>
          <p:cNvSpPr>
            <a:spLocks noChangeArrowheads="1"/>
          </p:cNvSpPr>
          <p:nvPr/>
        </p:nvSpPr>
        <p:spPr bwMode="auto">
          <a:xfrm>
            <a:off x="431800" y="1422400"/>
            <a:ext cx="8305800" cy="381000"/>
          </a:xfrm>
          <a:prstGeom prst="rect">
            <a:avLst/>
          </a:prstGeom>
          <a:solidFill>
            <a:srgbClr val="DEE3F2"/>
          </a:solidFill>
          <a:ln w="9525">
            <a:noFill/>
            <a:miter lim="800000"/>
            <a:headEnd/>
            <a:tailEnd/>
          </a:ln>
          <a:effectLst>
            <a:outerShdw dist="63500" dir="3187806" algn="ctr" rotWithShape="0">
              <a:srgbClr val="CBC600"/>
            </a:outerShdw>
          </a:effectLst>
        </p:spPr>
        <p:txBody>
          <a:bodyPr wrap="none" anchor="ctr"/>
          <a:lstStyle/>
          <a:p>
            <a:pPr>
              <a:defRPr/>
            </a:pPr>
            <a:endParaRPr lang="es-ES" sz="2400">
              <a:solidFill>
                <a:schemeClr val="tx1"/>
              </a:solidFill>
            </a:endParaRPr>
          </a:p>
        </p:txBody>
      </p:sp>
      <p:sp>
        <p:nvSpPr>
          <p:cNvPr id="35865" name="Rectangle 30"/>
          <p:cNvSpPr>
            <a:spLocks noChangeArrowheads="1"/>
          </p:cNvSpPr>
          <p:nvPr/>
        </p:nvSpPr>
        <p:spPr bwMode="auto">
          <a:xfrm>
            <a:off x="1917700" y="1422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6" name="Text Box 31"/>
          <p:cNvSpPr txBox="1">
            <a:spLocks noChangeArrowheads="1"/>
          </p:cNvSpPr>
          <p:nvPr/>
        </p:nvSpPr>
        <p:spPr bwMode="auto">
          <a:xfrm>
            <a:off x="661988" y="1460500"/>
            <a:ext cx="914400" cy="274638"/>
          </a:xfrm>
          <a:prstGeom prst="rect">
            <a:avLst/>
          </a:prstGeom>
          <a:noFill/>
          <a:ln w="9525">
            <a:noFill/>
            <a:miter lim="800000"/>
            <a:headEnd/>
            <a:tailEnd/>
          </a:ln>
        </p:spPr>
        <p:txBody>
          <a:bodyPr wrap="none" lIns="0" tIns="0" rIns="0" bIns="0">
            <a:spAutoFit/>
          </a:bodyPr>
          <a:lstStyle/>
          <a:p>
            <a:r>
              <a:rPr lang="es-ES" sz="1800">
                <a:solidFill>
                  <a:schemeClr val="tx1"/>
                </a:solidFill>
              </a:rPr>
              <a:t>Benetton</a:t>
            </a:r>
          </a:p>
        </p:txBody>
      </p:sp>
      <p:sp>
        <p:nvSpPr>
          <p:cNvPr id="35867" name="Rectangle 32"/>
          <p:cNvSpPr>
            <a:spLocks noChangeArrowheads="1"/>
          </p:cNvSpPr>
          <p:nvPr/>
        </p:nvSpPr>
        <p:spPr bwMode="auto">
          <a:xfrm>
            <a:off x="4610100" y="14351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68" name="AutoShape 33"/>
          <p:cNvSpPr>
            <a:spLocks noChangeArrowheads="1"/>
          </p:cNvSpPr>
          <p:nvPr/>
        </p:nvSpPr>
        <p:spPr bwMode="auto">
          <a:xfrm>
            <a:off x="7416800" y="1422400"/>
            <a:ext cx="1216025" cy="381000"/>
          </a:xfrm>
          <a:prstGeom prst="rtTriangle">
            <a:avLst/>
          </a:prstGeom>
          <a:solidFill>
            <a:srgbClr val="364B88"/>
          </a:solidFill>
          <a:ln w="9525">
            <a:noFill/>
            <a:miter lim="800000"/>
            <a:headEnd/>
            <a:tailEnd/>
          </a:ln>
        </p:spPr>
        <p:txBody>
          <a:bodyPr wrap="none" anchor="ctr"/>
          <a:lstStyle/>
          <a:p>
            <a:endParaRPr lang="es-ES"/>
          </a:p>
        </p:txBody>
      </p:sp>
      <p:sp>
        <p:nvSpPr>
          <p:cNvPr id="35869" name="Rectangle 34"/>
          <p:cNvSpPr>
            <a:spLocks noChangeArrowheads="1"/>
          </p:cNvSpPr>
          <p:nvPr/>
        </p:nvSpPr>
        <p:spPr bwMode="auto">
          <a:xfrm>
            <a:off x="5994400" y="1435100"/>
            <a:ext cx="1219200" cy="381000"/>
          </a:xfrm>
          <a:prstGeom prst="rect">
            <a:avLst/>
          </a:prstGeom>
          <a:solidFill>
            <a:srgbClr val="364B88"/>
          </a:solidFill>
          <a:ln w="9525">
            <a:noFill/>
            <a:miter lim="800000"/>
            <a:headEnd/>
            <a:tailEnd/>
          </a:ln>
        </p:spPr>
        <p:txBody>
          <a:bodyPr wrap="none" anchor="ctr"/>
          <a:lstStyle/>
          <a:p>
            <a:endParaRPr lang="es-ES"/>
          </a:p>
        </p:txBody>
      </p:sp>
      <p:sp>
        <p:nvSpPr>
          <p:cNvPr id="145443" name="Rectangle 35"/>
          <p:cNvSpPr>
            <a:spLocks noChangeArrowheads="1"/>
          </p:cNvSpPr>
          <p:nvPr/>
        </p:nvSpPr>
        <p:spPr bwMode="auto">
          <a:xfrm>
            <a:off x="431800" y="1930400"/>
            <a:ext cx="8305800" cy="381000"/>
          </a:xfrm>
          <a:prstGeom prst="rect">
            <a:avLst/>
          </a:prstGeom>
          <a:solidFill>
            <a:srgbClr val="DEE3F2"/>
          </a:solidFill>
          <a:ln w="9525">
            <a:noFill/>
            <a:miter lim="800000"/>
            <a:headEnd/>
            <a:tailEnd/>
          </a:ln>
          <a:effectLst>
            <a:outerShdw dist="63500" dir="3187806" algn="ctr" rotWithShape="0">
              <a:srgbClr val="CBC600"/>
            </a:outerShdw>
          </a:effectLst>
        </p:spPr>
        <p:txBody>
          <a:bodyPr wrap="none" anchor="ctr"/>
          <a:lstStyle/>
          <a:p>
            <a:pPr>
              <a:defRPr/>
            </a:pPr>
            <a:endParaRPr lang="es-ES" sz="2400">
              <a:solidFill>
                <a:schemeClr val="tx1"/>
              </a:solidFill>
            </a:endParaRPr>
          </a:p>
        </p:txBody>
      </p:sp>
      <p:sp>
        <p:nvSpPr>
          <p:cNvPr id="35871" name="Rectangle 36"/>
          <p:cNvSpPr>
            <a:spLocks noChangeArrowheads="1"/>
          </p:cNvSpPr>
          <p:nvPr/>
        </p:nvSpPr>
        <p:spPr bwMode="auto">
          <a:xfrm>
            <a:off x="1917700" y="1930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72" name="Text Box 37"/>
          <p:cNvSpPr txBox="1">
            <a:spLocks noChangeArrowheads="1"/>
          </p:cNvSpPr>
          <p:nvPr/>
        </p:nvSpPr>
        <p:spPr bwMode="auto">
          <a:xfrm>
            <a:off x="661988" y="1968500"/>
            <a:ext cx="596900" cy="274638"/>
          </a:xfrm>
          <a:prstGeom prst="rect">
            <a:avLst/>
          </a:prstGeom>
          <a:noFill/>
          <a:ln w="9525">
            <a:noFill/>
            <a:miter lim="800000"/>
            <a:headEnd/>
            <a:tailEnd/>
          </a:ln>
        </p:spPr>
        <p:txBody>
          <a:bodyPr wrap="none" lIns="0" tIns="0" rIns="0" bIns="0">
            <a:spAutoFit/>
          </a:bodyPr>
          <a:lstStyle/>
          <a:p>
            <a:r>
              <a:rPr lang="es-ES" sz="1800">
                <a:solidFill>
                  <a:schemeClr val="tx1"/>
                </a:solidFill>
              </a:rPr>
              <a:t>Barça</a:t>
            </a:r>
          </a:p>
        </p:txBody>
      </p:sp>
      <p:sp>
        <p:nvSpPr>
          <p:cNvPr id="35873" name="Rectangle 38"/>
          <p:cNvSpPr>
            <a:spLocks noChangeArrowheads="1"/>
          </p:cNvSpPr>
          <p:nvPr/>
        </p:nvSpPr>
        <p:spPr bwMode="auto">
          <a:xfrm>
            <a:off x="4610100" y="19431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74" name="Rectangle 39"/>
          <p:cNvSpPr>
            <a:spLocks noChangeArrowheads="1"/>
          </p:cNvSpPr>
          <p:nvPr/>
        </p:nvSpPr>
        <p:spPr bwMode="auto">
          <a:xfrm>
            <a:off x="5994400" y="19431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75" name="Rectangle 40"/>
          <p:cNvSpPr>
            <a:spLocks noChangeArrowheads="1"/>
          </p:cNvSpPr>
          <p:nvPr/>
        </p:nvSpPr>
        <p:spPr bwMode="auto">
          <a:xfrm>
            <a:off x="3263900" y="19304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76" name="Rectangle 41"/>
          <p:cNvSpPr>
            <a:spLocks noChangeArrowheads="1"/>
          </p:cNvSpPr>
          <p:nvPr/>
        </p:nvSpPr>
        <p:spPr bwMode="auto">
          <a:xfrm>
            <a:off x="7416800" y="1943100"/>
            <a:ext cx="1219200" cy="381000"/>
          </a:xfrm>
          <a:prstGeom prst="rect">
            <a:avLst/>
          </a:prstGeom>
          <a:solidFill>
            <a:srgbClr val="364B88"/>
          </a:solidFill>
          <a:ln w="9525">
            <a:noFill/>
            <a:miter lim="800000"/>
            <a:headEnd/>
            <a:tailEnd/>
          </a:ln>
        </p:spPr>
        <p:txBody>
          <a:bodyPr wrap="none" anchor="ctr"/>
          <a:lstStyle/>
          <a:p>
            <a:endParaRPr lang="es-ES"/>
          </a:p>
        </p:txBody>
      </p:sp>
      <p:sp>
        <p:nvSpPr>
          <p:cNvPr id="145450" name="Rectangle 42"/>
          <p:cNvSpPr>
            <a:spLocks noChangeArrowheads="1"/>
          </p:cNvSpPr>
          <p:nvPr/>
        </p:nvSpPr>
        <p:spPr bwMode="auto">
          <a:xfrm>
            <a:off x="431800" y="2451100"/>
            <a:ext cx="8305800" cy="381000"/>
          </a:xfrm>
          <a:prstGeom prst="rect">
            <a:avLst/>
          </a:prstGeom>
          <a:solidFill>
            <a:srgbClr val="DEE3F2"/>
          </a:solidFill>
          <a:ln w="9525">
            <a:noFill/>
            <a:miter lim="800000"/>
            <a:headEnd/>
            <a:tailEnd/>
          </a:ln>
          <a:effectLst>
            <a:outerShdw dist="63500" dir="3187806" algn="ctr" rotWithShape="0">
              <a:srgbClr val="CBC600"/>
            </a:outerShdw>
          </a:effectLst>
        </p:spPr>
        <p:txBody>
          <a:bodyPr wrap="none" anchor="ctr"/>
          <a:lstStyle/>
          <a:p>
            <a:pPr>
              <a:defRPr/>
            </a:pPr>
            <a:endParaRPr lang="es-ES" sz="2400">
              <a:solidFill>
                <a:schemeClr val="tx1"/>
              </a:solidFill>
            </a:endParaRPr>
          </a:p>
        </p:txBody>
      </p:sp>
      <p:sp>
        <p:nvSpPr>
          <p:cNvPr id="35878" name="Text Box 43"/>
          <p:cNvSpPr txBox="1">
            <a:spLocks noChangeArrowheads="1"/>
          </p:cNvSpPr>
          <p:nvPr/>
        </p:nvSpPr>
        <p:spPr bwMode="auto">
          <a:xfrm>
            <a:off x="620713" y="2513013"/>
            <a:ext cx="1152525" cy="244475"/>
          </a:xfrm>
          <a:prstGeom prst="rect">
            <a:avLst/>
          </a:prstGeom>
          <a:noFill/>
          <a:ln w="9525">
            <a:noFill/>
            <a:miter lim="800000"/>
            <a:headEnd/>
            <a:tailEnd/>
          </a:ln>
        </p:spPr>
        <p:txBody>
          <a:bodyPr wrap="none" lIns="0" tIns="0" rIns="0" bIns="0">
            <a:spAutoFit/>
          </a:bodyPr>
          <a:lstStyle/>
          <a:p>
            <a:r>
              <a:rPr lang="es-ES" sz="1600" b="1">
                <a:solidFill>
                  <a:schemeClr val="tx1"/>
                </a:solidFill>
              </a:rPr>
              <a:t>China Textil</a:t>
            </a:r>
          </a:p>
        </p:txBody>
      </p:sp>
      <p:sp>
        <p:nvSpPr>
          <p:cNvPr id="35879" name="Rectangle 44"/>
          <p:cNvSpPr>
            <a:spLocks noChangeArrowheads="1"/>
          </p:cNvSpPr>
          <p:nvPr/>
        </p:nvSpPr>
        <p:spPr bwMode="auto">
          <a:xfrm>
            <a:off x="3263900" y="24511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80" name="AutoShape 45"/>
          <p:cNvSpPr>
            <a:spLocks noChangeArrowheads="1"/>
          </p:cNvSpPr>
          <p:nvPr/>
        </p:nvSpPr>
        <p:spPr bwMode="auto">
          <a:xfrm>
            <a:off x="5994400" y="2451100"/>
            <a:ext cx="1216025" cy="381000"/>
          </a:xfrm>
          <a:prstGeom prst="rtTriangle">
            <a:avLst/>
          </a:prstGeom>
          <a:solidFill>
            <a:srgbClr val="364B88"/>
          </a:solidFill>
          <a:ln w="9525">
            <a:noFill/>
            <a:miter lim="800000"/>
            <a:headEnd/>
            <a:tailEnd/>
          </a:ln>
        </p:spPr>
        <p:txBody>
          <a:bodyPr wrap="none" anchor="ctr"/>
          <a:lstStyle/>
          <a:p>
            <a:endParaRPr lang="es-ES"/>
          </a:p>
        </p:txBody>
      </p:sp>
      <p:sp>
        <p:nvSpPr>
          <p:cNvPr id="35881" name="AutoShape 46"/>
          <p:cNvSpPr>
            <a:spLocks noChangeArrowheads="1"/>
          </p:cNvSpPr>
          <p:nvPr/>
        </p:nvSpPr>
        <p:spPr bwMode="auto">
          <a:xfrm>
            <a:off x="7416800" y="2451100"/>
            <a:ext cx="1216025" cy="381000"/>
          </a:xfrm>
          <a:prstGeom prst="rtTriangle">
            <a:avLst/>
          </a:prstGeom>
          <a:solidFill>
            <a:srgbClr val="364B88"/>
          </a:solidFill>
          <a:ln w="9525">
            <a:noFill/>
            <a:miter lim="800000"/>
            <a:headEnd/>
            <a:tailEnd/>
          </a:ln>
        </p:spPr>
        <p:txBody>
          <a:bodyPr wrap="none" anchor="ctr"/>
          <a:lstStyle/>
          <a:p>
            <a:endParaRPr lang="es-ES"/>
          </a:p>
        </p:txBody>
      </p:sp>
      <p:sp>
        <p:nvSpPr>
          <p:cNvPr id="145455" name="Rectangle 47"/>
          <p:cNvSpPr>
            <a:spLocks noChangeArrowheads="1"/>
          </p:cNvSpPr>
          <p:nvPr/>
        </p:nvSpPr>
        <p:spPr bwMode="auto">
          <a:xfrm>
            <a:off x="431800" y="2971800"/>
            <a:ext cx="8305800" cy="381000"/>
          </a:xfrm>
          <a:prstGeom prst="rect">
            <a:avLst/>
          </a:prstGeom>
          <a:solidFill>
            <a:srgbClr val="DEE3F2"/>
          </a:solidFill>
          <a:ln w="9525">
            <a:noFill/>
            <a:miter lim="800000"/>
            <a:headEnd/>
            <a:tailEnd/>
          </a:ln>
          <a:effectLst>
            <a:outerShdw dist="63500" dir="3187806" algn="ctr" rotWithShape="0">
              <a:srgbClr val="CBC600"/>
            </a:outerShdw>
          </a:effectLst>
        </p:spPr>
        <p:txBody>
          <a:bodyPr wrap="none" anchor="ctr"/>
          <a:lstStyle/>
          <a:p>
            <a:pPr>
              <a:defRPr/>
            </a:pPr>
            <a:endParaRPr lang="es-ES" sz="2400">
              <a:solidFill>
                <a:schemeClr val="tx1"/>
              </a:solidFill>
            </a:endParaRPr>
          </a:p>
        </p:txBody>
      </p:sp>
      <p:sp>
        <p:nvSpPr>
          <p:cNvPr id="35883" name="Text Box 48"/>
          <p:cNvSpPr txBox="1">
            <a:spLocks noChangeArrowheads="1"/>
          </p:cNvSpPr>
          <p:nvPr/>
        </p:nvSpPr>
        <p:spPr bwMode="auto">
          <a:xfrm>
            <a:off x="612775" y="3033713"/>
            <a:ext cx="1174750" cy="244475"/>
          </a:xfrm>
          <a:prstGeom prst="rect">
            <a:avLst/>
          </a:prstGeom>
          <a:noFill/>
          <a:ln w="9525">
            <a:noFill/>
            <a:miter lim="800000"/>
            <a:headEnd/>
            <a:tailEnd/>
          </a:ln>
        </p:spPr>
        <p:txBody>
          <a:bodyPr wrap="none" lIns="0" tIns="0" rIns="0" bIns="0">
            <a:spAutoFit/>
          </a:bodyPr>
          <a:lstStyle/>
          <a:p>
            <a:r>
              <a:rPr lang="es-ES" sz="1600" b="1">
                <a:solidFill>
                  <a:schemeClr val="tx1"/>
                </a:solidFill>
              </a:rPr>
              <a:t>Corte Inglés</a:t>
            </a:r>
          </a:p>
        </p:txBody>
      </p:sp>
      <p:sp>
        <p:nvSpPr>
          <p:cNvPr id="35884" name="Rectangle 49"/>
          <p:cNvSpPr>
            <a:spLocks noChangeArrowheads="1"/>
          </p:cNvSpPr>
          <p:nvPr/>
        </p:nvSpPr>
        <p:spPr bwMode="auto">
          <a:xfrm>
            <a:off x="4610100" y="2971800"/>
            <a:ext cx="1219200" cy="381000"/>
          </a:xfrm>
          <a:prstGeom prst="rect">
            <a:avLst/>
          </a:prstGeom>
          <a:solidFill>
            <a:srgbClr val="364B88"/>
          </a:solidFill>
          <a:ln w="9525">
            <a:noFill/>
            <a:miter lim="800000"/>
            <a:headEnd/>
            <a:tailEnd/>
          </a:ln>
        </p:spPr>
        <p:txBody>
          <a:bodyPr wrap="none" anchor="ctr"/>
          <a:lstStyle/>
          <a:p>
            <a:endParaRPr lang="es-ES"/>
          </a:p>
        </p:txBody>
      </p:sp>
      <p:sp>
        <p:nvSpPr>
          <p:cNvPr id="35885" name="AutoShape 50"/>
          <p:cNvSpPr>
            <a:spLocks noChangeArrowheads="1"/>
          </p:cNvSpPr>
          <p:nvPr/>
        </p:nvSpPr>
        <p:spPr bwMode="auto">
          <a:xfrm>
            <a:off x="5994400" y="2971800"/>
            <a:ext cx="1216025" cy="381000"/>
          </a:xfrm>
          <a:prstGeom prst="rtTriangle">
            <a:avLst/>
          </a:prstGeom>
          <a:solidFill>
            <a:srgbClr val="364B88"/>
          </a:solidFill>
          <a:ln w="9525">
            <a:noFill/>
            <a:miter lim="800000"/>
            <a:headEnd/>
            <a:tailEnd/>
          </a:ln>
        </p:spPr>
        <p:txBody>
          <a:bodyPr wrap="none" anchor="ctr"/>
          <a:lstStyle/>
          <a:p>
            <a:endParaRPr lang="es-ES"/>
          </a:p>
        </p:txBody>
      </p:sp>
      <p:sp>
        <p:nvSpPr>
          <p:cNvPr id="35886" name="Rectangle 51"/>
          <p:cNvSpPr>
            <a:spLocks noChangeArrowheads="1"/>
          </p:cNvSpPr>
          <p:nvPr/>
        </p:nvSpPr>
        <p:spPr bwMode="auto">
          <a:xfrm>
            <a:off x="7416800" y="2971800"/>
            <a:ext cx="1219200" cy="381000"/>
          </a:xfrm>
          <a:prstGeom prst="rect">
            <a:avLst/>
          </a:prstGeom>
          <a:solidFill>
            <a:srgbClr val="364B88"/>
          </a:solidFill>
          <a:ln w="9525">
            <a:no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pPr eaLnBrk="1" hangingPunct="1"/>
            <a:r>
              <a:rPr lang="es-ES" smtClean="0"/>
              <a:t>Espíritu emprendedor</a:t>
            </a:r>
          </a:p>
        </p:txBody>
      </p:sp>
      <p:sp>
        <p:nvSpPr>
          <p:cNvPr id="36867" name="2 Marcador de contenido"/>
          <p:cNvSpPr>
            <a:spLocks noGrp="1"/>
          </p:cNvSpPr>
          <p:nvPr>
            <p:ph idx="1"/>
          </p:nvPr>
        </p:nvSpPr>
        <p:spPr/>
        <p:txBody>
          <a:bodyPr/>
          <a:lstStyle/>
          <a:p>
            <a:pPr eaLnBrk="1" hangingPunct="1"/>
            <a:r>
              <a:rPr lang="es-ES" smtClean="0"/>
              <a:t>“El éxito es la habilidad de ir de fracaso en fracaso sin perder el entusiasmo”</a:t>
            </a:r>
            <a:br>
              <a:rPr lang="es-ES" smtClean="0"/>
            </a:br>
            <a:r>
              <a:rPr lang="es-ES" sz="1800" i="1" smtClean="0"/>
              <a:t>Winston Churchill. Ex primer ministro británico</a:t>
            </a:r>
            <a:endParaRPr lang="es-ES" i="1" smtClean="0"/>
          </a:p>
          <a:p>
            <a:pPr eaLnBrk="1" hangingPunct="1"/>
            <a:endParaRPr lang="es-E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 smtClean="0"/>
              <a:t>Empresas según el sector de actividad</a:t>
            </a:r>
          </a:p>
        </p:txBody>
      </p:sp>
      <p:sp>
        <p:nvSpPr>
          <p:cNvPr id="9219" name="Rectangle 3"/>
          <p:cNvSpPr>
            <a:spLocks noGrp="1" noChangeArrowheads="1"/>
          </p:cNvSpPr>
          <p:nvPr>
            <p:ph type="body" idx="1"/>
          </p:nvPr>
        </p:nvSpPr>
        <p:spPr/>
        <p:txBody>
          <a:bodyPr/>
          <a:lstStyle/>
          <a:p>
            <a:pPr marL="0" indent="0" eaLnBrk="1" hangingPunct="1">
              <a:lnSpc>
                <a:spcPct val="80000"/>
              </a:lnSpc>
            </a:pPr>
            <a:r>
              <a:rPr lang="es-ES" smtClean="0"/>
              <a:t>Sector primario:</a:t>
            </a:r>
          </a:p>
          <a:p>
            <a:pPr lvl="1" eaLnBrk="1" hangingPunct="1">
              <a:lnSpc>
                <a:spcPct val="90000"/>
              </a:lnSpc>
            </a:pPr>
            <a:r>
              <a:rPr lang="es-ES" smtClean="0"/>
              <a:t>Agricultura, ganadería , pesca... </a:t>
            </a:r>
          </a:p>
          <a:p>
            <a:pPr lvl="1" eaLnBrk="1" hangingPunct="1">
              <a:lnSpc>
                <a:spcPct val="90000"/>
              </a:lnSpc>
            </a:pPr>
            <a:r>
              <a:rPr lang="es-ES" smtClean="0"/>
              <a:t>Extracciones energéticas o minerales</a:t>
            </a:r>
          </a:p>
          <a:p>
            <a:pPr marL="0" indent="0" eaLnBrk="1" hangingPunct="1">
              <a:lnSpc>
                <a:spcPct val="80000"/>
              </a:lnSpc>
            </a:pPr>
            <a:r>
              <a:rPr lang="es-ES" smtClean="0"/>
              <a:t>Sector secundario (industrial)</a:t>
            </a:r>
          </a:p>
          <a:p>
            <a:pPr lvl="1" eaLnBrk="1" hangingPunct="1">
              <a:lnSpc>
                <a:spcPct val="90000"/>
              </a:lnSpc>
            </a:pPr>
            <a:r>
              <a:rPr lang="es-ES" smtClean="0"/>
              <a:t>Transformación (prod. sector primario)</a:t>
            </a:r>
          </a:p>
          <a:p>
            <a:pPr lvl="1" eaLnBrk="1" hangingPunct="1">
              <a:lnSpc>
                <a:spcPct val="90000"/>
              </a:lnSpc>
            </a:pPr>
            <a:r>
              <a:rPr lang="es-ES" smtClean="0"/>
              <a:t>Manufacturas</a:t>
            </a:r>
          </a:p>
          <a:p>
            <a:pPr lvl="1" eaLnBrk="1" hangingPunct="1">
              <a:lnSpc>
                <a:spcPct val="90000"/>
              </a:lnSpc>
            </a:pPr>
            <a:r>
              <a:rPr lang="es-ES" smtClean="0"/>
              <a:t>Construcción</a:t>
            </a:r>
          </a:p>
          <a:p>
            <a:pPr marL="0" indent="0" eaLnBrk="1" hangingPunct="1">
              <a:lnSpc>
                <a:spcPct val="80000"/>
              </a:lnSpc>
            </a:pPr>
            <a:r>
              <a:rPr lang="es-ES" smtClean="0"/>
              <a:t>Sector terciario (servicios):</a:t>
            </a:r>
          </a:p>
          <a:p>
            <a:pPr lvl="1" eaLnBrk="1" hangingPunct="1">
              <a:lnSpc>
                <a:spcPct val="90000"/>
              </a:lnSpc>
            </a:pPr>
            <a:r>
              <a:rPr lang="es-ES" smtClean="0"/>
              <a:t>Comercio, turismo, servicios, financieras,...</a:t>
            </a:r>
          </a:p>
          <a:p>
            <a:pPr lvl="1" eaLnBrk="1" hangingPunct="1">
              <a:lnSpc>
                <a:spcPct val="90000"/>
              </a:lnSpc>
            </a:pPr>
            <a:r>
              <a:rPr lang="es-ES" smtClean="0"/>
              <a:t>Administración, enseñanza, sanidad...</a:t>
            </a:r>
          </a:p>
          <a:p>
            <a:pPr marL="0" indent="0" eaLnBrk="1" hangingPunct="1">
              <a:lnSpc>
                <a:spcPct val="80000"/>
              </a:lnSpc>
            </a:pPr>
            <a:endParaRPr lang="es-ES" smtClean="0"/>
          </a:p>
          <a:p>
            <a:pPr marL="0" indent="0" eaLnBrk="1" hangingPunct="1">
              <a:lnSpc>
                <a:spcPct val="80000"/>
              </a:lnSpc>
              <a:buFont typeface="Wingdings" pitchFamily="2" charset="2"/>
              <a:buNone/>
            </a:pPr>
            <a:r>
              <a:rPr lang="es-ES" smtClean="0"/>
              <a:t>Las economías son cada vez más </a:t>
            </a:r>
            <a:r>
              <a:rPr lang="es-ES" i="1" smtClean="0"/>
              <a:t>economías de servicios</a:t>
            </a:r>
            <a:r>
              <a:rPr lang="es-ES" smtClean="0"/>
              <a:t>. Tanto desde el punto de vista del PIB como desde el del empleo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s-ES" smtClean="0"/>
              <a:t>Según el tamaño</a:t>
            </a:r>
          </a:p>
        </p:txBody>
      </p:sp>
      <p:graphicFrame>
        <p:nvGraphicFramePr>
          <p:cNvPr id="216067" name="Group 3"/>
          <p:cNvGraphicFramePr>
            <a:graphicFrameLocks noGrp="1"/>
          </p:cNvGraphicFramePr>
          <p:nvPr>
            <p:ph idx="1"/>
          </p:nvPr>
        </p:nvGraphicFramePr>
        <p:xfrm>
          <a:off x="1190625" y="2420938"/>
          <a:ext cx="6550025" cy="2303465"/>
        </p:xfrm>
        <a:graphic>
          <a:graphicData uri="http://schemas.openxmlformats.org/drawingml/2006/table">
            <a:tbl>
              <a:tblPr/>
              <a:tblGrid>
                <a:gridCol w="2014538"/>
                <a:gridCol w="1871662"/>
                <a:gridCol w="1512888"/>
                <a:gridCol w="1150937"/>
              </a:tblGrid>
              <a:tr h="46831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1" i="0" u="none" strike="noStrike" cap="none" normalizeH="0" baseline="0" smtClean="0">
                        <a:ln>
                          <a:noFill/>
                        </a:ln>
                        <a:solidFill>
                          <a:srgbClr val="4F7DAE"/>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Trabajadores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Facturación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1" i="0" u="none" strike="noStrike" cap="none" normalizeH="0" baseline="0" smtClean="0">
                        <a:ln>
                          <a:noFill/>
                        </a:ln>
                        <a:solidFill>
                          <a:srgbClr val="4F7DAE"/>
                        </a:solidFill>
                        <a:effectLst/>
                        <a:latin typeface="Arial"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Microempresa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2 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PYME</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Pequeña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50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10 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r>
              <a:tr h="4587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Mediana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250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&lt;= 50 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r>
              <a:tr h="4587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rgbClr val="4F7DAE"/>
                          </a:solidFill>
                          <a:effectLst/>
                          <a:latin typeface="Arial" charset="0"/>
                        </a:rPr>
                        <a:t>Grande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dirty="0" smtClean="0">
                          <a:ln>
                            <a:noFill/>
                          </a:ln>
                          <a:solidFill>
                            <a:srgbClr val="4F7DAE"/>
                          </a:solidFill>
                          <a:effectLst/>
                          <a:latin typeface="Arial" charset="0"/>
                        </a:rPr>
                        <a:t>&gt;= 250 </a:t>
                      </a:r>
                      <a:r>
                        <a:rPr kumimoji="0" lang="es-ES" sz="1200" b="0" i="1" u="none" strike="noStrike" cap="none" normalizeH="0" baseline="0" dirty="0" smtClean="0">
                          <a:ln>
                            <a:noFill/>
                          </a:ln>
                          <a:solidFill>
                            <a:srgbClr val="4F7DAE"/>
                          </a:solidFill>
                          <a:effectLst/>
                          <a:latin typeface="Arial" charset="0"/>
                        </a:rPr>
                        <a:t>trabajadores y no cumpla las condiciones anteriores)</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r>
            </a:tbl>
          </a:graphicData>
        </a:graphic>
      </p:graphicFrame>
      <p:sp>
        <p:nvSpPr>
          <p:cNvPr id="10271" name="32 Rectángulo"/>
          <p:cNvSpPr>
            <a:spLocks noChangeArrowheads="1"/>
          </p:cNvSpPr>
          <p:nvPr/>
        </p:nvSpPr>
        <p:spPr bwMode="auto">
          <a:xfrm>
            <a:off x="1214438" y="5286375"/>
            <a:ext cx="7072312" cy="523875"/>
          </a:xfrm>
          <a:prstGeom prst="rect">
            <a:avLst/>
          </a:prstGeom>
          <a:noFill/>
          <a:ln w="9525">
            <a:noFill/>
            <a:miter lim="800000"/>
            <a:headEnd/>
            <a:tailEnd/>
          </a:ln>
        </p:spPr>
        <p:txBody>
          <a:bodyPr>
            <a:spAutoFit/>
          </a:bodyPr>
          <a:lstStyle/>
          <a:p>
            <a:pPr algn="l"/>
            <a:r>
              <a:rPr lang="es-ES" sz="1400" b="1">
                <a:solidFill>
                  <a:srgbClr val="4F7DAE"/>
                </a:solidFill>
              </a:rPr>
              <a:t>“A los elefantes les cuesta mucho adaptarse. Las cucarachas sobreviven a todo”</a:t>
            </a:r>
            <a:endParaRPr lang="es-ES" sz="1400">
              <a:solidFill>
                <a:srgbClr val="4F7DAE"/>
              </a:solidFill>
            </a:endParaRPr>
          </a:p>
          <a:p>
            <a:pPr algn="l"/>
            <a:r>
              <a:rPr lang="es-ES" sz="1400" i="1">
                <a:solidFill>
                  <a:srgbClr val="4F7DAE"/>
                </a:solidFill>
              </a:rPr>
              <a:t>Peter Drucker. Padre del management moderno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ES" smtClean="0"/>
              <a:t>Según el ámbito de actuación</a:t>
            </a:r>
          </a:p>
        </p:txBody>
      </p:sp>
      <p:sp>
        <p:nvSpPr>
          <p:cNvPr id="11267" name="Rectangle 3"/>
          <p:cNvSpPr>
            <a:spLocks noGrp="1" noChangeArrowheads="1"/>
          </p:cNvSpPr>
          <p:nvPr>
            <p:ph type="body" idx="1"/>
          </p:nvPr>
        </p:nvSpPr>
        <p:spPr/>
        <p:txBody>
          <a:bodyPr/>
          <a:lstStyle/>
          <a:p>
            <a:pPr eaLnBrk="1" hangingPunct="1"/>
            <a:r>
              <a:rPr lang="es-ES" smtClean="0"/>
              <a:t>Regionales:</a:t>
            </a:r>
          </a:p>
          <a:p>
            <a:pPr lvl="1" eaLnBrk="1" hangingPunct="1">
              <a:lnSpc>
                <a:spcPct val="90000"/>
              </a:lnSpc>
            </a:pPr>
            <a:r>
              <a:rPr lang="es-ES" smtClean="0"/>
              <a:t>Operan a nivel local y o en un área de una región, estado,…</a:t>
            </a:r>
          </a:p>
          <a:p>
            <a:pPr eaLnBrk="1" hangingPunct="1"/>
            <a:r>
              <a:rPr lang="es-ES" smtClean="0"/>
              <a:t>Nacionales:</a:t>
            </a:r>
          </a:p>
          <a:p>
            <a:pPr lvl="1" eaLnBrk="1" hangingPunct="1">
              <a:lnSpc>
                <a:spcPct val="90000"/>
              </a:lnSpc>
            </a:pPr>
            <a:r>
              <a:rPr lang="es-ES" smtClean="0"/>
              <a:t>Operan dentro de un único país principalmente</a:t>
            </a:r>
          </a:p>
          <a:p>
            <a:pPr eaLnBrk="1" hangingPunct="1"/>
            <a:r>
              <a:rPr lang="es-ES" smtClean="0"/>
              <a:t>Nacionales exportadoras:</a:t>
            </a:r>
          </a:p>
          <a:p>
            <a:pPr lvl="1" eaLnBrk="1" hangingPunct="1">
              <a:lnSpc>
                <a:spcPct val="90000"/>
              </a:lnSpc>
            </a:pPr>
            <a:r>
              <a:rPr lang="es-ES" smtClean="0"/>
              <a:t>Operan dentro de un país y pero exportan a otros países</a:t>
            </a:r>
          </a:p>
          <a:p>
            <a:pPr eaLnBrk="1" hangingPunct="1"/>
            <a:r>
              <a:rPr lang="es-ES" smtClean="0"/>
              <a:t>Multinacionales:</a:t>
            </a:r>
          </a:p>
          <a:p>
            <a:pPr lvl="1" eaLnBrk="1" hangingPunct="1">
              <a:lnSpc>
                <a:spcPct val="90000"/>
              </a:lnSpc>
            </a:pPr>
            <a:r>
              <a:rPr lang="es-ES" smtClean="0"/>
              <a:t>Operan y venden a nivel global</a:t>
            </a:r>
          </a:p>
          <a:p>
            <a:pPr lvl="1" eaLnBrk="1" hangingPunct="1">
              <a:lnSpc>
                <a:spcPct val="90000"/>
              </a:lnSpc>
            </a:pPr>
            <a:r>
              <a:rPr lang="es-ES" smtClean="0"/>
              <a:t>Distribuyen sus operaciones de aprovisionamiento, proveedores, fabricación y comercialización por todo el globo</a:t>
            </a:r>
          </a:p>
          <a:p>
            <a:pPr lvl="1" eaLnBrk="1" hangingPunct="1">
              <a:lnSpc>
                <a:spcPct val="90000"/>
              </a:lnSpc>
            </a:pPr>
            <a:r>
              <a:rPr lang="es-ES" smtClean="0"/>
              <a:t>Centralización – Descentralización</a:t>
            </a:r>
          </a:p>
          <a:p>
            <a:pPr lvl="1" eaLnBrk="1" hangingPunct="1">
              <a:lnSpc>
                <a:spcPct val="90000"/>
              </a:lnSpc>
            </a:pPr>
            <a:r>
              <a:rPr lang="es-ES" smtClean="0"/>
              <a:t>Grandes concentraciones de capital internacional </a:t>
            </a:r>
            <a:r>
              <a:rPr lang="es-ES" i="1" smtClean="0"/>
              <a:t>infiel</a:t>
            </a:r>
            <a:endParaRPr lang="es-ES" smtClean="0"/>
          </a:p>
          <a:p>
            <a:pPr lvl="1" eaLnBrk="1" hangingPunct="1">
              <a:lnSpc>
                <a:spcPct val="90000"/>
              </a:lnSpc>
            </a:pPr>
            <a:r>
              <a:rPr lang="es-ES" smtClean="0"/>
              <a:t>Globalización</a:t>
            </a:r>
          </a:p>
          <a:p>
            <a:pPr lvl="1" eaLnBrk="1" hangingPunct="1">
              <a:lnSpc>
                <a:spcPct val="90000"/>
              </a:lnSpc>
            </a:pPr>
            <a:r>
              <a:rPr lang="es-ES" smtClean="0"/>
              <a:t>Ausencia de marco legal global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ES" smtClean="0"/>
              <a:t>Según la legislación que las regula</a:t>
            </a:r>
          </a:p>
        </p:txBody>
      </p:sp>
      <p:sp>
        <p:nvSpPr>
          <p:cNvPr id="12291" name="Rectangle 3"/>
          <p:cNvSpPr>
            <a:spLocks noGrp="1" noChangeArrowheads="1"/>
          </p:cNvSpPr>
          <p:nvPr>
            <p:ph type="body" idx="1"/>
          </p:nvPr>
        </p:nvSpPr>
        <p:spPr/>
        <p:txBody>
          <a:bodyPr/>
          <a:lstStyle/>
          <a:p>
            <a:pPr eaLnBrk="1" hangingPunct="1"/>
            <a:r>
              <a:rPr lang="es-ES" smtClean="0"/>
              <a:t>Personas jurídicas de derecho público</a:t>
            </a:r>
            <a:endParaRPr lang="es-ES" b="0" smtClean="0"/>
          </a:p>
          <a:p>
            <a:pPr lvl="1" eaLnBrk="1" hangingPunct="1"/>
            <a:r>
              <a:rPr lang="es-ES" smtClean="0"/>
              <a:t>Instituciones creadas por leyes, reglamentos o resoluciones emanadas de la autoridad.</a:t>
            </a:r>
          </a:p>
          <a:p>
            <a:pPr lvl="1" eaLnBrk="1" hangingPunct="1"/>
            <a:r>
              <a:rPr lang="es-ES" smtClean="0"/>
              <a:t>Sin fines de lucro son: Gobiernos, Hacienda, las Municipalidades, otras instituciones o establecimientos costeados por el erario público.</a:t>
            </a:r>
          </a:p>
          <a:p>
            <a:pPr eaLnBrk="1" hangingPunct="1"/>
            <a:r>
              <a:rPr lang="es-ES" smtClean="0"/>
              <a:t>Personas jurídicas de derecho privado</a:t>
            </a:r>
          </a:p>
          <a:p>
            <a:pPr lvl="1" eaLnBrk="1" hangingPunct="1"/>
            <a:r>
              <a:rPr lang="es-ES" smtClean="0"/>
              <a:t>Entidades </a:t>
            </a:r>
            <a:r>
              <a:rPr lang="es-ES" smtClean="0">
                <a:solidFill>
                  <a:srgbClr val="339933"/>
                </a:solidFill>
              </a:rPr>
              <a:t>con ánimo de lucro</a:t>
            </a:r>
            <a:r>
              <a:rPr lang="es-ES" smtClean="0"/>
              <a:t>: Sociedades comerciales, sociedades anónimas, sociedades comanditarias, etc.</a:t>
            </a:r>
          </a:p>
          <a:p>
            <a:pPr lvl="1" eaLnBrk="1" hangingPunct="1"/>
            <a:r>
              <a:rPr lang="es-ES" smtClean="0"/>
              <a:t>Entidades </a:t>
            </a:r>
            <a:r>
              <a:rPr lang="es-ES" smtClean="0">
                <a:solidFill>
                  <a:srgbClr val="339933"/>
                </a:solidFill>
              </a:rPr>
              <a:t>sin ánimo de lucro</a:t>
            </a:r>
            <a:r>
              <a:rPr lang="es-ES" smtClean="0"/>
              <a:t> Fundaciones</a:t>
            </a:r>
          </a:p>
          <a:p>
            <a:pPr lvl="1" eaLnBrk="1" hangingPunct="1"/>
            <a:r>
              <a:rPr lang="es-ES" smtClean="0"/>
              <a:t>Otras </a:t>
            </a:r>
            <a:r>
              <a:rPr lang="es-ES" smtClean="0">
                <a:solidFill>
                  <a:srgbClr val="339933"/>
                </a:solidFill>
              </a:rPr>
              <a:t>sin ánimo de lucro</a:t>
            </a:r>
            <a:r>
              <a:rPr lang="es-ES" smtClean="0"/>
              <a:t>: entre las que se encuentran las cooperativas, sindicatos, asociaciones gremiales, colegios profesionales,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609600"/>
          </a:xfrm>
        </p:spPr>
        <p:txBody>
          <a:bodyPr/>
          <a:lstStyle/>
          <a:p>
            <a:pPr eaLnBrk="1" hangingPunct="1"/>
            <a:r>
              <a:rPr lang="es-ES" smtClean="0"/>
              <a:t>Según la titularidad. Empresa pública o privada</a:t>
            </a:r>
          </a:p>
        </p:txBody>
      </p:sp>
      <p:sp>
        <p:nvSpPr>
          <p:cNvPr id="13315" name="Rectangle 3"/>
          <p:cNvSpPr>
            <a:spLocks noGrp="1" noChangeArrowheads="1"/>
          </p:cNvSpPr>
          <p:nvPr>
            <p:ph type="body" idx="1"/>
          </p:nvPr>
        </p:nvSpPr>
        <p:spPr/>
        <p:txBody>
          <a:bodyPr/>
          <a:lstStyle/>
          <a:p>
            <a:pPr eaLnBrk="1" hangingPunct="1"/>
            <a:r>
              <a:rPr lang="es-ES" smtClean="0"/>
              <a:t>PROS ¿Porqué o para qué la empresa pública?</a:t>
            </a:r>
          </a:p>
          <a:p>
            <a:pPr lvl="1" eaLnBrk="1" hangingPunct="1"/>
            <a:endParaRPr lang="es-ES" smtClean="0"/>
          </a:p>
          <a:p>
            <a:pPr lvl="1" eaLnBrk="1" hangingPunct="1"/>
            <a:endParaRPr lang="es-ES" smtClean="0"/>
          </a:p>
          <a:p>
            <a:pPr lvl="1" eaLnBrk="1" hangingPunct="1"/>
            <a:endParaRPr lang="es-ES" smtClean="0"/>
          </a:p>
          <a:p>
            <a:pPr lvl="1" eaLnBrk="1" hangingPunct="1"/>
            <a:endParaRPr lang="es-ES" smtClean="0"/>
          </a:p>
          <a:p>
            <a:pPr lvl="1" eaLnBrk="1" hangingPunct="1"/>
            <a:endParaRPr lang="es-ES" smtClean="0"/>
          </a:p>
          <a:p>
            <a:pPr lvl="1" eaLnBrk="1" hangingPunct="1"/>
            <a:endParaRPr lang="es-ES" smtClean="0"/>
          </a:p>
          <a:p>
            <a:pPr lvl="1" eaLnBrk="1" hangingPunct="1"/>
            <a:endParaRPr lang="es-ES" smtClean="0"/>
          </a:p>
          <a:p>
            <a:pPr eaLnBrk="1" hangingPunct="1"/>
            <a:r>
              <a:rPr lang="es-ES" smtClean="0"/>
              <a:t>CONTRAS ¿Porqué no la empresa pública?</a:t>
            </a:r>
          </a:p>
        </p:txBody>
      </p:sp>
      <p:grpSp>
        <p:nvGrpSpPr>
          <p:cNvPr id="13316" name="Group 4"/>
          <p:cNvGrpSpPr>
            <a:grpSpLocks/>
          </p:cNvGrpSpPr>
          <p:nvPr/>
        </p:nvGrpSpPr>
        <p:grpSpPr bwMode="auto">
          <a:xfrm>
            <a:off x="7308850" y="5535613"/>
            <a:ext cx="1509713" cy="917575"/>
            <a:chOff x="1202" y="1343"/>
            <a:chExt cx="3582" cy="2178"/>
          </a:xfrm>
        </p:grpSpPr>
        <p:grpSp>
          <p:nvGrpSpPr>
            <p:cNvPr id="13318" name="Group 5"/>
            <p:cNvGrpSpPr>
              <a:grpSpLocks/>
            </p:cNvGrpSpPr>
            <p:nvPr/>
          </p:nvGrpSpPr>
          <p:grpSpPr bwMode="auto">
            <a:xfrm>
              <a:off x="2290" y="1842"/>
              <a:ext cx="2494" cy="1679"/>
              <a:chOff x="2971" y="2205"/>
              <a:chExt cx="2494" cy="1679"/>
            </a:xfrm>
          </p:grpSpPr>
          <p:pic>
            <p:nvPicPr>
              <p:cNvPr id="13320" name="Picture 6"/>
              <p:cNvPicPr>
                <a:picLocks noChangeAspect="1" noChangeArrowheads="1"/>
              </p:cNvPicPr>
              <p:nvPr/>
            </p:nvPicPr>
            <p:blipFill>
              <a:blip r:embed="rId3" cstate="print"/>
              <a:srcRect/>
              <a:stretch>
                <a:fillRect/>
              </a:stretch>
            </p:blipFill>
            <p:spPr bwMode="auto">
              <a:xfrm>
                <a:off x="2971" y="2205"/>
                <a:ext cx="2494" cy="1679"/>
              </a:xfrm>
              <a:prstGeom prst="rect">
                <a:avLst/>
              </a:prstGeom>
              <a:noFill/>
              <a:ln w="9525">
                <a:noFill/>
                <a:miter lim="800000"/>
                <a:headEnd/>
                <a:tailEnd/>
              </a:ln>
            </p:spPr>
          </p:pic>
          <p:sp>
            <p:nvSpPr>
              <p:cNvPr id="13321" name="Rectangle 7"/>
              <p:cNvSpPr>
                <a:spLocks noChangeArrowheads="1"/>
              </p:cNvSpPr>
              <p:nvPr/>
            </p:nvSpPr>
            <p:spPr bwMode="auto">
              <a:xfrm>
                <a:off x="2971" y="2205"/>
                <a:ext cx="2494" cy="1679"/>
              </a:xfrm>
              <a:prstGeom prst="rect">
                <a:avLst/>
              </a:prstGeom>
              <a:noFill/>
              <a:ln w="9525">
                <a:solidFill>
                  <a:schemeClr val="tx1"/>
                </a:solidFill>
                <a:miter lim="800000"/>
                <a:headEnd/>
                <a:tailEnd/>
              </a:ln>
            </p:spPr>
            <p:txBody>
              <a:bodyPr wrap="none" anchor="ctr"/>
              <a:lstStyle/>
              <a:p>
                <a:endParaRPr lang="es-ES"/>
              </a:p>
            </p:txBody>
          </p:sp>
        </p:grpSp>
        <p:pic>
          <p:nvPicPr>
            <p:cNvPr id="13319" name="Picture 8"/>
            <p:cNvPicPr>
              <a:picLocks noChangeAspect="1" noChangeArrowheads="1"/>
            </p:cNvPicPr>
            <p:nvPr/>
          </p:nvPicPr>
          <p:blipFill>
            <a:blip r:embed="rId4" cstate="print"/>
            <a:srcRect/>
            <a:stretch>
              <a:fillRect/>
            </a:stretch>
          </p:blipFill>
          <p:spPr bwMode="auto">
            <a:xfrm>
              <a:off x="1202" y="1343"/>
              <a:ext cx="1320" cy="870"/>
            </a:xfrm>
            <a:prstGeom prst="rect">
              <a:avLst/>
            </a:prstGeom>
            <a:noFill/>
            <a:ln w="9525">
              <a:noFill/>
              <a:miter lim="800000"/>
              <a:headEnd/>
              <a:tailEnd/>
            </a:ln>
          </p:spPr>
        </p:pic>
      </p:grpSp>
      <p:sp>
        <p:nvSpPr>
          <p:cNvPr id="228361" name="Rectangle 9"/>
          <p:cNvSpPr>
            <a:spLocks noChangeArrowheads="1"/>
          </p:cNvSpPr>
          <p:nvPr/>
        </p:nvSpPr>
        <p:spPr bwMode="auto">
          <a:xfrm rot="5400000">
            <a:off x="6839745" y="2818606"/>
            <a:ext cx="3529012" cy="574675"/>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pPr>
              <a:defRPr/>
            </a:pPr>
            <a:r>
              <a:rPr lang="es-ES" sz="4000"/>
              <a:t>B = I - 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ES" smtClean="0"/>
              <a:t>Según la forma jurídica</a:t>
            </a:r>
          </a:p>
        </p:txBody>
      </p:sp>
      <p:sp>
        <p:nvSpPr>
          <p:cNvPr id="14339" name="Rectangle 3"/>
          <p:cNvSpPr>
            <a:spLocks noGrp="1" noChangeArrowheads="1"/>
          </p:cNvSpPr>
          <p:nvPr>
            <p:ph type="body" idx="1"/>
          </p:nvPr>
        </p:nvSpPr>
        <p:spPr/>
        <p:txBody>
          <a:bodyPr/>
          <a:lstStyle/>
          <a:p>
            <a:pPr eaLnBrk="1" hangingPunct="1">
              <a:lnSpc>
                <a:spcPct val="80000"/>
              </a:lnSpc>
            </a:pPr>
            <a:r>
              <a:rPr lang="es-ES" smtClean="0"/>
              <a:t>Sociedades sin ánimo de lucro</a:t>
            </a:r>
          </a:p>
          <a:p>
            <a:pPr lvl="1" eaLnBrk="1" hangingPunct="1">
              <a:lnSpc>
                <a:spcPct val="90000"/>
              </a:lnSpc>
            </a:pPr>
            <a:r>
              <a:rPr lang="es-ES" smtClean="0"/>
              <a:t>Asociaciones</a:t>
            </a:r>
          </a:p>
          <a:p>
            <a:pPr lvl="1" eaLnBrk="1" hangingPunct="1">
              <a:lnSpc>
                <a:spcPct val="110000"/>
              </a:lnSpc>
            </a:pPr>
            <a:r>
              <a:rPr lang="es-ES" smtClean="0"/>
              <a:t>Las Cooperativas: no existen utilidades, sino que “excedentes”, </a:t>
            </a:r>
            <a:r>
              <a:rPr lang="es-ES" sz="1600" smtClean="0"/>
              <a:t>que deben distribuirse en proporción al esfuerzo social</a:t>
            </a:r>
          </a:p>
          <a:p>
            <a:pPr lvl="1" eaLnBrk="1" hangingPunct="1">
              <a:lnSpc>
                <a:spcPct val="110000"/>
              </a:lnSpc>
            </a:pPr>
            <a:r>
              <a:rPr lang="es-ES" smtClean="0"/>
              <a:t>Fundaciones</a:t>
            </a:r>
          </a:p>
          <a:p>
            <a:pPr eaLnBrk="1" hangingPunct="1">
              <a:lnSpc>
                <a:spcPct val="110000"/>
              </a:lnSpc>
            </a:pPr>
            <a:r>
              <a:rPr lang="es-ES" smtClean="0"/>
              <a:t>Sociedades con ánimo de lucro</a:t>
            </a:r>
          </a:p>
          <a:p>
            <a:pPr lvl="1" eaLnBrk="1" hangingPunct="1">
              <a:lnSpc>
                <a:spcPct val="110000"/>
              </a:lnSpc>
            </a:pPr>
            <a:r>
              <a:rPr lang="es-ES" smtClean="0"/>
              <a:t>Sociedades Colectivas</a:t>
            </a:r>
          </a:p>
          <a:p>
            <a:pPr lvl="1" eaLnBrk="1" hangingPunct="1">
              <a:lnSpc>
                <a:spcPct val="110000"/>
              </a:lnSpc>
            </a:pPr>
            <a:r>
              <a:rPr lang="es-ES" smtClean="0"/>
              <a:t>Sociedades en Comandita Simple y por Acciones</a:t>
            </a:r>
          </a:p>
          <a:p>
            <a:pPr lvl="1" eaLnBrk="1" hangingPunct="1">
              <a:lnSpc>
                <a:spcPct val="110000"/>
              </a:lnSpc>
            </a:pPr>
            <a:r>
              <a:rPr lang="es-ES" smtClean="0"/>
              <a:t>Sociedades de Responsabilidad Limitada</a:t>
            </a:r>
          </a:p>
          <a:p>
            <a:pPr lvl="1" eaLnBrk="1" hangingPunct="1">
              <a:lnSpc>
                <a:spcPct val="110000"/>
              </a:lnSpc>
            </a:pPr>
            <a:r>
              <a:rPr lang="es-ES" smtClean="0"/>
              <a:t>Sociedades Anónimas</a:t>
            </a:r>
          </a:p>
          <a:p>
            <a:pPr lvl="1" eaLnBrk="1" hangingPunct="1">
              <a:lnSpc>
                <a:spcPct val="110000"/>
              </a:lnSpc>
            </a:pPr>
            <a:r>
              <a:rPr lang="es-ES" smtClean="0"/>
              <a:t>Sociedades Anónima Laboral</a:t>
            </a:r>
          </a:p>
          <a:p>
            <a:pPr eaLnBrk="1" hangingPunct="1">
              <a:lnSpc>
                <a:spcPct val="110000"/>
              </a:lnSpc>
            </a:pPr>
            <a:r>
              <a:rPr lang="es-ES" smtClean="0"/>
              <a:t>El empresario individual</a:t>
            </a:r>
          </a:p>
          <a:p>
            <a:pPr lvl="1" eaLnBrk="1" hangingPunct="1">
              <a:lnSpc>
                <a:spcPct val="110000"/>
              </a:lnSpc>
            </a:pPr>
            <a:r>
              <a:rPr lang="es-ES" smtClean="0"/>
              <a:t>Empresa = persona física</a:t>
            </a:r>
          </a:p>
        </p:txBody>
      </p:sp>
      <p:pic>
        <p:nvPicPr>
          <p:cNvPr id="14340" name="Picture 4" descr="IE">
            <a:hlinkClick r:id="rId3"/>
          </p:cNvPr>
          <p:cNvPicPr>
            <a:picLocks noChangeAspect="1" noChangeArrowheads="1"/>
          </p:cNvPicPr>
          <p:nvPr/>
        </p:nvPicPr>
        <p:blipFill>
          <a:blip r:embed="rId4" cstate="print"/>
          <a:srcRect/>
          <a:stretch>
            <a:fillRect/>
          </a:stretch>
        </p:blipFill>
        <p:spPr bwMode="auto">
          <a:xfrm>
            <a:off x="8243888" y="5734050"/>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2906</TotalTime>
  <Words>6902</Words>
  <Application>Microsoft Office PowerPoint</Application>
  <PresentationFormat>Presentació en pantalla (4:3)</PresentationFormat>
  <Paragraphs>1336</Paragraphs>
  <Slides>33</Slides>
  <Notes>17</Notes>
  <HiddenSlides>0</HiddenSlides>
  <MMClips>0</MMClips>
  <ScaleCrop>false</ScaleCrop>
  <HeadingPairs>
    <vt:vector size="6" baseType="variant">
      <vt:variant>
        <vt:lpstr>Tema</vt:lpstr>
      </vt:variant>
      <vt:variant>
        <vt:i4>1</vt:i4>
      </vt:variant>
      <vt:variant>
        <vt:lpstr>Servidors OLE incrustats</vt:lpstr>
      </vt:variant>
      <vt:variant>
        <vt:i4>3</vt:i4>
      </vt:variant>
      <vt:variant>
        <vt:lpstr>Títols de les diapositives</vt:lpstr>
      </vt:variant>
      <vt:variant>
        <vt:i4>33</vt:i4>
      </vt:variant>
    </vt:vector>
  </HeadingPairs>
  <TitlesOfParts>
    <vt:vector size="37" baseType="lpstr">
      <vt:lpstr>Diseño predeterminado</vt:lpstr>
      <vt:lpstr>Image</vt:lpstr>
      <vt:lpstr>Gráfico</vt:lpstr>
      <vt:lpstr>Documento</vt:lpstr>
      <vt:lpstr>Diapositiva 1</vt:lpstr>
      <vt:lpstr>Índice</vt:lpstr>
      <vt:lpstr>¿Qué es una empresa?</vt:lpstr>
      <vt:lpstr>Empresas según el sector de actividad</vt:lpstr>
      <vt:lpstr>Según el tamaño</vt:lpstr>
      <vt:lpstr>Según el ámbito de actuación</vt:lpstr>
      <vt:lpstr>Según la legislación que las regula</vt:lpstr>
      <vt:lpstr>Según la titularidad. Empresa pública o privada</vt:lpstr>
      <vt:lpstr>Según la forma jurídica</vt:lpstr>
      <vt:lpstr>Tipos de sociedades</vt:lpstr>
      <vt:lpstr>Formas jurídicas de las empresas. España</vt:lpstr>
      <vt:lpstr>La empresa familiar</vt:lpstr>
      <vt:lpstr>La empresa familiar. La sucesión</vt:lpstr>
      <vt:lpstr>La empresa familiar. Otras peculiaridades</vt:lpstr>
      <vt:lpstr>La empresa familiar. El protocolo familiar</vt:lpstr>
      <vt:lpstr>La empresa: sistema, abierto, complejo, regulado</vt:lpstr>
      <vt:lpstr>Elementos que conforman una empresa</vt:lpstr>
      <vt:lpstr>Diversidad en los objetivos de los stakeholders</vt:lpstr>
      <vt:lpstr>Ciclo de explotación. Generación de valor añadido</vt:lpstr>
      <vt:lpstr>La ecuación de supervivencia de la empresa</vt:lpstr>
      <vt:lpstr>La ecuación de supervivencia de la empresa</vt:lpstr>
      <vt:lpstr>Entorno</vt:lpstr>
      <vt:lpstr>Administración del sistema empresarial</vt:lpstr>
      <vt:lpstr>Diapositiva 24</vt:lpstr>
      <vt:lpstr>Diapositiva 25</vt:lpstr>
      <vt:lpstr>Diapositiva 26</vt:lpstr>
      <vt:lpstr>Diapositiva 27</vt:lpstr>
      <vt:lpstr>Diapositiva 28</vt:lpstr>
      <vt:lpstr>Sistemas de información</vt:lpstr>
      <vt:lpstr>La empresa, ... casi</vt:lpstr>
      <vt:lpstr>... + Organización = Empresa</vt:lpstr>
      <vt:lpstr>La cadena de actividades de la empresa</vt:lpstr>
      <vt:lpstr>Espíritu emprendedor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UPCnet</cp:lastModifiedBy>
  <cp:revision>211</cp:revision>
  <dcterms:created xsi:type="dcterms:W3CDTF">1601-01-01T00:00:00Z</dcterms:created>
  <dcterms:modified xsi:type="dcterms:W3CDTF">2012-11-19T23:04:39Z</dcterms:modified>
</cp:coreProperties>
</file>