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54" r:id="rId2"/>
    <p:sldId id="288" r:id="rId3"/>
    <p:sldId id="314" r:id="rId4"/>
    <p:sldId id="357" r:id="rId5"/>
    <p:sldId id="295" r:id="rId6"/>
    <p:sldId id="322" r:id="rId7"/>
    <p:sldId id="321" r:id="rId8"/>
    <p:sldId id="320" r:id="rId9"/>
    <p:sldId id="323" r:id="rId10"/>
    <p:sldId id="324" r:id="rId11"/>
    <p:sldId id="351" r:id="rId12"/>
    <p:sldId id="352" r:id="rId13"/>
    <p:sldId id="318" r:id="rId14"/>
    <p:sldId id="326" r:id="rId15"/>
    <p:sldId id="327" r:id="rId16"/>
    <p:sldId id="355" r:id="rId17"/>
    <p:sldId id="330" r:id="rId18"/>
    <p:sldId id="328" r:id="rId19"/>
    <p:sldId id="331" r:id="rId20"/>
    <p:sldId id="332" r:id="rId21"/>
    <p:sldId id="344" r:id="rId22"/>
    <p:sldId id="347" r:id="rId23"/>
    <p:sldId id="333" r:id="rId24"/>
    <p:sldId id="336" r:id="rId25"/>
    <p:sldId id="338" r:id="rId26"/>
    <p:sldId id="340" r:id="rId27"/>
    <p:sldId id="356" r:id="rId28"/>
    <p:sldId id="339" r:id="rId29"/>
    <p:sldId id="342" r:id="rId30"/>
    <p:sldId id="343" r:id="rId31"/>
    <p:sldId id="311" r:id="rId32"/>
  </p:sldIdLst>
  <p:sldSz cx="9144000" cy="6858000" type="screen4x3"/>
  <p:notesSz cx="7099300" cy="10234613"/>
  <p:defaultTextStyle>
    <a:defPPr>
      <a:defRPr lang="en-US"/>
    </a:defPPr>
    <a:lvl1pPr algn="ctr" rtl="0" fontAlgn="base">
      <a:spcBef>
        <a:spcPct val="0"/>
      </a:spcBef>
      <a:spcAft>
        <a:spcPct val="0"/>
      </a:spcAft>
      <a:defRPr sz="900" kern="1200">
        <a:solidFill>
          <a:schemeClr val="bg1"/>
        </a:solidFill>
        <a:latin typeface="Arial" charset="0"/>
        <a:ea typeface="+mn-ea"/>
        <a:cs typeface="+mn-cs"/>
      </a:defRPr>
    </a:lvl1pPr>
    <a:lvl2pPr marL="457200" algn="ctr" rtl="0" fontAlgn="base">
      <a:spcBef>
        <a:spcPct val="0"/>
      </a:spcBef>
      <a:spcAft>
        <a:spcPct val="0"/>
      </a:spcAft>
      <a:defRPr sz="900" kern="1200">
        <a:solidFill>
          <a:schemeClr val="bg1"/>
        </a:solidFill>
        <a:latin typeface="Arial" charset="0"/>
        <a:ea typeface="+mn-ea"/>
        <a:cs typeface="+mn-cs"/>
      </a:defRPr>
    </a:lvl2pPr>
    <a:lvl3pPr marL="914400" algn="ctr" rtl="0" fontAlgn="base">
      <a:spcBef>
        <a:spcPct val="0"/>
      </a:spcBef>
      <a:spcAft>
        <a:spcPct val="0"/>
      </a:spcAft>
      <a:defRPr sz="900" kern="1200">
        <a:solidFill>
          <a:schemeClr val="bg1"/>
        </a:solidFill>
        <a:latin typeface="Arial" charset="0"/>
        <a:ea typeface="+mn-ea"/>
        <a:cs typeface="+mn-cs"/>
      </a:defRPr>
    </a:lvl3pPr>
    <a:lvl4pPr marL="1371600" algn="ctr" rtl="0" fontAlgn="base">
      <a:spcBef>
        <a:spcPct val="0"/>
      </a:spcBef>
      <a:spcAft>
        <a:spcPct val="0"/>
      </a:spcAft>
      <a:defRPr sz="900" kern="1200">
        <a:solidFill>
          <a:schemeClr val="bg1"/>
        </a:solidFill>
        <a:latin typeface="Arial" charset="0"/>
        <a:ea typeface="+mn-ea"/>
        <a:cs typeface="+mn-cs"/>
      </a:defRPr>
    </a:lvl4pPr>
    <a:lvl5pPr marL="1828800" algn="ctr" rtl="0" fontAlgn="base">
      <a:spcBef>
        <a:spcPct val="0"/>
      </a:spcBef>
      <a:spcAft>
        <a:spcPct val="0"/>
      </a:spcAft>
      <a:defRPr sz="900" kern="1200">
        <a:solidFill>
          <a:schemeClr val="bg1"/>
        </a:solidFill>
        <a:latin typeface="Arial" charset="0"/>
        <a:ea typeface="+mn-ea"/>
        <a:cs typeface="+mn-cs"/>
      </a:defRPr>
    </a:lvl5pPr>
    <a:lvl6pPr marL="2286000" algn="l" defTabSz="914400" rtl="0" eaLnBrk="1" latinLnBrk="0" hangingPunct="1">
      <a:defRPr sz="900" kern="1200">
        <a:solidFill>
          <a:schemeClr val="bg1"/>
        </a:solidFill>
        <a:latin typeface="Arial" charset="0"/>
        <a:ea typeface="+mn-ea"/>
        <a:cs typeface="+mn-cs"/>
      </a:defRPr>
    </a:lvl6pPr>
    <a:lvl7pPr marL="2743200" algn="l" defTabSz="914400" rtl="0" eaLnBrk="1" latinLnBrk="0" hangingPunct="1">
      <a:defRPr sz="900" kern="1200">
        <a:solidFill>
          <a:schemeClr val="bg1"/>
        </a:solidFill>
        <a:latin typeface="Arial" charset="0"/>
        <a:ea typeface="+mn-ea"/>
        <a:cs typeface="+mn-cs"/>
      </a:defRPr>
    </a:lvl7pPr>
    <a:lvl8pPr marL="3200400" algn="l" defTabSz="914400" rtl="0" eaLnBrk="1" latinLnBrk="0" hangingPunct="1">
      <a:defRPr sz="900" kern="1200">
        <a:solidFill>
          <a:schemeClr val="bg1"/>
        </a:solidFill>
        <a:latin typeface="Arial" charset="0"/>
        <a:ea typeface="+mn-ea"/>
        <a:cs typeface="+mn-cs"/>
      </a:defRPr>
    </a:lvl8pPr>
    <a:lvl9pPr marL="3657600" algn="l" defTabSz="914400" rtl="0" eaLnBrk="1" latinLnBrk="0" hangingPunct="1">
      <a:defRPr sz="900"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4F7DAE"/>
    <a:srgbClr val="CC3300"/>
    <a:srgbClr val="FF0000"/>
    <a:srgbClr val="CC6600"/>
    <a:srgbClr val="008000"/>
    <a:srgbClr val="FFDCD1"/>
    <a:srgbClr val="FFD9CD"/>
    <a:srgbClr val="DDFFDD"/>
    <a:srgbClr val="C5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2" autoAdjust="0"/>
    <p:restoredTop sz="99689" autoAdjust="0"/>
  </p:normalViewPr>
  <p:slideViewPr>
    <p:cSldViewPr showGuides="1">
      <p:cViewPr varScale="1">
        <p:scale>
          <a:sx n="88" d="100"/>
          <a:sy n="88" d="100"/>
        </p:scale>
        <p:origin x="-1282" y="-67"/>
      </p:cViewPr>
      <p:guideLst>
        <p:guide orient="horz" pos="4065"/>
        <p:guide orient="horz" pos="576"/>
        <p:guide orient="horz" pos="4247"/>
        <p:guide pos="5712"/>
        <p:guide pos="5664"/>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942" y="-6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7.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22531"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endParaRPr lang="es-ES"/>
          </a:p>
        </p:txBody>
      </p:sp>
      <p:sp>
        <p:nvSpPr>
          <p:cNvPr id="22532"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22533"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fld id="{67BDC43E-1CB3-41DC-900F-52D5AFF24986}" type="slidenum">
              <a:rPr lang="es-ES"/>
              <a:pPr/>
              <a:t>‹#›</a:t>
            </a:fld>
            <a:endParaRPr lang="es-ES"/>
          </a:p>
        </p:txBody>
      </p:sp>
    </p:spTree>
    <p:extLst>
      <p:ext uri="{BB962C8B-B14F-4D97-AF65-F5344CB8AC3E}">
        <p14:creationId xmlns:p14="http://schemas.microsoft.com/office/powerpoint/2010/main" val="1781040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5123" name="Rectangle 3"/>
          <p:cNvSpPr>
            <a:spLocks noGrp="1" noChangeArrowheads="1"/>
          </p:cNvSpPr>
          <p:nvPr>
            <p:ph type="dt"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endParaRPr lang="es-ES"/>
          </a:p>
        </p:txBody>
      </p:sp>
      <p:sp>
        <p:nvSpPr>
          <p:cNvPr id="5124"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407988" y="4689475"/>
            <a:ext cx="6289675" cy="4776788"/>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5126" name="Rectangle 6"/>
          <p:cNvSpPr>
            <a:spLocks noGrp="1" noChangeArrowheads="1"/>
          </p:cNvSpPr>
          <p:nvPr>
            <p:ph type="ftr" sz="quarter" idx="4"/>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5127" name="Rectangle 7"/>
          <p:cNvSpPr>
            <a:spLocks noGrp="1" noChangeArrowheads="1"/>
          </p:cNvSpPr>
          <p:nvPr>
            <p:ph type="sldNum" sz="quarter" idx="5"/>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fld id="{93CDDDF8-4B1F-4673-91CE-8C5310770E4D}" type="slidenum">
              <a:rPr lang="es-ES"/>
              <a:pPr/>
              <a:t>‹#›</a:t>
            </a:fld>
            <a:endParaRPr lang="es-ES"/>
          </a:p>
        </p:txBody>
      </p:sp>
    </p:spTree>
    <p:extLst>
      <p:ext uri="{BB962C8B-B14F-4D97-AF65-F5344CB8AC3E}">
        <p14:creationId xmlns:p14="http://schemas.microsoft.com/office/powerpoint/2010/main" val="35868382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457200" algn="l" rtl="0" fontAlgn="base">
      <a:spcBef>
        <a:spcPct val="30000"/>
      </a:spcBef>
      <a:spcAft>
        <a:spcPct val="0"/>
      </a:spcAft>
      <a:defRPr sz="900" kern="1200">
        <a:solidFill>
          <a:schemeClr val="tx1"/>
        </a:solidFill>
        <a:latin typeface="Arial" charset="0"/>
        <a:ea typeface="+mn-ea"/>
        <a:cs typeface="+mn-cs"/>
      </a:defRPr>
    </a:lvl2pPr>
    <a:lvl3pPr marL="914400" algn="l" rtl="0" fontAlgn="base">
      <a:spcBef>
        <a:spcPct val="30000"/>
      </a:spcBef>
      <a:spcAft>
        <a:spcPct val="0"/>
      </a:spcAft>
      <a:defRPr sz="900" kern="1200">
        <a:solidFill>
          <a:schemeClr val="tx1"/>
        </a:solidFill>
        <a:latin typeface="Arial" charset="0"/>
        <a:ea typeface="+mn-ea"/>
        <a:cs typeface="+mn-cs"/>
      </a:defRPr>
    </a:lvl3pPr>
    <a:lvl4pPr marL="1371600" algn="l" rtl="0" fontAlgn="base">
      <a:spcBef>
        <a:spcPct val="30000"/>
      </a:spcBef>
      <a:spcAft>
        <a:spcPct val="0"/>
      </a:spcAft>
      <a:defRPr sz="900" kern="1200">
        <a:solidFill>
          <a:schemeClr val="tx1"/>
        </a:solidFill>
        <a:latin typeface="Arial" charset="0"/>
        <a:ea typeface="+mn-ea"/>
        <a:cs typeface="+mn-cs"/>
      </a:defRPr>
    </a:lvl4pPr>
    <a:lvl5pPr marL="1828800" algn="l" rtl="0" fontAlgn="base">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E9D78-DB4B-4E24-AB5A-A042AAAC610D}" type="slidenum">
              <a:rPr lang="es-ES"/>
              <a:pPr/>
              <a:t>2</a:t>
            </a:fld>
            <a:endParaRPr lang="es-ES"/>
          </a:p>
        </p:txBody>
      </p:sp>
      <p:sp>
        <p:nvSpPr>
          <p:cNvPr id="83970" name="Rectangle 2"/>
          <p:cNvSpPr>
            <a:spLocks noGrp="1" noRot="1" noChangeAspect="1" noChangeArrowheads="1" noTextEdit="1"/>
          </p:cNvSpPr>
          <p:nvPr>
            <p:ph type="sldImg"/>
          </p:nvPr>
        </p:nvSpPr>
        <p:spPr>
          <a:xfrm>
            <a:off x="1266825" y="887413"/>
            <a:ext cx="4710113" cy="3532187"/>
          </a:xfrm>
          <a:ln/>
        </p:spPr>
      </p:sp>
      <p:sp>
        <p:nvSpPr>
          <p:cNvPr id="83971" name="Rectangle 3"/>
          <p:cNvSpPr>
            <a:spLocks noGrp="1" noChangeArrowheads="1"/>
          </p:cNvSpPr>
          <p:nvPr>
            <p:ph type="body" idx="1"/>
          </p:nvPr>
        </p:nvSpPr>
        <p:spPr>
          <a:xfrm>
            <a:off x="304800" y="4419600"/>
            <a:ext cx="6553200" cy="5181600"/>
          </a:xfrm>
        </p:spPr>
        <p:txBody>
          <a:bodyPr/>
          <a:lstStyle/>
          <a:p>
            <a:r>
              <a:rPr lang="es-ES"/>
              <a:t>DIEZ DE CASTRO, E.P., et al "Administración y Dirección" McGraw-Hill, 2001</a:t>
            </a:r>
          </a:p>
          <a:p>
            <a:r>
              <a:rPr lang="es-ES"/>
              <a:t>En especial capítulos 1, 8, 9, 15, 16, 17</a:t>
            </a:r>
          </a:p>
          <a:p>
            <a:endParaRPr lang="es-ES"/>
          </a:p>
          <a:p>
            <a:r>
              <a:rPr lang="es-ES"/>
              <a:t>GÓMEZ MEJÍA, L.R.; BALKIN, D. B. "Administración" McGraw-Hill, 2003 Parte V</a:t>
            </a:r>
          </a:p>
          <a:p>
            <a:endParaRPr lang="es-ES"/>
          </a:p>
          <a:p>
            <a:r>
              <a:rPr lang="es-ES"/>
              <a:t>De MARCO, Tom; LISTER, Timothy </a:t>
            </a:r>
            <a:r>
              <a:rPr lang="es-ES" b="1"/>
              <a:t>Peopleware: Productive Projects and Teams</a:t>
            </a:r>
            <a:r>
              <a:rPr lang="es-ES"/>
              <a:t>, Dorset House Publishing, 1999</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C6F77B-203D-4FE3-89BE-046482C4D2ED}" type="slidenum">
              <a:rPr lang="es-ES"/>
              <a:pPr/>
              <a:t>11</a:t>
            </a:fld>
            <a:endParaRPr lang="es-ES"/>
          </a:p>
        </p:txBody>
      </p:sp>
      <p:sp>
        <p:nvSpPr>
          <p:cNvPr id="242690" name="Rectangle 2"/>
          <p:cNvSpPr>
            <a:spLocks noGrp="1" noRot="1" noChangeAspect="1" noChangeArrowheads="1" noTextEdit="1"/>
          </p:cNvSpPr>
          <p:nvPr>
            <p:ph type="sldImg"/>
          </p:nvPr>
        </p:nvSpPr>
        <p:spPr>
          <a:xfrm>
            <a:off x="990600" y="766763"/>
            <a:ext cx="5118100" cy="3838575"/>
          </a:xfrm>
          <a:ln/>
        </p:spPr>
      </p:sp>
      <p:sp>
        <p:nvSpPr>
          <p:cNvPr id="242691" name="Rectangle 3"/>
          <p:cNvSpPr>
            <a:spLocks noGrp="1" noChangeArrowheads="1"/>
          </p:cNvSpPr>
          <p:nvPr>
            <p:ph type="body" idx="1"/>
          </p:nvPr>
        </p:nvSpPr>
        <p:spPr>
          <a:xfrm>
            <a:off x="709613" y="4860925"/>
            <a:ext cx="5680075" cy="4606925"/>
          </a:xfrm>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78808-A580-421D-979C-F368D900B1E2}" type="slidenum">
              <a:rPr lang="es-ES"/>
              <a:pPr/>
              <a:t>12</a:t>
            </a:fld>
            <a:endParaRPr lang="es-ES"/>
          </a:p>
        </p:txBody>
      </p:sp>
      <p:sp>
        <p:nvSpPr>
          <p:cNvPr id="244738" name="Rectangle 2"/>
          <p:cNvSpPr>
            <a:spLocks noGrp="1" noRot="1" noChangeAspect="1" noChangeArrowheads="1" noTextEdit="1"/>
          </p:cNvSpPr>
          <p:nvPr>
            <p:ph type="sldImg"/>
          </p:nvPr>
        </p:nvSpPr>
        <p:spPr>
          <a:xfrm>
            <a:off x="990600" y="766763"/>
            <a:ext cx="5118100" cy="3838575"/>
          </a:xfrm>
          <a:ln/>
        </p:spPr>
      </p:sp>
      <p:sp>
        <p:nvSpPr>
          <p:cNvPr id="244739" name="Rectangle 3"/>
          <p:cNvSpPr>
            <a:spLocks noGrp="1" noChangeArrowheads="1"/>
          </p:cNvSpPr>
          <p:nvPr>
            <p:ph type="body" idx="1"/>
          </p:nvPr>
        </p:nvSpPr>
        <p:spPr>
          <a:xfrm>
            <a:off x="709613" y="4860925"/>
            <a:ext cx="5680075" cy="4606925"/>
          </a:xfrm>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6D45A-590B-44CA-84F3-0AB71F2FE481}" type="slidenum">
              <a:rPr lang="es-ES"/>
              <a:pPr/>
              <a:t>14</a:t>
            </a:fld>
            <a:endParaRPr lang="es-E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r>
              <a:rPr lang="es-ES"/>
              <a:t>Los siguientes elementos (izquierda) son componentes básicos de toda planificación y se expresan mediante los instrumentos (derecha)</a:t>
            </a:r>
          </a:p>
          <a:p>
            <a:r>
              <a:rPr lang="es-ES"/>
              <a:t>OBJETIVOS	-&gt; INDICADORES</a:t>
            </a:r>
          </a:p>
          <a:p>
            <a:r>
              <a:rPr lang="es-ES"/>
              <a:t>ACCIONES	-&gt; CALENDARIO</a:t>
            </a:r>
          </a:p>
          <a:p>
            <a:r>
              <a:rPr lang="es-ES"/>
              <a:t>RECURSOS	-&gt; PRESUPUESTO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4D432-6AFB-4379-AA6B-2F44765A7D46}" type="slidenum">
              <a:rPr lang="es-ES"/>
              <a:pPr/>
              <a:t>21</a:t>
            </a:fld>
            <a:endParaRPr lang="es-ES"/>
          </a:p>
        </p:txBody>
      </p:sp>
      <p:sp>
        <p:nvSpPr>
          <p:cNvPr id="227330" name="Rectangle 2"/>
          <p:cNvSpPr>
            <a:spLocks noGrp="1" noRot="1" noChangeAspect="1" noChangeArrowheads="1" noTextEdit="1"/>
          </p:cNvSpPr>
          <p:nvPr>
            <p:ph type="sldImg"/>
          </p:nvPr>
        </p:nvSpPr>
        <p:spPr>
          <a:xfrm>
            <a:off x="995363" y="768350"/>
            <a:ext cx="5114925" cy="3836988"/>
          </a:xfrm>
          <a:ln/>
        </p:spPr>
      </p:sp>
      <p:sp>
        <p:nvSpPr>
          <p:cNvPr id="227331" name="Rectangle 3"/>
          <p:cNvSpPr>
            <a:spLocks noGrp="1" noChangeArrowheads="1"/>
          </p:cNvSpPr>
          <p:nvPr>
            <p:ph type="body" idx="1"/>
          </p:nvPr>
        </p:nvSpPr>
        <p:spPr>
          <a:xfrm>
            <a:off x="409575" y="4689475"/>
            <a:ext cx="6288088" cy="4776788"/>
          </a:xfrm>
        </p:spPr>
        <p:txBody>
          <a:bodyPr/>
          <a:lstStyle/>
          <a:p>
            <a:pPr marL="171450" indent="-171450"/>
            <a:r>
              <a:rPr lang="es-ES" b="1"/>
              <a:t>Partes de la estructura:</a:t>
            </a:r>
          </a:p>
          <a:p>
            <a:pPr marL="171450" indent="-171450"/>
            <a:r>
              <a:rPr lang="es-ES"/>
              <a:t>Strategic Apex. (Top management): Board of Directors, Chief Executive Officer</a:t>
            </a:r>
          </a:p>
          <a:p>
            <a:pPr marL="171450" indent="-171450"/>
            <a:r>
              <a:rPr lang="es-ES"/>
              <a:t>Middle Line. (Middle management): VP Operations, VP Marketing, Plant Managers Sales Managers</a:t>
            </a:r>
          </a:p>
          <a:p>
            <a:pPr marL="171450" indent="-171450"/>
            <a:r>
              <a:rPr lang="es-ES"/>
              <a:t>Operating Core. (Operations, operational processes): Purchasing Agents, Machine Operators, Assemblers, Sales Persons, Shippers </a:t>
            </a:r>
          </a:p>
          <a:p>
            <a:pPr marL="171450" indent="-171450"/>
            <a:r>
              <a:rPr lang="es-ES"/>
              <a:t>Technostructure. (Analysts that design systems, processes, etc): Strategic Planning, Personnel Training, Operations Research, Systems Analysis and Design</a:t>
            </a:r>
          </a:p>
          <a:p>
            <a:pPr marL="171450" indent="-171450"/>
            <a:r>
              <a:rPr lang="es-ES"/>
              <a:t>Support Staff. (Support outside of operating workflow): Legal Counsel, Public Relations, Payroll, Mailroom Clerks, Cafeteria Workers</a:t>
            </a:r>
          </a:p>
          <a:p>
            <a:pPr marL="171450" indent="-171450"/>
            <a:r>
              <a:rPr lang="es-ES"/>
              <a:t>Ideology. (Halo of beliefs and traditions;  norms, values, culture) </a:t>
            </a:r>
          </a:p>
          <a:p>
            <a:pPr marL="171450" indent="-171450"/>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31CEE-9D5F-44E8-8DC0-A312D7BB85F4}" type="slidenum">
              <a:rPr lang="es-ES"/>
              <a:pPr/>
              <a:t>28</a:t>
            </a:fld>
            <a:endParaRPr lang="es-E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s-ES"/>
              <a:t>Relación con el sistema de información:</a:t>
            </a:r>
          </a:p>
          <a:p>
            <a:pPr>
              <a:buFontTx/>
              <a:buChar char="-"/>
            </a:pPr>
            <a:r>
              <a:rPr lang="es-ES"/>
              <a:t>Coste de recoger, procesar y distribuir la información (las TIC reducen este coste significativa y progresivamente)</a:t>
            </a:r>
          </a:p>
          <a:p>
            <a:pPr>
              <a:buFontTx/>
              <a:buChar char="-"/>
            </a:pPr>
            <a:r>
              <a:rPr lang="es-ES"/>
              <a:t>Frecuencia con la que se toman datos: depende de la velocidad a la que se pueden producir las desviaciones, la gravedad potencial de las mismas y la capacidad de reacción ante desviaciones que el tema controlado permita</a:t>
            </a:r>
          </a:p>
          <a:p>
            <a:r>
              <a:rPr lang="es-ES"/>
              <a:t>Es necesario contar con un sistema de información que proporcione los requisitos de frecuencia y coste</a:t>
            </a:r>
          </a:p>
          <a:p>
            <a:pPr>
              <a:buFontTx/>
              <a:buChar char="-"/>
            </a:pPr>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0924DA-2CE6-4DDC-BA61-CCB3B6B98CEA}" type="slidenum">
              <a:rPr lang="es-ES"/>
              <a:pPr/>
              <a:t>29</a:t>
            </a:fld>
            <a:endParaRPr lang="es-E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r>
              <a:rPr lang="es-ES"/>
              <a:t>El proceso de presupuestación suele ser anual, aunque ello no es compatible con que se realicen presupuestos que no sigan ese ciclo para proyectos u otras actividades no periódicas.</a:t>
            </a:r>
          </a:p>
          <a:p>
            <a:r>
              <a:rPr lang="es-ES"/>
              <a:t>El proceso de presupuestación anual debe permitir comprobar que las previsiones de la actividad de la empresa, realizada por y para sus diferentes departamentos, son coherentes y se consolidan arrojando un equilibrio básico financiero positivo. Es decir, las previsiones deben dar lugar al cumplimiento de la </a:t>
            </a:r>
            <a:r>
              <a:rPr lang="es-ES" b="1"/>
              <a:t>ecuación del equilibrio vital de la empresa</a:t>
            </a:r>
            <a:r>
              <a:rPr lang="es-ES"/>
              <a:t>:</a:t>
            </a:r>
          </a:p>
          <a:p>
            <a:endParaRPr lang="es-ES"/>
          </a:p>
          <a:p>
            <a:r>
              <a:rPr lang="es-ES"/>
              <a:t>B = I – C &gt; 0</a:t>
            </a:r>
          </a:p>
          <a:p>
            <a:endParaRPr lang="es-ES"/>
          </a:p>
          <a:p>
            <a:r>
              <a:rPr lang="es-ES"/>
              <a:t>Los presupuestos de la mayor parte de los departamentos generan sólo costes. El departamento comercial realiza su planificación: </a:t>
            </a:r>
            <a:r>
              <a:rPr lang="es-ES" b="1"/>
              <a:t>Plan de Marketing</a:t>
            </a:r>
            <a:r>
              <a:rPr lang="es-ES"/>
              <a:t> que incluye además de los gastos previstos para la actividad de este departamento, los ingresos previstos (previsiones de volúmenes de ventas y precios a los que se efectuarán éstas)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A8B98-14DF-47FB-A55F-A24EC3C68963}" type="slidenum">
              <a:rPr lang="es-ES"/>
              <a:pPr/>
              <a:t>31</a:t>
            </a:fld>
            <a:endParaRPr lang="es-E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s-ES">
              <a:latin typeface="Verdan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
        <p:nvSpPr>
          <p:cNvPr id="10251"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endParaRPr lang="es-ES"/>
          </a:p>
        </p:txBody>
      </p:sp>
      <p:sp>
        <p:nvSpPr>
          <p:cNvPr id="10252"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endParaRPr lang="es-ES"/>
          </a:p>
        </p:txBody>
      </p:sp>
      <p:sp>
        <p:nvSpPr>
          <p:cNvPr id="10253"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r>
              <a:rPr lang="es-ES" sz="2400"/>
              <a:t>Empresa y Entorno Económico</a:t>
            </a:r>
          </a:p>
        </p:txBody>
      </p:sp>
      <p:sp>
        <p:nvSpPr>
          <p:cNvPr id="10254"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pPr>
            <a:endParaRPr lang="es-ES" sz="2400"/>
          </a:p>
        </p:txBody>
      </p:sp>
      <p:sp>
        <p:nvSpPr>
          <p:cNvPr id="10260"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pPr>
            <a:r>
              <a:rPr lang="es-ES_tradnl" sz="2400" b="1"/>
              <a:t>Departament d’Organització d’Empreses</a:t>
            </a:r>
            <a:endParaRPr lang="es-ES" sz="2800">
              <a:latin typeface="Times New Roman" pitchFamily="18" charset="0"/>
            </a:endParaRPr>
          </a:p>
        </p:txBody>
      </p:sp>
      <p:graphicFrame>
        <p:nvGraphicFramePr>
          <p:cNvPr id="10264" name="Object 1048"/>
          <p:cNvGraphicFramePr>
            <a:graphicFrameLocks noChangeAspect="1"/>
          </p:cNvGraphicFramePr>
          <p:nvPr/>
        </p:nvGraphicFramePr>
        <p:xfrm>
          <a:off x="7847013" y="6384925"/>
          <a:ext cx="1143000" cy="439738"/>
        </p:xfrm>
        <a:graphic>
          <a:graphicData uri="http://schemas.openxmlformats.org/presentationml/2006/ole">
            <mc:AlternateContent xmlns:mc="http://schemas.openxmlformats.org/markup-compatibility/2006">
              <mc:Choice xmlns:v="urn:schemas-microsoft-com:vml" Requires="v">
                <p:oleObj spid="_x0000_s10270" name="Image" r:id="rId3" imgW="5244444" imgH="2019048" progId="">
                  <p:embed/>
                </p:oleObj>
              </mc:Choice>
              <mc:Fallback>
                <p:oleObj name="Image" r:id="rId3" imgW="5244444" imgH="2019048" progId="">
                  <p:embed/>
                  <p:pic>
                    <p:nvPicPr>
                      <p:cNvPr id="0" name="Picture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6384925"/>
                        <a:ext cx="11430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0"/>
            <a:ext cx="1943100" cy="6172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0"/>
            <a:ext cx="5676900" cy="6172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endParaRPr lang="es-ES"/>
          </a:p>
        </p:txBody>
      </p:sp>
      <p:sp>
        <p:nvSpPr>
          <p:cNvPr id="1026" name="Rectangle 2"/>
          <p:cNvSpPr>
            <a:spLocks noGrp="1" noChangeArrowheads="1"/>
          </p:cNvSpPr>
          <p:nvPr>
            <p:ph type="title"/>
          </p:nvPr>
        </p:nvSpPr>
        <p:spPr bwMode="auto">
          <a:xfrm>
            <a:off x="685800" y="0"/>
            <a:ext cx="77724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endParaRPr lang="es-ES"/>
          </a:p>
        </p:txBody>
      </p:sp>
      <p:sp>
        <p:nvSpPr>
          <p:cNvPr id="1035" name="Rectangle 11"/>
          <p:cNvSpPr>
            <a:spLocks noChangeArrowheads="1"/>
          </p:cNvSpPr>
          <p:nvPr/>
        </p:nvSpPr>
        <p:spPr bwMode="auto">
          <a:xfrm>
            <a:off x="7667625" y="6553200"/>
            <a:ext cx="942975" cy="228600"/>
          </a:xfrm>
          <a:prstGeom prst="rect">
            <a:avLst/>
          </a:prstGeom>
          <a:noFill/>
          <a:ln w="9525">
            <a:noFill/>
            <a:miter lim="800000"/>
            <a:headEnd/>
            <a:tailEnd/>
          </a:ln>
          <a:effectLst/>
        </p:spPr>
        <p:txBody>
          <a:bodyPr/>
          <a:lstStyle/>
          <a:p>
            <a:pPr algn="r"/>
            <a:r>
              <a:rPr lang="es-ES_tradnl" sz="1400" b="1">
                <a:solidFill>
                  <a:srgbClr val="4F7DAE"/>
                </a:solidFill>
                <a:latin typeface="Times New Roman" pitchFamily="18" charset="0"/>
              </a:rPr>
              <a:t>DIR </a:t>
            </a:r>
            <a:fld id="{5EAC9E89-5714-4B0A-99DC-154E62448B1D}" type="slidenum">
              <a:rPr lang="es-ES_tradnl" sz="1400" b="1">
                <a:solidFill>
                  <a:srgbClr val="4F7DAE"/>
                </a:solidFill>
                <a:latin typeface="Times New Roman" pitchFamily="18" charset="0"/>
              </a:rPr>
              <a:pPr algn="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charset="0"/>
        </a:defRPr>
      </a:lvl2pPr>
      <a:lvl3pPr algn="l" rtl="0" fontAlgn="base">
        <a:spcBef>
          <a:spcPct val="0"/>
        </a:spcBef>
        <a:spcAft>
          <a:spcPct val="0"/>
        </a:spcAft>
        <a:defRPr sz="2800">
          <a:solidFill>
            <a:schemeClr val="bg1"/>
          </a:solidFill>
          <a:latin typeface="Arial" charset="0"/>
        </a:defRPr>
      </a:lvl3pPr>
      <a:lvl4pPr algn="l" rtl="0" fontAlgn="base">
        <a:spcBef>
          <a:spcPct val="0"/>
        </a:spcBef>
        <a:spcAft>
          <a:spcPct val="0"/>
        </a:spcAft>
        <a:defRPr sz="2800">
          <a:solidFill>
            <a:schemeClr val="bg1"/>
          </a:solidFill>
          <a:latin typeface="Arial" charset="0"/>
        </a:defRPr>
      </a:lvl4pPr>
      <a:lvl5pPr algn="l" rtl="0" fontAlgn="base">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fontAlgn="base">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fontAlgn="base">
        <a:spcBef>
          <a:spcPct val="20000"/>
        </a:spcBef>
        <a:spcAft>
          <a:spcPct val="0"/>
        </a:spcAft>
        <a:buClr>
          <a:srgbClr val="FF9900"/>
        </a:buClr>
        <a:buChar char="•"/>
        <a:defRPr sz="2000">
          <a:solidFill>
            <a:schemeClr val="tx1"/>
          </a:solidFill>
          <a:latin typeface="+mn-lt"/>
        </a:defRPr>
      </a:lvl2pPr>
      <a:lvl3pPr marL="952500" indent="-185738" algn="l" rtl="0" fontAlgn="base">
        <a:spcBef>
          <a:spcPct val="20000"/>
        </a:spcBef>
        <a:spcAft>
          <a:spcPct val="0"/>
        </a:spcAft>
        <a:buClr>
          <a:srgbClr val="FF9900"/>
        </a:buClr>
        <a:buChar char="–"/>
        <a:defRPr>
          <a:solidFill>
            <a:schemeClr val="tx1"/>
          </a:solidFill>
          <a:latin typeface="+mn-lt"/>
        </a:defRPr>
      </a:lvl3pPr>
      <a:lvl4pPr marL="1328738" indent="-185738" algn="l" rtl="0" fontAlgn="base">
        <a:spcBef>
          <a:spcPct val="20000"/>
        </a:spcBef>
        <a:spcAft>
          <a:spcPct val="0"/>
        </a:spcAft>
        <a:buClr>
          <a:srgbClr val="FF9900"/>
        </a:buClr>
        <a:buChar char="-"/>
        <a:defRPr sz="1600">
          <a:solidFill>
            <a:schemeClr val="tx1"/>
          </a:solidFill>
          <a:latin typeface="+mn-lt"/>
        </a:defRPr>
      </a:lvl4pPr>
      <a:lvl5pPr marL="1716088" indent="-196850" algn="l" rtl="0" fontAlgn="base">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spacio.juancarloslucas.com.ar/2007/01/23/la-deriva-del-posicionamiento-competitiv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jazztel.com/jazztel/mision_vision_objetivos.php" TargetMode="External"/><Relationship Id="rId1" Type="http://schemas.openxmlformats.org/officeDocument/2006/relationships/slideLayout" Target="../slideLayouts/slideLayout2.xml"/><Relationship Id="rId4" Type="http://schemas.openxmlformats.org/officeDocument/2006/relationships/hyperlink" Target="http://www.telefonica.es/acercadetelefonica/e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endParaRPr lang="es-ES"/>
          </a:p>
        </p:txBody>
      </p:sp>
      <p:sp>
        <p:nvSpPr>
          <p:cNvPr id="3" name="Contenidor de contingut 2"/>
          <p:cNvSpPr>
            <a:spLocks noGrp="1"/>
          </p:cNvSpPr>
          <p:nvPr>
            <p:ph idx="1"/>
          </p:nvPr>
        </p:nvSpPr>
        <p:spPr/>
        <p:txBody>
          <a:bodyPr/>
          <a:lstStyle/>
          <a:p>
            <a:endParaRPr lang="es-ES" dirty="0"/>
          </a:p>
        </p:txBody>
      </p:sp>
      <p:pic>
        <p:nvPicPr>
          <p:cNvPr id="4" name="Picture 20" descr="Portada"/>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7" name="QuadreDeText 5"/>
          <p:cNvSpPr txBox="1">
            <a:spLocks noChangeArrowheads="1"/>
          </p:cNvSpPr>
          <p:nvPr/>
        </p:nvSpPr>
        <p:spPr bwMode="auto">
          <a:xfrm>
            <a:off x="107181" y="4829150"/>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8" name="QuadreDeText 6"/>
          <p:cNvSpPr txBox="1">
            <a:spLocks noChangeArrowheads="1"/>
          </p:cNvSpPr>
          <p:nvPr/>
        </p:nvSpPr>
        <p:spPr bwMode="auto">
          <a:xfrm>
            <a:off x="107504" y="5187602"/>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
        <p:nvSpPr>
          <p:cNvPr id="9" name="Rectangle 4"/>
          <p:cNvSpPr txBox="1">
            <a:spLocks noChangeArrowheads="1"/>
          </p:cNvSpPr>
          <p:nvPr/>
        </p:nvSpPr>
        <p:spPr bwMode="auto">
          <a:xfrm>
            <a:off x="251520" y="476672"/>
            <a:ext cx="4249737" cy="1143000"/>
          </a:xfrm>
          <a:prstGeom prst="rect">
            <a:avLst/>
          </a:prstGeom>
          <a:noFill/>
          <a:ln w="9525">
            <a:noFill/>
            <a:miter lim="800000"/>
            <a:headEnd/>
            <a:tailEnd/>
          </a:ln>
          <a:effectLst>
            <a:outerShdw dist="35921" dir="2700000" algn="ctr" rotWithShape="0">
              <a:srgbClr val="B20000"/>
            </a:outerShdw>
          </a:effectLst>
        </p:spPr>
        <p:txBody>
          <a:bodyPr anchor="ctr"/>
          <a:lstStyle/>
          <a:p>
            <a:pPr algn="l">
              <a:defRPr/>
            </a:pPr>
            <a:r>
              <a:rPr lang="es-ES" sz="4400" kern="0" dirty="0" smtClean="0">
                <a:latin typeface="+mj-lt"/>
                <a:ea typeface="+mj-ea"/>
                <a:cs typeface="+mj-cs"/>
              </a:rPr>
              <a:t>Dirección</a:t>
            </a:r>
            <a:endParaRPr lang="es-ES" sz="4400" kern="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s-ES"/>
              <a:t>Estrategia</a:t>
            </a:r>
          </a:p>
        </p:txBody>
      </p:sp>
      <p:sp>
        <p:nvSpPr>
          <p:cNvPr id="136195" name="Rectangle 3"/>
          <p:cNvSpPr>
            <a:spLocks noGrp="1" noChangeArrowheads="1"/>
          </p:cNvSpPr>
          <p:nvPr>
            <p:ph type="body" idx="1"/>
          </p:nvPr>
        </p:nvSpPr>
        <p:spPr>
          <a:xfrm>
            <a:off x="685800" y="2133600"/>
            <a:ext cx="7772400" cy="4038600"/>
          </a:xfrm>
        </p:spPr>
        <p:txBody>
          <a:bodyPr/>
          <a:lstStyle/>
          <a:p>
            <a:r>
              <a:rPr lang="es-ES" sz="2000" dirty="0"/>
              <a:t>Desarrollar una estrategia que:</a:t>
            </a:r>
          </a:p>
          <a:p>
            <a:pPr lvl="1"/>
            <a:r>
              <a:rPr lang="es-ES" sz="1800" dirty="0"/>
              <a:t>Aproveche e incremente las fortalezas</a:t>
            </a:r>
          </a:p>
          <a:p>
            <a:pPr lvl="1"/>
            <a:r>
              <a:rPr lang="es-ES" sz="1800" dirty="0"/>
              <a:t>Sortee y corrija las debilidades</a:t>
            </a:r>
          </a:p>
          <a:p>
            <a:r>
              <a:rPr lang="es-ES" sz="2000" dirty="0"/>
              <a:t>Para</a:t>
            </a:r>
          </a:p>
          <a:p>
            <a:pPr lvl="1"/>
            <a:r>
              <a:rPr lang="es-ES" sz="1800" dirty="0"/>
              <a:t>Enfrentar con éxito las amenazas</a:t>
            </a:r>
          </a:p>
          <a:p>
            <a:pPr lvl="1"/>
            <a:r>
              <a:rPr lang="es-ES" sz="1800" dirty="0"/>
              <a:t>Aprovechar al máximo las oportunidades</a:t>
            </a:r>
          </a:p>
          <a:p>
            <a:r>
              <a:rPr lang="es-ES" sz="2000" dirty="0"/>
              <a:t>Y todo ello para</a:t>
            </a:r>
          </a:p>
          <a:p>
            <a:pPr lvl="1"/>
            <a:r>
              <a:rPr lang="es-ES" sz="1800" dirty="0"/>
              <a:t>Obtener el mayor grado posible de satisfacción de los objetivos fijados para la empresa</a:t>
            </a:r>
          </a:p>
          <a:p>
            <a:r>
              <a:rPr lang="es-ES" sz="2000" dirty="0"/>
              <a:t>Elaborar la estrategia es también un proceso de </a:t>
            </a:r>
            <a:r>
              <a:rPr lang="es-ES" sz="2000" dirty="0">
                <a:solidFill>
                  <a:srgbClr val="008000"/>
                </a:solidFill>
              </a:rPr>
              <a:t>reflexión</a:t>
            </a:r>
            <a:r>
              <a:rPr lang="es-ES" sz="2000" dirty="0"/>
              <a:t> que obliga a los directivos a conocer las dimensiones de la empresa y su situación para </a:t>
            </a:r>
            <a:r>
              <a:rPr lang="es-ES" sz="2000" dirty="0">
                <a:solidFill>
                  <a:srgbClr val="008000"/>
                </a:solidFill>
              </a:rPr>
              <a:t>guiar</a:t>
            </a:r>
            <a:r>
              <a:rPr lang="es-ES" sz="2000" dirty="0"/>
              <a:t> la toma de decisiones</a:t>
            </a:r>
          </a:p>
        </p:txBody>
      </p:sp>
      <p:sp>
        <p:nvSpPr>
          <p:cNvPr id="136196" name="Rectangle 4"/>
          <p:cNvSpPr>
            <a:spLocks noChangeArrowheads="1"/>
          </p:cNvSpPr>
          <p:nvPr/>
        </p:nvSpPr>
        <p:spPr bwMode="auto">
          <a:xfrm>
            <a:off x="2286000" y="8382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Objetivos</a:t>
            </a:r>
          </a:p>
        </p:txBody>
      </p:sp>
      <p:sp>
        <p:nvSpPr>
          <p:cNvPr id="136197" name="Rectangle 5"/>
          <p:cNvSpPr>
            <a:spLocks noChangeArrowheads="1"/>
          </p:cNvSpPr>
          <p:nvPr/>
        </p:nvSpPr>
        <p:spPr bwMode="auto">
          <a:xfrm>
            <a:off x="2286000" y="14478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Análisis DAFO</a:t>
            </a:r>
          </a:p>
        </p:txBody>
      </p:sp>
      <p:sp>
        <p:nvSpPr>
          <p:cNvPr id="136198" name="AutoShape 6"/>
          <p:cNvSpPr>
            <a:spLocks noChangeArrowheads="1"/>
          </p:cNvSpPr>
          <p:nvPr/>
        </p:nvSpPr>
        <p:spPr bwMode="auto">
          <a:xfrm rot="5400000">
            <a:off x="4210050" y="10350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36199" name="AutoShape 7"/>
          <p:cNvSpPr>
            <a:spLocks noChangeArrowheads="1"/>
          </p:cNvSpPr>
          <p:nvPr/>
        </p:nvSpPr>
        <p:spPr bwMode="auto">
          <a:xfrm rot="5400000">
            <a:off x="4210050" y="16573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noFill/>
          <a:ln/>
        </p:spPr>
        <p:txBody>
          <a:bodyPr/>
          <a:lstStyle/>
          <a:p>
            <a:r>
              <a:rPr lang="es-ES"/>
              <a:t>Estrategia de negocio</a:t>
            </a:r>
          </a:p>
        </p:txBody>
      </p:sp>
      <p:sp>
        <p:nvSpPr>
          <p:cNvPr id="241667" name="Rectangle 3"/>
          <p:cNvSpPr>
            <a:spLocks noGrp="1" noChangeArrowheads="1"/>
          </p:cNvSpPr>
          <p:nvPr>
            <p:ph type="body" idx="1"/>
          </p:nvPr>
        </p:nvSpPr>
        <p:spPr>
          <a:xfrm>
            <a:off x="457200" y="1052513"/>
            <a:ext cx="8229600" cy="5043487"/>
          </a:xfrm>
        </p:spPr>
        <p:txBody>
          <a:bodyPr/>
          <a:lstStyle/>
          <a:p>
            <a:pPr>
              <a:buFont typeface="Wingdings" pitchFamily="2" charset="2"/>
              <a:buNone/>
            </a:pPr>
            <a:r>
              <a:rPr lang="es-ES"/>
              <a:t>Contenido de la estrategia de negocio</a:t>
            </a:r>
          </a:p>
        </p:txBody>
      </p:sp>
      <p:sp>
        <p:nvSpPr>
          <p:cNvPr id="241668" name="Text Box 4"/>
          <p:cNvSpPr txBox="1">
            <a:spLocks noChangeArrowheads="1"/>
          </p:cNvSpPr>
          <p:nvPr/>
        </p:nvSpPr>
        <p:spPr bwMode="auto">
          <a:xfrm>
            <a:off x="5292725" y="2205038"/>
            <a:ext cx="2806700" cy="1108075"/>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sz="1600" b="1"/>
          </a:p>
          <a:p>
            <a:r>
              <a:rPr lang="es-ES" sz="1600" b="1"/>
              <a:t>Competencias distintivas</a:t>
            </a:r>
          </a:p>
          <a:p>
            <a:endParaRPr lang="es-ES" sz="1600" b="1"/>
          </a:p>
        </p:txBody>
      </p:sp>
      <p:sp>
        <p:nvSpPr>
          <p:cNvPr id="241669" name="Text Box 5"/>
          <p:cNvSpPr txBox="1">
            <a:spLocks noChangeArrowheads="1"/>
          </p:cNvSpPr>
          <p:nvPr/>
        </p:nvSpPr>
        <p:spPr bwMode="auto">
          <a:xfrm>
            <a:off x="827088" y="2133600"/>
            <a:ext cx="2806700" cy="1108075"/>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sz="1600" b="1"/>
          </a:p>
          <a:p>
            <a:r>
              <a:rPr lang="es-ES" sz="1600" b="1"/>
              <a:t>Posicionamiento</a:t>
            </a:r>
          </a:p>
          <a:p>
            <a:endParaRPr lang="es-ES" sz="1600" b="1"/>
          </a:p>
        </p:txBody>
      </p:sp>
      <p:sp>
        <p:nvSpPr>
          <p:cNvPr id="241670" name="Text Box 6"/>
          <p:cNvSpPr txBox="1">
            <a:spLocks noChangeArrowheads="1"/>
          </p:cNvSpPr>
          <p:nvPr/>
        </p:nvSpPr>
        <p:spPr bwMode="auto">
          <a:xfrm>
            <a:off x="827088" y="4724400"/>
            <a:ext cx="2806700" cy="1108075"/>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sz="1600" b="1"/>
          </a:p>
          <a:p>
            <a:r>
              <a:rPr lang="es-ES" sz="1600" b="1"/>
              <a:t>Objetivos concretos</a:t>
            </a:r>
          </a:p>
          <a:p>
            <a:endParaRPr lang="es-ES" sz="1600" b="1"/>
          </a:p>
        </p:txBody>
      </p:sp>
      <p:sp>
        <p:nvSpPr>
          <p:cNvPr id="241671" name="Text Box 7"/>
          <p:cNvSpPr txBox="1">
            <a:spLocks noChangeArrowheads="1"/>
          </p:cNvSpPr>
          <p:nvPr/>
        </p:nvSpPr>
        <p:spPr bwMode="auto">
          <a:xfrm>
            <a:off x="5292725" y="4724400"/>
            <a:ext cx="2806700" cy="1108075"/>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sz="1600" b="1"/>
          </a:p>
          <a:p>
            <a:r>
              <a:rPr lang="es-ES" sz="1600" b="1"/>
              <a:t>Cambios estratégicos</a:t>
            </a:r>
          </a:p>
          <a:p>
            <a:endParaRPr lang="es-ES" sz="1600" b="1"/>
          </a:p>
        </p:txBody>
      </p:sp>
      <p:sp>
        <p:nvSpPr>
          <p:cNvPr id="241672" name="AutoShape 8"/>
          <p:cNvSpPr>
            <a:spLocks noChangeArrowheads="1"/>
          </p:cNvSpPr>
          <p:nvPr/>
        </p:nvSpPr>
        <p:spPr bwMode="auto">
          <a:xfrm rot="5400000">
            <a:off x="4140994" y="1843881"/>
            <a:ext cx="647700" cy="1512888"/>
          </a:xfrm>
          <a:prstGeom prst="upDownArrow">
            <a:avLst>
              <a:gd name="adj1" fmla="val 37750"/>
              <a:gd name="adj2" fmla="val 38962"/>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3" name="AutoShape 9"/>
          <p:cNvSpPr>
            <a:spLocks noChangeArrowheads="1"/>
          </p:cNvSpPr>
          <p:nvPr/>
        </p:nvSpPr>
        <p:spPr bwMode="auto">
          <a:xfrm rot="5400000">
            <a:off x="4140994" y="4580731"/>
            <a:ext cx="647700" cy="1512888"/>
          </a:xfrm>
          <a:prstGeom prst="upDownArrow">
            <a:avLst>
              <a:gd name="adj1" fmla="val 37750"/>
              <a:gd name="adj2" fmla="val 38962"/>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4" name="AutoShape 10"/>
          <p:cNvSpPr>
            <a:spLocks noChangeArrowheads="1"/>
          </p:cNvSpPr>
          <p:nvPr/>
        </p:nvSpPr>
        <p:spPr bwMode="auto">
          <a:xfrm>
            <a:off x="1835150" y="3357563"/>
            <a:ext cx="647700" cy="1296987"/>
          </a:xfrm>
          <a:prstGeom prst="upDownArrow">
            <a:avLst>
              <a:gd name="adj1" fmla="val 37750"/>
              <a:gd name="adj2" fmla="val 33402"/>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5" name="AutoShape 11"/>
          <p:cNvSpPr>
            <a:spLocks noChangeArrowheads="1"/>
          </p:cNvSpPr>
          <p:nvPr/>
        </p:nvSpPr>
        <p:spPr bwMode="auto">
          <a:xfrm>
            <a:off x="6372225" y="3357563"/>
            <a:ext cx="647700" cy="1223962"/>
          </a:xfrm>
          <a:prstGeom prst="upDownArrow">
            <a:avLst>
              <a:gd name="adj1" fmla="val 37750"/>
              <a:gd name="adj2" fmla="val 31521"/>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6" name="AutoShape 12"/>
          <p:cNvSpPr>
            <a:spLocks noChangeArrowheads="1"/>
          </p:cNvSpPr>
          <p:nvPr/>
        </p:nvSpPr>
        <p:spPr bwMode="auto">
          <a:xfrm rot="2777782">
            <a:off x="4140201" y="2781300"/>
            <a:ext cx="647700" cy="2232025"/>
          </a:xfrm>
          <a:prstGeom prst="upDownArrow">
            <a:avLst>
              <a:gd name="adj1" fmla="val 37750"/>
              <a:gd name="adj2" fmla="val 57483"/>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7" name="AutoShape 13"/>
          <p:cNvSpPr>
            <a:spLocks noChangeArrowheads="1"/>
          </p:cNvSpPr>
          <p:nvPr/>
        </p:nvSpPr>
        <p:spPr bwMode="auto">
          <a:xfrm rot="-2847005">
            <a:off x="4211638" y="2781300"/>
            <a:ext cx="647700" cy="2232025"/>
          </a:xfrm>
          <a:prstGeom prst="upDownArrow">
            <a:avLst>
              <a:gd name="adj1" fmla="val 37750"/>
              <a:gd name="adj2" fmla="val 57483"/>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1678" name="Rectangle 14"/>
          <p:cNvSpPr>
            <a:spLocks noChangeArrowheads="1"/>
          </p:cNvSpPr>
          <p:nvPr/>
        </p:nvSpPr>
        <p:spPr bwMode="auto">
          <a:xfrm>
            <a:off x="755650" y="6116638"/>
            <a:ext cx="5040313" cy="360362"/>
          </a:xfrm>
          <a:prstGeom prst="rect">
            <a:avLst/>
          </a:prstGeom>
          <a:noFill/>
          <a:ln w="9525">
            <a:noFill/>
            <a:miter lim="800000"/>
            <a:headEnd/>
            <a:tailEnd/>
          </a:ln>
          <a:effectLst/>
        </p:spPr>
        <p:txBody>
          <a:bodyPr wrap="none" anchor="ctr"/>
          <a:lstStyle/>
          <a:p>
            <a:pPr algn="l"/>
            <a:r>
              <a:rPr lang="es-ES" sz="1000" b="1" i="1">
                <a:solidFill>
                  <a:srgbClr val="4F7DAE"/>
                </a:solidFill>
              </a:rPr>
              <a:t>Fuente: Ricart, J.E.: Dirección Estratégica, Ediciones Folio, Barcelona, 1997, p.51 </a:t>
            </a:r>
          </a:p>
        </p:txBody>
      </p:sp>
      <p:sp>
        <p:nvSpPr>
          <p:cNvPr id="241679" name="AutoShape 15"/>
          <p:cNvSpPr>
            <a:spLocks noChangeArrowheads="1"/>
          </p:cNvSpPr>
          <p:nvPr/>
        </p:nvSpPr>
        <p:spPr bwMode="auto">
          <a:xfrm>
            <a:off x="1619250" y="1412875"/>
            <a:ext cx="2303463" cy="935038"/>
          </a:xfrm>
          <a:prstGeom prst="wedgeRectCallout">
            <a:avLst>
              <a:gd name="adj1" fmla="val -29463"/>
              <a:gd name="adj2" fmla="val 68167"/>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a:solidFill>
                  <a:srgbClr val="4F7DAE"/>
                </a:solidFill>
              </a:rPr>
              <a:t>Modo en que empresa decide competir y como consecuencia escoge a qué clientes acceder y cómo hacerlo de forma diferencial</a:t>
            </a:r>
          </a:p>
        </p:txBody>
      </p:sp>
      <p:sp>
        <p:nvSpPr>
          <p:cNvPr id="241680" name="AutoShape 16"/>
          <p:cNvSpPr>
            <a:spLocks noChangeArrowheads="1"/>
          </p:cNvSpPr>
          <p:nvPr/>
        </p:nvSpPr>
        <p:spPr bwMode="auto">
          <a:xfrm>
            <a:off x="6588125" y="1412875"/>
            <a:ext cx="2016125" cy="1157288"/>
          </a:xfrm>
          <a:prstGeom prst="wedgeRectCallout">
            <a:avLst>
              <a:gd name="adj1" fmla="val -70630"/>
              <a:gd name="adj2" fmla="val 58917"/>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dirty="0">
                <a:solidFill>
                  <a:srgbClr val="4F7DAE"/>
                </a:solidFill>
              </a:rPr>
              <a:t>Conjunto de habilidades y conocimientos para conseguir una posición ventajosa perdurable. Se sustenta en los activos </a:t>
            </a:r>
            <a:r>
              <a:rPr lang="es-ES" sz="1200" b="1" dirty="0" smtClean="0">
                <a:solidFill>
                  <a:srgbClr val="4F7DAE"/>
                </a:solidFill>
              </a:rPr>
              <a:t>estratégicos o </a:t>
            </a:r>
            <a:r>
              <a:rPr lang="es-ES" sz="1200" b="1" dirty="0" err="1" smtClean="0">
                <a:solidFill>
                  <a:srgbClr val="4F7DAE"/>
                </a:solidFill>
              </a:rPr>
              <a:t>esencialees</a:t>
            </a:r>
            <a:endParaRPr lang="es-ES" sz="1200" b="1" dirty="0">
              <a:solidFill>
                <a:srgbClr val="4F7DAE"/>
              </a:solidFill>
            </a:endParaRPr>
          </a:p>
        </p:txBody>
      </p:sp>
      <p:sp>
        <p:nvSpPr>
          <p:cNvPr id="241681" name="AutoShape 17"/>
          <p:cNvSpPr>
            <a:spLocks noChangeArrowheads="1"/>
          </p:cNvSpPr>
          <p:nvPr/>
        </p:nvSpPr>
        <p:spPr bwMode="auto">
          <a:xfrm>
            <a:off x="179388" y="3933825"/>
            <a:ext cx="1800225" cy="792163"/>
          </a:xfrm>
          <a:prstGeom prst="wedgeRectCallout">
            <a:avLst>
              <a:gd name="adj1" fmla="val 41532"/>
              <a:gd name="adj2" fmla="val 99296"/>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a:solidFill>
                  <a:srgbClr val="4F7DAE"/>
                </a:solidFill>
              </a:rPr>
              <a:t>Los puntos anteriores deben articularse en unos pocos objetivos concretos</a:t>
            </a:r>
          </a:p>
        </p:txBody>
      </p:sp>
      <p:sp>
        <p:nvSpPr>
          <p:cNvPr id="241682" name="AutoShape 18"/>
          <p:cNvSpPr>
            <a:spLocks noChangeArrowheads="1"/>
          </p:cNvSpPr>
          <p:nvPr/>
        </p:nvSpPr>
        <p:spPr bwMode="auto">
          <a:xfrm>
            <a:off x="6732588" y="3716338"/>
            <a:ext cx="2016125" cy="1079500"/>
          </a:xfrm>
          <a:prstGeom prst="wedgeRectCallout">
            <a:avLst>
              <a:gd name="adj1" fmla="val -65120"/>
              <a:gd name="adj2" fmla="val 76028"/>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dirty="0">
                <a:solidFill>
                  <a:srgbClr val="4F7DAE"/>
                </a:solidFill>
              </a:rPr>
              <a:t>Modo en que se pretenden usar las competencias distintivas para actuar en el posicionamiento escogido</a:t>
            </a:r>
          </a:p>
        </p:txBody>
      </p:sp>
      <p:grpSp>
        <p:nvGrpSpPr>
          <p:cNvPr id="22" name="21 Grupo"/>
          <p:cNvGrpSpPr/>
          <p:nvPr/>
        </p:nvGrpSpPr>
        <p:grpSpPr>
          <a:xfrm>
            <a:off x="7866815" y="5414963"/>
            <a:ext cx="1205779" cy="1019849"/>
            <a:chOff x="8072462" y="5414963"/>
            <a:chExt cx="1205779" cy="1019849"/>
          </a:xfrm>
        </p:grpSpPr>
        <p:pic>
          <p:nvPicPr>
            <p:cNvPr id="20" name="Picture 4" descr="IE">
              <a:hlinkClick r:id="rId3"/>
            </p:cNvPr>
            <p:cNvPicPr>
              <a:picLocks noChangeAspect="1" noChangeArrowheads="1"/>
            </p:cNvPicPr>
            <p:nvPr/>
          </p:nvPicPr>
          <p:blipFill>
            <a:blip r:embed="rId4" cstate="print"/>
            <a:srcRect/>
            <a:stretch>
              <a:fillRect/>
            </a:stretch>
          </p:blipFill>
          <p:spPr bwMode="auto">
            <a:xfrm>
              <a:off x="8389601" y="5414963"/>
              <a:ext cx="571500" cy="571500"/>
            </a:xfrm>
            <a:prstGeom prst="rect">
              <a:avLst/>
            </a:prstGeom>
            <a:noFill/>
          </p:spPr>
        </p:pic>
        <p:sp>
          <p:nvSpPr>
            <p:cNvPr id="21" name="Rectangle 5"/>
            <p:cNvSpPr>
              <a:spLocks noChangeArrowheads="1"/>
            </p:cNvSpPr>
            <p:nvPr/>
          </p:nvSpPr>
          <p:spPr bwMode="auto">
            <a:xfrm>
              <a:off x="8072462" y="6003925"/>
              <a:ext cx="1205779" cy="430887"/>
            </a:xfrm>
            <a:prstGeom prst="rect">
              <a:avLst/>
            </a:prstGeom>
            <a:noFill/>
            <a:ln w="9525">
              <a:noFill/>
              <a:miter lim="800000"/>
              <a:headEnd/>
              <a:tailEnd/>
            </a:ln>
            <a:effectLst/>
          </p:spPr>
          <p:txBody>
            <a:bodyPr wrap="none">
              <a:spAutoFit/>
              <a:flatTx/>
            </a:bodyPr>
            <a:lstStyle/>
            <a:p>
              <a:r>
                <a:rPr lang="es-ES" sz="1100" dirty="0" smtClean="0">
                  <a:solidFill>
                    <a:schemeClr val="tx1"/>
                  </a:solidFill>
                </a:rPr>
                <a:t>posicionamiento</a:t>
              </a:r>
            </a:p>
            <a:p>
              <a:r>
                <a:rPr lang="es-ES" sz="1100" dirty="0" smtClean="0">
                  <a:solidFill>
                    <a:schemeClr val="tx1"/>
                  </a:solidFill>
                </a:rPr>
                <a:t>competitivo</a:t>
              </a:r>
              <a:endParaRPr lang="es-ES" sz="1100"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1679"/>
                                        </p:tgtEl>
                                        <p:attrNameLst>
                                          <p:attrName>style.visibility</p:attrName>
                                        </p:attrNameLst>
                                      </p:cBhvr>
                                      <p:to>
                                        <p:strVal val="visible"/>
                                      </p:to>
                                    </p:set>
                                    <p:anim calcmode="lin" valueType="num">
                                      <p:cBhvr>
                                        <p:cTn id="7" dur="1000" fill="hold"/>
                                        <p:tgtEl>
                                          <p:spTgt spid="241679"/>
                                        </p:tgtEl>
                                        <p:attrNameLst>
                                          <p:attrName>ppt_w</p:attrName>
                                        </p:attrNameLst>
                                      </p:cBhvr>
                                      <p:tavLst>
                                        <p:tav tm="0">
                                          <p:val>
                                            <p:strVal val="#ppt_w*0.70"/>
                                          </p:val>
                                        </p:tav>
                                        <p:tav tm="100000">
                                          <p:val>
                                            <p:strVal val="#ppt_w"/>
                                          </p:val>
                                        </p:tav>
                                      </p:tavLst>
                                    </p:anim>
                                    <p:anim calcmode="lin" valueType="num">
                                      <p:cBhvr>
                                        <p:cTn id="8" dur="1000" fill="hold"/>
                                        <p:tgtEl>
                                          <p:spTgt spid="241679"/>
                                        </p:tgtEl>
                                        <p:attrNameLst>
                                          <p:attrName>ppt_h</p:attrName>
                                        </p:attrNameLst>
                                      </p:cBhvr>
                                      <p:tavLst>
                                        <p:tav tm="0">
                                          <p:val>
                                            <p:strVal val="#ppt_h"/>
                                          </p:val>
                                        </p:tav>
                                        <p:tav tm="100000">
                                          <p:val>
                                            <p:strVal val="#ppt_h"/>
                                          </p:val>
                                        </p:tav>
                                      </p:tavLst>
                                    </p:anim>
                                    <p:animEffect transition="in" filter="fade">
                                      <p:cBhvr>
                                        <p:cTn id="9" dur="1000"/>
                                        <p:tgtEl>
                                          <p:spTgt spid="24167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41680"/>
                                        </p:tgtEl>
                                        <p:attrNameLst>
                                          <p:attrName>style.visibility</p:attrName>
                                        </p:attrNameLst>
                                      </p:cBhvr>
                                      <p:to>
                                        <p:strVal val="visible"/>
                                      </p:to>
                                    </p:set>
                                    <p:anim calcmode="lin" valueType="num">
                                      <p:cBhvr>
                                        <p:cTn id="14" dur="1000" fill="hold"/>
                                        <p:tgtEl>
                                          <p:spTgt spid="241680"/>
                                        </p:tgtEl>
                                        <p:attrNameLst>
                                          <p:attrName>ppt_w</p:attrName>
                                        </p:attrNameLst>
                                      </p:cBhvr>
                                      <p:tavLst>
                                        <p:tav tm="0">
                                          <p:val>
                                            <p:strVal val="#ppt_w*0.70"/>
                                          </p:val>
                                        </p:tav>
                                        <p:tav tm="100000">
                                          <p:val>
                                            <p:strVal val="#ppt_w"/>
                                          </p:val>
                                        </p:tav>
                                      </p:tavLst>
                                    </p:anim>
                                    <p:anim calcmode="lin" valueType="num">
                                      <p:cBhvr>
                                        <p:cTn id="15" dur="1000" fill="hold"/>
                                        <p:tgtEl>
                                          <p:spTgt spid="241680"/>
                                        </p:tgtEl>
                                        <p:attrNameLst>
                                          <p:attrName>ppt_h</p:attrName>
                                        </p:attrNameLst>
                                      </p:cBhvr>
                                      <p:tavLst>
                                        <p:tav tm="0">
                                          <p:val>
                                            <p:strVal val="#ppt_h"/>
                                          </p:val>
                                        </p:tav>
                                        <p:tav tm="100000">
                                          <p:val>
                                            <p:strVal val="#ppt_h"/>
                                          </p:val>
                                        </p:tav>
                                      </p:tavLst>
                                    </p:anim>
                                    <p:animEffect transition="in" filter="fade">
                                      <p:cBhvr>
                                        <p:cTn id="16" dur="1000"/>
                                        <p:tgtEl>
                                          <p:spTgt spid="241680"/>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41682"/>
                                        </p:tgtEl>
                                        <p:attrNameLst>
                                          <p:attrName>style.visibility</p:attrName>
                                        </p:attrNameLst>
                                      </p:cBhvr>
                                      <p:to>
                                        <p:strVal val="visible"/>
                                      </p:to>
                                    </p:set>
                                    <p:anim calcmode="lin" valueType="num">
                                      <p:cBhvr>
                                        <p:cTn id="21" dur="1000" fill="hold"/>
                                        <p:tgtEl>
                                          <p:spTgt spid="241682"/>
                                        </p:tgtEl>
                                        <p:attrNameLst>
                                          <p:attrName>ppt_w</p:attrName>
                                        </p:attrNameLst>
                                      </p:cBhvr>
                                      <p:tavLst>
                                        <p:tav tm="0">
                                          <p:val>
                                            <p:strVal val="#ppt_w*0.70"/>
                                          </p:val>
                                        </p:tav>
                                        <p:tav tm="100000">
                                          <p:val>
                                            <p:strVal val="#ppt_w"/>
                                          </p:val>
                                        </p:tav>
                                      </p:tavLst>
                                    </p:anim>
                                    <p:anim calcmode="lin" valueType="num">
                                      <p:cBhvr>
                                        <p:cTn id="22" dur="1000" fill="hold"/>
                                        <p:tgtEl>
                                          <p:spTgt spid="241682"/>
                                        </p:tgtEl>
                                        <p:attrNameLst>
                                          <p:attrName>ppt_h</p:attrName>
                                        </p:attrNameLst>
                                      </p:cBhvr>
                                      <p:tavLst>
                                        <p:tav tm="0">
                                          <p:val>
                                            <p:strVal val="#ppt_h"/>
                                          </p:val>
                                        </p:tav>
                                        <p:tav tm="100000">
                                          <p:val>
                                            <p:strVal val="#ppt_h"/>
                                          </p:val>
                                        </p:tav>
                                      </p:tavLst>
                                    </p:anim>
                                    <p:animEffect transition="in" filter="fade">
                                      <p:cBhvr>
                                        <p:cTn id="23" dur="1000"/>
                                        <p:tgtEl>
                                          <p:spTgt spid="24168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41681"/>
                                        </p:tgtEl>
                                        <p:attrNameLst>
                                          <p:attrName>style.visibility</p:attrName>
                                        </p:attrNameLst>
                                      </p:cBhvr>
                                      <p:to>
                                        <p:strVal val="visible"/>
                                      </p:to>
                                    </p:set>
                                    <p:anim calcmode="lin" valueType="num">
                                      <p:cBhvr>
                                        <p:cTn id="28" dur="1000" fill="hold"/>
                                        <p:tgtEl>
                                          <p:spTgt spid="241681"/>
                                        </p:tgtEl>
                                        <p:attrNameLst>
                                          <p:attrName>ppt_w</p:attrName>
                                        </p:attrNameLst>
                                      </p:cBhvr>
                                      <p:tavLst>
                                        <p:tav tm="0">
                                          <p:val>
                                            <p:strVal val="#ppt_w*0.70"/>
                                          </p:val>
                                        </p:tav>
                                        <p:tav tm="100000">
                                          <p:val>
                                            <p:strVal val="#ppt_w"/>
                                          </p:val>
                                        </p:tav>
                                      </p:tavLst>
                                    </p:anim>
                                    <p:anim calcmode="lin" valueType="num">
                                      <p:cBhvr>
                                        <p:cTn id="29" dur="1000" fill="hold"/>
                                        <p:tgtEl>
                                          <p:spTgt spid="241681"/>
                                        </p:tgtEl>
                                        <p:attrNameLst>
                                          <p:attrName>ppt_h</p:attrName>
                                        </p:attrNameLst>
                                      </p:cBhvr>
                                      <p:tavLst>
                                        <p:tav tm="0">
                                          <p:val>
                                            <p:strVal val="#ppt_h"/>
                                          </p:val>
                                        </p:tav>
                                        <p:tav tm="100000">
                                          <p:val>
                                            <p:strVal val="#ppt_h"/>
                                          </p:val>
                                        </p:tav>
                                      </p:tavLst>
                                    </p:anim>
                                    <p:animEffect transition="in" filter="fade">
                                      <p:cBhvr>
                                        <p:cTn id="30" dur="1000"/>
                                        <p:tgtEl>
                                          <p:spTgt spid="241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9" grpId="0" animBg="1"/>
      <p:bldP spid="241680" grpId="0" animBg="1"/>
      <p:bldP spid="241681" grpId="0" animBg="1"/>
      <p:bldP spid="2416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AutoShape 2"/>
          <p:cNvSpPr>
            <a:spLocks noChangeArrowheads="1"/>
          </p:cNvSpPr>
          <p:nvPr/>
        </p:nvSpPr>
        <p:spPr bwMode="auto">
          <a:xfrm rot="10800000">
            <a:off x="1979613" y="4437063"/>
            <a:ext cx="312737" cy="792162"/>
          </a:xfrm>
          <a:prstGeom prst="upArrow">
            <a:avLst>
              <a:gd name="adj1" fmla="val 61426"/>
              <a:gd name="adj2" fmla="val 58880"/>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15" name="AutoShape 3"/>
          <p:cNvSpPr>
            <a:spLocks noChangeArrowheads="1"/>
          </p:cNvSpPr>
          <p:nvPr/>
        </p:nvSpPr>
        <p:spPr bwMode="auto">
          <a:xfrm rot="10800000">
            <a:off x="6443663" y="4437063"/>
            <a:ext cx="312737" cy="792162"/>
          </a:xfrm>
          <a:prstGeom prst="upArrow">
            <a:avLst>
              <a:gd name="adj1" fmla="val 61426"/>
              <a:gd name="adj2" fmla="val 58880"/>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16" name="AutoShape 4"/>
          <p:cNvSpPr>
            <a:spLocks noChangeArrowheads="1"/>
          </p:cNvSpPr>
          <p:nvPr/>
        </p:nvSpPr>
        <p:spPr bwMode="auto">
          <a:xfrm rot="10800000">
            <a:off x="4140200" y="6065838"/>
            <a:ext cx="312738" cy="242887"/>
          </a:xfrm>
          <a:prstGeom prst="upArrow">
            <a:avLst>
              <a:gd name="adj1" fmla="val 61426"/>
              <a:gd name="adj2" fmla="val 23245"/>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17" name="AutoShape 5"/>
          <p:cNvSpPr>
            <a:spLocks noChangeArrowheads="1"/>
          </p:cNvSpPr>
          <p:nvPr/>
        </p:nvSpPr>
        <p:spPr bwMode="auto">
          <a:xfrm rot="-28253833">
            <a:off x="4238625" y="2566988"/>
            <a:ext cx="312737" cy="1512888"/>
          </a:xfrm>
          <a:prstGeom prst="upArrow">
            <a:avLst>
              <a:gd name="adj1" fmla="val 68287"/>
              <a:gd name="adj2" fmla="val 82978"/>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18" name="AutoShape 6"/>
          <p:cNvSpPr>
            <a:spLocks noChangeArrowheads="1"/>
          </p:cNvSpPr>
          <p:nvPr/>
        </p:nvSpPr>
        <p:spPr bwMode="auto">
          <a:xfrm rot="10800000">
            <a:off x="6443663" y="3141663"/>
            <a:ext cx="312737" cy="439737"/>
          </a:xfrm>
          <a:prstGeom prst="upArrow">
            <a:avLst>
              <a:gd name="adj1" fmla="val 60407"/>
              <a:gd name="adj2" fmla="val 44162"/>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19" name="AutoShape 7"/>
          <p:cNvSpPr>
            <a:spLocks noChangeArrowheads="1"/>
          </p:cNvSpPr>
          <p:nvPr/>
        </p:nvSpPr>
        <p:spPr bwMode="auto">
          <a:xfrm rot="10800000">
            <a:off x="1979613" y="3141663"/>
            <a:ext cx="312737" cy="439737"/>
          </a:xfrm>
          <a:prstGeom prst="upArrow">
            <a:avLst>
              <a:gd name="adj1" fmla="val 60407"/>
              <a:gd name="adj2" fmla="val 44162"/>
            </a:avLst>
          </a:prstGeom>
          <a:solidFill>
            <a:schemeClr val="accent1"/>
          </a:solidFill>
          <a:ln w="9525">
            <a:solidFill>
              <a:srgbClr val="009999"/>
            </a:solidFill>
            <a:miter lim="800000"/>
            <a:headEnd/>
            <a:tailEnd/>
          </a:ln>
          <a:effectLst/>
        </p:spPr>
        <p:txBody>
          <a:bodyPr wrap="none" anchor="ctr"/>
          <a:lstStyle/>
          <a:p>
            <a:endParaRPr lang="es-ES"/>
          </a:p>
        </p:txBody>
      </p:sp>
      <p:sp>
        <p:nvSpPr>
          <p:cNvPr id="243720" name="AutoShape 8"/>
          <p:cNvSpPr>
            <a:spLocks noChangeArrowheads="1"/>
          </p:cNvSpPr>
          <p:nvPr/>
        </p:nvSpPr>
        <p:spPr bwMode="auto">
          <a:xfrm rot="-14635995">
            <a:off x="6070600" y="1570038"/>
            <a:ext cx="314325" cy="1152525"/>
          </a:xfrm>
          <a:prstGeom prst="upArrow">
            <a:avLst>
              <a:gd name="adj1" fmla="val 68287"/>
              <a:gd name="adj2" fmla="val 62894"/>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21" name="AutoShape 9"/>
          <p:cNvSpPr>
            <a:spLocks noChangeArrowheads="1"/>
          </p:cNvSpPr>
          <p:nvPr/>
        </p:nvSpPr>
        <p:spPr bwMode="auto">
          <a:xfrm rot="-28597218">
            <a:off x="2394744" y="1574007"/>
            <a:ext cx="312737" cy="1143000"/>
          </a:xfrm>
          <a:prstGeom prst="upArrow">
            <a:avLst>
              <a:gd name="adj1" fmla="val 68287"/>
              <a:gd name="adj2" fmla="val 62690"/>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22" name="Rectangle 10"/>
          <p:cNvSpPr>
            <a:spLocks noChangeArrowheads="1"/>
          </p:cNvSpPr>
          <p:nvPr/>
        </p:nvSpPr>
        <p:spPr bwMode="auto">
          <a:xfrm>
            <a:off x="2987675" y="1773238"/>
            <a:ext cx="2879725" cy="576262"/>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a:solidFill>
                  <a:srgbClr val="4F7DAE"/>
                </a:solidFill>
              </a:rPr>
              <a:t>Ámbito de productos, mercados,</a:t>
            </a:r>
          </a:p>
          <a:p>
            <a:pPr algn="l">
              <a:lnSpc>
                <a:spcPct val="90000"/>
              </a:lnSpc>
              <a:spcBef>
                <a:spcPct val="20000"/>
              </a:spcBef>
              <a:buClr>
                <a:srgbClr val="FF9900"/>
              </a:buClr>
              <a:buFont typeface="Wingdings" pitchFamily="2" charset="2"/>
              <a:buNone/>
            </a:pPr>
            <a:r>
              <a:rPr lang="es-ES" sz="1200" b="1">
                <a:solidFill>
                  <a:srgbClr val="4F7DAE"/>
                </a:solidFill>
              </a:rPr>
              <a:t>geográfico y directrices corporativas</a:t>
            </a:r>
          </a:p>
        </p:txBody>
      </p:sp>
      <p:sp>
        <p:nvSpPr>
          <p:cNvPr id="243724" name="Rectangle 12"/>
          <p:cNvSpPr>
            <a:spLocks noGrp="1" noChangeArrowheads="1"/>
          </p:cNvSpPr>
          <p:nvPr>
            <p:ph type="body" idx="1"/>
          </p:nvPr>
        </p:nvSpPr>
        <p:spPr>
          <a:xfrm>
            <a:off x="457200" y="765175"/>
            <a:ext cx="8435975" cy="5543550"/>
          </a:xfrm>
        </p:spPr>
        <p:txBody>
          <a:bodyPr/>
          <a:lstStyle/>
          <a:p>
            <a:pPr marL="0" indent="0">
              <a:buFont typeface="Wingdings" pitchFamily="2" charset="2"/>
              <a:buNone/>
            </a:pPr>
            <a:r>
              <a:rPr lang="es-ES"/>
              <a:t>Elementos relevantes en la formulación de la estrategia de negocio</a:t>
            </a:r>
          </a:p>
        </p:txBody>
      </p:sp>
      <p:sp>
        <p:nvSpPr>
          <p:cNvPr id="243726" name="Rectangle 14"/>
          <p:cNvSpPr>
            <a:spLocks noChangeArrowheads="1"/>
          </p:cNvSpPr>
          <p:nvPr/>
        </p:nvSpPr>
        <p:spPr bwMode="auto">
          <a:xfrm>
            <a:off x="2987675" y="1484313"/>
            <a:ext cx="2879725" cy="287337"/>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Definición del negocio</a:t>
            </a:r>
          </a:p>
        </p:txBody>
      </p:sp>
      <p:sp>
        <p:nvSpPr>
          <p:cNvPr id="243727" name="Rectangle 15"/>
          <p:cNvSpPr>
            <a:spLocks noChangeArrowheads="1"/>
          </p:cNvSpPr>
          <p:nvPr/>
        </p:nvSpPr>
        <p:spPr bwMode="auto">
          <a:xfrm>
            <a:off x="827088" y="2565400"/>
            <a:ext cx="2881312" cy="287338"/>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Análisis externo</a:t>
            </a:r>
          </a:p>
        </p:txBody>
      </p:sp>
      <p:sp>
        <p:nvSpPr>
          <p:cNvPr id="243728" name="Rectangle 16"/>
          <p:cNvSpPr>
            <a:spLocks noChangeArrowheads="1"/>
          </p:cNvSpPr>
          <p:nvPr/>
        </p:nvSpPr>
        <p:spPr bwMode="auto">
          <a:xfrm>
            <a:off x="5076825" y="2565400"/>
            <a:ext cx="3095625" cy="287338"/>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Análisis interno</a:t>
            </a:r>
          </a:p>
        </p:txBody>
      </p:sp>
      <p:sp>
        <p:nvSpPr>
          <p:cNvPr id="243729" name="Rectangle 17"/>
          <p:cNvSpPr>
            <a:spLocks noChangeArrowheads="1"/>
          </p:cNvSpPr>
          <p:nvPr/>
        </p:nvSpPr>
        <p:spPr bwMode="auto">
          <a:xfrm>
            <a:off x="827088" y="2852738"/>
            <a:ext cx="2881312" cy="431800"/>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a:solidFill>
                  <a:srgbClr val="4F7DAE"/>
                </a:solidFill>
              </a:rPr>
              <a:t>Identificación de los cambios que</a:t>
            </a:r>
          </a:p>
          <a:p>
            <a:pPr algn="l">
              <a:lnSpc>
                <a:spcPct val="90000"/>
              </a:lnSpc>
              <a:spcBef>
                <a:spcPct val="20000"/>
              </a:spcBef>
              <a:buClr>
                <a:srgbClr val="FF9900"/>
              </a:buClr>
              <a:buFont typeface="Wingdings" pitchFamily="2" charset="2"/>
              <a:buNone/>
            </a:pPr>
            <a:r>
              <a:rPr lang="es-ES" sz="1200" b="1">
                <a:solidFill>
                  <a:srgbClr val="4F7DAE"/>
                </a:solidFill>
              </a:rPr>
              <a:t>originan oportunidades y amenazas</a:t>
            </a:r>
          </a:p>
          <a:p>
            <a:pPr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243730" name="Rectangle 18"/>
          <p:cNvSpPr>
            <a:spLocks noChangeArrowheads="1"/>
          </p:cNvSpPr>
          <p:nvPr/>
        </p:nvSpPr>
        <p:spPr bwMode="auto">
          <a:xfrm>
            <a:off x="5076825" y="2852738"/>
            <a:ext cx="3095625" cy="431800"/>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r>
              <a:rPr lang="es-ES" sz="1200" b="1">
                <a:solidFill>
                  <a:srgbClr val="4F7DAE"/>
                </a:solidFill>
              </a:rPr>
              <a:t>Escrutinio interno de la organización </a:t>
            </a:r>
          </a:p>
          <a:p>
            <a:pPr algn="l">
              <a:lnSpc>
                <a:spcPct val="90000"/>
              </a:lnSpc>
              <a:spcBef>
                <a:spcPct val="20000"/>
              </a:spcBef>
              <a:buClr>
                <a:srgbClr val="FF9900"/>
              </a:buClr>
              <a:buFont typeface="Wingdings" pitchFamily="2" charset="2"/>
              <a:buNone/>
            </a:pPr>
            <a:r>
              <a:rPr lang="es-ES" sz="1200" b="1">
                <a:solidFill>
                  <a:srgbClr val="4F7DAE"/>
                </a:solidFill>
              </a:rPr>
              <a:t>y sus puntos fuertes y débiles</a:t>
            </a:r>
          </a:p>
        </p:txBody>
      </p:sp>
      <p:sp>
        <p:nvSpPr>
          <p:cNvPr id="243731" name="Rectangle 19"/>
          <p:cNvSpPr>
            <a:spLocks noChangeArrowheads="1"/>
          </p:cNvSpPr>
          <p:nvPr/>
        </p:nvSpPr>
        <p:spPr bwMode="auto">
          <a:xfrm>
            <a:off x="827088" y="3573463"/>
            <a:ext cx="2881312" cy="287337"/>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Estrategia de negocio ideal</a:t>
            </a:r>
          </a:p>
        </p:txBody>
      </p:sp>
      <p:sp>
        <p:nvSpPr>
          <p:cNvPr id="243732" name="Rectangle 20"/>
          <p:cNvSpPr>
            <a:spLocks noChangeArrowheads="1"/>
          </p:cNvSpPr>
          <p:nvPr/>
        </p:nvSpPr>
        <p:spPr bwMode="auto">
          <a:xfrm>
            <a:off x="5076825" y="3573463"/>
            <a:ext cx="3095625" cy="287337"/>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Organización posible 1</a:t>
            </a:r>
          </a:p>
        </p:txBody>
      </p:sp>
      <p:sp>
        <p:nvSpPr>
          <p:cNvPr id="243733" name="Rectangle 21"/>
          <p:cNvSpPr>
            <a:spLocks noChangeArrowheads="1"/>
          </p:cNvSpPr>
          <p:nvPr/>
        </p:nvSpPr>
        <p:spPr bwMode="auto">
          <a:xfrm>
            <a:off x="827088" y="3860800"/>
            <a:ext cx="2881312" cy="576263"/>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243734" name="Text Box 22"/>
          <p:cNvSpPr txBox="1">
            <a:spLocks noChangeArrowheads="1"/>
          </p:cNvSpPr>
          <p:nvPr/>
        </p:nvSpPr>
        <p:spPr bwMode="auto">
          <a:xfrm>
            <a:off x="971550" y="4005263"/>
            <a:ext cx="1152525" cy="254000"/>
          </a:xfrm>
          <a:prstGeom prst="rect">
            <a:avLst/>
          </a:prstGeom>
          <a:solidFill>
            <a:schemeClr val="bg1"/>
          </a:solidFill>
          <a:ln w="9525">
            <a:solidFill>
              <a:schemeClr val="tx1"/>
            </a:solidFill>
            <a:miter lim="800000"/>
            <a:headEnd/>
            <a:tailEnd/>
          </a:ln>
          <a:effectLst/>
        </p:spPr>
        <p:txBody>
          <a:bodyPr>
            <a:spAutoFit/>
          </a:bodyPr>
          <a:lstStyle/>
          <a:p>
            <a:pPr algn="l">
              <a:spcBef>
                <a:spcPct val="50000"/>
              </a:spcBef>
            </a:pPr>
            <a:r>
              <a:rPr lang="es-ES" sz="1000">
                <a:solidFill>
                  <a:schemeClr val="tx1"/>
                </a:solidFill>
                <a:effectLst>
                  <a:outerShdw blurRad="38100" dist="38100" dir="2700000" algn="tl">
                    <a:srgbClr val="C0C0C0"/>
                  </a:outerShdw>
                </a:effectLst>
              </a:rPr>
              <a:t>Posicionamiento</a:t>
            </a:r>
          </a:p>
        </p:txBody>
      </p:sp>
      <p:sp>
        <p:nvSpPr>
          <p:cNvPr id="243735" name="Text Box 23"/>
          <p:cNvSpPr txBox="1">
            <a:spLocks noChangeArrowheads="1"/>
          </p:cNvSpPr>
          <p:nvPr/>
        </p:nvSpPr>
        <p:spPr bwMode="auto">
          <a:xfrm>
            <a:off x="2627313" y="4005263"/>
            <a:ext cx="1008062" cy="361950"/>
          </a:xfrm>
          <a:prstGeom prst="rect">
            <a:avLst/>
          </a:prstGeom>
          <a:solidFill>
            <a:schemeClr val="bg1"/>
          </a:solidFill>
          <a:ln w="9525">
            <a:solidFill>
              <a:schemeClr val="tx1"/>
            </a:solidFill>
            <a:miter lim="800000"/>
            <a:headEnd/>
            <a:tailEnd/>
          </a:ln>
          <a:effectLst/>
        </p:spPr>
        <p:txBody>
          <a:bodyPr>
            <a:spAutoFit/>
          </a:bodyPr>
          <a:lstStyle/>
          <a:p>
            <a:pPr>
              <a:lnSpc>
                <a:spcPct val="60000"/>
              </a:lnSpc>
              <a:spcBef>
                <a:spcPct val="50000"/>
              </a:spcBef>
            </a:pPr>
            <a:r>
              <a:rPr lang="es-ES" sz="1000">
                <a:solidFill>
                  <a:schemeClr val="tx1"/>
                </a:solidFill>
                <a:effectLst>
                  <a:outerShdw blurRad="38100" dist="38100" dir="2700000" algn="tl">
                    <a:srgbClr val="C0C0C0"/>
                  </a:outerShdw>
                </a:effectLst>
              </a:rPr>
              <a:t>Competencias</a:t>
            </a:r>
          </a:p>
          <a:p>
            <a:pPr>
              <a:lnSpc>
                <a:spcPct val="60000"/>
              </a:lnSpc>
              <a:spcBef>
                <a:spcPct val="50000"/>
              </a:spcBef>
            </a:pPr>
            <a:r>
              <a:rPr lang="es-ES" sz="1000">
                <a:solidFill>
                  <a:schemeClr val="tx1"/>
                </a:solidFill>
                <a:effectLst>
                  <a:outerShdw blurRad="38100" dist="38100" dir="2700000" algn="tl">
                    <a:srgbClr val="C0C0C0"/>
                  </a:outerShdw>
                </a:effectLst>
              </a:rPr>
              <a:t>distintivas</a:t>
            </a:r>
          </a:p>
        </p:txBody>
      </p:sp>
      <p:sp>
        <p:nvSpPr>
          <p:cNvPr id="243736" name="Line 24"/>
          <p:cNvSpPr>
            <a:spLocks noChangeShapeType="1"/>
          </p:cNvSpPr>
          <p:nvPr/>
        </p:nvSpPr>
        <p:spPr bwMode="auto">
          <a:xfrm>
            <a:off x="2124075" y="4149725"/>
            <a:ext cx="503238" cy="0"/>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37" name="Rectangle 25"/>
          <p:cNvSpPr>
            <a:spLocks noChangeArrowheads="1"/>
          </p:cNvSpPr>
          <p:nvPr/>
        </p:nvSpPr>
        <p:spPr bwMode="auto">
          <a:xfrm>
            <a:off x="5076825" y="3860800"/>
            <a:ext cx="3095625" cy="576263"/>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243738" name="Text Box 26"/>
          <p:cNvSpPr txBox="1">
            <a:spLocks noChangeArrowheads="1"/>
          </p:cNvSpPr>
          <p:nvPr/>
        </p:nvSpPr>
        <p:spPr bwMode="auto">
          <a:xfrm>
            <a:off x="5651500" y="4005263"/>
            <a:ext cx="1871663" cy="193675"/>
          </a:xfrm>
          <a:prstGeom prst="rect">
            <a:avLst/>
          </a:prstGeom>
          <a:solidFill>
            <a:schemeClr val="bg1"/>
          </a:solidFill>
          <a:ln w="9525">
            <a:solidFill>
              <a:schemeClr val="tx1"/>
            </a:solidFill>
            <a:miter lim="800000"/>
            <a:headEnd/>
            <a:tailEnd/>
          </a:ln>
          <a:effectLst/>
        </p:spPr>
        <p:txBody>
          <a:bodyPr>
            <a:spAutoFit/>
          </a:bodyPr>
          <a:lstStyle/>
          <a:p>
            <a:pPr algn="l">
              <a:lnSpc>
                <a:spcPct val="60000"/>
              </a:lnSpc>
              <a:spcBef>
                <a:spcPct val="50000"/>
              </a:spcBef>
            </a:pPr>
            <a:r>
              <a:rPr lang="es-ES" sz="1000">
                <a:solidFill>
                  <a:schemeClr val="tx1"/>
                </a:solidFill>
                <a:effectLst>
                  <a:outerShdw blurRad="38100" dist="38100" dir="2700000" algn="tl">
                    <a:srgbClr val="C0C0C0"/>
                  </a:outerShdw>
                </a:effectLst>
              </a:rPr>
              <a:t>Auditoría de la organización</a:t>
            </a:r>
          </a:p>
        </p:txBody>
      </p:sp>
      <p:sp>
        <p:nvSpPr>
          <p:cNvPr id="243739" name="Rectangle 27"/>
          <p:cNvSpPr>
            <a:spLocks noChangeArrowheads="1"/>
          </p:cNvSpPr>
          <p:nvPr/>
        </p:nvSpPr>
        <p:spPr bwMode="auto">
          <a:xfrm>
            <a:off x="2627313" y="4724400"/>
            <a:ext cx="3600450" cy="287338"/>
          </a:xfrm>
          <a:prstGeom prst="rect">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r>
              <a:rPr lang="es-ES" sz="1600" b="1"/>
              <a:t>Estrategia de negocio posible 1</a:t>
            </a:r>
          </a:p>
        </p:txBody>
      </p:sp>
      <p:sp>
        <p:nvSpPr>
          <p:cNvPr id="243740" name="Rectangle 28"/>
          <p:cNvSpPr>
            <a:spLocks noChangeArrowheads="1"/>
          </p:cNvSpPr>
          <p:nvPr/>
        </p:nvSpPr>
        <p:spPr bwMode="auto">
          <a:xfrm>
            <a:off x="2627313" y="5013325"/>
            <a:ext cx="3600450" cy="1079500"/>
          </a:xfrm>
          <a:prstGeom prst="rect">
            <a:avLst/>
          </a:prstGeom>
          <a:solidFill>
            <a:schemeClr val="bg1"/>
          </a:solidFill>
          <a:ln w="9525" algn="ctr">
            <a:solidFill>
              <a:srgbClr val="CC6600"/>
            </a:solidFill>
            <a:miter lim="800000"/>
            <a:headEnd/>
            <a:tailEnd/>
          </a:ln>
          <a:effectLst>
            <a:outerShdw dist="35921" dir="2700000" algn="ctr" rotWithShape="0">
              <a:schemeClr val="bg2"/>
            </a:outerShdw>
          </a:effectLst>
        </p:spPr>
        <p:txBody>
          <a:bodyPr/>
          <a:lstStyle/>
          <a:p>
            <a:pPr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243741" name="Text Box 29"/>
          <p:cNvSpPr txBox="1">
            <a:spLocks noChangeArrowheads="1"/>
          </p:cNvSpPr>
          <p:nvPr/>
        </p:nvSpPr>
        <p:spPr bwMode="auto">
          <a:xfrm>
            <a:off x="2700338" y="5084763"/>
            <a:ext cx="1152525" cy="254000"/>
          </a:xfrm>
          <a:prstGeom prst="rect">
            <a:avLst/>
          </a:prstGeom>
          <a:solidFill>
            <a:schemeClr val="bg1"/>
          </a:solidFill>
          <a:ln w="9525">
            <a:solidFill>
              <a:schemeClr val="tx1"/>
            </a:solidFill>
            <a:miter lim="800000"/>
            <a:headEnd/>
            <a:tailEnd/>
          </a:ln>
          <a:effectLst/>
        </p:spPr>
        <p:txBody>
          <a:bodyPr>
            <a:spAutoFit/>
          </a:bodyPr>
          <a:lstStyle/>
          <a:p>
            <a:pPr algn="l">
              <a:spcBef>
                <a:spcPct val="50000"/>
              </a:spcBef>
            </a:pPr>
            <a:r>
              <a:rPr lang="es-ES" sz="1000">
                <a:solidFill>
                  <a:schemeClr val="tx1"/>
                </a:solidFill>
                <a:effectLst>
                  <a:outerShdw blurRad="38100" dist="38100" dir="2700000" algn="tl">
                    <a:srgbClr val="C0C0C0"/>
                  </a:outerShdw>
                </a:effectLst>
              </a:rPr>
              <a:t>Posicionamiento</a:t>
            </a:r>
          </a:p>
        </p:txBody>
      </p:sp>
      <p:sp>
        <p:nvSpPr>
          <p:cNvPr id="243742" name="Text Box 30"/>
          <p:cNvSpPr txBox="1">
            <a:spLocks noChangeArrowheads="1"/>
          </p:cNvSpPr>
          <p:nvPr/>
        </p:nvSpPr>
        <p:spPr bwMode="auto">
          <a:xfrm>
            <a:off x="4932363" y="5084763"/>
            <a:ext cx="1008062" cy="361950"/>
          </a:xfrm>
          <a:prstGeom prst="rect">
            <a:avLst/>
          </a:prstGeom>
          <a:solidFill>
            <a:schemeClr val="bg1"/>
          </a:solidFill>
          <a:ln w="9525">
            <a:solidFill>
              <a:schemeClr val="tx1"/>
            </a:solidFill>
            <a:miter lim="800000"/>
            <a:headEnd/>
            <a:tailEnd/>
          </a:ln>
          <a:effectLst/>
        </p:spPr>
        <p:txBody>
          <a:bodyPr>
            <a:spAutoFit/>
          </a:bodyPr>
          <a:lstStyle/>
          <a:p>
            <a:pPr>
              <a:lnSpc>
                <a:spcPct val="60000"/>
              </a:lnSpc>
              <a:spcBef>
                <a:spcPct val="50000"/>
              </a:spcBef>
            </a:pPr>
            <a:r>
              <a:rPr lang="es-ES" sz="1000">
                <a:solidFill>
                  <a:schemeClr val="tx1"/>
                </a:solidFill>
                <a:effectLst>
                  <a:outerShdw blurRad="38100" dist="38100" dir="2700000" algn="tl">
                    <a:srgbClr val="C0C0C0"/>
                  </a:outerShdw>
                </a:effectLst>
              </a:rPr>
              <a:t>Competencias</a:t>
            </a:r>
          </a:p>
          <a:p>
            <a:pPr>
              <a:lnSpc>
                <a:spcPct val="60000"/>
              </a:lnSpc>
              <a:spcBef>
                <a:spcPct val="50000"/>
              </a:spcBef>
            </a:pPr>
            <a:r>
              <a:rPr lang="es-ES" sz="1000">
                <a:solidFill>
                  <a:schemeClr val="tx1"/>
                </a:solidFill>
                <a:effectLst>
                  <a:outerShdw blurRad="38100" dist="38100" dir="2700000" algn="tl">
                    <a:srgbClr val="C0C0C0"/>
                  </a:outerShdw>
                </a:effectLst>
              </a:rPr>
              <a:t>distintivas</a:t>
            </a:r>
          </a:p>
        </p:txBody>
      </p:sp>
      <p:sp>
        <p:nvSpPr>
          <p:cNvPr id="243743" name="Text Box 31"/>
          <p:cNvSpPr txBox="1">
            <a:spLocks noChangeArrowheads="1"/>
          </p:cNvSpPr>
          <p:nvPr/>
        </p:nvSpPr>
        <p:spPr bwMode="auto">
          <a:xfrm>
            <a:off x="2700338" y="5661025"/>
            <a:ext cx="1150937" cy="361950"/>
          </a:xfrm>
          <a:prstGeom prst="rect">
            <a:avLst/>
          </a:prstGeom>
          <a:solidFill>
            <a:schemeClr val="bg1"/>
          </a:solidFill>
          <a:ln w="9525">
            <a:solidFill>
              <a:schemeClr val="tx1"/>
            </a:solidFill>
            <a:miter lim="800000"/>
            <a:headEnd/>
            <a:tailEnd/>
          </a:ln>
          <a:effectLst/>
        </p:spPr>
        <p:txBody>
          <a:bodyPr>
            <a:spAutoFit/>
          </a:bodyPr>
          <a:lstStyle/>
          <a:p>
            <a:pPr>
              <a:lnSpc>
                <a:spcPct val="60000"/>
              </a:lnSpc>
              <a:spcBef>
                <a:spcPct val="50000"/>
              </a:spcBef>
            </a:pPr>
            <a:r>
              <a:rPr lang="es-ES" sz="1000">
                <a:solidFill>
                  <a:schemeClr val="tx1"/>
                </a:solidFill>
                <a:effectLst>
                  <a:outerShdw blurRad="38100" dist="38100" dir="2700000" algn="tl">
                    <a:srgbClr val="C0C0C0"/>
                  </a:outerShdw>
                </a:effectLst>
              </a:rPr>
              <a:t>Objetivos</a:t>
            </a:r>
          </a:p>
          <a:p>
            <a:pPr>
              <a:lnSpc>
                <a:spcPct val="60000"/>
              </a:lnSpc>
              <a:spcBef>
                <a:spcPct val="50000"/>
              </a:spcBef>
            </a:pPr>
            <a:r>
              <a:rPr lang="es-ES" sz="1000">
                <a:solidFill>
                  <a:schemeClr val="tx1"/>
                </a:solidFill>
                <a:effectLst>
                  <a:outerShdw blurRad="38100" dist="38100" dir="2700000" algn="tl">
                    <a:srgbClr val="C0C0C0"/>
                  </a:outerShdw>
                </a:effectLst>
              </a:rPr>
              <a:t>concretos</a:t>
            </a:r>
          </a:p>
        </p:txBody>
      </p:sp>
      <p:sp>
        <p:nvSpPr>
          <p:cNvPr id="243744" name="Text Box 32"/>
          <p:cNvSpPr txBox="1">
            <a:spLocks noChangeArrowheads="1"/>
          </p:cNvSpPr>
          <p:nvPr/>
        </p:nvSpPr>
        <p:spPr bwMode="auto">
          <a:xfrm>
            <a:off x="4932363" y="5661025"/>
            <a:ext cx="1152525" cy="361950"/>
          </a:xfrm>
          <a:prstGeom prst="rect">
            <a:avLst/>
          </a:prstGeom>
          <a:solidFill>
            <a:schemeClr val="bg1"/>
          </a:solidFill>
          <a:ln w="9525">
            <a:solidFill>
              <a:schemeClr val="tx1"/>
            </a:solidFill>
            <a:miter lim="800000"/>
            <a:headEnd/>
            <a:tailEnd/>
          </a:ln>
          <a:effectLst/>
        </p:spPr>
        <p:txBody>
          <a:bodyPr>
            <a:spAutoFit/>
          </a:bodyPr>
          <a:lstStyle/>
          <a:p>
            <a:pPr>
              <a:lnSpc>
                <a:spcPct val="60000"/>
              </a:lnSpc>
              <a:spcBef>
                <a:spcPct val="50000"/>
              </a:spcBef>
            </a:pPr>
            <a:r>
              <a:rPr lang="es-ES" sz="1000">
                <a:solidFill>
                  <a:schemeClr val="tx1"/>
                </a:solidFill>
                <a:effectLst>
                  <a:outerShdw blurRad="38100" dist="38100" dir="2700000" algn="tl">
                    <a:srgbClr val="C0C0C0"/>
                  </a:outerShdw>
                </a:effectLst>
              </a:rPr>
              <a:t>Cambios</a:t>
            </a:r>
          </a:p>
          <a:p>
            <a:pPr>
              <a:lnSpc>
                <a:spcPct val="60000"/>
              </a:lnSpc>
              <a:spcBef>
                <a:spcPct val="50000"/>
              </a:spcBef>
            </a:pPr>
            <a:r>
              <a:rPr lang="es-ES" sz="1000">
                <a:solidFill>
                  <a:schemeClr val="tx1"/>
                </a:solidFill>
                <a:effectLst>
                  <a:outerShdw blurRad="38100" dist="38100" dir="2700000" algn="tl">
                    <a:srgbClr val="C0C0C0"/>
                  </a:outerShdw>
                </a:effectLst>
              </a:rPr>
              <a:t>estratégicos</a:t>
            </a:r>
          </a:p>
        </p:txBody>
      </p:sp>
      <p:sp>
        <p:nvSpPr>
          <p:cNvPr id="243745" name="Line 33"/>
          <p:cNvSpPr>
            <a:spLocks noChangeShapeType="1"/>
          </p:cNvSpPr>
          <p:nvPr/>
        </p:nvSpPr>
        <p:spPr bwMode="auto">
          <a:xfrm>
            <a:off x="3851275" y="5805488"/>
            <a:ext cx="1008063" cy="0"/>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46" name="Line 34"/>
          <p:cNvSpPr>
            <a:spLocks noChangeShapeType="1"/>
          </p:cNvSpPr>
          <p:nvPr/>
        </p:nvSpPr>
        <p:spPr bwMode="auto">
          <a:xfrm>
            <a:off x="3851275" y="5229225"/>
            <a:ext cx="1081088" cy="0"/>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47" name="Line 35"/>
          <p:cNvSpPr>
            <a:spLocks noChangeShapeType="1"/>
          </p:cNvSpPr>
          <p:nvPr/>
        </p:nvSpPr>
        <p:spPr bwMode="auto">
          <a:xfrm flipV="1">
            <a:off x="3276600" y="5373688"/>
            <a:ext cx="0" cy="288925"/>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48" name="Line 36"/>
          <p:cNvSpPr>
            <a:spLocks noChangeShapeType="1"/>
          </p:cNvSpPr>
          <p:nvPr/>
        </p:nvSpPr>
        <p:spPr bwMode="auto">
          <a:xfrm flipV="1">
            <a:off x="5435600" y="5445125"/>
            <a:ext cx="0" cy="217488"/>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49" name="Line 37"/>
          <p:cNvSpPr>
            <a:spLocks noChangeShapeType="1"/>
          </p:cNvSpPr>
          <p:nvPr/>
        </p:nvSpPr>
        <p:spPr bwMode="auto">
          <a:xfrm>
            <a:off x="3995738" y="5373688"/>
            <a:ext cx="719137" cy="215900"/>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50" name="Line 38"/>
          <p:cNvSpPr>
            <a:spLocks noChangeShapeType="1"/>
          </p:cNvSpPr>
          <p:nvPr/>
        </p:nvSpPr>
        <p:spPr bwMode="auto">
          <a:xfrm flipV="1">
            <a:off x="3995738" y="5373688"/>
            <a:ext cx="719137" cy="215900"/>
          </a:xfrm>
          <a:prstGeom prst="line">
            <a:avLst/>
          </a:prstGeom>
          <a:noFill/>
          <a:ln w="28575">
            <a:solidFill>
              <a:schemeClr val="tx1"/>
            </a:solidFill>
            <a:round/>
            <a:headEnd type="triangle" w="med" len="med"/>
            <a:tailEnd type="triangle" w="med" len="med"/>
          </a:ln>
          <a:effectLst/>
        </p:spPr>
        <p:txBody>
          <a:bodyPr/>
          <a:lstStyle/>
          <a:p>
            <a:endParaRPr lang="es-ES"/>
          </a:p>
        </p:txBody>
      </p:sp>
      <p:sp>
        <p:nvSpPr>
          <p:cNvPr id="243751" name="AutoShape 39"/>
          <p:cNvSpPr>
            <a:spLocks noChangeArrowheads="1"/>
          </p:cNvSpPr>
          <p:nvPr/>
        </p:nvSpPr>
        <p:spPr bwMode="auto">
          <a:xfrm rot="5400000">
            <a:off x="4248944" y="3248819"/>
            <a:ext cx="287337" cy="1368425"/>
          </a:xfrm>
          <a:prstGeom prst="upDownArrow">
            <a:avLst>
              <a:gd name="adj1" fmla="val 67648"/>
              <a:gd name="adj2" fmla="val 79550"/>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52" name="AutoShape 40"/>
          <p:cNvSpPr>
            <a:spLocks noChangeArrowheads="1"/>
          </p:cNvSpPr>
          <p:nvPr/>
        </p:nvSpPr>
        <p:spPr bwMode="auto">
          <a:xfrm rot="4056922">
            <a:off x="5403056" y="4326732"/>
            <a:ext cx="153987" cy="520700"/>
          </a:xfrm>
          <a:prstGeom prst="upDownArrow">
            <a:avLst>
              <a:gd name="adj1" fmla="val 18130"/>
              <a:gd name="adj2" fmla="val 95495"/>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53" name="AutoShape 41"/>
          <p:cNvSpPr>
            <a:spLocks noChangeArrowheads="1"/>
          </p:cNvSpPr>
          <p:nvPr/>
        </p:nvSpPr>
        <p:spPr bwMode="auto">
          <a:xfrm rot="17901412">
            <a:off x="3228182" y="4339431"/>
            <a:ext cx="192088" cy="530225"/>
          </a:xfrm>
          <a:prstGeom prst="upDownArrow">
            <a:avLst>
              <a:gd name="adj1" fmla="val 18130"/>
              <a:gd name="adj2" fmla="val 77954"/>
            </a:avLst>
          </a:prstGeom>
          <a:solidFill>
            <a:srgbClr val="CC6600"/>
          </a:solidFill>
          <a:ln w="9525" algn="ctr">
            <a:noFill/>
            <a:miter lim="800000"/>
            <a:headEnd/>
            <a:tailEnd/>
          </a:ln>
          <a:effectLst>
            <a:outerShdw dist="35921" dir="2700000" algn="ctr" rotWithShape="0">
              <a:schemeClr val="bg2"/>
            </a:outerShdw>
          </a:effectLst>
        </p:spPr>
        <p:txBody>
          <a:bodyPr wrap="none" anchor="ctr"/>
          <a:lstStyle/>
          <a:p>
            <a:endParaRPr lang="es-ES"/>
          </a:p>
        </p:txBody>
      </p:sp>
      <p:sp>
        <p:nvSpPr>
          <p:cNvPr id="243754" name="Rectangle 42"/>
          <p:cNvSpPr>
            <a:spLocks noGrp="1" noChangeArrowheads="1"/>
          </p:cNvSpPr>
          <p:nvPr>
            <p:ph type="title"/>
          </p:nvPr>
        </p:nvSpPr>
        <p:spPr/>
        <p:txBody>
          <a:bodyPr/>
          <a:lstStyle/>
          <a:p>
            <a:r>
              <a:rPr lang="es-ES"/>
              <a:t>Estrategia de negocio</a:t>
            </a:r>
          </a:p>
        </p:txBody>
      </p:sp>
      <p:sp>
        <p:nvSpPr>
          <p:cNvPr id="243755" name="Rectangle 43"/>
          <p:cNvSpPr>
            <a:spLocks noChangeArrowheads="1"/>
          </p:cNvSpPr>
          <p:nvPr/>
        </p:nvSpPr>
        <p:spPr bwMode="auto">
          <a:xfrm>
            <a:off x="755650" y="6116638"/>
            <a:ext cx="5040313" cy="360362"/>
          </a:xfrm>
          <a:prstGeom prst="rect">
            <a:avLst/>
          </a:prstGeom>
          <a:noFill/>
          <a:ln w="9525">
            <a:noFill/>
            <a:miter lim="800000"/>
            <a:headEnd/>
            <a:tailEnd/>
          </a:ln>
          <a:effectLst/>
        </p:spPr>
        <p:txBody>
          <a:bodyPr wrap="none" anchor="ctr"/>
          <a:lstStyle/>
          <a:p>
            <a:pPr algn="l"/>
            <a:r>
              <a:rPr lang="es-ES" sz="1000" b="1" i="1">
                <a:solidFill>
                  <a:srgbClr val="4F7DAE"/>
                </a:solidFill>
              </a:rPr>
              <a:t>Fuente: Ricart, J.E.: Dirección Estratégica, Ediciones Folio, Barcelona, 1997, p.52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s-ES_tradnl" dirty="0" smtClean="0"/>
              <a:t>Estrategia en relación con el entorno: influencia</a:t>
            </a:r>
            <a:endParaRPr lang="es-ES" dirty="0"/>
          </a:p>
        </p:txBody>
      </p:sp>
      <p:sp>
        <p:nvSpPr>
          <p:cNvPr id="130051" name="Rectangle 3"/>
          <p:cNvSpPr>
            <a:spLocks noGrp="1" noChangeArrowheads="1"/>
          </p:cNvSpPr>
          <p:nvPr>
            <p:ph type="body" idx="1"/>
          </p:nvPr>
        </p:nvSpPr>
        <p:spPr/>
        <p:txBody>
          <a:bodyPr/>
          <a:lstStyle/>
          <a:p>
            <a:r>
              <a:rPr lang="es-ES" dirty="0"/>
              <a:t>Influencia de la empresa en el entorno</a:t>
            </a:r>
          </a:p>
          <a:p>
            <a:pPr lvl="1"/>
            <a:r>
              <a:rPr lang="es-ES" dirty="0"/>
              <a:t>La empresa tiene interés en influir también sobre los agentes que conforma en entorno de la empresa para buscar comportamientos y actuaciones favorables a sus intereses:</a:t>
            </a:r>
          </a:p>
          <a:p>
            <a:pPr lvl="2"/>
            <a:r>
              <a:rPr lang="es-ES" dirty="0" smtClean="0"/>
              <a:t>Dirección : </a:t>
            </a:r>
            <a:r>
              <a:rPr lang="es-ES" dirty="0"/>
              <a:t>influir sobre </a:t>
            </a:r>
            <a:r>
              <a:rPr lang="es-ES" dirty="0" smtClean="0"/>
              <a:t>instituciones, medios de comunicación</a:t>
            </a:r>
          </a:p>
          <a:p>
            <a:pPr lvl="2"/>
            <a:r>
              <a:rPr lang="es-ES" dirty="0" smtClean="0"/>
              <a:t>Marketing: influir sobre el mercado y los clientes</a:t>
            </a:r>
            <a:endParaRPr lang="es-ES" dirty="0"/>
          </a:p>
          <a:p>
            <a:pPr lvl="2"/>
            <a:r>
              <a:rPr lang="es-ES" dirty="0"/>
              <a:t>Personal: influir sobre el empleado y sus sindicatos</a:t>
            </a:r>
          </a:p>
          <a:p>
            <a:pPr lvl="2"/>
            <a:r>
              <a:rPr lang="es-ES" dirty="0"/>
              <a:t>Compras: influir sobre los proveedores</a:t>
            </a:r>
          </a:p>
          <a:p>
            <a:pPr lvl="2"/>
            <a:r>
              <a:rPr lang="es-ES" dirty="0"/>
              <a:t>Finanzas: influir sobre el entorno financiero y prestamistas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s-ES"/>
              <a:t>Planificación</a:t>
            </a:r>
          </a:p>
        </p:txBody>
      </p:sp>
      <p:sp>
        <p:nvSpPr>
          <p:cNvPr id="138243" name="Rectangle 3"/>
          <p:cNvSpPr>
            <a:spLocks noGrp="1" noChangeArrowheads="1"/>
          </p:cNvSpPr>
          <p:nvPr>
            <p:ph type="body" idx="1"/>
          </p:nvPr>
        </p:nvSpPr>
        <p:spPr>
          <a:xfrm>
            <a:off x="685800" y="990600"/>
            <a:ext cx="7772400" cy="1524000"/>
          </a:xfrm>
        </p:spPr>
        <p:txBody>
          <a:bodyPr/>
          <a:lstStyle/>
          <a:p>
            <a:r>
              <a:rPr lang="es-ES"/>
              <a:t>Es un proceso orientado hacia el </a:t>
            </a:r>
            <a:r>
              <a:rPr lang="es-ES">
                <a:solidFill>
                  <a:srgbClr val="008000"/>
                </a:solidFill>
              </a:rPr>
              <a:t>futuro</a:t>
            </a:r>
            <a:r>
              <a:rPr lang="es-ES"/>
              <a:t> que permite a los directivos trazar las </a:t>
            </a:r>
            <a:r>
              <a:rPr lang="es-ES">
                <a:solidFill>
                  <a:srgbClr val="008000"/>
                </a:solidFill>
              </a:rPr>
              <a:t>acciones</a:t>
            </a:r>
            <a:r>
              <a:rPr lang="es-ES"/>
              <a:t> y los </a:t>
            </a:r>
            <a:r>
              <a:rPr lang="es-ES">
                <a:solidFill>
                  <a:srgbClr val="008000"/>
                </a:solidFill>
              </a:rPr>
              <a:t>medios</a:t>
            </a:r>
            <a:r>
              <a:rPr lang="es-ES"/>
              <a:t> que les permitirán alcanzar sus </a:t>
            </a:r>
            <a:r>
              <a:rPr lang="es-ES">
                <a:solidFill>
                  <a:srgbClr val="008000"/>
                </a:solidFill>
              </a:rPr>
              <a:t>objetivos</a:t>
            </a:r>
            <a:r>
              <a:rPr lang="es-ES"/>
              <a:t>.</a:t>
            </a:r>
          </a:p>
        </p:txBody>
      </p:sp>
      <p:grpSp>
        <p:nvGrpSpPr>
          <p:cNvPr id="138244" name="Group 4"/>
          <p:cNvGrpSpPr>
            <a:grpSpLocks/>
          </p:cNvGrpSpPr>
          <p:nvPr/>
        </p:nvGrpSpPr>
        <p:grpSpPr bwMode="auto">
          <a:xfrm>
            <a:off x="304800" y="2590800"/>
            <a:ext cx="3352800" cy="3124200"/>
            <a:chOff x="3456" y="2592"/>
            <a:chExt cx="1728" cy="1344"/>
          </a:xfrm>
        </p:grpSpPr>
        <p:grpSp>
          <p:nvGrpSpPr>
            <p:cNvPr id="138245" name="Group 5"/>
            <p:cNvGrpSpPr>
              <a:grpSpLocks/>
            </p:cNvGrpSpPr>
            <p:nvPr/>
          </p:nvGrpSpPr>
          <p:grpSpPr bwMode="auto">
            <a:xfrm>
              <a:off x="3456" y="2592"/>
              <a:ext cx="1728" cy="1296"/>
              <a:chOff x="960" y="912"/>
              <a:chExt cx="4032" cy="2784"/>
            </a:xfrm>
          </p:grpSpPr>
          <p:sp>
            <p:nvSpPr>
              <p:cNvPr id="138246" name="AutoShape 6"/>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a:effectLst/>
            </p:spPr>
            <p:txBody>
              <a:bodyPr wrap="none" anchor="ctr"/>
              <a:lstStyle/>
              <a:p>
                <a:endParaRPr lang="es-ES"/>
              </a:p>
            </p:txBody>
          </p:sp>
          <p:sp>
            <p:nvSpPr>
              <p:cNvPr id="138247" name="AutoShape 7"/>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a:effectLst/>
            </p:spPr>
            <p:txBody>
              <a:bodyPr wrap="none" anchor="ctr"/>
              <a:lstStyle/>
              <a:p>
                <a:endParaRPr lang="es-ES"/>
              </a:p>
            </p:txBody>
          </p:sp>
          <p:sp>
            <p:nvSpPr>
              <p:cNvPr id="138248" name="AutoShape 8"/>
              <p:cNvSpPr>
                <a:spLocks noChangeArrowheads="1"/>
              </p:cNvSpPr>
              <p:nvPr/>
            </p:nvSpPr>
            <p:spPr bwMode="auto">
              <a:xfrm flipV="1">
                <a:off x="1152" y="1344"/>
                <a:ext cx="3648" cy="1584"/>
              </a:xfrm>
              <a:custGeom>
                <a:avLst/>
                <a:gdLst>
                  <a:gd name="G0" fmla="+- 2091 0 0"/>
                  <a:gd name="G1" fmla="+- 21600 0 2091"/>
                  <a:gd name="G2" fmla="*/ 2091 1 2"/>
                  <a:gd name="G3" fmla="+- 21600 0 G2"/>
                  <a:gd name="G4" fmla="+/ 2091 21600 2"/>
                  <a:gd name="G5" fmla="+/ G1 0 2"/>
                  <a:gd name="G6" fmla="*/ 21600 21600 2091"/>
                  <a:gd name="G7" fmla="*/ G6 1 2"/>
                  <a:gd name="G8" fmla="+- 21600 0 G7"/>
                  <a:gd name="G9" fmla="*/ 21600 1 2"/>
                  <a:gd name="G10" fmla="+- 2091 0 G9"/>
                  <a:gd name="G11" fmla="?: G10 G8 0"/>
                  <a:gd name="G12" fmla="?: G10 G7 21600"/>
                  <a:gd name="T0" fmla="*/ 20554 w 21600"/>
                  <a:gd name="T1" fmla="*/ 10800 h 21600"/>
                  <a:gd name="T2" fmla="*/ 10800 w 21600"/>
                  <a:gd name="T3" fmla="*/ 21600 h 21600"/>
                  <a:gd name="T4" fmla="*/ 1046 w 21600"/>
                  <a:gd name="T5" fmla="*/ 10800 h 21600"/>
                  <a:gd name="T6" fmla="*/ 10800 w 21600"/>
                  <a:gd name="T7" fmla="*/ 0 h 21600"/>
                  <a:gd name="T8" fmla="*/ 2846 w 21600"/>
                  <a:gd name="T9" fmla="*/ 2846 h 21600"/>
                  <a:gd name="T10" fmla="*/ 18754 w 21600"/>
                  <a:gd name="T11" fmla="*/ 18754 h 21600"/>
                </a:gdLst>
                <a:ahLst/>
                <a:cxnLst>
                  <a:cxn ang="0">
                    <a:pos x="T0" y="T1"/>
                  </a:cxn>
                  <a:cxn ang="0">
                    <a:pos x="T2" y="T3"/>
                  </a:cxn>
                  <a:cxn ang="0">
                    <a:pos x="T4" y="T5"/>
                  </a:cxn>
                  <a:cxn ang="0">
                    <a:pos x="T6" y="T7"/>
                  </a:cxn>
                </a:cxnLst>
                <a:rect l="T8" t="T9" r="T10" b="T11"/>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a:effectLst/>
            </p:spPr>
            <p:txBody>
              <a:bodyPr wrap="none" anchor="ctr"/>
              <a:lstStyle/>
              <a:p>
                <a:endParaRPr lang="es-ES"/>
              </a:p>
            </p:txBody>
          </p:sp>
          <p:sp>
            <p:nvSpPr>
              <p:cNvPr id="138249" name="Rectangle 9"/>
              <p:cNvSpPr>
                <a:spLocks noChangeArrowheads="1"/>
              </p:cNvSpPr>
              <p:nvPr/>
            </p:nvSpPr>
            <p:spPr bwMode="auto">
              <a:xfrm>
                <a:off x="1512" y="1296"/>
                <a:ext cx="2938" cy="93"/>
              </a:xfrm>
              <a:prstGeom prst="rect">
                <a:avLst/>
              </a:prstGeom>
              <a:solidFill>
                <a:srgbClr val="BEBEBE"/>
              </a:solidFill>
              <a:ln w="9525">
                <a:noFill/>
                <a:miter lim="800000"/>
                <a:headEnd/>
                <a:tailEnd/>
              </a:ln>
              <a:effectLst/>
            </p:spPr>
            <p:txBody>
              <a:bodyPr wrap="none" anchor="ctr"/>
              <a:lstStyle/>
              <a:p>
                <a:endParaRPr lang="es-ES"/>
              </a:p>
            </p:txBody>
          </p:sp>
          <p:sp>
            <p:nvSpPr>
              <p:cNvPr id="138250" name="Rectangle 10"/>
              <p:cNvSpPr>
                <a:spLocks noChangeArrowheads="1"/>
              </p:cNvSpPr>
              <p:nvPr/>
            </p:nvSpPr>
            <p:spPr bwMode="auto">
              <a:xfrm>
                <a:off x="1152" y="2880"/>
                <a:ext cx="3648" cy="96"/>
              </a:xfrm>
              <a:prstGeom prst="rect">
                <a:avLst/>
              </a:prstGeom>
              <a:solidFill>
                <a:srgbClr val="DFDFDF"/>
              </a:solidFill>
              <a:ln w="9525">
                <a:noFill/>
                <a:miter lim="800000"/>
                <a:headEnd/>
                <a:tailEnd/>
              </a:ln>
              <a:effectLst/>
            </p:spPr>
            <p:txBody>
              <a:bodyPr wrap="none" anchor="ctr"/>
              <a:lstStyle/>
              <a:p>
                <a:endParaRPr lang="es-ES"/>
              </a:p>
            </p:txBody>
          </p:sp>
        </p:grpSp>
        <p:grpSp>
          <p:nvGrpSpPr>
            <p:cNvPr id="138251" name="Group 11"/>
            <p:cNvGrpSpPr>
              <a:grpSpLocks/>
            </p:cNvGrpSpPr>
            <p:nvPr/>
          </p:nvGrpSpPr>
          <p:grpSpPr bwMode="auto">
            <a:xfrm>
              <a:off x="3552" y="2632"/>
              <a:ext cx="1584" cy="1200"/>
              <a:chOff x="1344" y="1008"/>
              <a:chExt cx="3312" cy="1632"/>
            </a:xfrm>
          </p:grpSpPr>
          <p:sp>
            <p:nvSpPr>
              <p:cNvPr id="138252" name="Rectangle 12"/>
              <p:cNvSpPr>
                <a:spLocks noChangeArrowheads="1"/>
              </p:cNvSpPr>
              <p:nvPr/>
            </p:nvSpPr>
            <p:spPr bwMode="auto">
              <a:xfrm>
                <a:off x="2104"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53" name="Rectangle 13"/>
              <p:cNvSpPr>
                <a:spLocks noChangeArrowheads="1"/>
              </p:cNvSpPr>
              <p:nvPr/>
            </p:nvSpPr>
            <p:spPr bwMode="auto">
              <a:xfrm>
                <a:off x="2440"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54" name="Rectangle 14"/>
              <p:cNvSpPr>
                <a:spLocks noChangeArrowheads="1"/>
              </p:cNvSpPr>
              <p:nvPr/>
            </p:nvSpPr>
            <p:spPr bwMode="auto">
              <a:xfrm>
                <a:off x="277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55" name="Rectangle 15"/>
              <p:cNvSpPr>
                <a:spLocks noChangeArrowheads="1"/>
              </p:cNvSpPr>
              <p:nvPr/>
            </p:nvSpPr>
            <p:spPr bwMode="auto">
              <a:xfrm>
                <a:off x="369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56" name="Rectangle 16"/>
              <p:cNvSpPr>
                <a:spLocks noChangeArrowheads="1"/>
              </p:cNvSpPr>
              <p:nvPr/>
            </p:nvSpPr>
            <p:spPr bwMode="auto">
              <a:xfrm>
                <a:off x="4032"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57" name="Rectangle 17"/>
              <p:cNvSpPr>
                <a:spLocks noChangeArrowheads="1"/>
              </p:cNvSpPr>
              <p:nvPr/>
            </p:nvSpPr>
            <p:spPr bwMode="auto">
              <a:xfrm>
                <a:off x="4368"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38258" name="Group 18"/>
              <p:cNvGrpSpPr>
                <a:grpSpLocks/>
              </p:cNvGrpSpPr>
              <p:nvPr/>
            </p:nvGrpSpPr>
            <p:grpSpPr bwMode="auto">
              <a:xfrm>
                <a:off x="2248" y="1728"/>
                <a:ext cx="672" cy="672"/>
                <a:chOff x="2248" y="1728"/>
                <a:chExt cx="672" cy="672"/>
              </a:xfrm>
            </p:grpSpPr>
            <p:cxnSp>
              <p:nvCxnSpPr>
                <p:cNvPr id="138259" name="AutoShape 19"/>
                <p:cNvCxnSpPr>
                  <a:cxnSpLocks noChangeShapeType="1"/>
                  <a:stCxn id="138276" idx="2"/>
                  <a:endCxn id="138252" idx="0"/>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38260" name="AutoShape 20"/>
                <p:cNvCxnSpPr>
                  <a:cxnSpLocks noChangeShapeType="1"/>
                  <a:stCxn id="138276" idx="2"/>
                  <a:endCxn id="138253" idx="0"/>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38261" name="AutoShape 21"/>
                <p:cNvCxnSpPr>
                  <a:cxnSpLocks noChangeShapeType="1"/>
                  <a:stCxn id="138276" idx="2"/>
                  <a:endCxn id="138254" idx="0"/>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38262" name="Group 22"/>
              <p:cNvGrpSpPr>
                <a:grpSpLocks/>
              </p:cNvGrpSpPr>
              <p:nvPr/>
            </p:nvGrpSpPr>
            <p:grpSpPr bwMode="auto">
              <a:xfrm>
                <a:off x="3840" y="1728"/>
                <a:ext cx="672" cy="672"/>
                <a:chOff x="2248" y="1728"/>
                <a:chExt cx="672" cy="672"/>
              </a:xfrm>
            </p:grpSpPr>
            <p:cxnSp>
              <p:nvCxnSpPr>
                <p:cNvPr id="138263" name="AutoShape 23"/>
                <p:cNvCxnSpPr>
                  <a:cxnSpLocks noChangeShapeType="1"/>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38264" name="AutoShape 24"/>
                <p:cNvCxnSpPr>
                  <a:cxnSpLocks noChangeShapeType="1"/>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38265" name="AutoShape 25"/>
                <p:cNvCxnSpPr>
                  <a:cxnSpLocks noChangeShapeType="1"/>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38266" name="Group 26"/>
              <p:cNvGrpSpPr>
                <a:grpSpLocks/>
              </p:cNvGrpSpPr>
              <p:nvPr/>
            </p:nvGrpSpPr>
            <p:grpSpPr bwMode="auto">
              <a:xfrm>
                <a:off x="1344" y="1008"/>
                <a:ext cx="3104" cy="1200"/>
                <a:chOff x="1344" y="1008"/>
                <a:chExt cx="3104" cy="1200"/>
              </a:xfrm>
            </p:grpSpPr>
            <p:sp>
              <p:nvSpPr>
                <p:cNvPr id="138267" name="Rectangle 27"/>
                <p:cNvSpPr>
                  <a:spLocks noChangeArrowheads="1"/>
                </p:cNvSpPr>
                <p:nvPr/>
              </p:nvSpPr>
              <p:spPr bwMode="auto">
                <a:xfrm>
                  <a:off x="134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68" name="Rectangle 28"/>
                <p:cNvSpPr>
                  <a:spLocks noChangeArrowheads="1"/>
                </p:cNvSpPr>
                <p:nvPr/>
              </p:nvSpPr>
              <p:spPr bwMode="auto">
                <a:xfrm>
                  <a:off x="168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69" name="Rectangle 29"/>
                <p:cNvSpPr>
                  <a:spLocks noChangeArrowheads="1"/>
                </p:cNvSpPr>
                <p:nvPr/>
              </p:nvSpPr>
              <p:spPr bwMode="auto">
                <a:xfrm>
                  <a:off x="2016"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0" name="Rectangle 30"/>
                <p:cNvSpPr>
                  <a:spLocks noChangeArrowheads="1"/>
                </p:cNvSpPr>
                <p:nvPr/>
              </p:nvSpPr>
              <p:spPr bwMode="auto">
                <a:xfrm>
                  <a:off x="2928"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1" name="Rectangle 31"/>
                <p:cNvSpPr>
                  <a:spLocks noChangeArrowheads="1"/>
                </p:cNvSpPr>
                <p:nvPr/>
              </p:nvSpPr>
              <p:spPr bwMode="auto">
                <a:xfrm>
                  <a:off x="326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2" name="Rectangle 32"/>
                <p:cNvSpPr>
                  <a:spLocks noChangeArrowheads="1"/>
                </p:cNvSpPr>
                <p:nvPr/>
              </p:nvSpPr>
              <p:spPr bwMode="auto">
                <a:xfrm>
                  <a:off x="360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38273" name="Group 33"/>
                <p:cNvGrpSpPr>
                  <a:grpSpLocks/>
                </p:cNvGrpSpPr>
                <p:nvPr/>
              </p:nvGrpSpPr>
              <p:grpSpPr bwMode="auto">
                <a:xfrm>
                  <a:off x="1520" y="1008"/>
                  <a:ext cx="2928" cy="720"/>
                  <a:chOff x="1520" y="1008"/>
                  <a:chExt cx="2928" cy="720"/>
                </a:xfrm>
              </p:grpSpPr>
              <p:sp>
                <p:nvSpPr>
                  <p:cNvPr id="138274" name="Rectangle 34"/>
                  <p:cNvSpPr>
                    <a:spLocks noChangeArrowheads="1"/>
                  </p:cNvSpPr>
                  <p:nvPr/>
                </p:nvSpPr>
                <p:spPr bwMode="auto">
                  <a:xfrm>
                    <a:off x="2712" y="100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5" name="Rectangle 35"/>
                  <p:cNvSpPr>
                    <a:spLocks noChangeArrowheads="1"/>
                  </p:cNvSpPr>
                  <p:nvPr/>
                </p:nvSpPr>
                <p:spPr bwMode="auto">
                  <a:xfrm>
                    <a:off x="15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6" name="Rectangle 36"/>
                  <p:cNvSpPr>
                    <a:spLocks noChangeArrowheads="1"/>
                  </p:cNvSpPr>
                  <p:nvPr/>
                </p:nvSpPr>
                <p:spPr bwMode="auto">
                  <a:xfrm>
                    <a:off x="23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7" name="Rectangle 37"/>
                  <p:cNvSpPr>
                    <a:spLocks noChangeArrowheads="1"/>
                  </p:cNvSpPr>
                  <p:nvPr/>
                </p:nvSpPr>
                <p:spPr bwMode="auto">
                  <a:xfrm>
                    <a:off x="31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38278" name="Rectangle 38"/>
                  <p:cNvSpPr>
                    <a:spLocks noChangeArrowheads="1"/>
                  </p:cNvSpPr>
                  <p:nvPr/>
                </p:nvSpPr>
                <p:spPr bwMode="auto">
                  <a:xfrm>
                    <a:off x="39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cxnSp>
                <p:nvCxnSpPr>
                  <p:cNvPr id="138279" name="AutoShape 39"/>
                  <p:cNvCxnSpPr>
                    <a:cxnSpLocks noChangeShapeType="1"/>
                    <a:stCxn id="138274" idx="2"/>
                    <a:endCxn id="138278" idx="0"/>
                  </p:cNvCxnSpPr>
                  <p:nvPr/>
                </p:nvCxnSpPr>
                <p:spPr bwMode="auto">
                  <a:xfrm rot="16200000" flipH="1">
                    <a:off x="3460" y="764"/>
                    <a:ext cx="240" cy="1208"/>
                  </a:xfrm>
                  <a:prstGeom prst="bentConnector3">
                    <a:avLst>
                      <a:gd name="adj1" fmla="val 50000"/>
                    </a:avLst>
                  </a:prstGeom>
                  <a:noFill/>
                  <a:ln w="38100">
                    <a:solidFill>
                      <a:srgbClr val="364B88"/>
                    </a:solidFill>
                    <a:miter lim="800000"/>
                    <a:headEnd/>
                    <a:tailEnd/>
                  </a:ln>
                  <a:effectLst/>
                </p:spPr>
              </p:cxnSp>
              <p:cxnSp>
                <p:nvCxnSpPr>
                  <p:cNvPr id="138280" name="AutoShape 40"/>
                  <p:cNvCxnSpPr>
                    <a:cxnSpLocks noChangeShapeType="1"/>
                    <a:stCxn id="138274" idx="2"/>
                    <a:endCxn id="138277" idx="0"/>
                  </p:cNvCxnSpPr>
                  <p:nvPr/>
                </p:nvCxnSpPr>
                <p:spPr bwMode="auto">
                  <a:xfrm rot="16200000" flipH="1">
                    <a:off x="3060" y="1164"/>
                    <a:ext cx="240" cy="408"/>
                  </a:xfrm>
                  <a:prstGeom prst="bentConnector3">
                    <a:avLst>
                      <a:gd name="adj1" fmla="val 50000"/>
                    </a:avLst>
                  </a:prstGeom>
                  <a:noFill/>
                  <a:ln w="38100">
                    <a:solidFill>
                      <a:srgbClr val="364B88"/>
                    </a:solidFill>
                    <a:miter lim="800000"/>
                    <a:headEnd/>
                    <a:tailEnd/>
                  </a:ln>
                  <a:effectLst/>
                </p:spPr>
              </p:cxnSp>
              <p:cxnSp>
                <p:nvCxnSpPr>
                  <p:cNvPr id="138281" name="AutoShape 41"/>
                  <p:cNvCxnSpPr>
                    <a:cxnSpLocks noChangeShapeType="1"/>
                    <a:stCxn id="138274" idx="2"/>
                    <a:endCxn id="138276" idx="0"/>
                  </p:cNvCxnSpPr>
                  <p:nvPr/>
                </p:nvCxnSpPr>
                <p:spPr bwMode="auto">
                  <a:xfrm rot="5400000">
                    <a:off x="2660" y="1172"/>
                    <a:ext cx="240" cy="392"/>
                  </a:xfrm>
                  <a:prstGeom prst="bentConnector3">
                    <a:avLst>
                      <a:gd name="adj1" fmla="val 50000"/>
                    </a:avLst>
                  </a:prstGeom>
                  <a:noFill/>
                  <a:ln w="38100">
                    <a:solidFill>
                      <a:srgbClr val="364B88"/>
                    </a:solidFill>
                    <a:miter lim="800000"/>
                    <a:headEnd/>
                    <a:tailEnd/>
                  </a:ln>
                  <a:effectLst/>
                </p:spPr>
              </p:cxnSp>
              <p:cxnSp>
                <p:nvCxnSpPr>
                  <p:cNvPr id="138282" name="AutoShape 42"/>
                  <p:cNvCxnSpPr>
                    <a:cxnSpLocks noChangeShapeType="1"/>
                    <a:stCxn id="138274" idx="2"/>
                    <a:endCxn id="138275" idx="0"/>
                  </p:cNvCxnSpPr>
                  <p:nvPr/>
                </p:nvCxnSpPr>
                <p:spPr bwMode="auto">
                  <a:xfrm rot="5400000">
                    <a:off x="2260" y="772"/>
                    <a:ext cx="240" cy="1192"/>
                  </a:xfrm>
                  <a:prstGeom prst="bentConnector3">
                    <a:avLst>
                      <a:gd name="adj1" fmla="val 50000"/>
                    </a:avLst>
                  </a:prstGeom>
                  <a:noFill/>
                  <a:ln w="38100">
                    <a:solidFill>
                      <a:srgbClr val="364B88"/>
                    </a:solidFill>
                    <a:miter lim="800000"/>
                    <a:headEnd/>
                    <a:tailEnd/>
                  </a:ln>
                  <a:effectLst/>
                </p:spPr>
              </p:cxnSp>
            </p:grpSp>
            <p:grpSp>
              <p:nvGrpSpPr>
                <p:cNvPr id="138283" name="Group 43"/>
                <p:cNvGrpSpPr>
                  <a:grpSpLocks/>
                </p:cNvGrpSpPr>
                <p:nvPr/>
              </p:nvGrpSpPr>
              <p:grpSpPr bwMode="auto">
                <a:xfrm>
                  <a:off x="1488" y="1728"/>
                  <a:ext cx="672" cy="240"/>
                  <a:chOff x="1488" y="1728"/>
                  <a:chExt cx="672" cy="240"/>
                </a:xfrm>
              </p:grpSpPr>
              <p:cxnSp>
                <p:nvCxnSpPr>
                  <p:cNvPr id="138284" name="AutoShape 44"/>
                  <p:cNvCxnSpPr>
                    <a:cxnSpLocks noChangeShapeType="1"/>
                    <a:stCxn id="138275" idx="2"/>
                    <a:endCxn id="138267" idx="0"/>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38285" name="AutoShape 45"/>
                  <p:cNvCxnSpPr>
                    <a:cxnSpLocks noChangeShapeType="1"/>
                    <a:stCxn id="138275" idx="2"/>
                    <a:endCxn id="138268" idx="0"/>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38286" name="AutoShape 46"/>
                  <p:cNvCxnSpPr>
                    <a:cxnSpLocks noChangeShapeType="1"/>
                    <a:stCxn id="138275" idx="2"/>
                    <a:endCxn id="138269" idx="0"/>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nvGrpSpPr>
                <p:cNvPr id="138287" name="Group 47"/>
                <p:cNvGrpSpPr>
                  <a:grpSpLocks/>
                </p:cNvGrpSpPr>
                <p:nvPr/>
              </p:nvGrpSpPr>
              <p:grpSpPr bwMode="auto">
                <a:xfrm>
                  <a:off x="3072" y="1728"/>
                  <a:ext cx="672" cy="240"/>
                  <a:chOff x="1488" y="1728"/>
                  <a:chExt cx="672" cy="240"/>
                </a:xfrm>
              </p:grpSpPr>
              <p:cxnSp>
                <p:nvCxnSpPr>
                  <p:cNvPr id="138288" name="AutoShape 48"/>
                  <p:cNvCxnSpPr>
                    <a:cxnSpLocks noChangeShapeType="1"/>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38289" name="AutoShape 49"/>
                  <p:cNvCxnSpPr>
                    <a:cxnSpLocks noChangeShapeType="1"/>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38290" name="AutoShape 50"/>
                  <p:cNvCxnSpPr>
                    <a:cxnSpLocks noChangeShapeType="1"/>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grpSp>
        <p:sp>
          <p:nvSpPr>
            <p:cNvPr id="138291" name="Oval 51"/>
            <p:cNvSpPr>
              <a:spLocks noChangeArrowheads="1"/>
            </p:cNvSpPr>
            <p:nvPr/>
          </p:nvSpPr>
          <p:spPr bwMode="auto">
            <a:xfrm>
              <a:off x="3600" y="2592"/>
              <a:ext cx="1440" cy="1344"/>
            </a:xfrm>
            <a:prstGeom prst="ellipse">
              <a:avLst/>
            </a:prstGeom>
            <a:solidFill>
              <a:srgbClr val="FFFF00">
                <a:alpha val="50000"/>
              </a:srgbClr>
            </a:solidFill>
            <a:ln w="9525">
              <a:noFill/>
              <a:round/>
              <a:headEnd/>
              <a:tailEnd/>
            </a:ln>
            <a:effectLst/>
          </p:spPr>
          <p:txBody>
            <a:bodyPr wrap="none" anchor="ctr"/>
            <a:lstStyle/>
            <a:p>
              <a:endParaRPr lang="es-ES"/>
            </a:p>
          </p:txBody>
        </p:sp>
        <p:sp>
          <p:nvSpPr>
            <p:cNvPr id="138292" name="Oval 52"/>
            <p:cNvSpPr>
              <a:spLocks noChangeArrowheads="1"/>
            </p:cNvSpPr>
            <p:nvPr/>
          </p:nvSpPr>
          <p:spPr bwMode="auto">
            <a:xfrm>
              <a:off x="3504" y="3408"/>
              <a:ext cx="192" cy="432"/>
            </a:xfrm>
            <a:prstGeom prst="ellipse">
              <a:avLst/>
            </a:prstGeom>
            <a:solidFill>
              <a:srgbClr val="00904F">
                <a:alpha val="50000"/>
              </a:srgbClr>
            </a:solidFill>
            <a:ln w="9525">
              <a:noFill/>
              <a:round/>
              <a:headEnd/>
              <a:tailEnd/>
            </a:ln>
            <a:effectLst/>
          </p:spPr>
          <p:txBody>
            <a:bodyPr wrap="none" anchor="ctr"/>
            <a:lstStyle/>
            <a:p>
              <a:endParaRPr lang="es-ES"/>
            </a:p>
          </p:txBody>
        </p:sp>
        <p:sp>
          <p:nvSpPr>
            <p:cNvPr id="138293" name="Oval 53"/>
            <p:cNvSpPr>
              <a:spLocks noChangeArrowheads="1"/>
            </p:cNvSpPr>
            <p:nvPr/>
          </p:nvSpPr>
          <p:spPr bwMode="auto">
            <a:xfrm>
              <a:off x="4320" y="2976"/>
              <a:ext cx="448" cy="912"/>
            </a:xfrm>
            <a:prstGeom prst="ellipse">
              <a:avLst/>
            </a:prstGeom>
            <a:solidFill>
              <a:srgbClr val="8F016D">
                <a:alpha val="50000"/>
              </a:srgbClr>
            </a:solidFill>
            <a:ln w="9525">
              <a:noFill/>
              <a:round/>
              <a:headEnd/>
              <a:tailEnd/>
            </a:ln>
            <a:effectLst/>
          </p:spPr>
          <p:txBody>
            <a:bodyPr wrap="none" anchor="ctr"/>
            <a:lstStyle/>
            <a:p>
              <a:endParaRPr lang="es-ES" sz="1000">
                <a:solidFill>
                  <a:srgbClr val="8F016D"/>
                </a:solidFill>
              </a:endParaRPr>
            </a:p>
          </p:txBody>
        </p:sp>
      </p:grpSp>
      <p:sp>
        <p:nvSpPr>
          <p:cNvPr id="138294" name="Rectangle 54"/>
          <p:cNvSpPr>
            <a:spLocks noChangeArrowheads="1"/>
          </p:cNvSpPr>
          <p:nvPr/>
        </p:nvSpPr>
        <p:spPr bwMode="auto">
          <a:xfrm>
            <a:off x="3810000" y="2286000"/>
            <a:ext cx="4572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Estratégica (LP, global)</a:t>
            </a:r>
          </a:p>
        </p:txBody>
      </p:sp>
      <p:sp>
        <p:nvSpPr>
          <p:cNvPr id="138297" name="Rectangle 57"/>
          <p:cNvSpPr>
            <a:spLocks noChangeArrowheads="1"/>
          </p:cNvSpPr>
          <p:nvPr/>
        </p:nvSpPr>
        <p:spPr bwMode="auto">
          <a:xfrm>
            <a:off x="3810000" y="2590800"/>
            <a:ext cx="4572000" cy="863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a:solidFill>
                  <a:srgbClr val="4F7DAE"/>
                </a:solidFill>
              </a:rPr>
              <a:t>Planes macro que abarcan todo el ámbito de la empresa</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Analizan el entorno y las capacidades de la empresa y las proyectan hacia el futuro a largo plazo</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Pretenden alcanzar los objetivos estratégicos</a:t>
            </a:r>
          </a:p>
          <a:p>
            <a:pPr marL="188913" indent="-188913"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138298" name="Rectangle 58"/>
          <p:cNvSpPr>
            <a:spLocks noChangeArrowheads="1"/>
          </p:cNvSpPr>
          <p:nvPr/>
        </p:nvSpPr>
        <p:spPr bwMode="auto">
          <a:xfrm>
            <a:off x="3810000" y="3581400"/>
            <a:ext cx="4572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Táctica (MP, funcional)</a:t>
            </a:r>
          </a:p>
        </p:txBody>
      </p:sp>
      <p:sp>
        <p:nvSpPr>
          <p:cNvPr id="138299" name="Rectangle 59"/>
          <p:cNvSpPr>
            <a:spLocks noChangeArrowheads="1"/>
          </p:cNvSpPr>
          <p:nvPr/>
        </p:nvSpPr>
        <p:spPr bwMode="auto">
          <a:xfrm>
            <a:off x="3810000" y="3886200"/>
            <a:ext cx="4572000" cy="990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a:solidFill>
                  <a:srgbClr val="4F7DAE"/>
                </a:solidFill>
              </a:rPr>
              <a:t>Concreción a nivel funcional: divisiones, departamentos</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Determinan qué actividades desarrollar a este nivel y con qué medios y cuándo. Determinan presupuestos</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Pretenden guiar la actividad departamental a medio plazo para contribuir a realizar los planes estratégicos</a:t>
            </a:r>
          </a:p>
          <a:p>
            <a:pPr marL="188913" indent="-188913"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138300" name="Rectangle 60"/>
          <p:cNvSpPr>
            <a:spLocks noChangeArrowheads="1"/>
          </p:cNvSpPr>
          <p:nvPr/>
        </p:nvSpPr>
        <p:spPr bwMode="auto">
          <a:xfrm>
            <a:off x="3810000" y="5003800"/>
            <a:ext cx="4572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Operativa (CP, programación)</a:t>
            </a:r>
          </a:p>
        </p:txBody>
      </p:sp>
      <p:sp>
        <p:nvSpPr>
          <p:cNvPr id="138301" name="Rectangle 61"/>
          <p:cNvSpPr>
            <a:spLocks noChangeArrowheads="1"/>
          </p:cNvSpPr>
          <p:nvPr/>
        </p:nvSpPr>
        <p:spPr bwMode="auto">
          <a:xfrm>
            <a:off x="3810000" y="5308600"/>
            <a:ext cx="4572000" cy="9398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a:solidFill>
                  <a:srgbClr val="4F7DAE"/>
                </a:solidFill>
              </a:rPr>
              <a:t>Planificación en el ámbito de desarrollo de las operaciones concretas, para guiar su ejecución a CP</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Se derivan de los planes departamentales e incorporan las contingencias del </a:t>
            </a:r>
            <a:r>
              <a:rPr lang="es-ES" sz="1200" b="1" i="1">
                <a:solidFill>
                  <a:srgbClr val="4F7DAE"/>
                </a:solidFill>
              </a:rPr>
              <a:t>día a día</a:t>
            </a:r>
            <a:r>
              <a:rPr lang="es-ES" sz="1200" b="1">
                <a:solidFill>
                  <a:srgbClr val="4F7DAE"/>
                </a:solidFill>
              </a:rPr>
              <a:t>.</a:t>
            </a:r>
          </a:p>
          <a:p>
            <a:pPr marL="188913" indent="-188913" algn="l">
              <a:lnSpc>
                <a:spcPct val="90000"/>
              </a:lnSpc>
              <a:spcBef>
                <a:spcPct val="20000"/>
              </a:spcBef>
              <a:buClr>
                <a:srgbClr val="FF9900"/>
              </a:buClr>
              <a:buFont typeface="Wingdings" pitchFamily="2" charset="2"/>
              <a:buChar char="§"/>
            </a:pPr>
            <a:r>
              <a:rPr lang="es-ES" sz="1200" b="1">
                <a:solidFill>
                  <a:srgbClr val="4F7DAE"/>
                </a:solidFill>
              </a:rPr>
              <a:t>Ejecutan el presupuesto, se ven limitados por él</a:t>
            </a:r>
          </a:p>
          <a:p>
            <a:pPr marL="188913" indent="-188913" algn="l">
              <a:lnSpc>
                <a:spcPct val="90000"/>
              </a:lnSpc>
              <a:spcBef>
                <a:spcPct val="20000"/>
              </a:spcBef>
              <a:buClr>
                <a:srgbClr val="FF9900"/>
              </a:buClr>
              <a:buFont typeface="Wingdings" pitchFamily="2" charset="2"/>
              <a:buNone/>
            </a:pPr>
            <a:endParaRPr lang="es-ES" sz="1200" b="1">
              <a:solidFill>
                <a:srgbClr val="4F7DAE"/>
              </a:solidFill>
            </a:endParaRPr>
          </a:p>
        </p:txBody>
      </p:sp>
      <p:sp>
        <p:nvSpPr>
          <p:cNvPr id="138302" name="AutoShape 62"/>
          <p:cNvSpPr>
            <a:spLocks noChangeArrowheads="1"/>
          </p:cNvSpPr>
          <p:nvPr/>
        </p:nvSpPr>
        <p:spPr bwMode="auto">
          <a:xfrm flipH="1">
            <a:off x="914400" y="2590800"/>
            <a:ext cx="2667000" cy="457200"/>
          </a:xfrm>
          <a:prstGeom prst="rightArrow">
            <a:avLst>
              <a:gd name="adj1" fmla="val 72926"/>
              <a:gd name="adj2" fmla="val 105837"/>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400"/>
              <a:t>Alta Dirección</a:t>
            </a:r>
          </a:p>
        </p:txBody>
      </p:sp>
      <p:sp>
        <p:nvSpPr>
          <p:cNvPr id="138303" name="AutoShape 63"/>
          <p:cNvSpPr>
            <a:spLocks noChangeArrowheads="1"/>
          </p:cNvSpPr>
          <p:nvPr/>
        </p:nvSpPr>
        <p:spPr bwMode="auto">
          <a:xfrm flipH="1">
            <a:off x="914400" y="3505200"/>
            <a:ext cx="2667000" cy="838200"/>
          </a:xfrm>
          <a:prstGeom prst="rightArrow">
            <a:avLst>
              <a:gd name="adj1" fmla="val 72926"/>
              <a:gd name="adj2" fmla="val 57729"/>
            </a:avLst>
          </a:prstGeom>
          <a:solidFill>
            <a:srgbClr val="CC6600"/>
          </a:solidFill>
          <a:ln w="9525">
            <a:noFill/>
            <a:miter lim="800000"/>
            <a:headEnd/>
            <a:tailEnd/>
          </a:ln>
          <a:effectLst>
            <a:outerShdw dist="35921" dir="2700000" algn="ctr" rotWithShape="0">
              <a:schemeClr val="bg2"/>
            </a:outerShdw>
          </a:effectLst>
        </p:spPr>
        <p:txBody>
          <a:bodyPr anchor="ctr"/>
          <a:lstStyle/>
          <a:p>
            <a:r>
              <a:rPr lang="es-ES" sz="1400"/>
              <a:t>Direcciones departamentales o divisionales</a:t>
            </a:r>
          </a:p>
        </p:txBody>
      </p:sp>
      <p:sp>
        <p:nvSpPr>
          <p:cNvPr id="138304" name="AutoShape 64"/>
          <p:cNvSpPr>
            <a:spLocks noChangeArrowheads="1"/>
          </p:cNvSpPr>
          <p:nvPr/>
        </p:nvSpPr>
        <p:spPr bwMode="auto">
          <a:xfrm flipH="1">
            <a:off x="914400" y="4876800"/>
            <a:ext cx="2667000" cy="838200"/>
          </a:xfrm>
          <a:prstGeom prst="rightArrow">
            <a:avLst>
              <a:gd name="adj1" fmla="val 72926"/>
              <a:gd name="adj2" fmla="val 57729"/>
            </a:avLst>
          </a:prstGeom>
          <a:solidFill>
            <a:srgbClr val="CC6600"/>
          </a:solidFill>
          <a:ln w="9525">
            <a:noFill/>
            <a:miter lim="800000"/>
            <a:headEnd/>
            <a:tailEnd/>
          </a:ln>
          <a:effectLst>
            <a:outerShdw dist="35921" dir="2700000" algn="ctr" rotWithShape="0">
              <a:schemeClr val="bg2"/>
            </a:outerShdw>
          </a:effectLst>
        </p:spPr>
        <p:txBody>
          <a:bodyPr anchor="ctr"/>
          <a:lstStyle/>
          <a:p>
            <a:r>
              <a:rPr lang="es-ES" sz="1400"/>
              <a:t>Mandos medios de línea y empleados responsables de la ejecución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s-ES"/>
              <a:t>Planificación</a:t>
            </a:r>
          </a:p>
        </p:txBody>
      </p:sp>
      <p:sp>
        <p:nvSpPr>
          <p:cNvPr id="139267" name="Rectangle 3"/>
          <p:cNvSpPr>
            <a:spLocks noGrp="1" noChangeArrowheads="1"/>
          </p:cNvSpPr>
          <p:nvPr>
            <p:ph type="body" idx="1"/>
          </p:nvPr>
        </p:nvSpPr>
        <p:spPr/>
        <p:txBody>
          <a:bodyPr/>
          <a:lstStyle/>
          <a:p>
            <a:r>
              <a:rPr lang="es-ES" dirty="0"/>
              <a:t>Cada nivel de planificación debe contribuir a la consecución de los planes de nivel superior</a:t>
            </a:r>
          </a:p>
          <a:p>
            <a:pPr lvl="1"/>
            <a:r>
              <a:rPr lang="es-ES" dirty="0"/>
              <a:t>Los planes deben ser congruentes</a:t>
            </a:r>
          </a:p>
          <a:p>
            <a:r>
              <a:rPr lang="es-ES" dirty="0"/>
              <a:t>Cada nivel significa un mayor grado de concreción temporal y de ámbito de aplicación</a:t>
            </a:r>
          </a:p>
          <a:p>
            <a:r>
              <a:rPr lang="es-ES" dirty="0"/>
              <a:t>Cada nivel de planificación cumple una función de previsión de recursos necesarios:</a:t>
            </a:r>
          </a:p>
          <a:p>
            <a:pPr lvl="1"/>
            <a:r>
              <a:rPr lang="es-ES" dirty="0"/>
              <a:t>Los planes exigen dotación de recursos</a:t>
            </a:r>
          </a:p>
          <a:p>
            <a:pPr lvl="1"/>
            <a:r>
              <a:rPr lang="es-ES" dirty="0"/>
              <a:t>Prever los recursos necesarios a tiempo para emprender las acciones para conseguirlos (</a:t>
            </a:r>
            <a:r>
              <a:rPr lang="es-ES" i="1" dirty="0" err="1"/>
              <a:t>p.ej</a:t>
            </a:r>
            <a:r>
              <a:rPr lang="es-ES" i="1" dirty="0"/>
              <a:t>: negociación colectiva)</a:t>
            </a:r>
            <a:endParaRPr lang="es-ES" dirty="0"/>
          </a:p>
          <a:p>
            <a:pPr lvl="1"/>
            <a:r>
              <a:rPr lang="es-ES" dirty="0"/>
              <a:t>Los recursos se deben conseguir a distintos niveles</a:t>
            </a:r>
          </a:p>
          <a:p>
            <a:pPr lvl="2"/>
            <a:r>
              <a:rPr lang="es-ES" dirty="0"/>
              <a:t>Inversión, ampliación de capital, financiación a largo plazo</a:t>
            </a:r>
          </a:p>
          <a:p>
            <a:pPr lvl="2"/>
            <a:r>
              <a:rPr lang="es-ES" dirty="0" err="1"/>
              <a:t>Presupuestación</a:t>
            </a:r>
            <a:r>
              <a:rPr lang="es-ES" dirty="0"/>
              <a:t> anual o bianual, financiación a medio plazo</a:t>
            </a:r>
          </a:p>
          <a:p>
            <a:pPr lvl="2"/>
            <a:r>
              <a:rPr lang="es-ES" dirty="0"/>
              <a:t>Ejecución de presupuestos, tesorería, financiación a corto plazo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7" name="Rectangle 15"/>
          <p:cNvSpPr>
            <a:spLocks noChangeArrowheads="1"/>
          </p:cNvSpPr>
          <p:nvPr/>
        </p:nvSpPr>
        <p:spPr bwMode="auto">
          <a:xfrm>
            <a:off x="3733800" y="1219200"/>
            <a:ext cx="4800600" cy="5105400"/>
          </a:xfrm>
          <a:prstGeom prst="rect">
            <a:avLst/>
          </a:prstGeom>
          <a:gradFill rotWithShape="0">
            <a:gsLst>
              <a:gs pos="0">
                <a:srgbClr val="CCFFCC"/>
              </a:gs>
              <a:gs pos="100000">
                <a:srgbClr val="FFC3C3"/>
              </a:gs>
            </a:gsLst>
            <a:lin ang="0" scaled="1"/>
          </a:gradFill>
          <a:ln w="9525">
            <a:noFill/>
            <a:miter lim="800000"/>
            <a:headEnd/>
            <a:tailEnd/>
          </a:ln>
          <a:effectLst/>
        </p:spPr>
        <p:txBody>
          <a:bodyPr wrap="none"/>
          <a:lstStyle/>
          <a:p>
            <a:r>
              <a:rPr lang="es-ES" sz="2000">
                <a:solidFill>
                  <a:schemeClr val="tx1"/>
                </a:solidFill>
              </a:rPr>
              <a:t>Futuro</a:t>
            </a:r>
          </a:p>
        </p:txBody>
      </p:sp>
      <p:cxnSp>
        <p:nvCxnSpPr>
          <p:cNvPr id="141353" name="AutoShape 41"/>
          <p:cNvCxnSpPr>
            <a:cxnSpLocks noChangeShapeType="1"/>
            <a:endCxn id="141337" idx="0"/>
          </p:cNvCxnSpPr>
          <p:nvPr/>
        </p:nvCxnSpPr>
        <p:spPr bwMode="auto">
          <a:xfrm>
            <a:off x="5937250" y="3606800"/>
            <a:ext cx="6350" cy="1803400"/>
          </a:xfrm>
          <a:prstGeom prst="straightConnector1">
            <a:avLst/>
          </a:prstGeom>
          <a:noFill/>
          <a:ln w="38100">
            <a:solidFill>
              <a:srgbClr val="CC0000"/>
            </a:solidFill>
            <a:round/>
            <a:headEnd/>
            <a:tailEnd type="triangle" w="med" len="med"/>
          </a:ln>
          <a:effectLst/>
        </p:spPr>
      </p:cxnSp>
      <p:sp>
        <p:nvSpPr>
          <p:cNvPr id="141326" name="Rectangle 14"/>
          <p:cNvSpPr>
            <a:spLocks noChangeArrowheads="1"/>
          </p:cNvSpPr>
          <p:nvPr/>
        </p:nvSpPr>
        <p:spPr bwMode="auto">
          <a:xfrm>
            <a:off x="381000" y="1219200"/>
            <a:ext cx="3200400" cy="5105400"/>
          </a:xfrm>
          <a:prstGeom prst="rect">
            <a:avLst/>
          </a:prstGeom>
          <a:solidFill>
            <a:srgbClr val="CCFFCC"/>
          </a:solidFill>
          <a:ln w="9525">
            <a:noFill/>
            <a:miter lim="800000"/>
            <a:headEnd/>
            <a:tailEnd/>
          </a:ln>
          <a:effectLst/>
        </p:spPr>
        <p:txBody>
          <a:bodyPr wrap="none"/>
          <a:lstStyle/>
          <a:p>
            <a:r>
              <a:rPr lang="es-ES" sz="2000">
                <a:solidFill>
                  <a:schemeClr val="tx1"/>
                </a:solidFill>
              </a:rPr>
              <a:t>Presente</a:t>
            </a:r>
          </a:p>
        </p:txBody>
      </p:sp>
      <p:sp>
        <p:nvSpPr>
          <p:cNvPr id="141314" name="Rectangle 2"/>
          <p:cNvSpPr>
            <a:spLocks noGrp="1" noChangeArrowheads="1"/>
          </p:cNvSpPr>
          <p:nvPr>
            <p:ph type="title"/>
          </p:nvPr>
        </p:nvSpPr>
        <p:spPr/>
        <p:txBody>
          <a:bodyPr/>
          <a:lstStyle/>
          <a:p>
            <a:r>
              <a:rPr lang="es-ES"/>
              <a:t>Planificación</a:t>
            </a:r>
          </a:p>
        </p:txBody>
      </p:sp>
      <p:sp>
        <p:nvSpPr>
          <p:cNvPr id="141315" name="Rectangle 3"/>
          <p:cNvSpPr>
            <a:spLocks noChangeArrowheads="1"/>
          </p:cNvSpPr>
          <p:nvPr/>
        </p:nvSpPr>
        <p:spPr bwMode="auto">
          <a:xfrm>
            <a:off x="609600" y="3124200"/>
            <a:ext cx="990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Objetivos</a:t>
            </a:r>
          </a:p>
        </p:txBody>
      </p:sp>
      <p:sp>
        <p:nvSpPr>
          <p:cNvPr id="141318" name="AutoShape 6"/>
          <p:cNvSpPr>
            <a:spLocks noChangeArrowheads="1"/>
          </p:cNvSpPr>
          <p:nvPr/>
        </p:nvSpPr>
        <p:spPr bwMode="auto">
          <a:xfrm rot="16200000" flipH="1">
            <a:off x="457200" y="2311400"/>
            <a:ext cx="1066800" cy="457200"/>
          </a:xfrm>
          <a:prstGeom prst="rightArrow">
            <a:avLst>
              <a:gd name="adj1" fmla="val 50000"/>
              <a:gd name="adj2" fmla="val 58333"/>
            </a:avLst>
          </a:prstGeom>
          <a:solidFill>
            <a:schemeClr val="bg1"/>
          </a:solidFill>
          <a:ln w="9525">
            <a:solidFill>
              <a:srgbClr val="005400"/>
            </a:solidFill>
            <a:miter lim="800000"/>
            <a:headEnd/>
            <a:tailEnd/>
          </a:ln>
          <a:effectLst>
            <a:outerShdw dist="35921" dir="2700000" algn="ctr" rotWithShape="0">
              <a:schemeClr val="bg2"/>
            </a:outerShdw>
          </a:effectLst>
        </p:spPr>
        <p:txBody>
          <a:bodyPr lIns="36000" rIns="36000" anchor="ctr"/>
          <a:lstStyle/>
          <a:p>
            <a:r>
              <a:rPr lang="es-ES" sz="1200">
                <a:solidFill>
                  <a:schemeClr val="tx1"/>
                </a:solidFill>
              </a:rPr>
              <a:t>Coherencia</a:t>
            </a:r>
          </a:p>
        </p:txBody>
      </p:sp>
      <p:sp>
        <p:nvSpPr>
          <p:cNvPr id="141319" name="Rectangle 7"/>
          <p:cNvSpPr>
            <a:spLocks noChangeArrowheads="1"/>
          </p:cNvSpPr>
          <p:nvPr/>
        </p:nvSpPr>
        <p:spPr bwMode="auto">
          <a:xfrm>
            <a:off x="1981200" y="3124200"/>
            <a:ext cx="1371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Planificación</a:t>
            </a:r>
          </a:p>
        </p:txBody>
      </p:sp>
      <p:sp>
        <p:nvSpPr>
          <p:cNvPr id="141320" name="AutoShape 8"/>
          <p:cNvSpPr>
            <a:spLocks noChangeArrowheads="1"/>
          </p:cNvSpPr>
          <p:nvPr/>
        </p:nvSpPr>
        <p:spPr bwMode="auto">
          <a:xfrm>
            <a:off x="1676400" y="32004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41321" name="Rectangle 9"/>
          <p:cNvSpPr>
            <a:spLocks noChangeArrowheads="1"/>
          </p:cNvSpPr>
          <p:nvPr/>
        </p:nvSpPr>
        <p:spPr bwMode="auto">
          <a:xfrm>
            <a:off x="609600" y="1752600"/>
            <a:ext cx="2743200" cy="228600"/>
          </a:xfrm>
          <a:prstGeom prst="rect">
            <a:avLst/>
          </a:prstGeom>
          <a:solidFill>
            <a:srgbClr val="005400"/>
          </a:solidFill>
          <a:ln w="9525">
            <a:noFill/>
            <a:miter lim="800000"/>
            <a:headEnd/>
            <a:tailEnd/>
          </a:ln>
          <a:effectLst>
            <a:outerShdw dist="35921" dir="2700000" algn="ctr" rotWithShape="0">
              <a:schemeClr val="bg2"/>
            </a:outerShdw>
          </a:effectLst>
        </p:spPr>
        <p:txBody>
          <a:bodyPr lIns="36000" rIns="36000" anchor="ctr"/>
          <a:lstStyle/>
          <a:p>
            <a:r>
              <a:rPr lang="es-ES" sz="1600" b="1"/>
              <a:t>Planes de nivel superior</a:t>
            </a:r>
          </a:p>
        </p:txBody>
      </p:sp>
      <p:sp>
        <p:nvSpPr>
          <p:cNvPr id="141322" name="AutoShape 10"/>
          <p:cNvSpPr>
            <a:spLocks noChangeArrowheads="1"/>
          </p:cNvSpPr>
          <p:nvPr/>
        </p:nvSpPr>
        <p:spPr bwMode="auto">
          <a:xfrm>
            <a:off x="2667000" y="2209800"/>
            <a:ext cx="5638800" cy="762000"/>
          </a:xfrm>
          <a:prstGeom prst="rightArrow">
            <a:avLst>
              <a:gd name="adj1" fmla="val 67500"/>
              <a:gd name="adj2" fmla="val 42207"/>
            </a:avLst>
          </a:prstGeom>
          <a:gradFill rotWithShape="0">
            <a:gsLst>
              <a:gs pos="0">
                <a:srgbClr val="1A00B6">
                  <a:gamma/>
                  <a:tint val="43922"/>
                  <a:invGamma/>
                </a:srgbClr>
              </a:gs>
              <a:gs pos="100000">
                <a:srgbClr val="1A00B6"/>
              </a:gs>
            </a:gsLst>
            <a:lin ang="0" scaled="1"/>
          </a:gradFill>
          <a:ln w="9525">
            <a:noFill/>
            <a:miter lim="800000"/>
            <a:headEnd/>
            <a:tailEnd/>
          </a:ln>
          <a:effectLst>
            <a:outerShdw dist="35921" dir="2700000" algn="ctr" rotWithShape="0">
              <a:schemeClr val="bg2"/>
            </a:outerShdw>
          </a:effectLst>
        </p:spPr>
        <p:txBody>
          <a:bodyPr anchor="ctr"/>
          <a:lstStyle/>
          <a:p>
            <a:r>
              <a:rPr lang="es-ES" sz="1600" b="1"/>
              <a:t>Previsión</a:t>
            </a:r>
            <a:r>
              <a:rPr lang="es-ES" sz="1600"/>
              <a:t> de las condiciones futuras que</a:t>
            </a:r>
          </a:p>
          <a:p>
            <a:r>
              <a:rPr lang="es-ES" sz="1600"/>
              <a:t>puedan afectar al plan</a:t>
            </a:r>
          </a:p>
        </p:txBody>
      </p:sp>
      <p:sp>
        <p:nvSpPr>
          <p:cNvPr id="141324" name="AutoShape 12"/>
          <p:cNvSpPr>
            <a:spLocks noChangeArrowheads="1"/>
          </p:cNvSpPr>
          <p:nvPr/>
        </p:nvSpPr>
        <p:spPr bwMode="auto">
          <a:xfrm>
            <a:off x="3810000" y="2971800"/>
            <a:ext cx="4495800" cy="838200"/>
          </a:xfrm>
          <a:prstGeom prst="rightArrow">
            <a:avLst>
              <a:gd name="adj1" fmla="val 67500"/>
              <a:gd name="adj2" fmla="val 30593"/>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b="1"/>
              <a:t>Ejecución</a:t>
            </a:r>
            <a:r>
              <a:rPr lang="es-ES" sz="1600"/>
              <a:t> de los cursos de acción planificados</a:t>
            </a:r>
            <a:endParaRPr lang="es-ES" sz="1600" b="1"/>
          </a:p>
        </p:txBody>
      </p:sp>
      <p:sp>
        <p:nvSpPr>
          <p:cNvPr id="141325" name="AutoShape 13"/>
          <p:cNvSpPr>
            <a:spLocks noChangeArrowheads="1"/>
          </p:cNvSpPr>
          <p:nvPr/>
        </p:nvSpPr>
        <p:spPr bwMode="auto">
          <a:xfrm>
            <a:off x="3429000" y="32004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41329" name="Rectangle 17"/>
          <p:cNvSpPr>
            <a:spLocks noChangeArrowheads="1"/>
          </p:cNvSpPr>
          <p:nvPr/>
        </p:nvSpPr>
        <p:spPr bwMode="auto">
          <a:xfrm>
            <a:off x="1981200" y="3810000"/>
            <a:ext cx="1371600" cy="3048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a:t>Dotar Recursos</a:t>
            </a:r>
          </a:p>
        </p:txBody>
      </p:sp>
      <p:sp>
        <p:nvSpPr>
          <p:cNvPr id="141330" name="Rectangle 18"/>
          <p:cNvSpPr>
            <a:spLocks noChangeArrowheads="1"/>
          </p:cNvSpPr>
          <p:nvPr/>
        </p:nvSpPr>
        <p:spPr bwMode="auto">
          <a:xfrm>
            <a:off x="1981200" y="4445000"/>
            <a:ext cx="1371600" cy="3048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a:t>Presupuestos</a:t>
            </a:r>
          </a:p>
        </p:txBody>
      </p:sp>
      <p:sp>
        <p:nvSpPr>
          <p:cNvPr id="141331" name="Rectangle 19"/>
          <p:cNvSpPr>
            <a:spLocks noChangeArrowheads="1"/>
          </p:cNvSpPr>
          <p:nvPr/>
        </p:nvSpPr>
        <p:spPr bwMode="auto">
          <a:xfrm>
            <a:off x="1981200" y="5410200"/>
            <a:ext cx="1371600" cy="3048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dirty="0"/>
              <a:t>Indicadores</a:t>
            </a:r>
          </a:p>
        </p:txBody>
      </p:sp>
      <p:sp>
        <p:nvSpPr>
          <p:cNvPr id="141332" name="Rectangle 20"/>
          <p:cNvSpPr>
            <a:spLocks noChangeArrowheads="1"/>
          </p:cNvSpPr>
          <p:nvPr/>
        </p:nvSpPr>
        <p:spPr bwMode="auto">
          <a:xfrm>
            <a:off x="1981200" y="4876800"/>
            <a:ext cx="1371600" cy="3048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a:t>Programas</a:t>
            </a:r>
          </a:p>
        </p:txBody>
      </p:sp>
      <p:sp>
        <p:nvSpPr>
          <p:cNvPr id="141336" name="Rectangle 24"/>
          <p:cNvSpPr>
            <a:spLocks noChangeArrowheads="1"/>
          </p:cNvSpPr>
          <p:nvPr/>
        </p:nvSpPr>
        <p:spPr bwMode="auto">
          <a:xfrm>
            <a:off x="3810000" y="3810000"/>
            <a:ext cx="4267200" cy="3048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Utilizar y consumir recursos. Eficiencia</a:t>
            </a:r>
          </a:p>
        </p:txBody>
      </p:sp>
      <p:sp>
        <p:nvSpPr>
          <p:cNvPr id="141337" name="Rectangle 25"/>
          <p:cNvSpPr>
            <a:spLocks noChangeArrowheads="1"/>
          </p:cNvSpPr>
          <p:nvPr/>
        </p:nvSpPr>
        <p:spPr bwMode="auto">
          <a:xfrm>
            <a:off x="3810000" y="5410200"/>
            <a:ext cx="4267200" cy="3048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dirty="0"/>
              <a:t>Sistema información: medición rendimiento</a:t>
            </a:r>
          </a:p>
        </p:txBody>
      </p:sp>
      <p:sp>
        <p:nvSpPr>
          <p:cNvPr id="141339" name="Rectangle 27"/>
          <p:cNvSpPr>
            <a:spLocks noChangeArrowheads="1"/>
          </p:cNvSpPr>
          <p:nvPr/>
        </p:nvSpPr>
        <p:spPr bwMode="auto">
          <a:xfrm>
            <a:off x="3810000" y="5943600"/>
            <a:ext cx="4267200" cy="304800"/>
          </a:xfrm>
          <a:prstGeom prst="rect">
            <a:avLst/>
          </a:prstGeom>
          <a:solidFill>
            <a:srgbClr val="CC6600"/>
          </a:solidFill>
          <a:ln w="9525">
            <a:noFill/>
            <a:miter lim="800000"/>
            <a:headEnd/>
            <a:tailEnd/>
          </a:ln>
          <a:effectLst>
            <a:outerShdw dist="35921" dir="2700000" algn="ctr" rotWithShape="0">
              <a:schemeClr val="bg2"/>
            </a:outerShdw>
          </a:effectLst>
        </p:spPr>
        <p:txBody>
          <a:bodyPr lIns="36000" rIns="36000" anchor="ctr"/>
          <a:lstStyle/>
          <a:p>
            <a:r>
              <a:rPr lang="es-ES" sz="1400" b="1"/>
              <a:t>Control de eficacia y Control presupuestario</a:t>
            </a:r>
          </a:p>
        </p:txBody>
      </p:sp>
      <p:cxnSp>
        <p:nvCxnSpPr>
          <p:cNvPr id="141342" name="AutoShape 30"/>
          <p:cNvCxnSpPr>
            <a:cxnSpLocks noChangeShapeType="1"/>
            <a:stCxn id="141337" idx="2"/>
            <a:endCxn id="141339" idx="0"/>
          </p:cNvCxnSpPr>
          <p:nvPr/>
        </p:nvCxnSpPr>
        <p:spPr bwMode="auto">
          <a:xfrm rot="5400000">
            <a:off x="5829300" y="5829300"/>
            <a:ext cx="228600" cy="0"/>
          </a:xfrm>
          <a:prstGeom prst="straightConnector1">
            <a:avLst/>
          </a:prstGeom>
          <a:noFill/>
          <a:ln w="38100">
            <a:solidFill>
              <a:srgbClr val="CC6600"/>
            </a:solidFill>
            <a:round/>
            <a:headEnd/>
            <a:tailEnd type="triangle" w="med" len="med"/>
          </a:ln>
          <a:effectLst/>
        </p:spPr>
      </p:cxnSp>
      <p:sp>
        <p:nvSpPr>
          <p:cNvPr id="141343" name="AutoShape 31"/>
          <p:cNvSpPr>
            <a:spLocks noChangeArrowheads="1"/>
          </p:cNvSpPr>
          <p:nvPr/>
        </p:nvSpPr>
        <p:spPr bwMode="auto">
          <a:xfrm>
            <a:off x="3429000" y="54102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41344" name="AutoShape 32"/>
          <p:cNvSpPr>
            <a:spLocks noChangeArrowheads="1"/>
          </p:cNvSpPr>
          <p:nvPr/>
        </p:nvSpPr>
        <p:spPr bwMode="auto">
          <a:xfrm>
            <a:off x="3429000" y="38100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cxnSp>
        <p:nvCxnSpPr>
          <p:cNvPr id="141341" name="AutoShape 29"/>
          <p:cNvCxnSpPr>
            <a:cxnSpLocks noChangeShapeType="1"/>
            <a:stCxn id="141339" idx="1"/>
            <a:endCxn id="141319" idx="1"/>
          </p:cNvCxnSpPr>
          <p:nvPr/>
        </p:nvCxnSpPr>
        <p:spPr bwMode="auto">
          <a:xfrm rot="10800000">
            <a:off x="1981200" y="3390900"/>
            <a:ext cx="1828800" cy="2705100"/>
          </a:xfrm>
          <a:prstGeom prst="bentConnector3">
            <a:avLst>
              <a:gd name="adj1" fmla="val 112500"/>
            </a:avLst>
          </a:prstGeom>
          <a:noFill/>
          <a:ln w="38100">
            <a:solidFill>
              <a:srgbClr val="CC6600"/>
            </a:solidFill>
            <a:miter lim="800000"/>
            <a:headEnd/>
            <a:tailEnd type="triangle" w="med" len="med"/>
          </a:ln>
          <a:effectLst/>
        </p:spPr>
      </p:cxnSp>
      <p:cxnSp>
        <p:nvCxnSpPr>
          <p:cNvPr id="141345" name="AutoShape 33"/>
          <p:cNvCxnSpPr>
            <a:cxnSpLocks noChangeShapeType="1"/>
            <a:stCxn id="141315" idx="2"/>
            <a:endCxn id="141331" idx="1"/>
          </p:cNvCxnSpPr>
          <p:nvPr/>
        </p:nvCxnSpPr>
        <p:spPr bwMode="auto">
          <a:xfrm rot="16200000" flipH="1">
            <a:off x="590550" y="4171950"/>
            <a:ext cx="1905000" cy="876300"/>
          </a:xfrm>
          <a:prstGeom prst="bentConnector2">
            <a:avLst/>
          </a:prstGeom>
          <a:noFill/>
          <a:ln w="38100">
            <a:solidFill>
              <a:srgbClr val="008000"/>
            </a:solidFill>
            <a:miter lim="800000"/>
            <a:headEnd/>
            <a:tailEnd type="triangle" w="med" len="med"/>
          </a:ln>
          <a:effectLst/>
        </p:spPr>
      </p:cxnSp>
      <p:cxnSp>
        <p:nvCxnSpPr>
          <p:cNvPr id="141347" name="AutoShape 35"/>
          <p:cNvCxnSpPr>
            <a:cxnSpLocks noChangeShapeType="1"/>
            <a:stCxn id="141322" idx="1"/>
            <a:endCxn id="141319" idx="0"/>
          </p:cNvCxnSpPr>
          <p:nvPr/>
        </p:nvCxnSpPr>
        <p:spPr bwMode="auto">
          <a:xfrm rot="10800000" flipH="1" flipV="1">
            <a:off x="2667000" y="2590800"/>
            <a:ext cx="1588" cy="533400"/>
          </a:xfrm>
          <a:prstGeom prst="curvedConnector4">
            <a:avLst>
              <a:gd name="adj1" fmla="val -14400000"/>
              <a:gd name="adj2" fmla="val 85713"/>
            </a:avLst>
          </a:prstGeom>
          <a:noFill/>
          <a:ln w="38100">
            <a:solidFill>
              <a:srgbClr val="7979DD"/>
            </a:solidFill>
            <a:round/>
            <a:headEnd/>
            <a:tailEnd type="triangle" w="med" len="med"/>
          </a:ln>
          <a:effectLst/>
        </p:spPr>
      </p:cxnSp>
      <p:sp>
        <p:nvSpPr>
          <p:cNvPr id="141348" name="Rectangle 36"/>
          <p:cNvSpPr>
            <a:spLocks noChangeArrowheads="1"/>
          </p:cNvSpPr>
          <p:nvPr/>
        </p:nvSpPr>
        <p:spPr bwMode="auto">
          <a:xfrm>
            <a:off x="3810000" y="4445000"/>
            <a:ext cx="4267200" cy="3048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Financiación, equilibrio financiero, rentabilidad</a:t>
            </a:r>
          </a:p>
        </p:txBody>
      </p:sp>
      <p:sp>
        <p:nvSpPr>
          <p:cNvPr id="141349" name="AutoShape 37"/>
          <p:cNvSpPr>
            <a:spLocks noChangeArrowheads="1"/>
          </p:cNvSpPr>
          <p:nvPr/>
        </p:nvSpPr>
        <p:spPr bwMode="auto">
          <a:xfrm>
            <a:off x="3429000" y="44450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41350" name="AutoShape 38"/>
          <p:cNvSpPr>
            <a:spLocks noChangeArrowheads="1"/>
          </p:cNvSpPr>
          <p:nvPr/>
        </p:nvSpPr>
        <p:spPr bwMode="auto">
          <a:xfrm rot="5400000">
            <a:off x="2514600" y="40894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cxnSp>
        <p:nvCxnSpPr>
          <p:cNvPr id="141351" name="AutoShape 39"/>
          <p:cNvCxnSpPr>
            <a:cxnSpLocks noChangeShapeType="1"/>
            <a:stCxn id="141348" idx="3"/>
            <a:endCxn id="141339" idx="3"/>
          </p:cNvCxnSpPr>
          <p:nvPr/>
        </p:nvCxnSpPr>
        <p:spPr bwMode="auto">
          <a:xfrm>
            <a:off x="8077200" y="4597400"/>
            <a:ext cx="1588" cy="1498600"/>
          </a:xfrm>
          <a:prstGeom prst="bentConnector3">
            <a:avLst>
              <a:gd name="adj1" fmla="val 14400000"/>
            </a:avLst>
          </a:prstGeom>
          <a:noFill/>
          <a:ln w="38100">
            <a:solidFill>
              <a:srgbClr val="CC6600"/>
            </a:solidFill>
            <a:miter lim="800000"/>
            <a:headEnd/>
            <a:tailEnd type="triangle" w="med" len="med"/>
          </a:ln>
          <a:effectLst/>
        </p:spPr>
      </p:cxnSp>
      <p:sp>
        <p:nvSpPr>
          <p:cNvPr id="141354" name="AutoShape 42"/>
          <p:cNvSpPr>
            <a:spLocks noChangeArrowheads="1"/>
          </p:cNvSpPr>
          <p:nvPr/>
        </p:nvSpPr>
        <p:spPr bwMode="auto">
          <a:xfrm>
            <a:off x="3429000" y="48768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41355" name="Rectangle 43"/>
          <p:cNvSpPr>
            <a:spLocks noChangeArrowheads="1"/>
          </p:cNvSpPr>
          <p:nvPr/>
        </p:nvSpPr>
        <p:spPr bwMode="auto">
          <a:xfrm>
            <a:off x="3810000" y="4876800"/>
            <a:ext cx="4267200" cy="3048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Calendarios de ejecución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s-ES"/>
              <a:t>Planificación</a:t>
            </a:r>
          </a:p>
        </p:txBody>
      </p:sp>
      <p:sp>
        <p:nvSpPr>
          <p:cNvPr id="142339" name="Rectangle 3"/>
          <p:cNvSpPr>
            <a:spLocks noGrp="1" noChangeArrowheads="1"/>
          </p:cNvSpPr>
          <p:nvPr>
            <p:ph type="body" idx="1"/>
          </p:nvPr>
        </p:nvSpPr>
        <p:spPr>
          <a:xfrm>
            <a:off x="685800" y="990600"/>
            <a:ext cx="7772400" cy="3505200"/>
          </a:xfrm>
        </p:spPr>
        <p:txBody>
          <a:bodyPr/>
          <a:lstStyle/>
          <a:p>
            <a:r>
              <a:rPr lang="es-ES" sz="2000" dirty="0"/>
              <a:t>Eficacia: logro de los objetivos</a:t>
            </a:r>
          </a:p>
          <a:p>
            <a:pPr lvl="1"/>
            <a:r>
              <a:rPr lang="es-ES" sz="1800" dirty="0"/>
              <a:t>Se deben conseguir los objetivos</a:t>
            </a:r>
          </a:p>
          <a:p>
            <a:pPr lvl="1"/>
            <a:r>
              <a:rPr lang="es-ES" sz="1800" dirty="0"/>
              <a:t>Economía de los recursos es un objetivo implícito</a:t>
            </a:r>
          </a:p>
          <a:p>
            <a:pPr lvl="2"/>
            <a:r>
              <a:rPr lang="es-ES" sz="1600" dirty="0"/>
              <a:t>¿Se deben conseguir los objetivos a cualquier precio?</a:t>
            </a:r>
          </a:p>
          <a:p>
            <a:r>
              <a:rPr lang="es-ES" sz="2000" dirty="0"/>
              <a:t>Eficiencia: empleo óptimo de los </a:t>
            </a:r>
            <a:r>
              <a:rPr lang="es-ES" sz="2000" dirty="0" smtClean="0"/>
              <a:t>recursos</a:t>
            </a:r>
            <a:endParaRPr lang="es-ES" sz="2000" dirty="0"/>
          </a:p>
          <a:p>
            <a:pPr lvl="1"/>
            <a:r>
              <a:rPr lang="es-ES" sz="1800" dirty="0"/>
              <a:t>Se debe procurar reducir el consumo de recursos para desarrollar un determinada acción</a:t>
            </a:r>
          </a:p>
          <a:p>
            <a:pPr lvl="1"/>
            <a:r>
              <a:rPr lang="es-ES" sz="1800" dirty="0"/>
              <a:t>Relación entre el </a:t>
            </a:r>
            <a:r>
              <a:rPr lang="es-ES" sz="1800" i="1" dirty="0"/>
              <a:t>output</a:t>
            </a:r>
            <a:r>
              <a:rPr lang="es-ES" sz="1800" dirty="0"/>
              <a:t> y el </a:t>
            </a:r>
            <a:r>
              <a:rPr lang="es-ES" sz="1800" i="1" dirty="0"/>
              <a:t>input</a:t>
            </a:r>
            <a:r>
              <a:rPr lang="es-ES" sz="1800" dirty="0"/>
              <a:t> (productividad)</a:t>
            </a:r>
          </a:p>
          <a:p>
            <a:r>
              <a:rPr lang="es-ES" sz="2000" dirty="0"/>
              <a:t>Se puede ser eficiente y no ser eficaz y viceversa</a:t>
            </a:r>
          </a:p>
          <a:p>
            <a:r>
              <a:rPr lang="es-ES" sz="2000" dirty="0"/>
              <a:t>El principio del </a:t>
            </a:r>
            <a:r>
              <a:rPr lang="es-ES" sz="2000" dirty="0" smtClean="0"/>
              <a:t>80/20 (principio de Pareto): </a:t>
            </a:r>
            <a:r>
              <a:rPr lang="es-ES" sz="1400" dirty="0"/>
              <a:t>el 20% de las causas origina el 80% de las consecuencias</a:t>
            </a:r>
            <a:endParaRPr lang="es-ES" sz="2000" dirty="0"/>
          </a:p>
        </p:txBody>
      </p:sp>
      <p:sp>
        <p:nvSpPr>
          <p:cNvPr id="142340" name="Rectangle 4"/>
          <p:cNvSpPr>
            <a:spLocks noChangeArrowheads="1"/>
          </p:cNvSpPr>
          <p:nvPr/>
        </p:nvSpPr>
        <p:spPr bwMode="auto">
          <a:xfrm>
            <a:off x="2286000" y="4495800"/>
            <a:ext cx="12192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20%</a:t>
            </a:r>
          </a:p>
        </p:txBody>
      </p:sp>
      <p:sp>
        <p:nvSpPr>
          <p:cNvPr id="142341" name="Rectangle 5"/>
          <p:cNvSpPr>
            <a:spLocks noChangeArrowheads="1"/>
          </p:cNvSpPr>
          <p:nvPr/>
        </p:nvSpPr>
        <p:spPr bwMode="auto">
          <a:xfrm>
            <a:off x="3505200" y="4495800"/>
            <a:ext cx="4724400" cy="5334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80%</a:t>
            </a:r>
          </a:p>
        </p:txBody>
      </p:sp>
      <p:sp>
        <p:nvSpPr>
          <p:cNvPr id="142357" name="Rectangle 21"/>
          <p:cNvSpPr>
            <a:spLocks noChangeArrowheads="1"/>
          </p:cNvSpPr>
          <p:nvPr/>
        </p:nvSpPr>
        <p:spPr bwMode="auto">
          <a:xfrm>
            <a:off x="7010400" y="5715000"/>
            <a:ext cx="1219200" cy="5334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20%</a:t>
            </a:r>
          </a:p>
        </p:txBody>
      </p:sp>
      <p:sp>
        <p:nvSpPr>
          <p:cNvPr id="142358" name="Rectangle 22"/>
          <p:cNvSpPr>
            <a:spLocks noChangeArrowheads="1"/>
          </p:cNvSpPr>
          <p:nvPr/>
        </p:nvSpPr>
        <p:spPr bwMode="auto">
          <a:xfrm>
            <a:off x="2286000" y="5715000"/>
            <a:ext cx="47244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80%</a:t>
            </a:r>
          </a:p>
        </p:txBody>
      </p:sp>
      <p:sp>
        <p:nvSpPr>
          <p:cNvPr id="142360" name="Rectangle 24"/>
          <p:cNvSpPr>
            <a:spLocks noChangeArrowheads="1"/>
          </p:cNvSpPr>
          <p:nvPr/>
        </p:nvSpPr>
        <p:spPr bwMode="auto">
          <a:xfrm>
            <a:off x="685800" y="4495800"/>
            <a:ext cx="1219200" cy="533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r>
              <a:rPr lang="es-ES" sz="1400" b="1">
                <a:solidFill>
                  <a:srgbClr val="4F7DAE"/>
                </a:solidFill>
              </a:rPr>
              <a:t>Causas</a:t>
            </a:r>
          </a:p>
          <a:p>
            <a:pPr marL="188913" indent="-188913" algn="l">
              <a:lnSpc>
                <a:spcPct val="90000"/>
              </a:lnSpc>
              <a:spcBef>
                <a:spcPct val="20000"/>
              </a:spcBef>
              <a:buClr>
                <a:srgbClr val="FF9900"/>
              </a:buClr>
              <a:buFont typeface="Wingdings" pitchFamily="2" charset="2"/>
              <a:buNone/>
            </a:pPr>
            <a:r>
              <a:rPr lang="es-ES" sz="1400" i="1">
                <a:solidFill>
                  <a:srgbClr val="4F7DAE"/>
                </a:solidFill>
              </a:rPr>
              <a:t>Clientes</a:t>
            </a:r>
          </a:p>
        </p:txBody>
      </p:sp>
      <p:sp>
        <p:nvSpPr>
          <p:cNvPr id="142361" name="Rectangle 25"/>
          <p:cNvSpPr>
            <a:spLocks noChangeArrowheads="1"/>
          </p:cNvSpPr>
          <p:nvPr/>
        </p:nvSpPr>
        <p:spPr bwMode="auto">
          <a:xfrm>
            <a:off x="685800" y="5715000"/>
            <a:ext cx="1219200" cy="533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r>
              <a:rPr lang="es-ES" sz="1400" b="1">
                <a:solidFill>
                  <a:srgbClr val="4F7DAE"/>
                </a:solidFill>
              </a:rPr>
              <a:t>Efectos</a:t>
            </a:r>
          </a:p>
          <a:p>
            <a:pPr marL="188913" indent="-188913" algn="l">
              <a:lnSpc>
                <a:spcPct val="90000"/>
              </a:lnSpc>
              <a:spcBef>
                <a:spcPct val="20000"/>
              </a:spcBef>
              <a:buClr>
                <a:srgbClr val="FF9900"/>
              </a:buClr>
              <a:buFont typeface="Wingdings" pitchFamily="2" charset="2"/>
              <a:buNone/>
            </a:pPr>
            <a:r>
              <a:rPr lang="es-ES" sz="1400" i="1">
                <a:solidFill>
                  <a:srgbClr val="4F7DAE"/>
                </a:solidFill>
              </a:rPr>
              <a:t>Ventas</a:t>
            </a:r>
          </a:p>
        </p:txBody>
      </p:sp>
      <p:sp>
        <p:nvSpPr>
          <p:cNvPr id="142364" name="AutoShape 28"/>
          <p:cNvSpPr>
            <a:spLocks noChangeArrowheads="1"/>
          </p:cNvSpPr>
          <p:nvPr/>
        </p:nvSpPr>
        <p:spPr bwMode="auto">
          <a:xfrm rot="23035305">
            <a:off x="2438400" y="5143500"/>
            <a:ext cx="914400" cy="508000"/>
          </a:xfrm>
          <a:prstGeom prst="rightArrow">
            <a:avLst>
              <a:gd name="adj1" fmla="val 65037"/>
              <a:gd name="adj2" fmla="val 73742"/>
            </a:avLst>
          </a:prstGeom>
          <a:solidFill>
            <a:srgbClr val="008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2365" name="Rectangle 29"/>
          <p:cNvSpPr>
            <a:spLocks noChangeArrowheads="1"/>
          </p:cNvSpPr>
          <p:nvPr/>
        </p:nvSpPr>
        <p:spPr bwMode="auto">
          <a:xfrm>
            <a:off x="3505200" y="5105400"/>
            <a:ext cx="4724400" cy="533400"/>
          </a:xfrm>
          <a:prstGeom prst="rect">
            <a:avLst/>
          </a:prstGeom>
          <a:solidFill>
            <a:schemeClr val="bg1"/>
          </a:solidFill>
          <a:ln w="9525">
            <a:solidFill>
              <a:srgbClr val="CC00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r>
              <a:rPr lang="es-ES" sz="1400" b="1">
                <a:solidFill>
                  <a:srgbClr val="CC0000"/>
                </a:solidFill>
              </a:rPr>
              <a:t>¡¡¡ Para ser eficiente !!! identificar el 20% que genera el 80% y concentrar los esfuerzos allí</a:t>
            </a:r>
            <a:endParaRPr lang="es-ES" sz="1400" i="1">
              <a:solidFill>
                <a:srgbClr val="CC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s-ES"/>
              <a:t>Planificación</a:t>
            </a:r>
          </a:p>
        </p:txBody>
      </p:sp>
      <p:sp>
        <p:nvSpPr>
          <p:cNvPr id="140291" name="Rectangle 3"/>
          <p:cNvSpPr>
            <a:spLocks noGrp="1" noChangeArrowheads="1"/>
          </p:cNvSpPr>
          <p:nvPr>
            <p:ph type="body" idx="1"/>
          </p:nvPr>
        </p:nvSpPr>
        <p:spPr/>
        <p:txBody>
          <a:bodyPr/>
          <a:lstStyle/>
          <a:p>
            <a:pPr>
              <a:lnSpc>
                <a:spcPct val="80000"/>
              </a:lnSpc>
            </a:pPr>
            <a:r>
              <a:rPr lang="es-ES" sz="2000"/>
              <a:t>Peligros de la planificación</a:t>
            </a:r>
          </a:p>
          <a:p>
            <a:pPr lvl="1">
              <a:lnSpc>
                <a:spcPct val="90000"/>
              </a:lnSpc>
            </a:pPr>
            <a:r>
              <a:rPr lang="es-ES" sz="1800"/>
              <a:t>Evaluación deficiente de las condiciones futuras (previsión)</a:t>
            </a:r>
          </a:p>
          <a:p>
            <a:pPr lvl="1">
              <a:lnSpc>
                <a:spcPct val="90000"/>
              </a:lnSpc>
            </a:pPr>
            <a:r>
              <a:rPr lang="es-ES" sz="1800"/>
              <a:t>Falta de implicación vertical de la organización</a:t>
            </a:r>
          </a:p>
          <a:p>
            <a:pPr lvl="2">
              <a:lnSpc>
                <a:spcPct val="90000"/>
              </a:lnSpc>
            </a:pPr>
            <a:r>
              <a:rPr lang="es-ES" sz="1600"/>
              <a:t>Los directivos de nivel inferior no participan y no ejecutan motivados</a:t>
            </a:r>
          </a:p>
          <a:p>
            <a:pPr lvl="1">
              <a:lnSpc>
                <a:spcPct val="90000"/>
              </a:lnSpc>
            </a:pPr>
            <a:r>
              <a:rPr lang="es-ES" sz="1800"/>
              <a:t>El grupo de planificación aislado del resto de la organización</a:t>
            </a:r>
          </a:p>
          <a:p>
            <a:pPr lvl="1">
              <a:lnSpc>
                <a:spcPct val="90000"/>
              </a:lnSpc>
            </a:pPr>
            <a:r>
              <a:rPr lang="es-ES" sz="1800"/>
              <a:t>Burocratización del proceso de planificación</a:t>
            </a:r>
          </a:p>
          <a:p>
            <a:pPr lvl="2">
              <a:lnSpc>
                <a:spcPct val="90000"/>
              </a:lnSpc>
            </a:pPr>
            <a:r>
              <a:rPr lang="es-ES" sz="1600"/>
              <a:t>Alejamiento de la realidad de la organización, rigidez</a:t>
            </a:r>
          </a:p>
          <a:p>
            <a:pPr lvl="1">
              <a:lnSpc>
                <a:spcPct val="90000"/>
              </a:lnSpc>
            </a:pPr>
            <a:r>
              <a:rPr lang="es-ES" sz="1800"/>
              <a:t>Fundamentalismo planificador</a:t>
            </a:r>
          </a:p>
          <a:p>
            <a:pPr lvl="2">
              <a:lnSpc>
                <a:spcPct val="90000"/>
              </a:lnSpc>
            </a:pPr>
            <a:r>
              <a:rPr lang="es-ES" sz="1600"/>
              <a:t>La empresa se afilia incondicionalmente sin hacer caso de los indicios de cambios no previstos que aconsejan re-planificar</a:t>
            </a:r>
          </a:p>
          <a:p>
            <a:pPr>
              <a:lnSpc>
                <a:spcPct val="80000"/>
              </a:lnSpc>
            </a:pPr>
            <a:r>
              <a:rPr lang="es-ES" sz="2000"/>
              <a:t>Enfoques adecuados</a:t>
            </a:r>
          </a:p>
          <a:p>
            <a:pPr lvl="1">
              <a:lnSpc>
                <a:spcPct val="90000"/>
              </a:lnSpc>
            </a:pPr>
            <a:r>
              <a:rPr lang="es-ES" sz="1800"/>
              <a:t>Implicación de directivos de distintos niveles, sobre todo de aquellos afectados por la ejecución (evitar bloqueos)</a:t>
            </a:r>
          </a:p>
          <a:p>
            <a:pPr lvl="1">
              <a:lnSpc>
                <a:spcPct val="90000"/>
              </a:lnSpc>
            </a:pPr>
            <a:r>
              <a:rPr lang="es-ES" sz="1800"/>
              <a:t>Métodos de previsión cuantitativos pero también cualitativos</a:t>
            </a:r>
          </a:p>
          <a:p>
            <a:pPr lvl="2">
              <a:lnSpc>
                <a:spcPct val="90000"/>
              </a:lnSpc>
            </a:pPr>
            <a:r>
              <a:rPr lang="es-ES" sz="1600"/>
              <a:t>Recoger y aprovechar el conocimiento de la organización</a:t>
            </a:r>
          </a:p>
          <a:p>
            <a:pPr lvl="1">
              <a:lnSpc>
                <a:spcPct val="90000"/>
              </a:lnSpc>
            </a:pPr>
            <a:r>
              <a:rPr lang="es-ES" sz="1800"/>
              <a:t>La planificación es una actividad continua que se adapta a los cambios</a:t>
            </a:r>
          </a:p>
          <a:p>
            <a:pPr lvl="1">
              <a:lnSpc>
                <a:spcPct val="90000"/>
              </a:lnSpc>
            </a:pPr>
            <a:r>
              <a:rPr lang="es-ES" sz="1800"/>
              <a:t>Evitar la </a:t>
            </a:r>
            <a:r>
              <a:rPr lang="es-ES" sz="1800" i="1"/>
              <a:t>parálisis</a:t>
            </a:r>
            <a:r>
              <a:rPr lang="es-ES" sz="1800"/>
              <a:t> por el </a:t>
            </a:r>
            <a:r>
              <a:rPr lang="es-ES" sz="1800" i="1"/>
              <a:t>análisis</a:t>
            </a:r>
            <a:r>
              <a:rPr lang="es-ES" sz="1800"/>
              <a:t>: planificación con medio, no como fin</a:t>
            </a:r>
          </a:p>
          <a:p>
            <a:pPr lvl="1">
              <a:lnSpc>
                <a:spcPct val="90000"/>
              </a:lnSpc>
            </a:pPr>
            <a:r>
              <a:rPr lang="es-ES" sz="1800"/>
              <a:t>Concentrar los esfuerzos de planificación en los aspectos clave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s-ES"/>
              <a:t>Organización</a:t>
            </a:r>
          </a:p>
        </p:txBody>
      </p:sp>
      <p:sp>
        <p:nvSpPr>
          <p:cNvPr id="143363" name="Rectangle 3"/>
          <p:cNvSpPr>
            <a:spLocks noGrp="1" noChangeArrowheads="1"/>
          </p:cNvSpPr>
          <p:nvPr>
            <p:ph type="body" idx="1"/>
          </p:nvPr>
        </p:nvSpPr>
        <p:spPr/>
        <p:txBody>
          <a:bodyPr/>
          <a:lstStyle/>
          <a:p>
            <a:r>
              <a:rPr lang="es-ES" sz="2000"/>
              <a:t>La planificación determina los recursos y su aplicación a la obtención de la tarea</a:t>
            </a:r>
          </a:p>
          <a:p>
            <a:r>
              <a:rPr lang="es-ES" sz="2000"/>
              <a:t>La organización determina cómo se combinan los recursos y de quién dependen las decisiones sobre ellos</a:t>
            </a:r>
          </a:p>
          <a:p>
            <a:r>
              <a:rPr lang="es-ES" sz="2000"/>
              <a:t>Planificación y organización deben ser coherentes</a:t>
            </a:r>
          </a:p>
          <a:p>
            <a:pPr lvl="1"/>
            <a:r>
              <a:rPr lang="es-ES" sz="1800"/>
              <a:t>Los recursos necesarios para la ejecución de un plan han de pertenecer al ámbito de responsabilidad de los responsables de ejecutar el plan.</a:t>
            </a:r>
          </a:p>
          <a:p>
            <a:pPr lvl="1"/>
            <a:r>
              <a:rPr lang="es-ES" sz="1800"/>
              <a:t>Los responsables del plan pueden no ser los únicos con capacidad de decisión sobre esos recursos, pero deben poder tomar decisiones que impliquen:</a:t>
            </a:r>
          </a:p>
          <a:p>
            <a:pPr lvl="2"/>
            <a:r>
              <a:rPr lang="es-ES" sz="1600"/>
              <a:t>Tenerlos a disposición</a:t>
            </a:r>
          </a:p>
          <a:p>
            <a:pPr lvl="2"/>
            <a:r>
              <a:rPr lang="es-ES" sz="1600"/>
              <a:t>Utilizarlos en las cuantías y en los momentos planificados</a:t>
            </a:r>
          </a:p>
          <a:p>
            <a:pPr lvl="2"/>
            <a:r>
              <a:rPr lang="es-ES" sz="1600"/>
              <a:t>Poder reasignarlos si las condiciones lo exigen. Flexibilidad</a:t>
            </a:r>
          </a:p>
          <a:p>
            <a:r>
              <a:rPr lang="es-ES" sz="2000"/>
              <a:t>La organización es algo flexible que se tiene que adaptar a los cambios que sufren los planes y a las nuevas situaciones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ES_tradnl" dirty="0"/>
              <a:t>Índice</a:t>
            </a:r>
          </a:p>
        </p:txBody>
      </p:sp>
      <p:sp>
        <p:nvSpPr>
          <p:cNvPr id="82947" name="Rectangle 3"/>
          <p:cNvSpPr>
            <a:spLocks noGrp="1" noChangeArrowheads="1"/>
          </p:cNvSpPr>
          <p:nvPr>
            <p:ph type="body" idx="1"/>
          </p:nvPr>
        </p:nvSpPr>
        <p:spPr/>
        <p:txBody>
          <a:bodyPr/>
          <a:lstStyle/>
          <a:p>
            <a:r>
              <a:rPr lang="es-ES_tradnl" dirty="0" smtClean="0"/>
              <a:t>Dirección</a:t>
            </a:r>
          </a:p>
          <a:p>
            <a:pPr lvl="1"/>
            <a:r>
              <a:rPr lang="es-ES_tradnl" dirty="0" smtClean="0"/>
              <a:t>Objetivos </a:t>
            </a:r>
            <a:r>
              <a:rPr lang="es-ES_tradnl" dirty="0"/>
              <a:t>de Dirección y </a:t>
            </a:r>
            <a:r>
              <a:rPr lang="es-ES_tradnl" dirty="0" smtClean="0"/>
              <a:t>principales </a:t>
            </a:r>
            <a:r>
              <a:rPr lang="es-ES_tradnl" dirty="0"/>
              <a:t>funciones</a:t>
            </a:r>
          </a:p>
          <a:p>
            <a:pPr lvl="1"/>
            <a:r>
              <a:rPr lang="es-ES" dirty="0" smtClean="0"/>
              <a:t>Visión, misión, objetivos y metas</a:t>
            </a:r>
            <a:endParaRPr lang="es-ES_tradnl" dirty="0" smtClean="0"/>
          </a:p>
          <a:p>
            <a:pPr lvl="1"/>
            <a:r>
              <a:rPr lang="es-ES" dirty="0" smtClean="0"/>
              <a:t>Niveles </a:t>
            </a:r>
            <a:r>
              <a:rPr lang="es-ES" dirty="0"/>
              <a:t>de decisión: estrategia, táctica, operativa</a:t>
            </a:r>
          </a:p>
          <a:p>
            <a:pPr lvl="1"/>
            <a:r>
              <a:rPr lang="es-ES_tradnl" dirty="0" smtClean="0"/>
              <a:t>Estrategia</a:t>
            </a:r>
            <a:endParaRPr lang="es-ES_tradnl" dirty="0"/>
          </a:p>
          <a:p>
            <a:pPr lvl="1"/>
            <a:r>
              <a:rPr lang="es-ES_tradnl" dirty="0"/>
              <a:t>Planificación</a:t>
            </a:r>
          </a:p>
          <a:p>
            <a:pPr lvl="1"/>
            <a:r>
              <a:rPr lang="es-ES_tradnl" dirty="0"/>
              <a:t>Organización</a:t>
            </a:r>
          </a:p>
          <a:p>
            <a:pPr lvl="1"/>
            <a:r>
              <a:rPr lang="es-ES_tradnl" dirty="0" smtClean="0"/>
              <a:t>Ejecución: dirección de personas</a:t>
            </a:r>
          </a:p>
          <a:p>
            <a:pPr lvl="1"/>
            <a:r>
              <a:rPr lang="es-ES_tradnl" dirty="0" smtClean="0"/>
              <a:t>Control</a:t>
            </a:r>
            <a:endParaRPr lang="es-ES_tradnl" dirty="0"/>
          </a:p>
          <a:p>
            <a:pPr lvl="1"/>
            <a:r>
              <a:rPr lang="es-ES_tradnl" dirty="0"/>
              <a:t>Decisión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s-ES"/>
              <a:t>Organización</a:t>
            </a:r>
          </a:p>
        </p:txBody>
      </p:sp>
      <p:sp>
        <p:nvSpPr>
          <p:cNvPr id="144387" name="Rectangle 3"/>
          <p:cNvSpPr>
            <a:spLocks noGrp="1" noChangeArrowheads="1"/>
          </p:cNvSpPr>
          <p:nvPr>
            <p:ph type="body" idx="1"/>
          </p:nvPr>
        </p:nvSpPr>
        <p:spPr/>
        <p:txBody>
          <a:bodyPr/>
          <a:lstStyle/>
          <a:p>
            <a:pPr>
              <a:lnSpc>
                <a:spcPct val="80000"/>
              </a:lnSpc>
            </a:pPr>
            <a:r>
              <a:rPr lang="es-ES" sz="2000" dirty="0"/>
              <a:t>División del trabajo: Especialización, eficiencia</a:t>
            </a:r>
          </a:p>
          <a:p>
            <a:pPr lvl="1">
              <a:lnSpc>
                <a:spcPct val="90000"/>
              </a:lnSpc>
            </a:pPr>
            <a:r>
              <a:rPr lang="es-ES" sz="1800" dirty="0"/>
              <a:t>Existen muchas maneras de dividir las actividades de la empresa y se combinan diferentes criterios a distintos niveles</a:t>
            </a:r>
          </a:p>
          <a:p>
            <a:pPr lvl="1">
              <a:lnSpc>
                <a:spcPct val="90000"/>
              </a:lnSpc>
            </a:pPr>
            <a:r>
              <a:rPr lang="es-ES" sz="1800" dirty="0"/>
              <a:t>La división del trabajo da lugar a diferentes </a:t>
            </a:r>
            <a:r>
              <a:rPr lang="es-ES" sz="1800" dirty="0">
                <a:solidFill>
                  <a:srgbClr val="008000"/>
                </a:solidFill>
              </a:rPr>
              <a:t>ámbitos de responsabilidad</a:t>
            </a:r>
            <a:r>
              <a:rPr lang="es-ES" sz="1800" dirty="0"/>
              <a:t> sobre grupos de tareas</a:t>
            </a:r>
          </a:p>
          <a:p>
            <a:pPr>
              <a:lnSpc>
                <a:spcPct val="80000"/>
              </a:lnSpc>
            </a:pPr>
            <a:r>
              <a:rPr lang="es-ES" sz="2000" dirty="0"/>
              <a:t>Un ámbito de responsabilidad</a:t>
            </a:r>
          </a:p>
          <a:p>
            <a:pPr lvl="1">
              <a:lnSpc>
                <a:spcPct val="90000"/>
              </a:lnSpc>
            </a:pPr>
            <a:r>
              <a:rPr lang="es-ES" sz="1800" dirty="0"/>
              <a:t>Conlleva la </a:t>
            </a:r>
            <a:r>
              <a:rPr lang="es-ES" sz="1800" dirty="0">
                <a:solidFill>
                  <a:srgbClr val="008000"/>
                </a:solidFill>
              </a:rPr>
              <a:t>responsabilidad</a:t>
            </a:r>
            <a:r>
              <a:rPr lang="es-ES" sz="1800" dirty="0"/>
              <a:t> sobre los </a:t>
            </a:r>
            <a:r>
              <a:rPr lang="es-ES" sz="1800" dirty="0">
                <a:solidFill>
                  <a:srgbClr val="008000"/>
                </a:solidFill>
              </a:rPr>
              <a:t>objetivos</a:t>
            </a:r>
            <a:r>
              <a:rPr lang="es-ES" sz="1800" dirty="0"/>
              <a:t> de las actividades asignadas</a:t>
            </a:r>
          </a:p>
          <a:p>
            <a:pPr lvl="1">
              <a:lnSpc>
                <a:spcPct val="90000"/>
              </a:lnSpc>
            </a:pPr>
            <a:r>
              <a:rPr lang="es-ES" sz="1800" dirty="0"/>
              <a:t>Requiere la </a:t>
            </a:r>
            <a:r>
              <a:rPr lang="es-ES" sz="1800" dirty="0">
                <a:solidFill>
                  <a:srgbClr val="008000"/>
                </a:solidFill>
              </a:rPr>
              <a:t>capacidad de decidir</a:t>
            </a:r>
            <a:r>
              <a:rPr lang="es-ES" sz="1800" dirty="0"/>
              <a:t> sobre los </a:t>
            </a:r>
            <a:r>
              <a:rPr lang="es-ES" sz="1800" dirty="0">
                <a:solidFill>
                  <a:srgbClr val="008000"/>
                </a:solidFill>
              </a:rPr>
              <a:t>recursos</a:t>
            </a:r>
            <a:r>
              <a:rPr lang="es-ES" sz="1800" dirty="0"/>
              <a:t> necesarios para ejecutar las actividades asignadas</a:t>
            </a:r>
          </a:p>
          <a:p>
            <a:pPr lvl="1">
              <a:lnSpc>
                <a:spcPct val="90000"/>
              </a:lnSpc>
            </a:pPr>
            <a:r>
              <a:rPr lang="es-ES" sz="1800" dirty="0"/>
              <a:t>Requiere la </a:t>
            </a:r>
            <a:r>
              <a:rPr lang="es-ES" sz="1800" dirty="0">
                <a:solidFill>
                  <a:srgbClr val="008000"/>
                </a:solidFill>
              </a:rPr>
              <a:t>autoridad</a:t>
            </a:r>
            <a:r>
              <a:rPr lang="es-ES" sz="1800" dirty="0"/>
              <a:t> para influir sobre los subordinados destinados al cumplimiento de las actividades asignadas</a:t>
            </a:r>
          </a:p>
          <a:p>
            <a:pPr lvl="1">
              <a:lnSpc>
                <a:spcPct val="90000"/>
              </a:lnSpc>
            </a:pPr>
            <a:r>
              <a:rPr lang="es-ES" sz="1800" dirty="0"/>
              <a:t>Un directivo responsable que dirige la </a:t>
            </a:r>
            <a:r>
              <a:rPr lang="es-ES" sz="1800" dirty="0">
                <a:solidFill>
                  <a:srgbClr val="008000"/>
                </a:solidFill>
              </a:rPr>
              <a:t>unidad organizativa</a:t>
            </a:r>
          </a:p>
          <a:p>
            <a:pPr lvl="1">
              <a:lnSpc>
                <a:spcPct val="90000"/>
              </a:lnSpc>
            </a:pPr>
            <a:r>
              <a:rPr lang="es-ES" sz="1800" dirty="0"/>
              <a:t>La unidad se puede dividir a su vez creando </a:t>
            </a:r>
            <a:r>
              <a:rPr lang="es-ES" sz="1800" dirty="0">
                <a:solidFill>
                  <a:srgbClr val="008000"/>
                </a:solidFill>
              </a:rPr>
              <a:t>sub-unidades</a:t>
            </a:r>
            <a:r>
              <a:rPr lang="es-ES" sz="1800" dirty="0"/>
              <a:t> que se reparten el ámbito de responsabilidad</a:t>
            </a:r>
          </a:p>
          <a:p>
            <a:pPr lvl="2">
              <a:lnSpc>
                <a:spcPct val="90000"/>
              </a:lnSpc>
            </a:pPr>
            <a:r>
              <a:rPr lang="es-ES" sz="1600" dirty="0"/>
              <a:t>La responsabilidad así se </a:t>
            </a:r>
            <a:r>
              <a:rPr lang="es-ES" sz="1600" dirty="0">
                <a:solidFill>
                  <a:srgbClr val="008000"/>
                </a:solidFill>
              </a:rPr>
              <a:t>delega</a:t>
            </a:r>
            <a:r>
              <a:rPr lang="es-ES" sz="1600" dirty="0"/>
              <a:t> a responsables de sub-unidades, pero </a:t>
            </a:r>
            <a:r>
              <a:rPr lang="es-ES" sz="1600" b="1" dirty="0">
                <a:solidFill>
                  <a:srgbClr val="008000"/>
                </a:solidFill>
              </a:rPr>
              <a:t>no se pierde</a:t>
            </a:r>
            <a:r>
              <a:rPr lang="es-ES" sz="1600" dirty="0"/>
              <a:t> </a:t>
            </a:r>
            <a:r>
              <a:rPr lang="es-ES" sz="1600" i="1" dirty="0" err="1"/>
              <a:t>span</a:t>
            </a:r>
            <a:r>
              <a:rPr lang="es-ES" sz="1600" i="1" dirty="0"/>
              <a:t> de dirección</a:t>
            </a:r>
            <a:endParaRPr lang="es-ES" sz="1600" b="1" i="1" dirty="0">
              <a:solidFill>
                <a:srgbClr val="008000"/>
              </a:solidFill>
            </a:endParaRPr>
          </a:p>
          <a:p>
            <a:pPr>
              <a:lnSpc>
                <a:spcPct val="80000"/>
              </a:lnSpc>
            </a:pPr>
            <a:r>
              <a:rPr lang="es-ES" sz="2000" dirty="0"/>
              <a:t>Se genera así una </a:t>
            </a:r>
            <a:r>
              <a:rPr lang="es-ES" sz="2000" dirty="0">
                <a:solidFill>
                  <a:srgbClr val="008000"/>
                </a:solidFill>
              </a:rPr>
              <a:t>estructura organizativa</a:t>
            </a:r>
          </a:p>
        </p:txBody>
      </p:sp>
      <p:grpSp>
        <p:nvGrpSpPr>
          <p:cNvPr id="144388" name="Group 4"/>
          <p:cNvGrpSpPr>
            <a:grpSpLocks/>
          </p:cNvGrpSpPr>
          <p:nvPr/>
        </p:nvGrpSpPr>
        <p:grpSpPr bwMode="auto">
          <a:xfrm>
            <a:off x="6477000" y="5486400"/>
            <a:ext cx="2057400" cy="1012825"/>
            <a:chOff x="1344" y="1008"/>
            <a:chExt cx="3312" cy="1632"/>
          </a:xfrm>
        </p:grpSpPr>
        <p:sp>
          <p:nvSpPr>
            <p:cNvPr id="144389" name="Rectangle 5"/>
            <p:cNvSpPr>
              <a:spLocks noChangeArrowheads="1"/>
            </p:cNvSpPr>
            <p:nvPr/>
          </p:nvSpPr>
          <p:spPr bwMode="auto">
            <a:xfrm>
              <a:off x="2104"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390" name="Rectangle 6"/>
            <p:cNvSpPr>
              <a:spLocks noChangeArrowheads="1"/>
            </p:cNvSpPr>
            <p:nvPr/>
          </p:nvSpPr>
          <p:spPr bwMode="auto">
            <a:xfrm>
              <a:off x="2440"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391" name="Rectangle 7"/>
            <p:cNvSpPr>
              <a:spLocks noChangeArrowheads="1"/>
            </p:cNvSpPr>
            <p:nvPr/>
          </p:nvSpPr>
          <p:spPr bwMode="auto">
            <a:xfrm>
              <a:off x="277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392" name="Rectangle 8"/>
            <p:cNvSpPr>
              <a:spLocks noChangeArrowheads="1"/>
            </p:cNvSpPr>
            <p:nvPr/>
          </p:nvSpPr>
          <p:spPr bwMode="auto">
            <a:xfrm>
              <a:off x="369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393" name="Rectangle 9"/>
            <p:cNvSpPr>
              <a:spLocks noChangeArrowheads="1"/>
            </p:cNvSpPr>
            <p:nvPr/>
          </p:nvSpPr>
          <p:spPr bwMode="auto">
            <a:xfrm>
              <a:off x="4032"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394" name="Rectangle 10"/>
            <p:cNvSpPr>
              <a:spLocks noChangeArrowheads="1"/>
            </p:cNvSpPr>
            <p:nvPr/>
          </p:nvSpPr>
          <p:spPr bwMode="auto">
            <a:xfrm>
              <a:off x="4368"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44395" name="Group 11"/>
            <p:cNvGrpSpPr>
              <a:grpSpLocks/>
            </p:cNvGrpSpPr>
            <p:nvPr/>
          </p:nvGrpSpPr>
          <p:grpSpPr bwMode="auto">
            <a:xfrm>
              <a:off x="2248" y="1728"/>
              <a:ext cx="672" cy="672"/>
              <a:chOff x="2248" y="1728"/>
              <a:chExt cx="672" cy="672"/>
            </a:xfrm>
          </p:grpSpPr>
          <p:cxnSp>
            <p:nvCxnSpPr>
              <p:cNvPr id="144396" name="AutoShape 12"/>
              <p:cNvCxnSpPr>
                <a:cxnSpLocks noChangeShapeType="1"/>
                <a:stCxn id="144413" idx="2"/>
                <a:endCxn id="144389" idx="0"/>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44397" name="AutoShape 13"/>
              <p:cNvCxnSpPr>
                <a:cxnSpLocks noChangeShapeType="1"/>
                <a:stCxn id="144413" idx="2"/>
                <a:endCxn id="144390" idx="0"/>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44398" name="AutoShape 14"/>
              <p:cNvCxnSpPr>
                <a:cxnSpLocks noChangeShapeType="1"/>
                <a:stCxn id="144413" idx="2"/>
                <a:endCxn id="144391" idx="0"/>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44399" name="Group 15"/>
            <p:cNvGrpSpPr>
              <a:grpSpLocks/>
            </p:cNvGrpSpPr>
            <p:nvPr/>
          </p:nvGrpSpPr>
          <p:grpSpPr bwMode="auto">
            <a:xfrm>
              <a:off x="3840" y="1728"/>
              <a:ext cx="672" cy="672"/>
              <a:chOff x="2248" y="1728"/>
              <a:chExt cx="672" cy="672"/>
            </a:xfrm>
          </p:grpSpPr>
          <p:cxnSp>
            <p:nvCxnSpPr>
              <p:cNvPr id="144400" name="AutoShape 16"/>
              <p:cNvCxnSpPr>
                <a:cxnSpLocks noChangeShapeType="1"/>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44401" name="AutoShape 17"/>
              <p:cNvCxnSpPr>
                <a:cxnSpLocks noChangeShapeType="1"/>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44402" name="AutoShape 18"/>
              <p:cNvCxnSpPr>
                <a:cxnSpLocks noChangeShapeType="1"/>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44403" name="Group 19"/>
            <p:cNvGrpSpPr>
              <a:grpSpLocks/>
            </p:cNvGrpSpPr>
            <p:nvPr/>
          </p:nvGrpSpPr>
          <p:grpSpPr bwMode="auto">
            <a:xfrm>
              <a:off x="1344" y="1008"/>
              <a:ext cx="3104" cy="1200"/>
              <a:chOff x="1344" y="1008"/>
              <a:chExt cx="3104" cy="1200"/>
            </a:xfrm>
          </p:grpSpPr>
          <p:sp>
            <p:nvSpPr>
              <p:cNvPr id="144404" name="Rectangle 20"/>
              <p:cNvSpPr>
                <a:spLocks noChangeArrowheads="1"/>
              </p:cNvSpPr>
              <p:nvPr/>
            </p:nvSpPr>
            <p:spPr bwMode="auto">
              <a:xfrm>
                <a:off x="134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05" name="Rectangle 21"/>
              <p:cNvSpPr>
                <a:spLocks noChangeArrowheads="1"/>
              </p:cNvSpPr>
              <p:nvPr/>
            </p:nvSpPr>
            <p:spPr bwMode="auto">
              <a:xfrm>
                <a:off x="168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06" name="Rectangle 22"/>
              <p:cNvSpPr>
                <a:spLocks noChangeArrowheads="1"/>
              </p:cNvSpPr>
              <p:nvPr/>
            </p:nvSpPr>
            <p:spPr bwMode="auto">
              <a:xfrm>
                <a:off x="2016"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07" name="Rectangle 23"/>
              <p:cNvSpPr>
                <a:spLocks noChangeArrowheads="1"/>
              </p:cNvSpPr>
              <p:nvPr/>
            </p:nvSpPr>
            <p:spPr bwMode="auto">
              <a:xfrm>
                <a:off x="2928"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08" name="Rectangle 24"/>
              <p:cNvSpPr>
                <a:spLocks noChangeArrowheads="1"/>
              </p:cNvSpPr>
              <p:nvPr/>
            </p:nvSpPr>
            <p:spPr bwMode="auto">
              <a:xfrm>
                <a:off x="326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09" name="Rectangle 25"/>
              <p:cNvSpPr>
                <a:spLocks noChangeArrowheads="1"/>
              </p:cNvSpPr>
              <p:nvPr/>
            </p:nvSpPr>
            <p:spPr bwMode="auto">
              <a:xfrm>
                <a:off x="360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44410" name="Group 26"/>
              <p:cNvGrpSpPr>
                <a:grpSpLocks/>
              </p:cNvGrpSpPr>
              <p:nvPr/>
            </p:nvGrpSpPr>
            <p:grpSpPr bwMode="auto">
              <a:xfrm>
                <a:off x="1520" y="1008"/>
                <a:ext cx="2928" cy="720"/>
                <a:chOff x="1520" y="1008"/>
                <a:chExt cx="2928" cy="720"/>
              </a:xfrm>
            </p:grpSpPr>
            <p:sp>
              <p:nvSpPr>
                <p:cNvPr id="144411" name="Rectangle 27"/>
                <p:cNvSpPr>
                  <a:spLocks noChangeArrowheads="1"/>
                </p:cNvSpPr>
                <p:nvPr/>
              </p:nvSpPr>
              <p:spPr bwMode="auto">
                <a:xfrm>
                  <a:off x="2712" y="100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12" name="Rectangle 28"/>
                <p:cNvSpPr>
                  <a:spLocks noChangeArrowheads="1"/>
                </p:cNvSpPr>
                <p:nvPr/>
              </p:nvSpPr>
              <p:spPr bwMode="auto">
                <a:xfrm>
                  <a:off x="15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13" name="Rectangle 29"/>
                <p:cNvSpPr>
                  <a:spLocks noChangeArrowheads="1"/>
                </p:cNvSpPr>
                <p:nvPr/>
              </p:nvSpPr>
              <p:spPr bwMode="auto">
                <a:xfrm>
                  <a:off x="23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14" name="Rectangle 30"/>
                <p:cNvSpPr>
                  <a:spLocks noChangeArrowheads="1"/>
                </p:cNvSpPr>
                <p:nvPr/>
              </p:nvSpPr>
              <p:spPr bwMode="auto">
                <a:xfrm>
                  <a:off x="31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4415" name="Rectangle 31"/>
                <p:cNvSpPr>
                  <a:spLocks noChangeArrowheads="1"/>
                </p:cNvSpPr>
                <p:nvPr/>
              </p:nvSpPr>
              <p:spPr bwMode="auto">
                <a:xfrm>
                  <a:off x="39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cxnSp>
              <p:nvCxnSpPr>
                <p:cNvPr id="144416" name="AutoShape 32"/>
                <p:cNvCxnSpPr>
                  <a:cxnSpLocks noChangeShapeType="1"/>
                  <a:stCxn id="144411" idx="2"/>
                  <a:endCxn id="144415" idx="0"/>
                </p:cNvCxnSpPr>
                <p:nvPr/>
              </p:nvCxnSpPr>
              <p:spPr bwMode="auto">
                <a:xfrm rot="16200000" flipH="1">
                  <a:off x="3460" y="764"/>
                  <a:ext cx="240" cy="1208"/>
                </a:xfrm>
                <a:prstGeom prst="bentConnector3">
                  <a:avLst>
                    <a:gd name="adj1" fmla="val 50000"/>
                  </a:avLst>
                </a:prstGeom>
                <a:noFill/>
                <a:ln w="38100">
                  <a:solidFill>
                    <a:srgbClr val="364B88"/>
                  </a:solidFill>
                  <a:miter lim="800000"/>
                  <a:headEnd/>
                  <a:tailEnd/>
                </a:ln>
                <a:effectLst/>
              </p:spPr>
            </p:cxnSp>
            <p:cxnSp>
              <p:nvCxnSpPr>
                <p:cNvPr id="144417" name="AutoShape 33"/>
                <p:cNvCxnSpPr>
                  <a:cxnSpLocks noChangeShapeType="1"/>
                  <a:stCxn id="144411" idx="2"/>
                  <a:endCxn id="144414" idx="0"/>
                </p:cNvCxnSpPr>
                <p:nvPr/>
              </p:nvCxnSpPr>
              <p:spPr bwMode="auto">
                <a:xfrm rot="16200000" flipH="1">
                  <a:off x="3060" y="1164"/>
                  <a:ext cx="240" cy="408"/>
                </a:xfrm>
                <a:prstGeom prst="bentConnector3">
                  <a:avLst>
                    <a:gd name="adj1" fmla="val 50000"/>
                  </a:avLst>
                </a:prstGeom>
                <a:noFill/>
                <a:ln w="38100">
                  <a:solidFill>
                    <a:srgbClr val="364B88"/>
                  </a:solidFill>
                  <a:miter lim="800000"/>
                  <a:headEnd/>
                  <a:tailEnd/>
                </a:ln>
                <a:effectLst/>
              </p:spPr>
            </p:cxnSp>
            <p:cxnSp>
              <p:nvCxnSpPr>
                <p:cNvPr id="144418" name="AutoShape 34"/>
                <p:cNvCxnSpPr>
                  <a:cxnSpLocks noChangeShapeType="1"/>
                  <a:stCxn id="144411" idx="2"/>
                  <a:endCxn id="144413" idx="0"/>
                </p:cNvCxnSpPr>
                <p:nvPr/>
              </p:nvCxnSpPr>
              <p:spPr bwMode="auto">
                <a:xfrm rot="5400000">
                  <a:off x="2660" y="1172"/>
                  <a:ext cx="240" cy="392"/>
                </a:xfrm>
                <a:prstGeom prst="bentConnector3">
                  <a:avLst>
                    <a:gd name="adj1" fmla="val 50000"/>
                  </a:avLst>
                </a:prstGeom>
                <a:noFill/>
                <a:ln w="38100">
                  <a:solidFill>
                    <a:srgbClr val="364B88"/>
                  </a:solidFill>
                  <a:miter lim="800000"/>
                  <a:headEnd/>
                  <a:tailEnd/>
                </a:ln>
                <a:effectLst/>
              </p:spPr>
            </p:cxnSp>
            <p:cxnSp>
              <p:nvCxnSpPr>
                <p:cNvPr id="144419" name="AutoShape 35"/>
                <p:cNvCxnSpPr>
                  <a:cxnSpLocks noChangeShapeType="1"/>
                  <a:stCxn id="144411" idx="2"/>
                  <a:endCxn id="144412" idx="0"/>
                </p:cNvCxnSpPr>
                <p:nvPr/>
              </p:nvCxnSpPr>
              <p:spPr bwMode="auto">
                <a:xfrm rot="5400000">
                  <a:off x="2260" y="772"/>
                  <a:ext cx="240" cy="1192"/>
                </a:xfrm>
                <a:prstGeom prst="bentConnector3">
                  <a:avLst>
                    <a:gd name="adj1" fmla="val 50000"/>
                  </a:avLst>
                </a:prstGeom>
                <a:noFill/>
                <a:ln w="38100">
                  <a:solidFill>
                    <a:srgbClr val="364B88"/>
                  </a:solidFill>
                  <a:miter lim="800000"/>
                  <a:headEnd/>
                  <a:tailEnd/>
                </a:ln>
                <a:effectLst/>
              </p:spPr>
            </p:cxnSp>
          </p:grpSp>
          <p:grpSp>
            <p:nvGrpSpPr>
              <p:cNvPr id="144420" name="Group 36"/>
              <p:cNvGrpSpPr>
                <a:grpSpLocks/>
              </p:cNvGrpSpPr>
              <p:nvPr/>
            </p:nvGrpSpPr>
            <p:grpSpPr bwMode="auto">
              <a:xfrm>
                <a:off x="1488" y="1728"/>
                <a:ext cx="672" cy="240"/>
                <a:chOff x="1488" y="1728"/>
                <a:chExt cx="672" cy="240"/>
              </a:xfrm>
            </p:grpSpPr>
            <p:cxnSp>
              <p:nvCxnSpPr>
                <p:cNvPr id="144421" name="AutoShape 37"/>
                <p:cNvCxnSpPr>
                  <a:cxnSpLocks noChangeShapeType="1"/>
                  <a:stCxn id="144412" idx="2"/>
                  <a:endCxn id="144404" idx="0"/>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44422" name="AutoShape 38"/>
                <p:cNvCxnSpPr>
                  <a:cxnSpLocks noChangeShapeType="1"/>
                  <a:stCxn id="144412" idx="2"/>
                  <a:endCxn id="144405" idx="0"/>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44423" name="AutoShape 39"/>
                <p:cNvCxnSpPr>
                  <a:cxnSpLocks noChangeShapeType="1"/>
                  <a:stCxn id="144412" idx="2"/>
                  <a:endCxn id="144406" idx="0"/>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nvGrpSpPr>
              <p:cNvPr id="144424" name="Group 40"/>
              <p:cNvGrpSpPr>
                <a:grpSpLocks/>
              </p:cNvGrpSpPr>
              <p:nvPr/>
            </p:nvGrpSpPr>
            <p:grpSpPr bwMode="auto">
              <a:xfrm>
                <a:off x="3072" y="1728"/>
                <a:ext cx="672" cy="240"/>
                <a:chOff x="1488" y="1728"/>
                <a:chExt cx="672" cy="240"/>
              </a:xfrm>
            </p:grpSpPr>
            <p:cxnSp>
              <p:nvCxnSpPr>
                <p:cNvPr id="144425" name="AutoShape 41"/>
                <p:cNvCxnSpPr>
                  <a:cxnSpLocks noChangeShapeType="1"/>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44426" name="AutoShape 42"/>
                <p:cNvCxnSpPr>
                  <a:cxnSpLocks noChangeShapeType="1"/>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44427" name="AutoShape 43"/>
                <p:cNvCxnSpPr>
                  <a:cxnSpLocks noChangeShapeType="1"/>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s-ES" dirty="0" smtClean="0"/>
              <a:t>Organización: Línea - </a:t>
            </a:r>
            <a:r>
              <a:rPr lang="es-ES" dirty="0" err="1" smtClean="0"/>
              <a:t>Staff</a:t>
            </a:r>
            <a:endParaRPr lang="es-ES" dirty="0"/>
          </a:p>
        </p:txBody>
      </p:sp>
      <p:grpSp>
        <p:nvGrpSpPr>
          <p:cNvPr id="226307" name="Group 3"/>
          <p:cNvGrpSpPr>
            <a:grpSpLocks/>
          </p:cNvGrpSpPr>
          <p:nvPr/>
        </p:nvGrpSpPr>
        <p:grpSpPr bwMode="auto">
          <a:xfrm>
            <a:off x="1281113" y="1267643"/>
            <a:ext cx="6315075" cy="4393605"/>
            <a:chOff x="490" y="447"/>
            <a:chExt cx="4522" cy="3403"/>
          </a:xfrm>
        </p:grpSpPr>
        <p:sp>
          <p:nvSpPr>
            <p:cNvPr id="226308" name="AutoShape 4"/>
            <p:cNvSpPr>
              <a:spLocks noChangeArrowheads="1"/>
            </p:cNvSpPr>
            <p:nvPr/>
          </p:nvSpPr>
          <p:spPr bwMode="auto">
            <a:xfrm>
              <a:off x="1937" y="663"/>
              <a:ext cx="1627" cy="469"/>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a:effectLst/>
          </p:spPr>
          <p:txBody>
            <a:bodyPr wrap="none" anchor="ctr"/>
            <a:lstStyle/>
            <a:p>
              <a:endParaRPr lang="es-ES"/>
            </a:p>
          </p:txBody>
        </p:sp>
        <p:sp>
          <p:nvSpPr>
            <p:cNvPr id="226309" name="AutoShape 5"/>
            <p:cNvSpPr>
              <a:spLocks noChangeArrowheads="1"/>
            </p:cNvSpPr>
            <p:nvPr/>
          </p:nvSpPr>
          <p:spPr bwMode="auto">
            <a:xfrm>
              <a:off x="1140" y="2853"/>
              <a:ext cx="3221" cy="834"/>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a:effectLst/>
          </p:spPr>
          <p:txBody>
            <a:bodyPr wrap="none" anchor="ctr"/>
            <a:lstStyle/>
            <a:p>
              <a:endParaRPr lang="es-ES"/>
            </a:p>
          </p:txBody>
        </p:sp>
        <p:sp>
          <p:nvSpPr>
            <p:cNvPr id="226310" name="AutoShape 6"/>
            <p:cNvSpPr>
              <a:spLocks noChangeArrowheads="1"/>
            </p:cNvSpPr>
            <p:nvPr/>
          </p:nvSpPr>
          <p:spPr bwMode="auto">
            <a:xfrm flipV="1">
              <a:off x="1594" y="1132"/>
              <a:ext cx="2313" cy="1721"/>
            </a:xfrm>
            <a:custGeom>
              <a:avLst/>
              <a:gdLst>
                <a:gd name="G0" fmla="+- 4481 0 0"/>
                <a:gd name="G1" fmla="+- 21600 0 4481"/>
                <a:gd name="G2" fmla="*/ 4481 1 2"/>
                <a:gd name="G3" fmla="+- 21600 0 G2"/>
                <a:gd name="G4" fmla="+/ 4481 21600 2"/>
                <a:gd name="G5" fmla="+/ G1 0 2"/>
                <a:gd name="G6" fmla="*/ 21600 21600 4481"/>
                <a:gd name="G7" fmla="*/ G6 1 2"/>
                <a:gd name="G8" fmla="+- 21600 0 G7"/>
                <a:gd name="G9" fmla="*/ 21600 1 2"/>
                <a:gd name="G10" fmla="+- 4481 0 G9"/>
                <a:gd name="G11" fmla="?: G10 G8 0"/>
                <a:gd name="G12" fmla="?: G10 G7 21600"/>
                <a:gd name="T0" fmla="*/ 19359 w 21600"/>
                <a:gd name="T1" fmla="*/ 10800 h 21600"/>
                <a:gd name="T2" fmla="*/ 10800 w 21600"/>
                <a:gd name="T3" fmla="*/ 21600 h 21600"/>
                <a:gd name="T4" fmla="*/ 2241 w 21600"/>
                <a:gd name="T5" fmla="*/ 10800 h 21600"/>
                <a:gd name="T6" fmla="*/ 10800 w 21600"/>
                <a:gd name="T7" fmla="*/ 0 h 21600"/>
                <a:gd name="T8" fmla="*/ 4041 w 21600"/>
                <a:gd name="T9" fmla="*/ 4041 h 21600"/>
                <a:gd name="T10" fmla="*/ 17559 w 21600"/>
                <a:gd name="T11" fmla="*/ 17559 h 21600"/>
              </a:gdLst>
              <a:ahLst/>
              <a:cxnLst>
                <a:cxn ang="0">
                  <a:pos x="T0" y="T1"/>
                </a:cxn>
                <a:cxn ang="0">
                  <a:pos x="T2" y="T3"/>
                </a:cxn>
                <a:cxn ang="0">
                  <a:pos x="T4" y="T5"/>
                </a:cxn>
                <a:cxn ang="0">
                  <a:pos x="T6" y="T7"/>
                </a:cxn>
              </a:cxnLst>
              <a:rect l="T8" t="T9" r="T10" b="T11"/>
              <a:pathLst>
                <a:path w="21600" h="21600">
                  <a:moveTo>
                    <a:pt x="0" y="0"/>
                  </a:moveTo>
                  <a:lnTo>
                    <a:pt x="4481" y="21600"/>
                  </a:lnTo>
                  <a:lnTo>
                    <a:pt x="1711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a:effectLst/>
          </p:spPr>
          <p:txBody>
            <a:bodyPr wrap="none" anchor="ctr"/>
            <a:lstStyle/>
            <a:p>
              <a:endParaRPr lang="es-ES"/>
            </a:p>
          </p:txBody>
        </p:sp>
        <p:sp>
          <p:nvSpPr>
            <p:cNvPr id="226311" name="Rectangle 7"/>
            <p:cNvSpPr>
              <a:spLocks noChangeArrowheads="1"/>
            </p:cNvSpPr>
            <p:nvPr/>
          </p:nvSpPr>
          <p:spPr bwMode="auto">
            <a:xfrm>
              <a:off x="2093" y="1080"/>
              <a:ext cx="1315" cy="101"/>
            </a:xfrm>
            <a:prstGeom prst="rect">
              <a:avLst/>
            </a:prstGeom>
            <a:solidFill>
              <a:srgbClr val="BEBEBE"/>
            </a:solidFill>
            <a:ln w="9525">
              <a:noFill/>
              <a:miter lim="800000"/>
              <a:headEnd/>
              <a:tailEnd/>
            </a:ln>
            <a:effectLst/>
          </p:spPr>
          <p:txBody>
            <a:bodyPr wrap="none" anchor="ctr"/>
            <a:lstStyle/>
            <a:p>
              <a:endParaRPr lang="es-ES"/>
            </a:p>
          </p:txBody>
        </p:sp>
        <p:sp>
          <p:nvSpPr>
            <p:cNvPr id="226312" name="Rectangle 8"/>
            <p:cNvSpPr>
              <a:spLocks noChangeArrowheads="1"/>
            </p:cNvSpPr>
            <p:nvPr/>
          </p:nvSpPr>
          <p:spPr bwMode="auto">
            <a:xfrm>
              <a:off x="1594" y="2801"/>
              <a:ext cx="2313" cy="104"/>
            </a:xfrm>
            <a:prstGeom prst="rect">
              <a:avLst/>
            </a:prstGeom>
            <a:solidFill>
              <a:srgbClr val="DFDFDF"/>
            </a:solidFill>
            <a:ln w="9525">
              <a:noFill/>
              <a:miter lim="800000"/>
              <a:headEnd/>
              <a:tailEnd/>
            </a:ln>
            <a:effectLst/>
          </p:spPr>
          <p:txBody>
            <a:bodyPr wrap="none" anchor="ctr"/>
            <a:lstStyle/>
            <a:p>
              <a:endParaRPr lang="es-ES"/>
            </a:p>
          </p:txBody>
        </p:sp>
        <p:sp>
          <p:nvSpPr>
            <p:cNvPr id="226313" name="Oval 9"/>
            <p:cNvSpPr>
              <a:spLocks noChangeArrowheads="1"/>
            </p:cNvSpPr>
            <p:nvPr/>
          </p:nvSpPr>
          <p:spPr bwMode="auto">
            <a:xfrm rot="1196995">
              <a:off x="657" y="981"/>
              <a:ext cx="1134" cy="1769"/>
            </a:xfrm>
            <a:prstGeom prst="ellipse">
              <a:avLst/>
            </a:prstGeom>
            <a:gradFill rotWithShape="0">
              <a:gsLst>
                <a:gs pos="0">
                  <a:srgbClr val="BEBEBE"/>
                </a:gs>
                <a:gs pos="100000">
                  <a:srgbClr val="DFDFDF"/>
                </a:gs>
              </a:gsLst>
              <a:lin ang="5400000" scaled="1"/>
            </a:gradFill>
            <a:ln w="57150" algn="ctr">
              <a:solidFill>
                <a:schemeClr val="bg2"/>
              </a:solidFill>
              <a:prstDash val="dash"/>
              <a:round/>
              <a:headEnd/>
              <a:tailEnd/>
            </a:ln>
            <a:effectLst/>
          </p:spPr>
          <p:txBody>
            <a:bodyPr wrap="none" anchor="ctr"/>
            <a:lstStyle/>
            <a:p>
              <a:endParaRPr lang="es-ES"/>
            </a:p>
          </p:txBody>
        </p:sp>
        <p:sp>
          <p:nvSpPr>
            <p:cNvPr id="226314" name="Oval 10"/>
            <p:cNvSpPr>
              <a:spLocks noChangeArrowheads="1"/>
            </p:cNvSpPr>
            <p:nvPr/>
          </p:nvSpPr>
          <p:spPr bwMode="auto">
            <a:xfrm rot="20403005" flipH="1">
              <a:off x="3696" y="981"/>
              <a:ext cx="1134" cy="1769"/>
            </a:xfrm>
            <a:prstGeom prst="ellipse">
              <a:avLst/>
            </a:prstGeom>
            <a:gradFill rotWithShape="0">
              <a:gsLst>
                <a:gs pos="0">
                  <a:srgbClr val="BEBEBE"/>
                </a:gs>
                <a:gs pos="100000">
                  <a:srgbClr val="DFDFDF"/>
                </a:gs>
              </a:gsLst>
              <a:lin ang="5400000" scaled="1"/>
            </a:gradFill>
            <a:ln w="57150" algn="ctr">
              <a:solidFill>
                <a:schemeClr val="bg2"/>
              </a:solidFill>
              <a:prstDash val="dash"/>
              <a:round/>
              <a:headEnd/>
              <a:tailEnd/>
            </a:ln>
            <a:effectLst/>
          </p:spPr>
          <p:txBody>
            <a:bodyPr wrap="none" anchor="ctr"/>
            <a:lstStyle/>
            <a:p>
              <a:endParaRPr lang="es-ES"/>
            </a:p>
          </p:txBody>
        </p:sp>
        <p:sp>
          <p:nvSpPr>
            <p:cNvPr id="226315" name="Freeform 11"/>
            <p:cNvSpPr>
              <a:spLocks/>
            </p:cNvSpPr>
            <p:nvPr/>
          </p:nvSpPr>
          <p:spPr bwMode="auto">
            <a:xfrm>
              <a:off x="490" y="447"/>
              <a:ext cx="4522" cy="3403"/>
            </a:xfrm>
            <a:custGeom>
              <a:avLst/>
              <a:gdLst/>
              <a:ahLst/>
              <a:cxnLst>
                <a:cxn ang="0">
                  <a:pos x="2897" y="8"/>
                </a:cxn>
                <a:cxn ang="0">
                  <a:pos x="1571" y="0"/>
                </a:cxn>
                <a:cxn ang="0">
                  <a:pos x="1328" y="303"/>
                </a:cxn>
                <a:cxn ang="0">
                  <a:pos x="1093" y="470"/>
                </a:cxn>
                <a:cxn ang="0">
                  <a:pos x="714" y="478"/>
                </a:cxn>
                <a:cxn ang="0">
                  <a:pos x="235" y="806"/>
                </a:cxn>
                <a:cxn ang="0">
                  <a:pos x="8" y="1532"/>
                </a:cxn>
                <a:cxn ang="0">
                  <a:pos x="189" y="2257"/>
                </a:cxn>
                <a:cxn ang="0">
                  <a:pos x="532" y="2395"/>
                </a:cxn>
                <a:cxn ang="0">
                  <a:pos x="552" y="2575"/>
                </a:cxn>
                <a:cxn ang="0">
                  <a:pos x="510" y="2979"/>
                </a:cxn>
                <a:cxn ang="0">
                  <a:pos x="805" y="3358"/>
                </a:cxn>
                <a:cxn ang="0">
                  <a:pos x="3727" y="3346"/>
                </a:cxn>
                <a:cxn ang="0">
                  <a:pos x="3988" y="3153"/>
                </a:cxn>
                <a:cxn ang="0">
                  <a:pos x="4057" y="2660"/>
                </a:cxn>
                <a:cxn ang="0">
                  <a:pos x="4102" y="2403"/>
                </a:cxn>
                <a:cxn ang="0">
                  <a:pos x="4317" y="2212"/>
                </a:cxn>
                <a:cxn ang="0">
                  <a:pos x="4499" y="1804"/>
                </a:cxn>
                <a:cxn ang="0">
                  <a:pos x="4453" y="1214"/>
                </a:cxn>
                <a:cxn ang="0">
                  <a:pos x="4136" y="670"/>
                </a:cxn>
                <a:cxn ang="0">
                  <a:pos x="3637" y="398"/>
                </a:cxn>
                <a:cxn ang="0">
                  <a:pos x="3268" y="462"/>
                </a:cxn>
                <a:cxn ang="0">
                  <a:pos x="3117" y="182"/>
                </a:cxn>
                <a:cxn ang="0">
                  <a:pos x="2897" y="8"/>
                </a:cxn>
              </a:cxnLst>
              <a:rect l="0" t="0" r="r" b="b"/>
              <a:pathLst>
                <a:path w="4522" h="3403">
                  <a:moveTo>
                    <a:pt x="2897" y="8"/>
                  </a:moveTo>
                  <a:lnTo>
                    <a:pt x="1571" y="0"/>
                  </a:lnTo>
                  <a:cubicBezTo>
                    <a:pt x="1310" y="49"/>
                    <a:pt x="1408" y="225"/>
                    <a:pt x="1328" y="303"/>
                  </a:cubicBezTo>
                  <a:cubicBezTo>
                    <a:pt x="1248" y="381"/>
                    <a:pt x="1195" y="441"/>
                    <a:pt x="1093" y="470"/>
                  </a:cubicBezTo>
                  <a:cubicBezTo>
                    <a:pt x="991" y="499"/>
                    <a:pt x="857" y="422"/>
                    <a:pt x="714" y="478"/>
                  </a:cubicBezTo>
                  <a:cubicBezTo>
                    <a:pt x="571" y="534"/>
                    <a:pt x="353" y="630"/>
                    <a:pt x="235" y="806"/>
                  </a:cubicBezTo>
                  <a:cubicBezTo>
                    <a:pt x="117" y="982"/>
                    <a:pt x="16" y="1290"/>
                    <a:pt x="8" y="1532"/>
                  </a:cubicBezTo>
                  <a:cubicBezTo>
                    <a:pt x="0" y="1774"/>
                    <a:pt x="102" y="2113"/>
                    <a:pt x="189" y="2257"/>
                  </a:cubicBezTo>
                  <a:cubicBezTo>
                    <a:pt x="276" y="2401"/>
                    <a:pt x="472" y="2342"/>
                    <a:pt x="532" y="2395"/>
                  </a:cubicBezTo>
                  <a:cubicBezTo>
                    <a:pt x="592" y="2448"/>
                    <a:pt x="556" y="2478"/>
                    <a:pt x="552" y="2575"/>
                  </a:cubicBezTo>
                  <a:cubicBezTo>
                    <a:pt x="548" y="2672"/>
                    <a:pt x="468" y="2848"/>
                    <a:pt x="510" y="2979"/>
                  </a:cubicBezTo>
                  <a:cubicBezTo>
                    <a:pt x="548" y="3176"/>
                    <a:pt x="585" y="3313"/>
                    <a:pt x="805" y="3358"/>
                  </a:cubicBezTo>
                  <a:cubicBezTo>
                    <a:pt x="1025" y="3403"/>
                    <a:pt x="3610" y="3387"/>
                    <a:pt x="3727" y="3346"/>
                  </a:cubicBezTo>
                  <a:cubicBezTo>
                    <a:pt x="3844" y="3305"/>
                    <a:pt x="3953" y="3265"/>
                    <a:pt x="3988" y="3153"/>
                  </a:cubicBezTo>
                  <a:cubicBezTo>
                    <a:pt x="4043" y="3039"/>
                    <a:pt x="4038" y="2785"/>
                    <a:pt x="4057" y="2660"/>
                  </a:cubicBezTo>
                  <a:cubicBezTo>
                    <a:pt x="4076" y="2535"/>
                    <a:pt x="4059" y="2478"/>
                    <a:pt x="4102" y="2403"/>
                  </a:cubicBezTo>
                  <a:cubicBezTo>
                    <a:pt x="4145" y="2328"/>
                    <a:pt x="4251" y="2312"/>
                    <a:pt x="4317" y="2212"/>
                  </a:cubicBezTo>
                  <a:cubicBezTo>
                    <a:pt x="4383" y="2112"/>
                    <a:pt x="4476" y="1970"/>
                    <a:pt x="4499" y="1804"/>
                  </a:cubicBezTo>
                  <a:cubicBezTo>
                    <a:pt x="4522" y="1638"/>
                    <a:pt x="4513" y="1403"/>
                    <a:pt x="4453" y="1214"/>
                  </a:cubicBezTo>
                  <a:cubicBezTo>
                    <a:pt x="4393" y="1025"/>
                    <a:pt x="4272" y="806"/>
                    <a:pt x="4136" y="670"/>
                  </a:cubicBezTo>
                  <a:cubicBezTo>
                    <a:pt x="4000" y="534"/>
                    <a:pt x="3782" y="433"/>
                    <a:pt x="3637" y="398"/>
                  </a:cubicBezTo>
                  <a:cubicBezTo>
                    <a:pt x="3492" y="363"/>
                    <a:pt x="3355" y="498"/>
                    <a:pt x="3268" y="462"/>
                  </a:cubicBezTo>
                  <a:cubicBezTo>
                    <a:pt x="3181" y="426"/>
                    <a:pt x="3179" y="258"/>
                    <a:pt x="3117" y="182"/>
                  </a:cubicBezTo>
                  <a:cubicBezTo>
                    <a:pt x="3055" y="106"/>
                    <a:pt x="2897" y="8"/>
                    <a:pt x="2897" y="8"/>
                  </a:cubicBezTo>
                  <a:close/>
                </a:path>
              </a:pathLst>
            </a:custGeom>
            <a:noFill/>
            <a:ln w="76200" cap="flat" cmpd="sng">
              <a:solidFill>
                <a:schemeClr val="bg2"/>
              </a:solidFill>
              <a:prstDash val="sysDot"/>
              <a:round/>
              <a:headEnd/>
              <a:tailEnd/>
            </a:ln>
            <a:effectLst/>
          </p:spPr>
          <p:txBody>
            <a:bodyPr wrap="none" anchor="ctr"/>
            <a:lstStyle/>
            <a:p>
              <a:endParaRPr lang="es-ES"/>
            </a:p>
          </p:txBody>
        </p:sp>
        <p:sp>
          <p:nvSpPr>
            <p:cNvPr id="226316" name="Rectangle 12"/>
            <p:cNvSpPr>
              <a:spLocks noChangeArrowheads="1"/>
            </p:cNvSpPr>
            <p:nvPr/>
          </p:nvSpPr>
          <p:spPr bwMode="auto">
            <a:xfrm>
              <a:off x="2420" y="475"/>
              <a:ext cx="664" cy="188"/>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dirty="0">
                  <a:solidFill>
                    <a:schemeClr val="tx1"/>
                  </a:solidFill>
                </a:rPr>
                <a:t>Ideología</a:t>
              </a:r>
            </a:p>
          </p:txBody>
        </p:sp>
        <p:sp>
          <p:nvSpPr>
            <p:cNvPr id="226317" name="Rectangle 13"/>
            <p:cNvSpPr>
              <a:spLocks noChangeArrowheads="1"/>
            </p:cNvSpPr>
            <p:nvPr/>
          </p:nvSpPr>
          <p:spPr bwMode="auto">
            <a:xfrm>
              <a:off x="2133" y="755"/>
              <a:ext cx="1238" cy="188"/>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dirty="0">
                  <a:solidFill>
                    <a:schemeClr val="tx1"/>
                  </a:solidFill>
                </a:rPr>
                <a:t>Ápice estratégico</a:t>
              </a:r>
            </a:p>
          </p:txBody>
        </p:sp>
        <p:sp>
          <p:nvSpPr>
            <p:cNvPr id="226318" name="Rectangle 14"/>
            <p:cNvSpPr>
              <a:spLocks noChangeArrowheads="1"/>
            </p:cNvSpPr>
            <p:nvPr/>
          </p:nvSpPr>
          <p:spPr bwMode="auto">
            <a:xfrm>
              <a:off x="1944" y="3157"/>
              <a:ext cx="1616" cy="188"/>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dirty="0">
                  <a:solidFill>
                    <a:schemeClr val="tx1"/>
                  </a:solidFill>
                </a:rPr>
                <a:t>Núcleo de operaciones</a:t>
              </a:r>
            </a:p>
          </p:txBody>
        </p:sp>
        <p:sp>
          <p:nvSpPr>
            <p:cNvPr id="226319" name="Rectangle 15"/>
            <p:cNvSpPr>
              <a:spLocks noChangeArrowheads="1"/>
            </p:cNvSpPr>
            <p:nvPr/>
          </p:nvSpPr>
          <p:spPr bwMode="auto">
            <a:xfrm>
              <a:off x="884" y="1797"/>
              <a:ext cx="663" cy="354"/>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a:solidFill>
                    <a:schemeClr val="tx1"/>
                  </a:solidFill>
                </a:rPr>
                <a:t>Tecnoes-</a:t>
              </a:r>
            </a:p>
            <a:p>
              <a:pPr marL="188913" indent="-188913"/>
              <a:r>
                <a:rPr lang="es-ES" sz="1600" b="1">
                  <a:solidFill>
                    <a:schemeClr val="tx1"/>
                  </a:solidFill>
                </a:rPr>
                <a:t>tructura</a:t>
              </a:r>
            </a:p>
          </p:txBody>
        </p:sp>
        <p:sp>
          <p:nvSpPr>
            <p:cNvPr id="226320" name="Rectangle 16"/>
            <p:cNvSpPr>
              <a:spLocks noChangeArrowheads="1"/>
            </p:cNvSpPr>
            <p:nvPr/>
          </p:nvSpPr>
          <p:spPr bwMode="auto">
            <a:xfrm>
              <a:off x="3956" y="1797"/>
              <a:ext cx="600" cy="354"/>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a:solidFill>
                    <a:schemeClr val="tx1"/>
                  </a:solidFill>
                </a:rPr>
                <a:t>Staff de </a:t>
              </a:r>
            </a:p>
            <a:p>
              <a:pPr marL="188913" indent="-188913"/>
              <a:r>
                <a:rPr lang="es-ES" sz="1600" b="1">
                  <a:solidFill>
                    <a:schemeClr val="tx1"/>
                  </a:solidFill>
                </a:rPr>
                <a:t>apoyo</a:t>
              </a:r>
            </a:p>
          </p:txBody>
        </p:sp>
        <p:sp>
          <p:nvSpPr>
            <p:cNvPr id="226321" name="Rectangle 17"/>
            <p:cNvSpPr>
              <a:spLocks noChangeArrowheads="1"/>
            </p:cNvSpPr>
            <p:nvPr/>
          </p:nvSpPr>
          <p:spPr bwMode="auto">
            <a:xfrm>
              <a:off x="2318" y="1797"/>
              <a:ext cx="866" cy="189"/>
            </a:xfrm>
            <a:prstGeom prst="rect">
              <a:avLst/>
            </a:prstGeom>
            <a:noFill/>
            <a:ln w="9525" algn="ctr">
              <a:noFill/>
              <a:miter lim="800000"/>
              <a:headEnd/>
              <a:tailEnd/>
            </a:ln>
            <a:effectLst/>
          </p:spPr>
          <p:txBody>
            <a:bodyPr wrap="none" lIns="18000" tIns="18000" rIns="18000" bIns="18000">
              <a:spAutoFit/>
            </a:bodyPr>
            <a:lstStyle/>
            <a:p>
              <a:pPr marL="188913" indent="-188913"/>
              <a:r>
                <a:rPr lang="es-ES" sz="1600" b="1">
                  <a:solidFill>
                    <a:schemeClr val="tx1"/>
                  </a:solidFill>
                </a:rPr>
                <a:t>Línea media</a:t>
              </a:r>
            </a:p>
          </p:txBody>
        </p:sp>
      </p:grpSp>
      <p:sp>
        <p:nvSpPr>
          <p:cNvPr id="18" name="Rectangle 17"/>
          <p:cNvSpPr/>
          <p:nvPr/>
        </p:nvSpPr>
        <p:spPr>
          <a:xfrm>
            <a:off x="395536" y="739091"/>
            <a:ext cx="8424936" cy="338554"/>
          </a:xfrm>
          <a:prstGeom prst="rect">
            <a:avLst/>
          </a:prstGeom>
        </p:spPr>
        <p:txBody>
          <a:bodyPr wrap="square">
            <a:spAutoFit/>
          </a:bodyPr>
          <a:lstStyle/>
          <a:p>
            <a:pPr>
              <a:lnSpc>
                <a:spcPct val="80000"/>
              </a:lnSpc>
            </a:pPr>
            <a:r>
              <a:rPr lang="es-ES" sz="2000" b="1" dirty="0" smtClean="0">
                <a:solidFill>
                  <a:schemeClr val="tx1"/>
                </a:solidFill>
              </a:rPr>
              <a:t>Línea</a:t>
            </a:r>
            <a:r>
              <a:rPr lang="es-ES" sz="2000" dirty="0" smtClean="0">
                <a:solidFill>
                  <a:schemeClr val="tx1"/>
                </a:solidFill>
              </a:rPr>
              <a:t>: Órganos de ejecución. Se ajustan a un modelo de autoridad lineal</a:t>
            </a:r>
          </a:p>
        </p:txBody>
      </p:sp>
      <p:sp>
        <p:nvSpPr>
          <p:cNvPr id="19" name="Rectangle 18"/>
          <p:cNvSpPr/>
          <p:nvPr/>
        </p:nvSpPr>
        <p:spPr>
          <a:xfrm>
            <a:off x="395536" y="5805264"/>
            <a:ext cx="8424936" cy="584775"/>
          </a:xfrm>
          <a:prstGeom prst="rect">
            <a:avLst/>
          </a:prstGeom>
        </p:spPr>
        <p:txBody>
          <a:bodyPr wrap="square">
            <a:spAutoFit/>
          </a:bodyPr>
          <a:lstStyle/>
          <a:p>
            <a:pPr>
              <a:lnSpc>
                <a:spcPct val="80000"/>
              </a:lnSpc>
            </a:pPr>
            <a:r>
              <a:rPr lang="es-ES" sz="2000" b="1" dirty="0" err="1" smtClean="0">
                <a:solidFill>
                  <a:schemeClr val="tx1"/>
                </a:solidFill>
              </a:rPr>
              <a:t>Staff</a:t>
            </a:r>
            <a:r>
              <a:rPr lang="es-ES" sz="2000" dirty="0" smtClean="0">
                <a:solidFill>
                  <a:schemeClr val="tx1"/>
                </a:solidFill>
              </a:rPr>
              <a:t>: Órganos de apoyo y asesoría a los órganos de línea. No toman decisiones ejecutivas</a:t>
            </a:r>
          </a:p>
        </p:txBody>
      </p:sp>
      <p:sp>
        <p:nvSpPr>
          <p:cNvPr id="20" name="Fletxa cap avall 19"/>
          <p:cNvSpPr/>
          <p:nvPr/>
        </p:nvSpPr>
        <p:spPr bwMode="auto">
          <a:xfrm>
            <a:off x="4211960" y="1124744"/>
            <a:ext cx="484632" cy="4176464"/>
          </a:xfrm>
          <a:prstGeom prst="downArrow">
            <a:avLst/>
          </a:prstGeom>
          <a:noFill/>
          <a:ln w="6350" cap="flat" cmpd="sng" algn="ctr">
            <a:solidFill>
              <a:srgbClr val="FF0000"/>
            </a:solidFill>
            <a:prstDash val="solid"/>
            <a:round/>
            <a:headEnd type="none" w="med" len="med"/>
            <a:tailEnd type="none" w="med" len="med"/>
          </a:ln>
          <a:effectLst/>
          <a:scene3d>
            <a:camera prst="legacyObliqueTopRight"/>
            <a:lightRig rig="legacyFlat4" dir="b"/>
          </a:scene3d>
          <a:sp3d prstMaterial="legacyMatte">
            <a:bevelT w="0" h="0" prst="angle"/>
            <a:bevelB w="0" h="0" prst="angle"/>
            <a:extrusionClr>
              <a:srgbClr val="006600"/>
            </a:extrusion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900" b="0" i="0" u="none" strike="noStrike" cap="none" normalizeH="0" baseline="0" smtClean="0">
              <a:ln>
                <a:noFill/>
              </a:ln>
              <a:solidFill>
                <a:schemeClr val="bg1"/>
              </a:solidFill>
              <a:effectLst/>
              <a:latin typeface="Arial" charset="0"/>
            </a:endParaRPr>
          </a:p>
        </p:txBody>
      </p:sp>
      <p:sp>
        <p:nvSpPr>
          <p:cNvPr id="21" name="Fletxa cap avall 20"/>
          <p:cNvSpPr/>
          <p:nvPr/>
        </p:nvSpPr>
        <p:spPr bwMode="auto">
          <a:xfrm rot="2700000" flipV="1">
            <a:off x="5786628" y="2884218"/>
            <a:ext cx="484632" cy="3414908"/>
          </a:xfrm>
          <a:prstGeom prst="downArrow">
            <a:avLst/>
          </a:prstGeom>
          <a:noFill/>
          <a:ln w="6350" cap="flat" cmpd="sng" algn="ctr">
            <a:solidFill>
              <a:srgbClr val="FF0000"/>
            </a:solidFill>
            <a:prstDash val="solid"/>
            <a:round/>
            <a:headEnd type="none" w="med" len="med"/>
            <a:tailEnd type="none" w="med" len="med"/>
          </a:ln>
          <a:effectLst/>
          <a:scene3d>
            <a:camera prst="legacyObliqueTopRight"/>
            <a:lightRig rig="legacyFlat4" dir="b"/>
          </a:scene3d>
          <a:sp3d prstMaterial="legacyMatte">
            <a:bevelT w="0" h="0" prst="angle"/>
            <a:bevelB w="0" h="0" prst="angle"/>
            <a:extrusionClr>
              <a:srgbClr val="006600"/>
            </a:extrusion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900" b="0" i="0" u="none" strike="noStrike" cap="none" normalizeH="0" baseline="0" smtClean="0">
              <a:ln>
                <a:noFill/>
              </a:ln>
              <a:solidFill>
                <a:schemeClr val="bg1"/>
              </a:solidFill>
              <a:effectLst/>
              <a:latin typeface="Arial" charset="0"/>
            </a:endParaRPr>
          </a:p>
        </p:txBody>
      </p:sp>
      <p:sp>
        <p:nvSpPr>
          <p:cNvPr id="22" name="Fletxa cap avall 21"/>
          <p:cNvSpPr/>
          <p:nvPr/>
        </p:nvSpPr>
        <p:spPr bwMode="auto">
          <a:xfrm rot="-2700000" flipV="1">
            <a:off x="2607390" y="2717186"/>
            <a:ext cx="484632" cy="3572072"/>
          </a:xfrm>
          <a:prstGeom prst="downArrow">
            <a:avLst/>
          </a:prstGeom>
          <a:noFill/>
          <a:ln w="6350" cap="flat" cmpd="sng" algn="ctr">
            <a:solidFill>
              <a:srgbClr val="FF0000"/>
            </a:solidFill>
            <a:prstDash val="solid"/>
            <a:round/>
            <a:headEnd type="none" w="med" len="med"/>
            <a:tailEnd type="none" w="med" len="med"/>
          </a:ln>
          <a:effectLst/>
          <a:scene3d>
            <a:camera prst="legacyObliqueTopRight"/>
            <a:lightRig rig="legacyFlat4" dir="b"/>
          </a:scene3d>
          <a:sp3d prstMaterial="legacyMatte">
            <a:bevelT w="0" h="0" prst="angle"/>
            <a:bevelB w="0" h="0" prst="angle"/>
            <a:extrusionClr>
              <a:srgbClr val="006600"/>
            </a:extrusionClr>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900" b="0" i="0" u="none" strike="noStrike" cap="none" normalizeH="0" baseline="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s-ES" dirty="0" smtClean="0"/>
              <a:t>Organización: Diversidad de criterios</a:t>
            </a:r>
            <a:endParaRPr lang="es-ES" dirty="0"/>
          </a:p>
        </p:txBody>
      </p:sp>
      <p:sp>
        <p:nvSpPr>
          <p:cNvPr id="231427" name="Rectangle 3"/>
          <p:cNvSpPr>
            <a:spLocks noGrp="1" noChangeArrowheads="1"/>
          </p:cNvSpPr>
          <p:nvPr>
            <p:ph type="body" idx="1"/>
          </p:nvPr>
        </p:nvSpPr>
        <p:spPr>
          <a:xfrm>
            <a:off x="685800" y="2070720"/>
            <a:ext cx="7772400" cy="4310608"/>
          </a:xfrm>
        </p:spPr>
        <p:txBody>
          <a:bodyPr/>
          <a:lstStyle/>
          <a:p>
            <a:r>
              <a:rPr lang="es-ES" dirty="0"/>
              <a:t>Funcional</a:t>
            </a:r>
            <a:r>
              <a:rPr lang="es-ES" b="0" dirty="0"/>
              <a:t> (división tradicional)</a:t>
            </a:r>
          </a:p>
          <a:p>
            <a:r>
              <a:rPr lang="es-ES" dirty="0"/>
              <a:t>Por zonas geográficas</a:t>
            </a:r>
            <a:r>
              <a:rPr lang="es-ES" b="0" dirty="0"/>
              <a:t> (oficinas bancarias)</a:t>
            </a:r>
          </a:p>
          <a:p>
            <a:r>
              <a:rPr lang="es-ES" dirty="0"/>
              <a:t>Por clientes</a:t>
            </a:r>
            <a:r>
              <a:rPr lang="es-ES" b="0" dirty="0"/>
              <a:t> (fabricante textil: niños, caballeros, mujer)</a:t>
            </a:r>
            <a:endParaRPr lang="es-ES" dirty="0"/>
          </a:p>
          <a:p>
            <a:r>
              <a:rPr lang="es-ES" dirty="0"/>
              <a:t>Por productos o servicios</a:t>
            </a:r>
            <a:r>
              <a:rPr lang="es-ES" b="0" dirty="0"/>
              <a:t>: IBM</a:t>
            </a:r>
            <a:endParaRPr lang="es-ES" dirty="0"/>
          </a:p>
          <a:p>
            <a:r>
              <a:rPr lang="es-ES" dirty="0"/>
              <a:t>Por procesos</a:t>
            </a:r>
          </a:p>
          <a:p>
            <a:r>
              <a:rPr lang="es-ES" dirty="0"/>
              <a:t>Por proyectos</a:t>
            </a:r>
            <a:r>
              <a:rPr lang="es-ES" b="0" dirty="0"/>
              <a:t> (empresa constructora)</a:t>
            </a:r>
          </a:p>
          <a:p>
            <a:r>
              <a:rPr lang="es-ES" dirty="0"/>
              <a:t>Otros</a:t>
            </a:r>
            <a:r>
              <a:rPr lang="es-ES" b="0" dirty="0"/>
              <a:t> (cualesquiera que sean adecuados a las circunstancias de la empresa)</a:t>
            </a:r>
            <a:endParaRPr lang="es-ES" dirty="0"/>
          </a:p>
          <a:p>
            <a:r>
              <a:rPr lang="es-ES" dirty="0"/>
              <a:t>Organización matricial</a:t>
            </a:r>
            <a:r>
              <a:rPr lang="es-ES" b="0" dirty="0"/>
              <a:t> (varios criterios actuando simultáneamente sobre los recursos)</a:t>
            </a:r>
            <a:endParaRPr lang="es-ES" dirty="0"/>
          </a:p>
        </p:txBody>
      </p:sp>
      <p:sp>
        <p:nvSpPr>
          <p:cNvPr id="5" name="QuadreDeText 4"/>
          <p:cNvSpPr txBox="1"/>
          <p:nvPr/>
        </p:nvSpPr>
        <p:spPr>
          <a:xfrm>
            <a:off x="2051720" y="1124744"/>
            <a:ext cx="4968552" cy="646331"/>
          </a:xfrm>
          <a:prstGeom prst="rect">
            <a:avLst/>
          </a:prstGeom>
          <a:noFill/>
        </p:spPr>
        <p:txBody>
          <a:bodyPr wrap="square" rtlCol="0">
            <a:spAutoFit/>
          </a:bodyPr>
          <a:lstStyle/>
          <a:p>
            <a:r>
              <a:rPr lang="es-ES" sz="1800" dirty="0" smtClean="0">
                <a:solidFill>
                  <a:srgbClr val="4F7DAE"/>
                </a:solidFill>
              </a:rPr>
              <a:t>Centralización, Jerarquización, Formalización, Especialización, Estandarización</a:t>
            </a:r>
            <a:endParaRPr lang="es-ES" sz="1800" dirty="0">
              <a:solidFill>
                <a:srgbClr val="4F7DAE"/>
              </a:solidFill>
            </a:endParaRPr>
          </a:p>
        </p:txBody>
      </p:sp>
      <p:sp>
        <p:nvSpPr>
          <p:cNvPr id="6" name="QuadreDeText 5"/>
          <p:cNvSpPr txBox="1"/>
          <p:nvPr/>
        </p:nvSpPr>
        <p:spPr>
          <a:xfrm>
            <a:off x="323528" y="983050"/>
            <a:ext cx="1512168" cy="861774"/>
          </a:xfrm>
          <a:prstGeom prst="rect">
            <a:avLst/>
          </a:prstGeom>
          <a:noFill/>
        </p:spPr>
        <p:txBody>
          <a:bodyPr wrap="square" rtlCol="0">
            <a:spAutoFit/>
          </a:bodyPr>
          <a:lstStyle/>
          <a:p>
            <a:r>
              <a:rPr lang="es-ES" sz="3200" b="1" dirty="0" smtClean="0">
                <a:solidFill>
                  <a:srgbClr val="4F7DAE"/>
                </a:solidFill>
              </a:rPr>
              <a:t>+</a:t>
            </a:r>
          </a:p>
          <a:p>
            <a:r>
              <a:rPr lang="es-ES" sz="1800" b="1" dirty="0" smtClean="0">
                <a:solidFill>
                  <a:srgbClr val="4F7DAE"/>
                </a:solidFill>
              </a:rPr>
              <a:t>Burocrática</a:t>
            </a:r>
            <a:endParaRPr lang="es-ES" sz="1800" b="1" dirty="0">
              <a:solidFill>
                <a:srgbClr val="4F7DAE"/>
              </a:solidFill>
            </a:endParaRPr>
          </a:p>
        </p:txBody>
      </p:sp>
      <p:sp>
        <p:nvSpPr>
          <p:cNvPr id="7" name="QuadreDeText 6"/>
          <p:cNvSpPr txBox="1"/>
          <p:nvPr/>
        </p:nvSpPr>
        <p:spPr>
          <a:xfrm>
            <a:off x="7236296" y="980728"/>
            <a:ext cx="1512168" cy="861774"/>
          </a:xfrm>
          <a:prstGeom prst="rect">
            <a:avLst/>
          </a:prstGeom>
          <a:noFill/>
        </p:spPr>
        <p:txBody>
          <a:bodyPr wrap="square" rtlCol="0">
            <a:spAutoFit/>
          </a:bodyPr>
          <a:lstStyle/>
          <a:p>
            <a:r>
              <a:rPr lang="es-ES" sz="3200" b="1" dirty="0" smtClean="0">
                <a:solidFill>
                  <a:srgbClr val="4F7DAE"/>
                </a:solidFill>
              </a:rPr>
              <a:t>-</a:t>
            </a:r>
          </a:p>
          <a:p>
            <a:r>
              <a:rPr lang="es-ES" sz="1800" b="1" dirty="0" err="1" smtClean="0">
                <a:solidFill>
                  <a:srgbClr val="4F7DAE"/>
                </a:solidFill>
              </a:rPr>
              <a:t>Adhocrática</a:t>
            </a:r>
            <a:endParaRPr lang="es-ES" sz="1800" b="1" dirty="0">
              <a:solidFill>
                <a:srgbClr val="4F7DAE"/>
              </a:solidFill>
            </a:endParaRPr>
          </a:p>
        </p:txBody>
      </p:sp>
      <p:sp>
        <p:nvSpPr>
          <p:cNvPr id="9" name="Fletxa dreta 8"/>
          <p:cNvSpPr/>
          <p:nvPr/>
        </p:nvSpPr>
        <p:spPr bwMode="auto">
          <a:xfrm>
            <a:off x="1835696" y="836712"/>
            <a:ext cx="5544616" cy="1224136"/>
          </a:xfrm>
          <a:prstGeom prst="rightArrow">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900" b="0" i="0" u="none" strike="noStrike" cap="none" normalizeH="0" baseline="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s-ES" dirty="0" smtClean="0"/>
              <a:t>Ejecución: dirección de personas</a:t>
            </a:r>
            <a:endParaRPr lang="es-ES" dirty="0"/>
          </a:p>
        </p:txBody>
      </p:sp>
      <p:sp>
        <p:nvSpPr>
          <p:cNvPr id="145411" name="Rectangle 3"/>
          <p:cNvSpPr>
            <a:spLocks noGrp="1" noChangeArrowheads="1"/>
          </p:cNvSpPr>
          <p:nvPr>
            <p:ph type="body" idx="1"/>
          </p:nvPr>
        </p:nvSpPr>
        <p:spPr>
          <a:xfrm>
            <a:off x="685800" y="990600"/>
            <a:ext cx="7772400" cy="5390728"/>
          </a:xfrm>
        </p:spPr>
        <p:txBody>
          <a:bodyPr/>
          <a:lstStyle/>
          <a:p>
            <a:r>
              <a:rPr lang="es-ES" sz="2000" dirty="0"/>
              <a:t>La estructura organizativa delimita</a:t>
            </a:r>
          </a:p>
          <a:p>
            <a:pPr lvl="1"/>
            <a:r>
              <a:rPr lang="es-ES" sz="1800" dirty="0"/>
              <a:t>Quién es responsable de qué actividades</a:t>
            </a:r>
          </a:p>
          <a:p>
            <a:pPr lvl="1"/>
            <a:r>
              <a:rPr lang="es-ES" sz="1800" dirty="0"/>
              <a:t>Sobre qué empleados tiene </a:t>
            </a:r>
            <a:r>
              <a:rPr lang="es-ES" sz="1800" dirty="0" smtClean="0"/>
              <a:t>mando</a:t>
            </a:r>
          </a:p>
          <a:p>
            <a:pPr lvl="2"/>
            <a:r>
              <a:rPr lang="es-ES" sz="1600" dirty="0" smtClean="0"/>
              <a:t>Poder: Te lo otorga el organigrama</a:t>
            </a:r>
          </a:p>
          <a:p>
            <a:pPr lvl="2"/>
            <a:r>
              <a:rPr lang="es-ES" sz="1600" dirty="0" smtClean="0"/>
              <a:t>Autoridad: Te la tienes que ganar (liderazgo)</a:t>
            </a:r>
            <a:endParaRPr lang="es-ES" sz="1600" dirty="0"/>
          </a:p>
          <a:p>
            <a:r>
              <a:rPr lang="es-ES" sz="2000" dirty="0"/>
              <a:t>Los directivos tienen que conseguir que los empleados bajo su </a:t>
            </a:r>
            <a:r>
              <a:rPr lang="es-ES" sz="2000" dirty="0" smtClean="0"/>
              <a:t>mando efectúen </a:t>
            </a:r>
            <a:r>
              <a:rPr lang="es-ES" sz="2000" dirty="0"/>
              <a:t>las tareas para que se cumplan los objetivos de los que son responsables</a:t>
            </a:r>
          </a:p>
          <a:p>
            <a:pPr lvl="1"/>
            <a:r>
              <a:rPr lang="es-ES" sz="1800" dirty="0"/>
              <a:t>Un director de un departamento con 200 personas no puede dirigirlas a todas: deberá </a:t>
            </a:r>
            <a:r>
              <a:rPr lang="es-ES" sz="1800" dirty="0">
                <a:solidFill>
                  <a:srgbClr val="008000"/>
                </a:solidFill>
              </a:rPr>
              <a:t>delegar</a:t>
            </a:r>
            <a:r>
              <a:rPr lang="es-ES" sz="1800" dirty="0"/>
              <a:t> en otras personas con ámbitos de responsabilidad más pequeños y éstas a su vez.</a:t>
            </a:r>
          </a:p>
          <a:p>
            <a:pPr lvl="1"/>
            <a:r>
              <a:rPr lang="es-ES" sz="1800" dirty="0" smtClean="0">
                <a:solidFill>
                  <a:srgbClr val="008000"/>
                </a:solidFill>
              </a:rPr>
              <a:t>Elementos que facilitan la dirección de personas:</a:t>
            </a:r>
            <a:endParaRPr lang="es-ES" sz="1800" dirty="0"/>
          </a:p>
          <a:p>
            <a:pPr lvl="2"/>
            <a:r>
              <a:rPr lang="es-ES" sz="1600" dirty="0" smtClean="0">
                <a:solidFill>
                  <a:srgbClr val="008000"/>
                </a:solidFill>
              </a:rPr>
              <a:t>Mejores sistemas </a:t>
            </a:r>
            <a:r>
              <a:rPr lang="es-ES" sz="1600" dirty="0">
                <a:solidFill>
                  <a:srgbClr val="008000"/>
                </a:solidFill>
              </a:rPr>
              <a:t>de </a:t>
            </a:r>
            <a:r>
              <a:rPr lang="es-ES" sz="1600" dirty="0" smtClean="0">
                <a:solidFill>
                  <a:srgbClr val="008000"/>
                </a:solidFill>
              </a:rPr>
              <a:t>información</a:t>
            </a:r>
            <a:endParaRPr lang="es-ES" sz="1600" dirty="0"/>
          </a:p>
          <a:p>
            <a:pPr lvl="2"/>
            <a:r>
              <a:rPr lang="es-ES" sz="1600" dirty="0">
                <a:solidFill>
                  <a:srgbClr val="008000"/>
                </a:solidFill>
              </a:rPr>
              <a:t>Dirigir por </a:t>
            </a:r>
            <a:r>
              <a:rPr lang="es-ES" sz="1600" dirty="0" smtClean="0">
                <a:solidFill>
                  <a:srgbClr val="008000"/>
                </a:solidFill>
              </a:rPr>
              <a:t>objetivos</a:t>
            </a:r>
            <a:endParaRPr lang="es-ES" sz="1600" dirty="0"/>
          </a:p>
          <a:p>
            <a:pPr lvl="3"/>
            <a:r>
              <a:rPr lang="es-ES" sz="1400" dirty="0"/>
              <a:t>Requiere subordinados capaces y motivados, liderazgo, saber comunicar</a:t>
            </a:r>
          </a:p>
          <a:p>
            <a:pPr lvl="2"/>
            <a:r>
              <a:rPr lang="es-ES" sz="1600" dirty="0" smtClean="0">
                <a:solidFill>
                  <a:srgbClr val="008000"/>
                </a:solidFill>
              </a:rPr>
              <a:t>Estructuras </a:t>
            </a:r>
            <a:r>
              <a:rPr lang="es-ES" sz="1600" dirty="0">
                <a:solidFill>
                  <a:srgbClr val="008000"/>
                </a:solidFill>
              </a:rPr>
              <a:t>más planas</a:t>
            </a:r>
            <a:r>
              <a:rPr lang="es-ES" sz="1600" dirty="0"/>
              <a:t> </a:t>
            </a:r>
            <a:endParaRPr lang="es-ES" sz="1600" dirty="0" smtClean="0"/>
          </a:p>
          <a:p>
            <a:pPr lvl="3"/>
            <a:r>
              <a:rPr lang="es-ES" sz="1400" dirty="0" smtClean="0"/>
              <a:t>Disminuyen </a:t>
            </a:r>
            <a:r>
              <a:rPr lang="es-ES" sz="1400" dirty="0"/>
              <a:t>la burocracia y proporcionan flexibilidad, capacidad de adaptación, menos costes de personal y mayor claridad en la transmisión de los </a:t>
            </a:r>
            <a:r>
              <a:rPr lang="es-ES" sz="1400" dirty="0" smtClean="0"/>
              <a:t>mensajes</a:t>
            </a:r>
            <a:endParaRPr lang="es-E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s-ES" dirty="0" smtClean="0"/>
              <a:t>Ejecución: dirección de personas</a:t>
            </a:r>
            <a:endParaRPr lang="es-ES" dirty="0"/>
          </a:p>
        </p:txBody>
      </p:sp>
      <p:sp>
        <p:nvSpPr>
          <p:cNvPr id="148483" name="Rectangle 3"/>
          <p:cNvSpPr>
            <a:spLocks noGrp="1" noChangeArrowheads="1"/>
          </p:cNvSpPr>
          <p:nvPr>
            <p:ph type="body" idx="1"/>
          </p:nvPr>
        </p:nvSpPr>
        <p:spPr>
          <a:xfrm>
            <a:off x="685800" y="990600"/>
            <a:ext cx="7772400" cy="2590800"/>
          </a:xfrm>
        </p:spPr>
        <p:txBody>
          <a:bodyPr/>
          <a:lstStyle/>
          <a:p>
            <a:r>
              <a:rPr lang="es-ES" sz="2000"/>
              <a:t>Los líderes eficaces </a:t>
            </a:r>
            <a:r>
              <a:rPr lang="es-ES" sz="2000">
                <a:solidFill>
                  <a:srgbClr val="008000"/>
                </a:solidFill>
              </a:rPr>
              <a:t>motivan</a:t>
            </a:r>
            <a:r>
              <a:rPr lang="es-ES" sz="2000"/>
              <a:t> a sus subordinados para que den lo mejor de sí</a:t>
            </a:r>
          </a:p>
          <a:p>
            <a:pPr lvl="1"/>
            <a:r>
              <a:rPr lang="es-ES" sz="1800"/>
              <a:t>Asignar metas desafiantes, reforzar los comportamientos deseados, satisfacer las necesidades de los empleados, diseñar tareas interesantes, aprovechar el talento de los subordinados, ofrecer recompensas por el rendimiento y actuar con equidad y justicia</a:t>
            </a:r>
          </a:p>
          <a:p>
            <a:r>
              <a:rPr lang="es-ES" sz="2000"/>
              <a:t>Teoría de las metas: </a:t>
            </a:r>
            <a:r>
              <a:rPr lang="es-ES" sz="1800"/>
              <a:t>Las personas funcionan mejor con metas y objetivos claros</a:t>
            </a:r>
            <a:endParaRPr lang="es-ES" sz="2000"/>
          </a:p>
        </p:txBody>
      </p:sp>
      <p:grpSp>
        <p:nvGrpSpPr>
          <p:cNvPr id="148547" name="Group 67"/>
          <p:cNvGrpSpPr>
            <a:grpSpLocks/>
          </p:cNvGrpSpPr>
          <p:nvPr/>
        </p:nvGrpSpPr>
        <p:grpSpPr bwMode="auto">
          <a:xfrm>
            <a:off x="5029200" y="3403600"/>
            <a:ext cx="3657600" cy="2743200"/>
            <a:chOff x="3168" y="2144"/>
            <a:chExt cx="2304" cy="1728"/>
          </a:xfrm>
        </p:grpSpPr>
        <p:grpSp>
          <p:nvGrpSpPr>
            <p:cNvPr id="148485" name="Group 5"/>
            <p:cNvGrpSpPr>
              <a:grpSpLocks/>
            </p:cNvGrpSpPr>
            <p:nvPr/>
          </p:nvGrpSpPr>
          <p:grpSpPr bwMode="auto">
            <a:xfrm>
              <a:off x="3168" y="2144"/>
              <a:ext cx="2304" cy="1728"/>
              <a:chOff x="960" y="912"/>
              <a:chExt cx="4032" cy="2784"/>
            </a:xfrm>
          </p:grpSpPr>
          <p:sp>
            <p:nvSpPr>
              <p:cNvPr id="148486" name="AutoShape 6"/>
              <p:cNvSpPr>
                <a:spLocks noChangeArrowheads="1"/>
              </p:cNvSpPr>
              <p:nvPr/>
            </p:nvSpPr>
            <p:spPr bwMode="auto">
              <a:xfrm>
                <a:off x="1344" y="912"/>
                <a:ext cx="3264" cy="432"/>
              </a:xfrm>
              <a:prstGeom prst="roundRect">
                <a:avLst>
                  <a:gd name="adj" fmla="val 50000"/>
                </a:avLst>
              </a:prstGeom>
              <a:gradFill rotWithShape="0">
                <a:gsLst>
                  <a:gs pos="0">
                    <a:schemeClr val="folHlink"/>
                  </a:gs>
                  <a:gs pos="100000">
                    <a:srgbClr val="BEBEBE"/>
                  </a:gs>
                </a:gsLst>
                <a:lin ang="5400000" scaled="1"/>
              </a:gradFill>
              <a:ln w="57150">
                <a:solidFill>
                  <a:schemeClr val="bg2"/>
                </a:solidFill>
                <a:prstDash val="dash"/>
                <a:round/>
                <a:headEnd/>
                <a:tailEnd/>
              </a:ln>
              <a:effectLst/>
            </p:spPr>
            <p:txBody>
              <a:bodyPr wrap="none" anchor="ctr"/>
              <a:lstStyle/>
              <a:p>
                <a:endParaRPr lang="es-ES"/>
              </a:p>
            </p:txBody>
          </p:sp>
          <p:sp>
            <p:nvSpPr>
              <p:cNvPr id="148487" name="AutoShape 7"/>
              <p:cNvSpPr>
                <a:spLocks noChangeArrowheads="1"/>
              </p:cNvSpPr>
              <p:nvPr/>
            </p:nvSpPr>
            <p:spPr bwMode="auto">
              <a:xfrm>
                <a:off x="960" y="2928"/>
                <a:ext cx="4032" cy="768"/>
              </a:xfrm>
              <a:prstGeom prst="roundRect">
                <a:avLst>
                  <a:gd name="adj" fmla="val 27472"/>
                </a:avLst>
              </a:prstGeom>
              <a:gradFill rotWithShape="0">
                <a:gsLst>
                  <a:gs pos="0">
                    <a:srgbClr val="DFDFDF"/>
                  </a:gs>
                  <a:gs pos="100000">
                    <a:srgbClr val="ECECEC"/>
                  </a:gs>
                </a:gsLst>
                <a:lin ang="5400000" scaled="1"/>
              </a:gradFill>
              <a:ln w="57150">
                <a:solidFill>
                  <a:schemeClr val="bg2"/>
                </a:solidFill>
                <a:prstDash val="dash"/>
                <a:round/>
                <a:headEnd/>
                <a:tailEnd/>
              </a:ln>
              <a:effectLst/>
            </p:spPr>
            <p:txBody>
              <a:bodyPr wrap="none" anchor="ctr"/>
              <a:lstStyle/>
              <a:p>
                <a:endParaRPr lang="es-ES"/>
              </a:p>
            </p:txBody>
          </p:sp>
          <p:sp>
            <p:nvSpPr>
              <p:cNvPr id="148488" name="AutoShape 8"/>
              <p:cNvSpPr>
                <a:spLocks noChangeArrowheads="1"/>
              </p:cNvSpPr>
              <p:nvPr/>
            </p:nvSpPr>
            <p:spPr bwMode="auto">
              <a:xfrm flipV="1">
                <a:off x="1152" y="1344"/>
                <a:ext cx="3648" cy="1584"/>
              </a:xfrm>
              <a:custGeom>
                <a:avLst/>
                <a:gdLst>
                  <a:gd name="G0" fmla="+- 2091 0 0"/>
                  <a:gd name="G1" fmla="+- 21600 0 2091"/>
                  <a:gd name="G2" fmla="*/ 2091 1 2"/>
                  <a:gd name="G3" fmla="+- 21600 0 G2"/>
                  <a:gd name="G4" fmla="+/ 2091 21600 2"/>
                  <a:gd name="G5" fmla="+/ G1 0 2"/>
                  <a:gd name="G6" fmla="*/ 21600 21600 2091"/>
                  <a:gd name="G7" fmla="*/ G6 1 2"/>
                  <a:gd name="G8" fmla="+- 21600 0 G7"/>
                  <a:gd name="G9" fmla="*/ 21600 1 2"/>
                  <a:gd name="G10" fmla="+- 2091 0 G9"/>
                  <a:gd name="G11" fmla="?: G10 G8 0"/>
                  <a:gd name="G12" fmla="?: G10 G7 21600"/>
                  <a:gd name="T0" fmla="*/ 20554 w 21600"/>
                  <a:gd name="T1" fmla="*/ 10800 h 21600"/>
                  <a:gd name="T2" fmla="*/ 10800 w 21600"/>
                  <a:gd name="T3" fmla="*/ 21600 h 21600"/>
                  <a:gd name="T4" fmla="*/ 1046 w 21600"/>
                  <a:gd name="T5" fmla="*/ 10800 h 21600"/>
                  <a:gd name="T6" fmla="*/ 10800 w 21600"/>
                  <a:gd name="T7" fmla="*/ 0 h 21600"/>
                  <a:gd name="T8" fmla="*/ 2846 w 21600"/>
                  <a:gd name="T9" fmla="*/ 2846 h 21600"/>
                  <a:gd name="T10" fmla="*/ 18754 w 21600"/>
                  <a:gd name="T11" fmla="*/ 18754 h 21600"/>
                </a:gdLst>
                <a:ahLst/>
                <a:cxnLst>
                  <a:cxn ang="0">
                    <a:pos x="T0" y="T1"/>
                  </a:cxn>
                  <a:cxn ang="0">
                    <a:pos x="T2" y="T3"/>
                  </a:cxn>
                  <a:cxn ang="0">
                    <a:pos x="T4" y="T5"/>
                  </a:cxn>
                  <a:cxn ang="0">
                    <a:pos x="T6" y="T7"/>
                  </a:cxn>
                </a:cxnLst>
                <a:rect l="T8" t="T9" r="T10" b="T11"/>
                <a:pathLst>
                  <a:path w="21600" h="21600">
                    <a:moveTo>
                      <a:pt x="0" y="0"/>
                    </a:moveTo>
                    <a:lnTo>
                      <a:pt x="2091" y="21600"/>
                    </a:lnTo>
                    <a:lnTo>
                      <a:pt x="19509" y="21600"/>
                    </a:lnTo>
                    <a:lnTo>
                      <a:pt x="21600" y="0"/>
                    </a:lnTo>
                    <a:close/>
                  </a:path>
                </a:pathLst>
              </a:custGeom>
              <a:gradFill rotWithShape="0">
                <a:gsLst>
                  <a:gs pos="0">
                    <a:srgbClr val="BEBEBE"/>
                  </a:gs>
                  <a:gs pos="100000">
                    <a:srgbClr val="DFDFDF"/>
                  </a:gs>
                </a:gsLst>
                <a:lin ang="5400000" scaled="1"/>
              </a:gradFill>
              <a:ln w="57150">
                <a:solidFill>
                  <a:schemeClr val="bg2"/>
                </a:solidFill>
                <a:prstDash val="dash"/>
                <a:miter lim="800000"/>
                <a:headEnd/>
                <a:tailEnd/>
              </a:ln>
              <a:effectLst/>
            </p:spPr>
            <p:txBody>
              <a:bodyPr wrap="none" anchor="ctr"/>
              <a:lstStyle/>
              <a:p>
                <a:endParaRPr lang="es-ES"/>
              </a:p>
            </p:txBody>
          </p:sp>
          <p:sp>
            <p:nvSpPr>
              <p:cNvPr id="148489" name="Rectangle 9"/>
              <p:cNvSpPr>
                <a:spLocks noChangeArrowheads="1"/>
              </p:cNvSpPr>
              <p:nvPr/>
            </p:nvSpPr>
            <p:spPr bwMode="auto">
              <a:xfrm>
                <a:off x="1512" y="1296"/>
                <a:ext cx="2938" cy="93"/>
              </a:xfrm>
              <a:prstGeom prst="rect">
                <a:avLst/>
              </a:prstGeom>
              <a:solidFill>
                <a:srgbClr val="BEBEBE"/>
              </a:solidFill>
              <a:ln w="9525">
                <a:noFill/>
                <a:miter lim="800000"/>
                <a:headEnd/>
                <a:tailEnd/>
              </a:ln>
              <a:effectLst/>
            </p:spPr>
            <p:txBody>
              <a:bodyPr wrap="none" anchor="ctr"/>
              <a:lstStyle/>
              <a:p>
                <a:endParaRPr lang="es-ES"/>
              </a:p>
            </p:txBody>
          </p:sp>
          <p:sp>
            <p:nvSpPr>
              <p:cNvPr id="148490" name="Rectangle 10"/>
              <p:cNvSpPr>
                <a:spLocks noChangeArrowheads="1"/>
              </p:cNvSpPr>
              <p:nvPr/>
            </p:nvSpPr>
            <p:spPr bwMode="auto">
              <a:xfrm>
                <a:off x="1152" y="2880"/>
                <a:ext cx="3648" cy="96"/>
              </a:xfrm>
              <a:prstGeom prst="rect">
                <a:avLst/>
              </a:prstGeom>
              <a:solidFill>
                <a:srgbClr val="DFDFDF"/>
              </a:solidFill>
              <a:ln w="9525">
                <a:noFill/>
                <a:miter lim="800000"/>
                <a:headEnd/>
                <a:tailEnd/>
              </a:ln>
              <a:effectLst/>
            </p:spPr>
            <p:txBody>
              <a:bodyPr wrap="none" anchor="ctr"/>
              <a:lstStyle/>
              <a:p>
                <a:endParaRPr lang="es-ES"/>
              </a:p>
            </p:txBody>
          </p:sp>
        </p:grpSp>
        <p:grpSp>
          <p:nvGrpSpPr>
            <p:cNvPr id="148491" name="Group 11"/>
            <p:cNvGrpSpPr>
              <a:grpSpLocks/>
            </p:cNvGrpSpPr>
            <p:nvPr/>
          </p:nvGrpSpPr>
          <p:grpSpPr bwMode="auto">
            <a:xfrm>
              <a:off x="3296" y="2197"/>
              <a:ext cx="2112" cy="1600"/>
              <a:chOff x="1344" y="1008"/>
              <a:chExt cx="3312" cy="1632"/>
            </a:xfrm>
          </p:grpSpPr>
          <p:sp>
            <p:nvSpPr>
              <p:cNvPr id="148492" name="Rectangle 12"/>
              <p:cNvSpPr>
                <a:spLocks noChangeArrowheads="1"/>
              </p:cNvSpPr>
              <p:nvPr/>
            </p:nvSpPr>
            <p:spPr bwMode="auto">
              <a:xfrm>
                <a:off x="2104"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493" name="Rectangle 13"/>
              <p:cNvSpPr>
                <a:spLocks noChangeArrowheads="1"/>
              </p:cNvSpPr>
              <p:nvPr/>
            </p:nvSpPr>
            <p:spPr bwMode="auto">
              <a:xfrm>
                <a:off x="2440"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494" name="Rectangle 14"/>
              <p:cNvSpPr>
                <a:spLocks noChangeArrowheads="1"/>
              </p:cNvSpPr>
              <p:nvPr/>
            </p:nvSpPr>
            <p:spPr bwMode="auto">
              <a:xfrm>
                <a:off x="277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495" name="Rectangle 15"/>
              <p:cNvSpPr>
                <a:spLocks noChangeArrowheads="1"/>
              </p:cNvSpPr>
              <p:nvPr/>
            </p:nvSpPr>
            <p:spPr bwMode="auto">
              <a:xfrm>
                <a:off x="3696"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496" name="Rectangle 16"/>
              <p:cNvSpPr>
                <a:spLocks noChangeArrowheads="1"/>
              </p:cNvSpPr>
              <p:nvPr/>
            </p:nvSpPr>
            <p:spPr bwMode="auto">
              <a:xfrm>
                <a:off x="4032"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497" name="Rectangle 17"/>
              <p:cNvSpPr>
                <a:spLocks noChangeArrowheads="1"/>
              </p:cNvSpPr>
              <p:nvPr/>
            </p:nvSpPr>
            <p:spPr bwMode="auto">
              <a:xfrm>
                <a:off x="4368" y="2400"/>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48498" name="Group 18"/>
              <p:cNvGrpSpPr>
                <a:grpSpLocks/>
              </p:cNvGrpSpPr>
              <p:nvPr/>
            </p:nvGrpSpPr>
            <p:grpSpPr bwMode="auto">
              <a:xfrm>
                <a:off x="2248" y="1728"/>
                <a:ext cx="672" cy="672"/>
                <a:chOff x="2248" y="1728"/>
                <a:chExt cx="672" cy="672"/>
              </a:xfrm>
            </p:grpSpPr>
            <p:cxnSp>
              <p:nvCxnSpPr>
                <p:cNvPr id="148499" name="AutoShape 19"/>
                <p:cNvCxnSpPr>
                  <a:cxnSpLocks noChangeShapeType="1"/>
                  <a:stCxn id="148516" idx="2"/>
                  <a:endCxn id="148492" idx="0"/>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48500" name="AutoShape 20"/>
                <p:cNvCxnSpPr>
                  <a:cxnSpLocks noChangeShapeType="1"/>
                  <a:stCxn id="148516" idx="2"/>
                  <a:endCxn id="148493" idx="0"/>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48501" name="AutoShape 21"/>
                <p:cNvCxnSpPr>
                  <a:cxnSpLocks noChangeShapeType="1"/>
                  <a:stCxn id="148516" idx="2"/>
                  <a:endCxn id="148494" idx="0"/>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48502" name="Group 22"/>
              <p:cNvGrpSpPr>
                <a:grpSpLocks/>
              </p:cNvGrpSpPr>
              <p:nvPr/>
            </p:nvGrpSpPr>
            <p:grpSpPr bwMode="auto">
              <a:xfrm>
                <a:off x="3840" y="1728"/>
                <a:ext cx="672" cy="672"/>
                <a:chOff x="2248" y="1728"/>
                <a:chExt cx="672" cy="672"/>
              </a:xfrm>
            </p:grpSpPr>
            <p:cxnSp>
              <p:nvCxnSpPr>
                <p:cNvPr id="148503" name="AutoShape 23"/>
                <p:cNvCxnSpPr>
                  <a:cxnSpLocks noChangeShapeType="1"/>
                </p:cNvCxnSpPr>
                <p:nvPr/>
              </p:nvCxnSpPr>
              <p:spPr bwMode="auto">
                <a:xfrm rot="5400000">
                  <a:off x="2080" y="1896"/>
                  <a:ext cx="672" cy="336"/>
                </a:xfrm>
                <a:prstGeom prst="bentConnector3">
                  <a:avLst>
                    <a:gd name="adj1" fmla="val 85565"/>
                  </a:avLst>
                </a:prstGeom>
                <a:noFill/>
                <a:ln w="38100">
                  <a:solidFill>
                    <a:srgbClr val="364B88"/>
                  </a:solidFill>
                  <a:miter lim="800000"/>
                  <a:headEnd/>
                  <a:tailEnd/>
                </a:ln>
                <a:effectLst/>
              </p:spPr>
            </p:cxnSp>
            <p:cxnSp>
              <p:nvCxnSpPr>
                <p:cNvPr id="148504" name="AutoShape 24"/>
                <p:cNvCxnSpPr>
                  <a:cxnSpLocks noChangeShapeType="1"/>
                </p:cNvCxnSpPr>
                <p:nvPr/>
              </p:nvCxnSpPr>
              <p:spPr bwMode="auto">
                <a:xfrm rot="5400000">
                  <a:off x="2248" y="2064"/>
                  <a:ext cx="672" cy="0"/>
                </a:xfrm>
                <a:prstGeom prst="straightConnector1">
                  <a:avLst/>
                </a:prstGeom>
                <a:noFill/>
                <a:ln w="38100">
                  <a:solidFill>
                    <a:srgbClr val="364B88"/>
                  </a:solidFill>
                  <a:round/>
                  <a:headEnd/>
                  <a:tailEnd/>
                </a:ln>
                <a:effectLst/>
              </p:spPr>
            </p:cxnSp>
            <p:cxnSp>
              <p:nvCxnSpPr>
                <p:cNvPr id="148505" name="AutoShape 25"/>
                <p:cNvCxnSpPr>
                  <a:cxnSpLocks noChangeShapeType="1"/>
                </p:cNvCxnSpPr>
                <p:nvPr/>
              </p:nvCxnSpPr>
              <p:spPr bwMode="auto">
                <a:xfrm rot="16200000" flipH="1">
                  <a:off x="2416" y="1896"/>
                  <a:ext cx="672" cy="336"/>
                </a:xfrm>
                <a:prstGeom prst="bentConnector3">
                  <a:avLst>
                    <a:gd name="adj1" fmla="val 85565"/>
                  </a:avLst>
                </a:prstGeom>
                <a:noFill/>
                <a:ln w="38100">
                  <a:solidFill>
                    <a:srgbClr val="364B88"/>
                  </a:solidFill>
                  <a:miter lim="800000"/>
                  <a:headEnd/>
                  <a:tailEnd/>
                </a:ln>
                <a:effectLst/>
              </p:spPr>
            </p:cxnSp>
          </p:grpSp>
          <p:grpSp>
            <p:nvGrpSpPr>
              <p:cNvPr id="148506" name="Group 26"/>
              <p:cNvGrpSpPr>
                <a:grpSpLocks/>
              </p:cNvGrpSpPr>
              <p:nvPr/>
            </p:nvGrpSpPr>
            <p:grpSpPr bwMode="auto">
              <a:xfrm>
                <a:off x="1344" y="1008"/>
                <a:ext cx="3104" cy="1200"/>
                <a:chOff x="1344" y="1008"/>
                <a:chExt cx="3104" cy="1200"/>
              </a:xfrm>
            </p:grpSpPr>
            <p:sp>
              <p:nvSpPr>
                <p:cNvPr id="148507" name="Rectangle 27"/>
                <p:cNvSpPr>
                  <a:spLocks noChangeArrowheads="1"/>
                </p:cNvSpPr>
                <p:nvPr/>
              </p:nvSpPr>
              <p:spPr bwMode="auto">
                <a:xfrm>
                  <a:off x="134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08" name="Rectangle 28"/>
                <p:cNvSpPr>
                  <a:spLocks noChangeArrowheads="1"/>
                </p:cNvSpPr>
                <p:nvPr/>
              </p:nvSpPr>
              <p:spPr bwMode="auto">
                <a:xfrm>
                  <a:off x="168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09" name="Rectangle 29"/>
                <p:cNvSpPr>
                  <a:spLocks noChangeArrowheads="1"/>
                </p:cNvSpPr>
                <p:nvPr/>
              </p:nvSpPr>
              <p:spPr bwMode="auto">
                <a:xfrm>
                  <a:off x="2016"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0" name="Rectangle 30"/>
                <p:cNvSpPr>
                  <a:spLocks noChangeArrowheads="1"/>
                </p:cNvSpPr>
                <p:nvPr/>
              </p:nvSpPr>
              <p:spPr bwMode="auto">
                <a:xfrm>
                  <a:off x="2928"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1" name="Rectangle 31"/>
                <p:cNvSpPr>
                  <a:spLocks noChangeArrowheads="1"/>
                </p:cNvSpPr>
                <p:nvPr/>
              </p:nvSpPr>
              <p:spPr bwMode="auto">
                <a:xfrm>
                  <a:off x="3264"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2" name="Rectangle 32"/>
                <p:cNvSpPr>
                  <a:spLocks noChangeArrowheads="1"/>
                </p:cNvSpPr>
                <p:nvPr/>
              </p:nvSpPr>
              <p:spPr bwMode="auto">
                <a:xfrm>
                  <a:off x="3600" y="1968"/>
                  <a:ext cx="28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grpSp>
              <p:nvGrpSpPr>
                <p:cNvPr id="148513" name="Group 33"/>
                <p:cNvGrpSpPr>
                  <a:grpSpLocks/>
                </p:cNvGrpSpPr>
                <p:nvPr/>
              </p:nvGrpSpPr>
              <p:grpSpPr bwMode="auto">
                <a:xfrm>
                  <a:off x="1520" y="1008"/>
                  <a:ext cx="2928" cy="720"/>
                  <a:chOff x="1520" y="1008"/>
                  <a:chExt cx="2928" cy="720"/>
                </a:xfrm>
              </p:grpSpPr>
              <p:sp>
                <p:nvSpPr>
                  <p:cNvPr id="148514" name="Rectangle 34"/>
                  <p:cNvSpPr>
                    <a:spLocks noChangeArrowheads="1"/>
                  </p:cNvSpPr>
                  <p:nvPr/>
                </p:nvSpPr>
                <p:spPr bwMode="auto">
                  <a:xfrm>
                    <a:off x="2712" y="100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5" name="Rectangle 35"/>
                  <p:cNvSpPr>
                    <a:spLocks noChangeArrowheads="1"/>
                  </p:cNvSpPr>
                  <p:nvPr/>
                </p:nvSpPr>
                <p:spPr bwMode="auto">
                  <a:xfrm>
                    <a:off x="15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6" name="Rectangle 36"/>
                  <p:cNvSpPr>
                    <a:spLocks noChangeArrowheads="1"/>
                  </p:cNvSpPr>
                  <p:nvPr/>
                </p:nvSpPr>
                <p:spPr bwMode="auto">
                  <a:xfrm>
                    <a:off x="23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7" name="Rectangle 37"/>
                  <p:cNvSpPr>
                    <a:spLocks noChangeArrowheads="1"/>
                  </p:cNvSpPr>
                  <p:nvPr/>
                </p:nvSpPr>
                <p:spPr bwMode="auto">
                  <a:xfrm>
                    <a:off x="31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sp>
                <p:nvSpPr>
                  <p:cNvPr id="148518" name="Rectangle 38"/>
                  <p:cNvSpPr>
                    <a:spLocks noChangeArrowheads="1"/>
                  </p:cNvSpPr>
                  <p:nvPr/>
                </p:nvSpPr>
                <p:spPr bwMode="auto">
                  <a:xfrm>
                    <a:off x="3920" y="1488"/>
                    <a:ext cx="528" cy="240"/>
                  </a:xfrm>
                  <a:prstGeom prst="rect">
                    <a:avLst/>
                  </a:prstGeom>
                  <a:solidFill>
                    <a:srgbClr val="364B88"/>
                  </a:solidFill>
                  <a:ln w="9525">
                    <a:noFill/>
                    <a:miter lim="800000"/>
                    <a:headEnd/>
                    <a:tailEnd/>
                  </a:ln>
                  <a:effectLst>
                    <a:outerShdw dist="63500" dir="3187806" algn="ctr" rotWithShape="0">
                      <a:srgbClr val="CBC600"/>
                    </a:outerShdw>
                  </a:effectLst>
                </p:spPr>
                <p:txBody>
                  <a:bodyPr wrap="none" anchor="ctr"/>
                  <a:lstStyle/>
                  <a:p>
                    <a:endParaRPr lang="es-ES"/>
                  </a:p>
                </p:txBody>
              </p:sp>
              <p:cxnSp>
                <p:nvCxnSpPr>
                  <p:cNvPr id="148519" name="AutoShape 39"/>
                  <p:cNvCxnSpPr>
                    <a:cxnSpLocks noChangeShapeType="1"/>
                    <a:stCxn id="148514" idx="2"/>
                    <a:endCxn id="148518" idx="0"/>
                  </p:cNvCxnSpPr>
                  <p:nvPr/>
                </p:nvCxnSpPr>
                <p:spPr bwMode="auto">
                  <a:xfrm rot="16200000" flipH="1">
                    <a:off x="3460" y="764"/>
                    <a:ext cx="240" cy="1208"/>
                  </a:xfrm>
                  <a:prstGeom prst="bentConnector3">
                    <a:avLst>
                      <a:gd name="adj1" fmla="val 50000"/>
                    </a:avLst>
                  </a:prstGeom>
                  <a:noFill/>
                  <a:ln w="38100">
                    <a:solidFill>
                      <a:srgbClr val="364B88"/>
                    </a:solidFill>
                    <a:miter lim="800000"/>
                    <a:headEnd/>
                    <a:tailEnd/>
                  </a:ln>
                  <a:effectLst/>
                </p:spPr>
              </p:cxnSp>
              <p:cxnSp>
                <p:nvCxnSpPr>
                  <p:cNvPr id="148520" name="AutoShape 40"/>
                  <p:cNvCxnSpPr>
                    <a:cxnSpLocks noChangeShapeType="1"/>
                    <a:stCxn id="148514" idx="2"/>
                    <a:endCxn id="148517" idx="0"/>
                  </p:cNvCxnSpPr>
                  <p:nvPr/>
                </p:nvCxnSpPr>
                <p:spPr bwMode="auto">
                  <a:xfrm rot="16200000" flipH="1">
                    <a:off x="3060" y="1164"/>
                    <a:ext cx="240" cy="408"/>
                  </a:xfrm>
                  <a:prstGeom prst="bentConnector3">
                    <a:avLst>
                      <a:gd name="adj1" fmla="val 50000"/>
                    </a:avLst>
                  </a:prstGeom>
                  <a:noFill/>
                  <a:ln w="38100">
                    <a:solidFill>
                      <a:srgbClr val="364B88"/>
                    </a:solidFill>
                    <a:miter lim="800000"/>
                    <a:headEnd/>
                    <a:tailEnd/>
                  </a:ln>
                  <a:effectLst/>
                </p:spPr>
              </p:cxnSp>
              <p:cxnSp>
                <p:nvCxnSpPr>
                  <p:cNvPr id="148521" name="AutoShape 41"/>
                  <p:cNvCxnSpPr>
                    <a:cxnSpLocks noChangeShapeType="1"/>
                    <a:stCxn id="148514" idx="2"/>
                    <a:endCxn id="148516" idx="0"/>
                  </p:cNvCxnSpPr>
                  <p:nvPr/>
                </p:nvCxnSpPr>
                <p:spPr bwMode="auto">
                  <a:xfrm rot="5400000">
                    <a:off x="2660" y="1172"/>
                    <a:ext cx="240" cy="392"/>
                  </a:xfrm>
                  <a:prstGeom prst="bentConnector3">
                    <a:avLst>
                      <a:gd name="adj1" fmla="val 50000"/>
                    </a:avLst>
                  </a:prstGeom>
                  <a:noFill/>
                  <a:ln w="38100">
                    <a:solidFill>
                      <a:srgbClr val="364B88"/>
                    </a:solidFill>
                    <a:miter lim="800000"/>
                    <a:headEnd/>
                    <a:tailEnd/>
                  </a:ln>
                  <a:effectLst/>
                </p:spPr>
              </p:cxnSp>
              <p:cxnSp>
                <p:nvCxnSpPr>
                  <p:cNvPr id="148522" name="AutoShape 42"/>
                  <p:cNvCxnSpPr>
                    <a:cxnSpLocks noChangeShapeType="1"/>
                    <a:stCxn id="148514" idx="2"/>
                    <a:endCxn id="148515" idx="0"/>
                  </p:cNvCxnSpPr>
                  <p:nvPr/>
                </p:nvCxnSpPr>
                <p:spPr bwMode="auto">
                  <a:xfrm rot="5400000">
                    <a:off x="2260" y="772"/>
                    <a:ext cx="240" cy="1192"/>
                  </a:xfrm>
                  <a:prstGeom prst="bentConnector3">
                    <a:avLst>
                      <a:gd name="adj1" fmla="val 50000"/>
                    </a:avLst>
                  </a:prstGeom>
                  <a:noFill/>
                  <a:ln w="38100">
                    <a:solidFill>
                      <a:srgbClr val="364B88"/>
                    </a:solidFill>
                    <a:miter lim="800000"/>
                    <a:headEnd/>
                    <a:tailEnd/>
                  </a:ln>
                  <a:effectLst/>
                </p:spPr>
              </p:cxnSp>
            </p:grpSp>
            <p:grpSp>
              <p:nvGrpSpPr>
                <p:cNvPr id="148523" name="Group 43"/>
                <p:cNvGrpSpPr>
                  <a:grpSpLocks/>
                </p:cNvGrpSpPr>
                <p:nvPr/>
              </p:nvGrpSpPr>
              <p:grpSpPr bwMode="auto">
                <a:xfrm>
                  <a:off x="1488" y="1728"/>
                  <a:ext cx="672" cy="240"/>
                  <a:chOff x="1488" y="1728"/>
                  <a:chExt cx="672" cy="240"/>
                </a:xfrm>
              </p:grpSpPr>
              <p:cxnSp>
                <p:nvCxnSpPr>
                  <p:cNvPr id="148524" name="AutoShape 44"/>
                  <p:cNvCxnSpPr>
                    <a:cxnSpLocks noChangeShapeType="1"/>
                    <a:stCxn id="148515" idx="2"/>
                    <a:endCxn id="148507" idx="0"/>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48525" name="AutoShape 45"/>
                  <p:cNvCxnSpPr>
                    <a:cxnSpLocks noChangeShapeType="1"/>
                    <a:stCxn id="148515" idx="2"/>
                    <a:endCxn id="148508" idx="0"/>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48526" name="AutoShape 46"/>
                  <p:cNvCxnSpPr>
                    <a:cxnSpLocks noChangeShapeType="1"/>
                    <a:stCxn id="148515" idx="2"/>
                    <a:endCxn id="148509" idx="0"/>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nvGrpSpPr>
                <p:cNvPr id="148527" name="Group 47"/>
                <p:cNvGrpSpPr>
                  <a:grpSpLocks/>
                </p:cNvGrpSpPr>
                <p:nvPr/>
              </p:nvGrpSpPr>
              <p:grpSpPr bwMode="auto">
                <a:xfrm>
                  <a:off x="3072" y="1728"/>
                  <a:ext cx="672" cy="240"/>
                  <a:chOff x="1488" y="1728"/>
                  <a:chExt cx="672" cy="240"/>
                </a:xfrm>
              </p:grpSpPr>
              <p:cxnSp>
                <p:nvCxnSpPr>
                  <p:cNvPr id="148528" name="AutoShape 48"/>
                  <p:cNvCxnSpPr>
                    <a:cxnSpLocks noChangeShapeType="1"/>
                  </p:cNvCxnSpPr>
                  <p:nvPr/>
                </p:nvCxnSpPr>
                <p:spPr bwMode="auto">
                  <a:xfrm rot="5400000">
                    <a:off x="1516" y="1700"/>
                    <a:ext cx="240" cy="296"/>
                  </a:xfrm>
                  <a:prstGeom prst="bentConnector3">
                    <a:avLst>
                      <a:gd name="adj1" fmla="val 50000"/>
                    </a:avLst>
                  </a:prstGeom>
                  <a:noFill/>
                  <a:ln w="38100">
                    <a:solidFill>
                      <a:srgbClr val="364B88"/>
                    </a:solidFill>
                    <a:miter lim="800000"/>
                    <a:headEnd/>
                    <a:tailEnd/>
                  </a:ln>
                  <a:effectLst/>
                </p:spPr>
              </p:cxnSp>
              <p:cxnSp>
                <p:nvCxnSpPr>
                  <p:cNvPr id="148529" name="AutoShape 49"/>
                  <p:cNvCxnSpPr>
                    <a:cxnSpLocks noChangeShapeType="1"/>
                  </p:cNvCxnSpPr>
                  <p:nvPr/>
                </p:nvCxnSpPr>
                <p:spPr bwMode="auto">
                  <a:xfrm rot="16200000" flipH="1">
                    <a:off x="1684" y="1828"/>
                    <a:ext cx="240" cy="40"/>
                  </a:xfrm>
                  <a:prstGeom prst="bentConnector3">
                    <a:avLst>
                      <a:gd name="adj1" fmla="val 50000"/>
                    </a:avLst>
                  </a:prstGeom>
                  <a:noFill/>
                  <a:ln w="38100">
                    <a:solidFill>
                      <a:srgbClr val="364B88"/>
                    </a:solidFill>
                    <a:miter lim="800000"/>
                    <a:headEnd/>
                    <a:tailEnd/>
                  </a:ln>
                  <a:effectLst/>
                </p:spPr>
              </p:cxnSp>
              <p:cxnSp>
                <p:nvCxnSpPr>
                  <p:cNvPr id="148530" name="AutoShape 50"/>
                  <p:cNvCxnSpPr>
                    <a:cxnSpLocks noChangeShapeType="1"/>
                  </p:cNvCxnSpPr>
                  <p:nvPr/>
                </p:nvCxnSpPr>
                <p:spPr bwMode="auto">
                  <a:xfrm rot="16200000" flipH="1">
                    <a:off x="1852" y="1660"/>
                    <a:ext cx="240" cy="376"/>
                  </a:xfrm>
                  <a:prstGeom prst="bentConnector3">
                    <a:avLst>
                      <a:gd name="adj1" fmla="val 50000"/>
                    </a:avLst>
                  </a:prstGeom>
                  <a:noFill/>
                  <a:ln w="38100">
                    <a:solidFill>
                      <a:srgbClr val="364B88"/>
                    </a:solidFill>
                    <a:miter lim="800000"/>
                    <a:headEnd/>
                    <a:tailEnd/>
                  </a:ln>
                  <a:effectLst/>
                </p:spPr>
              </p:cxnSp>
            </p:grpSp>
          </p:grpSp>
        </p:grpSp>
      </p:grpSp>
      <p:sp>
        <p:nvSpPr>
          <p:cNvPr id="148534" name="Rectangle 54"/>
          <p:cNvSpPr>
            <a:spLocks noChangeArrowheads="1"/>
          </p:cNvSpPr>
          <p:nvPr/>
        </p:nvSpPr>
        <p:spPr bwMode="auto">
          <a:xfrm>
            <a:off x="5638800" y="3505200"/>
            <a:ext cx="2438400" cy="419100"/>
          </a:xfrm>
          <a:prstGeom prst="rect">
            <a:avLst/>
          </a:prstGeom>
          <a:solidFill>
            <a:srgbClr val="008000"/>
          </a:solidFill>
          <a:ln w="9525">
            <a:noFill/>
            <a:miter lim="800000"/>
            <a:headEnd/>
            <a:tailEnd/>
          </a:ln>
          <a:effectLst>
            <a:outerShdw dist="35921" dir="2700000" algn="ctr" rotWithShape="0">
              <a:schemeClr val="bg2"/>
            </a:outerShdw>
          </a:effectLst>
        </p:spPr>
        <p:txBody>
          <a:bodyPr anchor="ctr"/>
          <a:lstStyle/>
          <a:p>
            <a:pPr>
              <a:lnSpc>
                <a:spcPct val="70000"/>
              </a:lnSpc>
            </a:pPr>
            <a:r>
              <a:rPr lang="es-ES" sz="1600" b="1"/>
              <a:t>Objetivos globales de la empresa</a:t>
            </a:r>
          </a:p>
        </p:txBody>
      </p:sp>
      <p:sp>
        <p:nvSpPr>
          <p:cNvPr id="148535" name="Rectangle 55"/>
          <p:cNvSpPr>
            <a:spLocks noChangeArrowheads="1"/>
          </p:cNvSpPr>
          <p:nvPr/>
        </p:nvSpPr>
        <p:spPr bwMode="auto">
          <a:xfrm>
            <a:off x="5638800" y="4038600"/>
            <a:ext cx="1066800" cy="468313"/>
          </a:xfrm>
          <a:prstGeom prst="rect">
            <a:avLst/>
          </a:prstGeom>
          <a:solidFill>
            <a:srgbClr val="008000"/>
          </a:solidFill>
          <a:ln w="9525">
            <a:noFill/>
            <a:miter lim="800000"/>
            <a:headEnd/>
            <a:tailEnd/>
          </a:ln>
          <a:effectLst>
            <a:outerShdw dist="35921" dir="2700000" algn="ctr" rotWithShape="0">
              <a:schemeClr val="bg2"/>
            </a:outerShdw>
          </a:effectLst>
        </p:spPr>
        <p:txBody>
          <a:bodyPr anchor="ctr"/>
          <a:lstStyle/>
          <a:p>
            <a:pPr>
              <a:lnSpc>
                <a:spcPct val="70000"/>
              </a:lnSpc>
            </a:pPr>
            <a:r>
              <a:rPr lang="es-ES" sz="1400"/>
              <a:t>Objetivos</a:t>
            </a:r>
          </a:p>
          <a:p>
            <a:pPr>
              <a:lnSpc>
                <a:spcPct val="70000"/>
              </a:lnSpc>
            </a:pPr>
            <a:r>
              <a:rPr lang="es-ES" sz="1400"/>
              <a:t>Departa-mentales</a:t>
            </a:r>
          </a:p>
        </p:txBody>
      </p:sp>
      <p:sp>
        <p:nvSpPr>
          <p:cNvPr id="148536" name="Rectangle 56"/>
          <p:cNvSpPr>
            <a:spLocks noChangeArrowheads="1"/>
          </p:cNvSpPr>
          <p:nvPr/>
        </p:nvSpPr>
        <p:spPr bwMode="auto">
          <a:xfrm>
            <a:off x="7010400" y="4038600"/>
            <a:ext cx="1066800" cy="468313"/>
          </a:xfrm>
          <a:prstGeom prst="rect">
            <a:avLst/>
          </a:prstGeom>
          <a:solidFill>
            <a:srgbClr val="008000"/>
          </a:solidFill>
          <a:ln w="9525">
            <a:noFill/>
            <a:miter lim="800000"/>
            <a:headEnd/>
            <a:tailEnd/>
          </a:ln>
          <a:effectLst>
            <a:outerShdw dist="35921" dir="2700000" algn="ctr" rotWithShape="0">
              <a:schemeClr val="bg2"/>
            </a:outerShdw>
          </a:effectLst>
        </p:spPr>
        <p:txBody>
          <a:bodyPr anchor="ctr"/>
          <a:lstStyle/>
          <a:p>
            <a:pPr>
              <a:lnSpc>
                <a:spcPct val="70000"/>
              </a:lnSpc>
            </a:pPr>
            <a:r>
              <a:rPr lang="es-ES" sz="1400"/>
              <a:t>Objetivos</a:t>
            </a:r>
          </a:p>
          <a:p>
            <a:pPr>
              <a:lnSpc>
                <a:spcPct val="70000"/>
              </a:lnSpc>
            </a:pPr>
            <a:r>
              <a:rPr lang="es-ES" sz="1400"/>
              <a:t>Departa-mentales</a:t>
            </a:r>
          </a:p>
        </p:txBody>
      </p:sp>
      <p:sp>
        <p:nvSpPr>
          <p:cNvPr id="148537" name="Rectangle 57"/>
          <p:cNvSpPr>
            <a:spLocks noChangeArrowheads="1"/>
          </p:cNvSpPr>
          <p:nvPr/>
        </p:nvSpPr>
        <p:spPr bwMode="auto">
          <a:xfrm>
            <a:off x="5334000" y="4648200"/>
            <a:ext cx="914400" cy="419100"/>
          </a:xfrm>
          <a:prstGeom prst="rect">
            <a:avLst/>
          </a:prstGeom>
          <a:solidFill>
            <a:srgbClr val="008000"/>
          </a:solidFill>
          <a:ln w="9525">
            <a:noFill/>
            <a:miter lim="800000"/>
            <a:headEnd/>
            <a:tailEnd/>
          </a:ln>
          <a:effectLst>
            <a:outerShdw dist="35921" dir="2700000" algn="ctr" rotWithShape="0">
              <a:schemeClr val="bg2"/>
            </a:outerShdw>
          </a:effectLst>
        </p:spPr>
        <p:txBody>
          <a:bodyPr lIns="0" rIns="0" anchor="ctr"/>
          <a:lstStyle/>
          <a:p>
            <a:pPr>
              <a:lnSpc>
                <a:spcPct val="70000"/>
              </a:lnSpc>
            </a:pPr>
            <a:r>
              <a:rPr lang="es-ES" sz="1400"/>
              <a:t>Objetivos</a:t>
            </a:r>
          </a:p>
          <a:p>
            <a:pPr>
              <a:lnSpc>
                <a:spcPct val="70000"/>
              </a:lnSpc>
            </a:pPr>
            <a:r>
              <a:rPr lang="es-ES" sz="1400"/>
              <a:t>de unidad</a:t>
            </a:r>
          </a:p>
        </p:txBody>
      </p:sp>
      <p:sp>
        <p:nvSpPr>
          <p:cNvPr id="148538" name="Rectangle 58"/>
          <p:cNvSpPr>
            <a:spLocks noChangeArrowheads="1"/>
          </p:cNvSpPr>
          <p:nvPr/>
        </p:nvSpPr>
        <p:spPr bwMode="auto">
          <a:xfrm>
            <a:off x="6438900" y="4648200"/>
            <a:ext cx="914400" cy="419100"/>
          </a:xfrm>
          <a:prstGeom prst="rect">
            <a:avLst/>
          </a:prstGeom>
          <a:solidFill>
            <a:srgbClr val="008000"/>
          </a:solidFill>
          <a:ln w="9525">
            <a:noFill/>
            <a:miter lim="800000"/>
            <a:headEnd/>
            <a:tailEnd/>
          </a:ln>
          <a:effectLst>
            <a:outerShdw dist="35921" dir="2700000" algn="ctr" rotWithShape="0">
              <a:schemeClr val="bg2"/>
            </a:outerShdw>
          </a:effectLst>
        </p:spPr>
        <p:txBody>
          <a:bodyPr lIns="0" rIns="0" anchor="ctr"/>
          <a:lstStyle/>
          <a:p>
            <a:pPr>
              <a:lnSpc>
                <a:spcPct val="70000"/>
              </a:lnSpc>
            </a:pPr>
            <a:r>
              <a:rPr lang="es-ES" sz="1400"/>
              <a:t>Objetivos</a:t>
            </a:r>
          </a:p>
          <a:p>
            <a:pPr>
              <a:lnSpc>
                <a:spcPct val="70000"/>
              </a:lnSpc>
            </a:pPr>
            <a:r>
              <a:rPr lang="es-ES" sz="1400"/>
              <a:t>de unidad</a:t>
            </a:r>
          </a:p>
        </p:txBody>
      </p:sp>
      <p:sp>
        <p:nvSpPr>
          <p:cNvPr id="148539" name="Rectangle 59"/>
          <p:cNvSpPr>
            <a:spLocks noChangeArrowheads="1"/>
          </p:cNvSpPr>
          <p:nvPr/>
        </p:nvSpPr>
        <p:spPr bwMode="auto">
          <a:xfrm>
            <a:off x="7543800" y="4648200"/>
            <a:ext cx="914400" cy="419100"/>
          </a:xfrm>
          <a:prstGeom prst="rect">
            <a:avLst/>
          </a:prstGeom>
          <a:solidFill>
            <a:srgbClr val="008000"/>
          </a:solidFill>
          <a:ln w="9525">
            <a:noFill/>
            <a:miter lim="800000"/>
            <a:headEnd/>
            <a:tailEnd/>
          </a:ln>
          <a:effectLst>
            <a:outerShdw dist="35921" dir="2700000" algn="ctr" rotWithShape="0">
              <a:schemeClr val="bg2"/>
            </a:outerShdw>
          </a:effectLst>
        </p:spPr>
        <p:txBody>
          <a:bodyPr lIns="0" rIns="0" anchor="ctr"/>
          <a:lstStyle/>
          <a:p>
            <a:pPr>
              <a:lnSpc>
                <a:spcPct val="70000"/>
              </a:lnSpc>
            </a:pPr>
            <a:r>
              <a:rPr lang="es-ES" sz="1400"/>
              <a:t>Objetivos</a:t>
            </a:r>
          </a:p>
          <a:p>
            <a:pPr>
              <a:lnSpc>
                <a:spcPct val="70000"/>
              </a:lnSpc>
            </a:pPr>
            <a:r>
              <a:rPr lang="es-ES" sz="1400"/>
              <a:t>de unidad</a:t>
            </a:r>
          </a:p>
        </p:txBody>
      </p:sp>
      <p:sp>
        <p:nvSpPr>
          <p:cNvPr id="148540" name="Rectangle 60"/>
          <p:cNvSpPr>
            <a:spLocks noChangeArrowheads="1"/>
          </p:cNvSpPr>
          <p:nvPr/>
        </p:nvSpPr>
        <p:spPr bwMode="auto">
          <a:xfrm>
            <a:off x="5105400" y="5638800"/>
            <a:ext cx="3581400" cy="419100"/>
          </a:xfrm>
          <a:prstGeom prst="rect">
            <a:avLst/>
          </a:prstGeom>
          <a:solidFill>
            <a:srgbClr val="CC0000"/>
          </a:solidFill>
          <a:ln w="9525">
            <a:noFill/>
            <a:miter lim="800000"/>
            <a:headEnd/>
            <a:tailEnd/>
          </a:ln>
          <a:effectLst>
            <a:outerShdw dist="35921" dir="2700000" algn="ctr" rotWithShape="0">
              <a:schemeClr val="bg2"/>
            </a:outerShdw>
          </a:effectLst>
        </p:spPr>
        <p:txBody>
          <a:bodyPr anchor="ctr"/>
          <a:lstStyle/>
          <a:p>
            <a:pPr>
              <a:lnSpc>
                <a:spcPct val="70000"/>
              </a:lnSpc>
            </a:pPr>
            <a:r>
              <a:rPr lang="es-ES" sz="1600" b="1"/>
              <a:t>Objetivos</a:t>
            </a:r>
          </a:p>
          <a:p>
            <a:pPr>
              <a:lnSpc>
                <a:spcPct val="70000"/>
              </a:lnSpc>
            </a:pPr>
            <a:r>
              <a:rPr lang="es-ES" sz="1600" b="1"/>
              <a:t>de las personas</a:t>
            </a:r>
          </a:p>
        </p:txBody>
      </p:sp>
      <p:sp>
        <p:nvSpPr>
          <p:cNvPr id="148541" name="AutoShape 61"/>
          <p:cNvSpPr>
            <a:spLocks noChangeArrowheads="1"/>
          </p:cNvSpPr>
          <p:nvPr/>
        </p:nvSpPr>
        <p:spPr bwMode="auto">
          <a:xfrm rot="5400000">
            <a:off x="5410993" y="5117307"/>
            <a:ext cx="303213" cy="457200"/>
          </a:xfrm>
          <a:prstGeom prst="rightArrow">
            <a:avLst>
              <a:gd name="adj1" fmla="val 50000"/>
              <a:gd name="adj2" fmla="val 25000"/>
            </a:avLst>
          </a:prstGeom>
          <a:solidFill>
            <a:srgbClr val="008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2" name="AutoShape 62"/>
          <p:cNvSpPr>
            <a:spLocks noChangeArrowheads="1"/>
          </p:cNvSpPr>
          <p:nvPr/>
        </p:nvSpPr>
        <p:spPr bwMode="auto">
          <a:xfrm rot="5400000">
            <a:off x="6477793" y="5117307"/>
            <a:ext cx="303213" cy="457200"/>
          </a:xfrm>
          <a:prstGeom prst="rightArrow">
            <a:avLst>
              <a:gd name="adj1" fmla="val 50000"/>
              <a:gd name="adj2" fmla="val 25000"/>
            </a:avLst>
          </a:prstGeom>
          <a:solidFill>
            <a:srgbClr val="008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3" name="AutoShape 63"/>
          <p:cNvSpPr>
            <a:spLocks noChangeArrowheads="1"/>
          </p:cNvSpPr>
          <p:nvPr/>
        </p:nvSpPr>
        <p:spPr bwMode="auto">
          <a:xfrm rot="5400000">
            <a:off x="7544593" y="5117307"/>
            <a:ext cx="303213" cy="457200"/>
          </a:xfrm>
          <a:prstGeom prst="rightArrow">
            <a:avLst>
              <a:gd name="adj1" fmla="val 50000"/>
              <a:gd name="adj2" fmla="val 25000"/>
            </a:avLst>
          </a:prstGeom>
          <a:solidFill>
            <a:srgbClr val="008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4" name="AutoShape 64"/>
          <p:cNvSpPr>
            <a:spLocks noChangeArrowheads="1"/>
          </p:cNvSpPr>
          <p:nvPr/>
        </p:nvSpPr>
        <p:spPr bwMode="auto">
          <a:xfrm rot="16200000" flipV="1">
            <a:off x="8001793" y="5117307"/>
            <a:ext cx="303213" cy="457200"/>
          </a:xfrm>
          <a:prstGeom prst="rightArrow">
            <a:avLst>
              <a:gd name="adj1" fmla="val 50000"/>
              <a:gd name="adj2" fmla="val 25000"/>
            </a:avLst>
          </a:prstGeom>
          <a:solidFill>
            <a:srgbClr val="CC0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5" name="AutoShape 65"/>
          <p:cNvSpPr>
            <a:spLocks noChangeArrowheads="1"/>
          </p:cNvSpPr>
          <p:nvPr/>
        </p:nvSpPr>
        <p:spPr bwMode="auto">
          <a:xfrm rot="16200000" flipV="1">
            <a:off x="7011193" y="5117307"/>
            <a:ext cx="303213" cy="457200"/>
          </a:xfrm>
          <a:prstGeom prst="rightArrow">
            <a:avLst>
              <a:gd name="adj1" fmla="val 50000"/>
              <a:gd name="adj2" fmla="val 25000"/>
            </a:avLst>
          </a:prstGeom>
          <a:solidFill>
            <a:srgbClr val="CC0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6" name="AutoShape 66"/>
          <p:cNvSpPr>
            <a:spLocks noChangeArrowheads="1"/>
          </p:cNvSpPr>
          <p:nvPr/>
        </p:nvSpPr>
        <p:spPr bwMode="auto">
          <a:xfrm rot="16200000" flipV="1">
            <a:off x="5868193" y="5117307"/>
            <a:ext cx="303213" cy="457200"/>
          </a:xfrm>
          <a:prstGeom prst="rightArrow">
            <a:avLst>
              <a:gd name="adj1" fmla="val 50000"/>
              <a:gd name="adj2" fmla="val 25000"/>
            </a:avLst>
          </a:prstGeom>
          <a:solidFill>
            <a:srgbClr val="CC00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48548" name="Rectangle 68"/>
          <p:cNvSpPr>
            <a:spLocks noChangeArrowheads="1"/>
          </p:cNvSpPr>
          <p:nvPr/>
        </p:nvSpPr>
        <p:spPr bwMode="auto">
          <a:xfrm>
            <a:off x="685800" y="3352800"/>
            <a:ext cx="4419600" cy="2362200"/>
          </a:xfrm>
          <a:prstGeom prst="rect">
            <a:avLst/>
          </a:prstGeom>
          <a:noFill/>
          <a:ln w="9525">
            <a:noFill/>
            <a:miter lim="800000"/>
            <a:headEnd/>
            <a:tailEnd/>
          </a:ln>
          <a:effectLst/>
        </p:spPr>
        <p:txBody>
          <a:bodyPr/>
          <a:lstStyle/>
          <a:p>
            <a:pPr marL="476250" lvl="1" indent="-285750" algn="l">
              <a:spcBef>
                <a:spcPct val="20000"/>
              </a:spcBef>
              <a:buClr>
                <a:srgbClr val="FF9900"/>
              </a:buClr>
              <a:buFontTx/>
              <a:buAutoNum type="arabicPeriod"/>
            </a:pPr>
            <a:r>
              <a:rPr lang="es-ES" sz="1800">
                <a:solidFill>
                  <a:schemeClr val="tx1"/>
                </a:solidFill>
              </a:rPr>
              <a:t>Si creen que son buenas, las aceptan: participación en la fijación de objetivos</a:t>
            </a:r>
          </a:p>
          <a:p>
            <a:pPr marL="476250" lvl="1" indent="-285750" algn="l">
              <a:spcBef>
                <a:spcPct val="20000"/>
              </a:spcBef>
              <a:buClr>
                <a:srgbClr val="FF9900"/>
              </a:buClr>
              <a:buFontTx/>
              <a:buAutoNum type="arabicPeriod"/>
            </a:pPr>
            <a:r>
              <a:rPr lang="es-ES" sz="1800">
                <a:solidFill>
                  <a:schemeClr val="tx1"/>
                </a:solidFill>
              </a:rPr>
              <a:t>Metas como reto pero realizables, viables</a:t>
            </a:r>
          </a:p>
          <a:p>
            <a:pPr marL="476250" lvl="1" indent="-285750" algn="l">
              <a:spcBef>
                <a:spcPct val="20000"/>
              </a:spcBef>
              <a:buClr>
                <a:srgbClr val="FF9900"/>
              </a:buClr>
              <a:buFontTx/>
              <a:buAutoNum type="arabicPeriod"/>
            </a:pPr>
            <a:r>
              <a:rPr lang="es-ES" sz="1800">
                <a:solidFill>
                  <a:schemeClr val="tx1"/>
                </a:solidFill>
              </a:rPr>
              <a:t>Objetivos específicos y cuantificables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s-ES" dirty="0" smtClean="0"/>
              <a:t>Ejecución: dirección de personas</a:t>
            </a:r>
            <a:endParaRPr lang="es-ES" dirty="0"/>
          </a:p>
        </p:txBody>
      </p:sp>
      <p:sp>
        <p:nvSpPr>
          <p:cNvPr id="150531" name="Rectangle 3"/>
          <p:cNvSpPr>
            <a:spLocks noGrp="1" noChangeArrowheads="1"/>
          </p:cNvSpPr>
          <p:nvPr>
            <p:ph type="body" idx="1"/>
          </p:nvPr>
        </p:nvSpPr>
        <p:spPr/>
        <p:txBody>
          <a:bodyPr/>
          <a:lstStyle/>
          <a:p>
            <a:pPr>
              <a:lnSpc>
                <a:spcPct val="80000"/>
              </a:lnSpc>
            </a:pPr>
            <a:r>
              <a:rPr lang="es-ES" sz="2000" dirty="0" smtClean="0"/>
              <a:t>Algunas conclusiones:</a:t>
            </a:r>
            <a:endParaRPr lang="es-ES" sz="2000" dirty="0"/>
          </a:p>
          <a:p>
            <a:pPr lvl="1">
              <a:lnSpc>
                <a:spcPct val="90000"/>
              </a:lnSpc>
            </a:pPr>
            <a:r>
              <a:rPr lang="es-ES" sz="1800" dirty="0"/>
              <a:t>Las personas tienen intereses y objetivos que tienen relación con la cobertura de sus necesidades (sean cuales sean)</a:t>
            </a:r>
          </a:p>
          <a:p>
            <a:pPr lvl="2">
              <a:lnSpc>
                <a:spcPct val="90000"/>
              </a:lnSpc>
            </a:pPr>
            <a:r>
              <a:rPr lang="es-ES" sz="1600" dirty="0"/>
              <a:t>Las personas actúan en la dirección de cubrir sus intereses</a:t>
            </a:r>
          </a:p>
          <a:p>
            <a:pPr lvl="1">
              <a:lnSpc>
                <a:spcPct val="90000"/>
              </a:lnSpc>
            </a:pPr>
            <a:r>
              <a:rPr lang="es-ES" sz="1800" dirty="0"/>
              <a:t>Las empresas tienen objetivos y los directivos deben alcanzarlos mediante el desarrollo de las actividades por sus subordinados</a:t>
            </a:r>
          </a:p>
          <a:p>
            <a:pPr lvl="2">
              <a:lnSpc>
                <a:spcPct val="90000"/>
              </a:lnSpc>
            </a:pPr>
            <a:r>
              <a:rPr lang="es-ES" sz="1600" dirty="0"/>
              <a:t>Las actividades son llevadas a cabo por los empleados mejor si están motivados</a:t>
            </a:r>
          </a:p>
          <a:p>
            <a:pPr lvl="1">
              <a:lnSpc>
                <a:spcPct val="90000"/>
              </a:lnSpc>
            </a:pPr>
            <a:r>
              <a:rPr lang="es-ES" sz="1800" dirty="0"/>
              <a:t>Los objetivos asociados a las tareas deben expresarse claramente</a:t>
            </a:r>
          </a:p>
          <a:p>
            <a:pPr lvl="2">
              <a:lnSpc>
                <a:spcPct val="90000"/>
              </a:lnSpc>
            </a:pPr>
            <a:r>
              <a:rPr lang="es-ES" sz="1600" dirty="0"/>
              <a:t>Las personas intentarán conseguir los objetivos como se hayan especificado pues esperan de ello recompensas</a:t>
            </a:r>
          </a:p>
          <a:p>
            <a:pPr lvl="1">
              <a:lnSpc>
                <a:spcPct val="90000"/>
              </a:lnSpc>
            </a:pPr>
            <a:r>
              <a:rPr lang="es-ES" sz="1800" dirty="0"/>
              <a:t>Los buenos directores</a:t>
            </a:r>
          </a:p>
          <a:p>
            <a:pPr lvl="2">
              <a:lnSpc>
                <a:spcPct val="90000"/>
              </a:lnSpc>
            </a:pPr>
            <a:r>
              <a:rPr lang="es-ES" sz="1600" dirty="0"/>
              <a:t>Están atentos a los intereses de sus subordinados, lo que los motiva</a:t>
            </a:r>
          </a:p>
          <a:p>
            <a:pPr lvl="2">
              <a:lnSpc>
                <a:spcPct val="90000"/>
              </a:lnSpc>
            </a:pPr>
            <a:r>
              <a:rPr lang="es-ES" sz="1600" dirty="0"/>
              <a:t>Definen objetivos en forma mesurable para las tareas y controlan el grado de consecución y desempeño de sus empleados</a:t>
            </a:r>
          </a:p>
          <a:p>
            <a:pPr lvl="2">
              <a:lnSpc>
                <a:spcPct val="90000"/>
              </a:lnSpc>
            </a:pPr>
            <a:r>
              <a:rPr lang="es-ES" sz="1600" dirty="0"/>
              <a:t>Asignan esquemas de recompensas que contemplan: los intereses de las personas y el grado de consecución de los objetivos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s-ES" dirty="0" smtClean="0"/>
              <a:t>Ejecución: dirección de </a:t>
            </a:r>
            <a:r>
              <a:rPr lang="es-ES" dirty="0"/>
              <a:t>personas</a:t>
            </a:r>
          </a:p>
        </p:txBody>
      </p:sp>
      <p:sp>
        <p:nvSpPr>
          <p:cNvPr id="152579" name="Rectangle 3"/>
          <p:cNvSpPr>
            <a:spLocks noGrp="1" noChangeArrowheads="1"/>
          </p:cNvSpPr>
          <p:nvPr>
            <p:ph type="body" idx="1"/>
          </p:nvPr>
        </p:nvSpPr>
        <p:spPr/>
        <p:txBody>
          <a:bodyPr/>
          <a:lstStyle/>
          <a:p>
            <a:pPr>
              <a:lnSpc>
                <a:spcPct val="80000"/>
              </a:lnSpc>
            </a:pPr>
            <a:r>
              <a:rPr lang="es-ES" sz="2000" dirty="0"/>
              <a:t>Comunicación: es necesaria para cumplir varias funciones en la organización</a:t>
            </a:r>
          </a:p>
          <a:p>
            <a:pPr lvl="1">
              <a:lnSpc>
                <a:spcPct val="90000"/>
              </a:lnSpc>
            </a:pPr>
            <a:r>
              <a:rPr lang="es-ES" sz="1800" dirty="0"/>
              <a:t>Comunicación </a:t>
            </a:r>
            <a:r>
              <a:rPr lang="es-ES" sz="1800" dirty="0">
                <a:solidFill>
                  <a:srgbClr val="008000"/>
                </a:solidFill>
              </a:rPr>
              <a:t>ascendente</a:t>
            </a:r>
            <a:r>
              <a:rPr lang="es-ES" sz="1800" dirty="0"/>
              <a:t>, reportar, control, </a:t>
            </a:r>
            <a:r>
              <a:rPr lang="es-ES" sz="1800" i="1" dirty="0" err="1"/>
              <a:t>feedback</a:t>
            </a:r>
            <a:endParaRPr lang="es-ES" sz="1800" dirty="0"/>
          </a:p>
          <a:p>
            <a:pPr lvl="1">
              <a:lnSpc>
                <a:spcPct val="90000"/>
              </a:lnSpc>
            </a:pPr>
            <a:r>
              <a:rPr lang="es-ES" sz="1800" dirty="0"/>
              <a:t>Comunicación </a:t>
            </a:r>
            <a:r>
              <a:rPr lang="es-ES" sz="1800" dirty="0">
                <a:solidFill>
                  <a:srgbClr val="008000"/>
                </a:solidFill>
              </a:rPr>
              <a:t>descendente</a:t>
            </a:r>
            <a:r>
              <a:rPr lang="es-ES" sz="1800" dirty="0"/>
              <a:t>, órdenes, consejos, objetivos, planes, políticas, procedimientos y normas, información crítica</a:t>
            </a:r>
          </a:p>
          <a:p>
            <a:pPr lvl="1">
              <a:lnSpc>
                <a:spcPct val="90000"/>
              </a:lnSpc>
            </a:pPr>
            <a:r>
              <a:rPr lang="es-ES" sz="1800" dirty="0"/>
              <a:t>Comunicación </a:t>
            </a:r>
            <a:r>
              <a:rPr lang="es-ES" sz="1800" dirty="0">
                <a:solidFill>
                  <a:srgbClr val="008000"/>
                </a:solidFill>
              </a:rPr>
              <a:t>horizontal</a:t>
            </a:r>
            <a:r>
              <a:rPr lang="es-ES" sz="1800" dirty="0"/>
              <a:t>, coordinación dentro y entre equipos de trabajo para coordinar las tareas, solicitar servicios, proporcionar </a:t>
            </a:r>
            <a:r>
              <a:rPr lang="es-ES" sz="1800" i="1" dirty="0"/>
              <a:t>inputs</a:t>
            </a:r>
          </a:p>
          <a:p>
            <a:pPr>
              <a:lnSpc>
                <a:spcPct val="80000"/>
              </a:lnSpc>
            </a:pPr>
            <a:r>
              <a:rPr lang="es-ES" sz="2000" dirty="0"/>
              <a:t>Medios de comunicación</a:t>
            </a:r>
          </a:p>
          <a:p>
            <a:pPr lvl="1">
              <a:lnSpc>
                <a:spcPct val="90000"/>
              </a:lnSpc>
            </a:pPr>
            <a:r>
              <a:rPr lang="es-ES" sz="1800" dirty="0"/>
              <a:t>Cara a cara: en pares o en grupo</a:t>
            </a:r>
          </a:p>
          <a:p>
            <a:pPr lvl="1">
              <a:lnSpc>
                <a:spcPct val="90000"/>
              </a:lnSpc>
            </a:pPr>
            <a:r>
              <a:rPr lang="es-ES" sz="1800" dirty="0"/>
              <a:t>Por teléfono</a:t>
            </a:r>
          </a:p>
          <a:p>
            <a:pPr lvl="1">
              <a:lnSpc>
                <a:spcPct val="90000"/>
              </a:lnSpc>
            </a:pPr>
            <a:r>
              <a:rPr lang="es-ES" sz="1800" dirty="0"/>
              <a:t>Comunicación escrita: notas, cartas de la compañía, revistas</a:t>
            </a:r>
          </a:p>
          <a:p>
            <a:pPr lvl="1">
              <a:lnSpc>
                <a:spcPct val="90000"/>
              </a:lnSpc>
            </a:pPr>
            <a:r>
              <a:rPr lang="es-ES" sz="1800" dirty="0"/>
              <a:t>Electrónica: mensajes de voz, correo electrónico, intranet</a:t>
            </a:r>
          </a:p>
          <a:p>
            <a:pPr>
              <a:lnSpc>
                <a:spcPct val="80000"/>
              </a:lnSpc>
            </a:pPr>
            <a:r>
              <a:rPr lang="es-ES" sz="2000" dirty="0"/>
              <a:t>Habilidades de comunicación</a:t>
            </a:r>
          </a:p>
          <a:p>
            <a:pPr lvl="1">
              <a:lnSpc>
                <a:spcPct val="90000"/>
              </a:lnSpc>
            </a:pPr>
            <a:r>
              <a:rPr lang="es-ES" sz="1800" dirty="0"/>
              <a:t>Habilidades de presentación</a:t>
            </a:r>
          </a:p>
          <a:p>
            <a:pPr lvl="1">
              <a:lnSpc>
                <a:spcPct val="90000"/>
              </a:lnSpc>
            </a:pPr>
            <a:r>
              <a:rPr lang="es-ES" sz="1800" dirty="0"/>
              <a:t>Habilidades de comunicación no verbal: gestos, mirada, contacto físico, expresión facial, distancia</a:t>
            </a:r>
          </a:p>
          <a:p>
            <a:pPr lvl="1">
              <a:lnSpc>
                <a:spcPct val="90000"/>
              </a:lnSpc>
            </a:pPr>
            <a:r>
              <a:rPr lang="es-ES" sz="1800" dirty="0"/>
              <a:t>Habilidades receptoras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s-ES" dirty="0" smtClean="0"/>
              <a:t>Ejecución: dirección de </a:t>
            </a:r>
            <a:r>
              <a:rPr lang="es-ES" dirty="0"/>
              <a:t>personas</a:t>
            </a:r>
          </a:p>
        </p:txBody>
      </p:sp>
      <p:sp>
        <p:nvSpPr>
          <p:cNvPr id="153603" name="Rectangle 3"/>
          <p:cNvSpPr>
            <a:spLocks noGrp="1" noChangeArrowheads="1"/>
          </p:cNvSpPr>
          <p:nvPr>
            <p:ph type="body" idx="1"/>
          </p:nvPr>
        </p:nvSpPr>
        <p:spPr/>
        <p:txBody>
          <a:bodyPr/>
          <a:lstStyle/>
          <a:p>
            <a:pPr>
              <a:lnSpc>
                <a:spcPct val="80000"/>
              </a:lnSpc>
            </a:pPr>
            <a:r>
              <a:rPr lang="es-ES" sz="2000" dirty="0"/>
              <a:t>Equipos: </a:t>
            </a:r>
            <a:r>
              <a:rPr lang="es-ES" sz="1400" dirty="0"/>
              <a:t>grupo de personas con </a:t>
            </a:r>
            <a:r>
              <a:rPr lang="es-ES" sz="1400" dirty="0">
                <a:solidFill>
                  <a:srgbClr val="008000"/>
                </a:solidFill>
              </a:rPr>
              <a:t>habilidades complementarias</a:t>
            </a:r>
            <a:r>
              <a:rPr lang="es-ES" sz="1400" dirty="0"/>
              <a:t>, comprometidos en un </a:t>
            </a:r>
            <a:r>
              <a:rPr lang="es-ES" sz="1400" dirty="0">
                <a:solidFill>
                  <a:srgbClr val="008000"/>
                </a:solidFill>
              </a:rPr>
              <a:t>propósito común</a:t>
            </a:r>
            <a:r>
              <a:rPr lang="es-ES" sz="1400" dirty="0"/>
              <a:t> (objetivos de rendimiento) y con </a:t>
            </a:r>
            <a:r>
              <a:rPr lang="es-ES" sz="1400" dirty="0" err="1">
                <a:solidFill>
                  <a:srgbClr val="008000"/>
                </a:solidFill>
              </a:rPr>
              <a:t>corresponsabilización</a:t>
            </a:r>
            <a:endParaRPr lang="es-ES" sz="1400" dirty="0">
              <a:solidFill>
                <a:srgbClr val="008000"/>
              </a:solidFill>
            </a:endParaRPr>
          </a:p>
          <a:p>
            <a:pPr>
              <a:lnSpc>
                <a:spcPct val="80000"/>
              </a:lnSpc>
            </a:pPr>
            <a:r>
              <a:rPr lang="es-ES" sz="2000" dirty="0"/>
              <a:t>Tipos de equipos</a:t>
            </a:r>
          </a:p>
          <a:p>
            <a:pPr lvl="1">
              <a:lnSpc>
                <a:spcPct val="90000"/>
              </a:lnSpc>
            </a:pPr>
            <a:r>
              <a:rPr lang="es-ES" sz="1800" dirty="0"/>
              <a:t>Equipos </a:t>
            </a:r>
            <a:r>
              <a:rPr lang="es-ES" sz="1800" dirty="0" err="1">
                <a:solidFill>
                  <a:srgbClr val="008000"/>
                </a:solidFill>
              </a:rPr>
              <a:t>autogestionados</a:t>
            </a:r>
            <a:r>
              <a:rPr lang="es-ES" sz="1800" dirty="0"/>
              <a:t>, responsables de realizar un servicio, producto o componente completo</a:t>
            </a:r>
          </a:p>
          <a:p>
            <a:pPr lvl="1">
              <a:lnSpc>
                <a:spcPct val="90000"/>
              </a:lnSpc>
            </a:pPr>
            <a:r>
              <a:rPr lang="es-ES" sz="1800" dirty="0"/>
              <a:t>Equipos </a:t>
            </a:r>
            <a:r>
              <a:rPr lang="es-ES" sz="1800" dirty="0">
                <a:solidFill>
                  <a:srgbClr val="008000"/>
                </a:solidFill>
              </a:rPr>
              <a:t>de proyecto</a:t>
            </a:r>
            <a:r>
              <a:rPr lang="es-ES" sz="1800" dirty="0"/>
              <a:t>: el equipo tiene comienzo y fin con el proyecto</a:t>
            </a:r>
          </a:p>
          <a:p>
            <a:pPr lvl="1">
              <a:lnSpc>
                <a:spcPct val="90000"/>
              </a:lnSpc>
            </a:pPr>
            <a:r>
              <a:rPr lang="es-ES" sz="1800" dirty="0"/>
              <a:t>Equipos </a:t>
            </a:r>
            <a:r>
              <a:rPr lang="es-ES" sz="1800" dirty="0">
                <a:solidFill>
                  <a:srgbClr val="008000"/>
                </a:solidFill>
              </a:rPr>
              <a:t>paralelos</a:t>
            </a:r>
            <a:r>
              <a:rPr lang="es-ES" sz="1800" dirty="0"/>
              <a:t>: formados para propósitos específicos y los miembros se reúnen como equipo a tiempo parcial, mientras siguen desarrollando su tarea principal</a:t>
            </a:r>
          </a:p>
          <a:p>
            <a:pPr lvl="1">
              <a:lnSpc>
                <a:spcPct val="90000"/>
              </a:lnSpc>
            </a:pPr>
            <a:r>
              <a:rPr lang="es-ES" sz="1800" dirty="0"/>
              <a:t>Equipos </a:t>
            </a:r>
            <a:r>
              <a:rPr lang="es-ES" sz="1800" dirty="0">
                <a:solidFill>
                  <a:srgbClr val="008000"/>
                </a:solidFill>
              </a:rPr>
              <a:t>virtuales</a:t>
            </a:r>
            <a:r>
              <a:rPr lang="es-ES" sz="1800" dirty="0"/>
              <a:t>: formados por personas físicamente aisladas que se comunican mediante </a:t>
            </a:r>
            <a:r>
              <a:rPr lang="es-ES" sz="1800" i="1" dirty="0"/>
              <a:t>groupware</a:t>
            </a:r>
            <a:r>
              <a:rPr lang="es-ES" sz="1800" dirty="0"/>
              <a:t> (Groove, Messenger,...), permiten la colaboración de empleados de diferentes ubicaciones, de clientes, proveedores, </a:t>
            </a:r>
            <a:r>
              <a:rPr lang="es-ES" sz="1800" i="1" dirty="0" err="1"/>
              <a:t>freelances</a:t>
            </a:r>
            <a:endParaRPr lang="es-ES" sz="1800" i="1" dirty="0"/>
          </a:p>
          <a:p>
            <a:pPr>
              <a:lnSpc>
                <a:spcPct val="80000"/>
              </a:lnSpc>
            </a:pPr>
            <a:r>
              <a:rPr lang="es-ES" sz="2000" dirty="0"/>
              <a:t>Etapas de rendimiento del equipo</a:t>
            </a:r>
          </a:p>
          <a:p>
            <a:pPr lvl="1">
              <a:lnSpc>
                <a:spcPct val="90000"/>
              </a:lnSpc>
            </a:pPr>
            <a:r>
              <a:rPr lang="es-ES" sz="1800" dirty="0"/>
              <a:t>Constitución: establecimiento de las reglas básicas</a:t>
            </a:r>
          </a:p>
          <a:p>
            <a:pPr lvl="1">
              <a:lnSpc>
                <a:spcPct val="90000"/>
              </a:lnSpc>
            </a:pPr>
            <a:r>
              <a:rPr lang="es-ES" sz="1800" dirty="0" smtClean="0"/>
              <a:t>Tormenta </a:t>
            </a:r>
            <a:r>
              <a:rPr lang="es-ES" sz="1800" smtClean="0"/>
              <a:t>de ideas: </a:t>
            </a:r>
            <a:r>
              <a:rPr lang="es-ES" sz="1800" dirty="0"/>
              <a:t>diferentes visiones de los objetivos y procedimientos</a:t>
            </a:r>
          </a:p>
          <a:p>
            <a:pPr lvl="1">
              <a:lnSpc>
                <a:spcPct val="90000"/>
              </a:lnSpc>
            </a:pPr>
            <a:r>
              <a:rPr lang="es-ES" sz="1800" dirty="0"/>
              <a:t>Normalización: resolución de los conflictos y acuerdos</a:t>
            </a:r>
          </a:p>
          <a:p>
            <a:pPr lvl="1">
              <a:lnSpc>
                <a:spcPct val="90000"/>
              </a:lnSpc>
            </a:pPr>
            <a:r>
              <a:rPr lang="es-ES" sz="1800" dirty="0"/>
              <a:t>Desempeño: interés en la realización de la tarea del equipo</a:t>
            </a:r>
          </a:p>
          <a:p>
            <a:pPr lvl="1">
              <a:lnSpc>
                <a:spcPct val="90000"/>
              </a:lnSpc>
            </a:pPr>
            <a:r>
              <a:rPr lang="es-ES" sz="1800" dirty="0"/>
              <a:t>Disolución: la tarea del equipo se ha completado</a:t>
            </a:r>
          </a:p>
          <a:p>
            <a:pPr lvl="1">
              <a:lnSpc>
                <a:spcPct val="90000"/>
              </a:lnSpc>
            </a:pPr>
            <a:endParaRPr lang="es-ES"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s-ES_tradnl"/>
              <a:t>Control</a:t>
            </a:r>
            <a:endParaRPr lang="es-ES"/>
          </a:p>
        </p:txBody>
      </p:sp>
      <p:sp>
        <p:nvSpPr>
          <p:cNvPr id="151555" name="Rectangle 3"/>
          <p:cNvSpPr>
            <a:spLocks noGrp="1" noChangeArrowheads="1"/>
          </p:cNvSpPr>
          <p:nvPr>
            <p:ph type="body" idx="1"/>
          </p:nvPr>
        </p:nvSpPr>
        <p:spPr/>
        <p:txBody>
          <a:bodyPr/>
          <a:lstStyle/>
          <a:p>
            <a:r>
              <a:rPr lang="es-ES" sz="2000"/>
              <a:t>El control es la función del sistema empresarial, gracias a la cual se corrigen las desviaciones respecto a los planes y se asegura que se consiguen los objetivos</a:t>
            </a:r>
          </a:p>
          <a:p>
            <a:pPr lvl="1"/>
            <a:r>
              <a:rPr lang="es-ES" sz="1800"/>
              <a:t>Control a </a:t>
            </a:r>
            <a:r>
              <a:rPr lang="es-ES" sz="1800">
                <a:solidFill>
                  <a:srgbClr val="008000"/>
                </a:solidFill>
              </a:rPr>
              <a:t>priori</a:t>
            </a:r>
            <a:r>
              <a:rPr lang="es-ES" sz="1800"/>
              <a:t>: predicción de las situaciones que provocan desviaciones para su prevención. </a:t>
            </a:r>
            <a:r>
              <a:rPr lang="es-ES" sz="1800" i="1"/>
              <a:t>Chequeos preventivos</a:t>
            </a:r>
            <a:endParaRPr lang="es-ES" sz="1800"/>
          </a:p>
          <a:p>
            <a:pPr lvl="1"/>
            <a:r>
              <a:rPr lang="es-ES" sz="1800"/>
              <a:t>Control a </a:t>
            </a:r>
            <a:r>
              <a:rPr lang="es-ES" sz="1800">
                <a:solidFill>
                  <a:srgbClr val="008000"/>
                </a:solidFill>
              </a:rPr>
              <a:t>posteriori</a:t>
            </a:r>
            <a:r>
              <a:rPr lang="es-ES" sz="1800"/>
              <a:t>: se toman decisiones correctoras cuando se detectan las desviaciones y se analizan las causas</a:t>
            </a:r>
          </a:p>
          <a:p>
            <a:r>
              <a:rPr lang="es-ES" sz="2000"/>
              <a:t>Los estándares de rendimiento se han de fijar acordes a los objetivos</a:t>
            </a:r>
          </a:p>
        </p:txBody>
      </p:sp>
      <p:cxnSp>
        <p:nvCxnSpPr>
          <p:cNvPr id="151557" name="AutoShape 5"/>
          <p:cNvCxnSpPr>
            <a:cxnSpLocks noChangeShapeType="1"/>
            <a:stCxn id="151590" idx="0"/>
            <a:endCxn id="151572" idx="2"/>
          </p:cNvCxnSpPr>
          <p:nvPr/>
        </p:nvCxnSpPr>
        <p:spPr bwMode="auto">
          <a:xfrm flipV="1">
            <a:off x="5981700" y="3886200"/>
            <a:ext cx="0" cy="228600"/>
          </a:xfrm>
          <a:prstGeom prst="straightConnector1">
            <a:avLst/>
          </a:prstGeom>
          <a:noFill/>
          <a:ln w="38100">
            <a:solidFill>
              <a:srgbClr val="CC0000"/>
            </a:solidFill>
            <a:round/>
            <a:headEnd/>
            <a:tailEnd type="triangle" w="med" len="med"/>
          </a:ln>
          <a:effectLst/>
        </p:spPr>
      </p:cxnSp>
      <p:sp>
        <p:nvSpPr>
          <p:cNvPr id="151559" name="Rectangle 7"/>
          <p:cNvSpPr>
            <a:spLocks noChangeArrowheads="1"/>
          </p:cNvSpPr>
          <p:nvPr/>
        </p:nvSpPr>
        <p:spPr bwMode="auto">
          <a:xfrm>
            <a:off x="609600" y="4114800"/>
            <a:ext cx="990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Objetivos</a:t>
            </a:r>
          </a:p>
        </p:txBody>
      </p:sp>
      <p:sp>
        <p:nvSpPr>
          <p:cNvPr id="151561" name="Rectangle 9"/>
          <p:cNvSpPr>
            <a:spLocks noChangeArrowheads="1"/>
          </p:cNvSpPr>
          <p:nvPr/>
        </p:nvSpPr>
        <p:spPr bwMode="auto">
          <a:xfrm>
            <a:off x="1981200" y="4114800"/>
            <a:ext cx="1371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b="1"/>
              <a:t>Planificación</a:t>
            </a:r>
          </a:p>
        </p:txBody>
      </p:sp>
      <p:sp>
        <p:nvSpPr>
          <p:cNvPr id="151562" name="AutoShape 10"/>
          <p:cNvSpPr>
            <a:spLocks noChangeArrowheads="1"/>
          </p:cNvSpPr>
          <p:nvPr/>
        </p:nvSpPr>
        <p:spPr bwMode="auto">
          <a:xfrm>
            <a:off x="1676400" y="41910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51566" name="AutoShape 14"/>
          <p:cNvSpPr>
            <a:spLocks noChangeArrowheads="1"/>
          </p:cNvSpPr>
          <p:nvPr/>
        </p:nvSpPr>
        <p:spPr bwMode="auto">
          <a:xfrm>
            <a:off x="3429000" y="41910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endParaRPr lang="es-ES"/>
          </a:p>
        </p:txBody>
      </p:sp>
      <p:sp>
        <p:nvSpPr>
          <p:cNvPr id="151569" name="Rectangle 17"/>
          <p:cNvSpPr>
            <a:spLocks noChangeArrowheads="1"/>
          </p:cNvSpPr>
          <p:nvPr/>
        </p:nvSpPr>
        <p:spPr bwMode="auto">
          <a:xfrm>
            <a:off x="1981200" y="5715000"/>
            <a:ext cx="1371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r>
              <a:rPr lang="es-ES" sz="1600"/>
              <a:t>Estándares de</a:t>
            </a:r>
          </a:p>
          <a:p>
            <a:r>
              <a:rPr lang="es-ES" sz="1600"/>
              <a:t>rendimiento</a:t>
            </a:r>
          </a:p>
        </p:txBody>
      </p:sp>
      <p:sp>
        <p:nvSpPr>
          <p:cNvPr id="151572" name="Rectangle 20"/>
          <p:cNvSpPr>
            <a:spLocks noChangeArrowheads="1"/>
          </p:cNvSpPr>
          <p:nvPr/>
        </p:nvSpPr>
        <p:spPr bwMode="auto">
          <a:xfrm>
            <a:off x="3848100" y="3581400"/>
            <a:ext cx="4267200" cy="3048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Sistema información: medición rendimiento</a:t>
            </a:r>
          </a:p>
        </p:txBody>
      </p:sp>
      <p:sp>
        <p:nvSpPr>
          <p:cNvPr id="151573" name="Rectangle 21"/>
          <p:cNvSpPr>
            <a:spLocks noChangeArrowheads="1"/>
          </p:cNvSpPr>
          <p:nvPr/>
        </p:nvSpPr>
        <p:spPr bwMode="auto">
          <a:xfrm>
            <a:off x="3810000" y="5219700"/>
            <a:ext cx="4267200" cy="304800"/>
          </a:xfrm>
          <a:prstGeom prst="rect">
            <a:avLst/>
          </a:prstGeom>
          <a:solidFill>
            <a:srgbClr val="CC6600"/>
          </a:solidFill>
          <a:ln w="9525">
            <a:noFill/>
            <a:miter lim="800000"/>
            <a:headEnd/>
            <a:tailEnd/>
          </a:ln>
          <a:effectLst>
            <a:outerShdw dist="35921" dir="2700000" algn="ctr" rotWithShape="0">
              <a:schemeClr val="bg2"/>
            </a:outerShdw>
          </a:effectLst>
        </p:spPr>
        <p:txBody>
          <a:bodyPr lIns="36000" rIns="36000" anchor="ctr"/>
          <a:lstStyle/>
          <a:p>
            <a:r>
              <a:rPr lang="es-ES" sz="1600" b="1"/>
              <a:t>Control:</a:t>
            </a:r>
            <a:r>
              <a:rPr lang="es-ES" sz="1600"/>
              <a:t> medición de desviaciones</a:t>
            </a:r>
            <a:endParaRPr lang="es-ES" sz="1600" b="1"/>
          </a:p>
        </p:txBody>
      </p:sp>
      <p:cxnSp>
        <p:nvCxnSpPr>
          <p:cNvPr id="151574" name="AutoShape 22"/>
          <p:cNvCxnSpPr>
            <a:cxnSpLocks noChangeShapeType="1"/>
            <a:stCxn id="151572" idx="3"/>
            <a:endCxn id="151573" idx="3"/>
          </p:cNvCxnSpPr>
          <p:nvPr/>
        </p:nvCxnSpPr>
        <p:spPr bwMode="auto">
          <a:xfrm flipH="1">
            <a:off x="8077200" y="3733800"/>
            <a:ext cx="38100" cy="1638300"/>
          </a:xfrm>
          <a:prstGeom prst="bentConnector3">
            <a:avLst>
              <a:gd name="adj1" fmla="val -600000"/>
            </a:avLst>
          </a:prstGeom>
          <a:noFill/>
          <a:ln w="38100">
            <a:solidFill>
              <a:srgbClr val="CC6600"/>
            </a:solidFill>
            <a:miter lim="800000"/>
            <a:headEnd/>
            <a:tailEnd type="triangle" w="med" len="med"/>
          </a:ln>
          <a:effectLst/>
        </p:spPr>
      </p:cxnSp>
      <p:cxnSp>
        <p:nvCxnSpPr>
          <p:cNvPr id="151577" name="AutoShape 25"/>
          <p:cNvCxnSpPr>
            <a:cxnSpLocks noChangeShapeType="1"/>
            <a:stCxn id="151573" idx="1"/>
            <a:endCxn id="151586" idx="3"/>
          </p:cNvCxnSpPr>
          <p:nvPr/>
        </p:nvCxnSpPr>
        <p:spPr bwMode="auto">
          <a:xfrm rot="10800000">
            <a:off x="3352800" y="5372100"/>
            <a:ext cx="457200" cy="0"/>
          </a:xfrm>
          <a:prstGeom prst="straightConnector1">
            <a:avLst/>
          </a:prstGeom>
          <a:noFill/>
          <a:ln w="38100">
            <a:solidFill>
              <a:srgbClr val="CC6600"/>
            </a:solidFill>
            <a:round/>
            <a:headEnd/>
            <a:tailEnd type="triangle" w="med" len="med"/>
          </a:ln>
          <a:effectLst/>
        </p:spPr>
      </p:cxnSp>
      <p:cxnSp>
        <p:nvCxnSpPr>
          <p:cNvPr id="151578" name="AutoShape 26"/>
          <p:cNvCxnSpPr>
            <a:cxnSpLocks noChangeShapeType="1"/>
            <a:stCxn id="151559" idx="1"/>
            <a:endCxn id="151569" idx="1"/>
          </p:cNvCxnSpPr>
          <p:nvPr/>
        </p:nvCxnSpPr>
        <p:spPr bwMode="auto">
          <a:xfrm rot="10800000" flipH="1" flipV="1">
            <a:off x="609600" y="4381500"/>
            <a:ext cx="1371600" cy="1600200"/>
          </a:xfrm>
          <a:prstGeom prst="bentConnector3">
            <a:avLst>
              <a:gd name="adj1" fmla="val -16667"/>
            </a:avLst>
          </a:prstGeom>
          <a:noFill/>
          <a:ln w="38100">
            <a:solidFill>
              <a:srgbClr val="008000"/>
            </a:solidFill>
            <a:miter lim="800000"/>
            <a:headEnd/>
            <a:tailEnd type="triangle" w="med" len="med"/>
          </a:ln>
          <a:effectLst/>
        </p:spPr>
      </p:cxnSp>
      <p:sp>
        <p:nvSpPr>
          <p:cNvPr id="151586" name="Rectangle 34"/>
          <p:cNvSpPr>
            <a:spLocks noChangeArrowheads="1"/>
          </p:cNvSpPr>
          <p:nvPr/>
        </p:nvSpPr>
        <p:spPr bwMode="auto">
          <a:xfrm>
            <a:off x="1981200" y="5105400"/>
            <a:ext cx="1371600" cy="533400"/>
          </a:xfrm>
          <a:prstGeom prst="rect">
            <a:avLst/>
          </a:prstGeom>
          <a:solidFill>
            <a:srgbClr val="CC6600"/>
          </a:solidFill>
          <a:ln w="9525">
            <a:noFill/>
            <a:miter lim="800000"/>
            <a:headEnd/>
            <a:tailEnd/>
          </a:ln>
          <a:effectLst>
            <a:outerShdw dist="35921" dir="2700000" algn="ctr" rotWithShape="0">
              <a:schemeClr val="bg2"/>
            </a:outerShdw>
          </a:effectLst>
        </p:spPr>
        <p:txBody>
          <a:bodyPr lIns="36000" rIns="36000" anchor="ctr"/>
          <a:lstStyle/>
          <a:p>
            <a:r>
              <a:rPr lang="es-ES" sz="1600"/>
              <a:t>Decisiones de</a:t>
            </a:r>
          </a:p>
          <a:p>
            <a:r>
              <a:rPr lang="es-ES" sz="1600"/>
              <a:t>corrección</a:t>
            </a:r>
          </a:p>
        </p:txBody>
      </p:sp>
      <p:cxnSp>
        <p:nvCxnSpPr>
          <p:cNvPr id="151587" name="AutoShape 35"/>
          <p:cNvCxnSpPr>
            <a:cxnSpLocks noChangeShapeType="1"/>
            <a:stCxn id="151586" idx="0"/>
            <a:endCxn id="151561" idx="2"/>
          </p:cNvCxnSpPr>
          <p:nvPr/>
        </p:nvCxnSpPr>
        <p:spPr bwMode="auto">
          <a:xfrm rot="16200000">
            <a:off x="2438400" y="4876800"/>
            <a:ext cx="457200" cy="0"/>
          </a:xfrm>
          <a:prstGeom prst="straightConnector1">
            <a:avLst/>
          </a:prstGeom>
          <a:noFill/>
          <a:ln w="38100">
            <a:solidFill>
              <a:srgbClr val="CC6600"/>
            </a:solidFill>
            <a:round/>
            <a:headEnd/>
            <a:tailEnd type="triangle" w="med" len="med"/>
          </a:ln>
          <a:effectLst/>
        </p:spPr>
      </p:cxnSp>
      <p:cxnSp>
        <p:nvCxnSpPr>
          <p:cNvPr id="151588" name="AutoShape 36"/>
          <p:cNvCxnSpPr>
            <a:cxnSpLocks noChangeShapeType="1"/>
            <a:stCxn id="151586" idx="1"/>
            <a:endCxn id="151559" idx="2"/>
          </p:cNvCxnSpPr>
          <p:nvPr/>
        </p:nvCxnSpPr>
        <p:spPr bwMode="auto">
          <a:xfrm rot="10800000">
            <a:off x="1104900" y="4648200"/>
            <a:ext cx="876300" cy="723900"/>
          </a:xfrm>
          <a:prstGeom prst="bentConnector2">
            <a:avLst/>
          </a:prstGeom>
          <a:noFill/>
          <a:ln w="38100">
            <a:solidFill>
              <a:srgbClr val="CC6600"/>
            </a:solidFill>
            <a:miter lim="800000"/>
            <a:headEnd/>
            <a:tailEnd type="triangle" w="med" len="med"/>
          </a:ln>
          <a:effectLst/>
        </p:spPr>
      </p:cxnSp>
      <p:cxnSp>
        <p:nvCxnSpPr>
          <p:cNvPr id="151589" name="AutoShape 37"/>
          <p:cNvCxnSpPr>
            <a:cxnSpLocks noChangeShapeType="1"/>
            <a:stCxn id="151586" idx="0"/>
            <a:endCxn id="151590" idx="2"/>
          </p:cNvCxnSpPr>
          <p:nvPr/>
        </p:nvCxnSpPr>
        <p:spPr bwMode="auto">
          <a:xfrm rot="16200000">
            <a:off x="4095750" y="3219450"/>
            <a:ext cx="457200" cy="3314700"/>
          </a:xfrm>
          <a:prstGeom prst="bentConnector3">
            <a:avLst>
              <a:gd name="adj1" fmla="val 30903"/>
            </a:avLst>
          </a:prstGeom>
          <a:noFill/>
          <a:ln w="38100">
            <a:solidFill>
              <a:srgbClr val="CC6600"/>
            </a:solidFill>
            <a:miter lim="800000"/>
            <a:headEnd/>
            <a:tailEnd type="triangle" w="med" len="med"/>
          </a:ln>
          <a:effectLst/>
        </p:spPr>
      </p:cxnSp>
      <p:sp>
        <p:nvSpPr>
          <p:cNvPr id="151590" name="Rectangle 38"/>
          <p:cNvSpPr>
            <a:spLocks noChangeArrowheads="1"/>
          </p:cNvSpPr>
          <p:nvPr/>
        </p:nvSpPr>
        <p:spPr bwMode="auto">
          <a:xfrm>
            <a:off x="3848100" y="4114800"/>
            <a:ext cx="4267200" cy="5334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b="1"/>
              <a:t>Ejecución</a:t>
            </a:r>
            <a:r>
              <a:rPr lang="es-ES" sz="1600"/>
              <a:t> de los cursos de acción planificados</a:t>
            </a:r>
          </a:p>
        </p:txBody>
      </p:sp>
      <p:cxnSp>
        <p:nvCxnSpPr>
          <p:cNvPr id="151591" name="AutoShape 39"/>
          <p:cNvCxnSpPr>
            <a:cxnSpLocks noChangeShapeType="1"/>
            <a:stCxn id="151569" idx="3"/>
            <a:endCxn id="151573" idx="2"/>
          </p:cNvCxnSpPr>
          <p:nvPr/>
        </p:nvCxnSpPr>
        <p:spPr bwMode="auto">
          <a:xfrm flipV="1">
            <a:off x="3352800" y="5524500"/>
            <a:ext cx="2590800" cy="457200"/>
          </a:xfrm>
          <a:prstGeom prst="bentConnector2">
            <a:avLst/>
          </a:prstGeom>
          <a:noFill/>
          <a:ln w="38100">
            <a:solidFill>
              <a:srgbClr val="CC6600"/>
            </a:solidFill>
            <a:miter lim="800000"/>
            <a:headEnd/>
            <a:tailEnd type="triangle" w="med" len="med"/>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s-ES_tradnl"/>
              <a:t>Control</a:t>
            </a:r>
            <a:endParaRPr lang="es-ES"/>
          </a:p>
        </p:txBody>
      </p:sp>
      <p:sp>
        <p:nvSpPr>
          <p:cNvPr id="154627" name="Rectangle 3"/>
          <p:cNvSpPr>
            <a:spLocks noGrp="1" noChangeArrowheads="1"/>
          </p:cNvSpPr>
          <p:nvPr>
            <p:ph type="body" idx="1"/>
          </p:nvPr>
        </p:nvSpPr>
        <p:spPr/>
        <p:txBody>
          <a:bodyPr/>
          <a:lstStyle/>
          <a:p>
            <a:pPr>
              <a:lnSpc>
                <a:spcPct val="80000"/>
              </a:lnSpc>
            </a:pPr>
            <a:r>
              <a:rPr lang="es-ES" sz="2000"/>
              <a:t>Controles financieros: mediante presupuestos</a:t>
            </a:r>
          </a:p>
          <a:p>
            <a:pPr lvl="1">
              <a:lnSpc>
                <a:spcPct val="90000"/>
              </a:lnSpc>
            </a:pPr>
            <a:r>
              <a:rPr lang="es-ES" sz="1800"/>
              <a:t>Los planes generan necesidades de </a:t>
            </a:r>
            <a:r>
              <a:rPr lang="es-ES" sz="1800">
                <a:solidFill>
                  <a:srgbClr val="008000"/>
                </a:solidFill>
              </a:rPr>
              <a:t>recursos</a:t>
            </a:r>
            <a:r>
              <a:rPr lang="es-ES" sz="1800"/>
              <a:t> que se plasman en presupuestos como una </a:t>
            </a:r>
            <a:r>
              <a:rPr lang="es-ES" sz="1800">
                <a:solidFill>
                  <a:srgbClr val="008000"/>
                </a:solidFill>
              </a:rPr>
              <a:t>expresión económica</a:t>
            </a:r>
          </a:p>
          <a:p>
            <a:pPr lvl="1">
              <a:lnSpc>
                <a:spcPct val="90000"/>
              </a:lnSpc>
            </a:pPr>
            <a:r>
              <a:rPr lang="es-ES" sz="1800"/>
              <a:t>Controlar la ejecución del presupuesto es controlar los recursos empleados en los planes</a:t>
            </a:r>
          </a:p>
          <a:p>
            <a:pPr>
              <a:lnSpc>
                <a:spcPct val="80000"/>
              </a:lnSpc>
            </a:pPr>
            <a:r>
              <a:rPr lang="es-ES" sz="2000"/>
              <a:t>Presupuestos vinculados al ciclo de explotación</a:t>
            </a:r>
          </a:p>
          <a:p>
            <a:pPr lvl="1">
              <a:lnSpc>
                <a:spcPct val="90000"/>
              </a:lnSpc>
            </a:pPr>
            <a:r>
              <a:rPr lang="es-ES" sz="1800"/>
              <a:t>De ingresos y ventas: previsiones de ventas</a:t>
            </a:r>
          </a:p>
          <a:p>
            <a:pPr lvl="1">
              <a:lnSpc>
                <a:spcPct val="90000"/>
              </a:lnSpc>
            </a:pPr>
            <a:r>
              <a:rPr lang="es-ES" sz="1800"/>
              <a:t>De gastos: previsión de recursos asignados a las actividades</a:t>
            </a:r>
          </a:p>
          <a:p>
            <a:pPr lvl="1">
              <a:lnSpc>
                <a:spcPct val="90000"/>
              </a:lnSpc>
            </a:pPr>
            <a:r>
              <a:rPr lang="es-ES" sz="1800"/>
              <a:t>De resultados: cuenta de resultados previsional del centro de beneficio</a:t>
            </a:r>
          </a:p>
          <a:p>
            <a:pPr lvl="1">
              <a:lnSpc>
                <a:spcPct val="90000"/>
              </a:lnSpc>
            </a:pPr>
            <a:r>
              <a:rPr lang="es-ES" sz="1800"/>
              <a:t>De tesorería: permite asegurar la liquidez de la empresa en todo momento</a:t>
            </a:r>
          </a:p>
          <a:p>
            <a:pPr>
              <a:lnSpc>
                <a:spcPct val="80000"/>
              </a:lnSpc>
            </a:pPr>
            <a:r>
              <a:rPr lang="es-ES" sz="2000"/>
              <a:t>Presupuestos de capital</a:t>
            </a:r>
          </a:p>
          <a:p>
            <a:pPr lvl="1">
              <a:lnSpc>
                <a:spcPct val="90000"/>
              </a:lnSpc>
            </a:pPr>
            <a:r>
              <a:rPr lang="es-ES" sz="1800"/>
              <a:t>Vinculados a las </a:t>
            </a:r>
            <a:r>
              <a:rPr lang="es-ES" sz="1800">
                <a:solidFill>
                  <a:srgbClr val="008000"/>
                </a:solidFill>
              </a:rPr>
              <a:t>inversiones</a:t>
            </a:r>
            <a:r>
              <a:rPr lang="es-ES" sz="1800"/>
              <a:t> van más allá del ejercicio anual y aseguran la </a:t>
            </a:r>
            <a:r>
              <a:rPr lang="es-ES" sz="1800">
                <a:solidFill>
                  <a:srgbClr val="008000"/>
                </a:solidFill>
              </a:rPr>
              <a:t>financiación a largo plazo</a:t>
            </a:r>
            <a:r>
              <a:rPr lang="es-ES" sz="1800"/>
              <a:t> para realizar las inversiones</a:t>
            </a:r>
          </a:p>
          <a:p>
            <a:pPr>
              <a:lnSpc>
                <a:spcPct val="80000"/>
              </a:lnSpc>
            </a:pPr>
            <a:r>
              <a:rPr lang="es-ES" sz="2000"/>
              <a:t>Enfoques de presupuestación</a:t>
            </a:r>
          </a:p>
          <a:p>
            <a:pPr lvl="1">
              <a:lnSpc>
                <a:spcPct val="90000"/>
              </a:lnSpc>
            </a:pPr>
            <a:r>
              <a:rPr lang="es-ES" sz="1800"/>
              <a:t>Tradicional o </a:t>
            </a:r>
            <a:r>
              <a:rPr lang="es-ES" sz="1800">
                <a:solidFill>
                  <a:srgbClr val="008000"/>
                </a:solidFill>
              </a:rPr>
              <a:t>incremental</a:t>
            </a:r>
            <a:r>
              <a:rPr lang="es-ES" sz="1800"/>
              <a:t>: en base al presupuesto del año anterior</a:t>
            </a:r>
          </a:p>
          <a:p>
            <a:pPr lvl="1">
              <a:lnSpc>
                <a:spcPct val="90000"/>
              </a:lnSpc>
            </a:pPr>
            <a:r>
              <a:rPr lang="es-ES" sz="1800">
                <a:solidFill>
                  <a:srgbClr val="008000"/>
                </a:solidFill>
              </a:rPr>
              <a:t>Base cero:</a:t>
            </a:r>
            <a:r>
              <a:rPr lang="es-ES" sz="1800"/>
              <a:t> justificar la relevancia de las actividades para que se le asignen presupuestos. </a:t>
            </a:r>
            <a:r>
              <a:rPr lang="es-ES" sz="1800">
                <a:solidFill>
                  <a:srgbClr val="008000"/>
                </a:solidFill>
              </a:rPr>
              <a:t>Más eficiencia</a:t>
            </a:r>
            <a:r>
              <a:rPr lang="es-ES" sz="1800"/>
              <a:t>, </a:t>
            </a:r>
            <a:r>
              <a:rPr lang="es-ES" sz="1800">
                <a:solidFill>
                  <a:srgbClr val="008000"/>
                </a:solidFill>
              </a:rPr>
              <a:t>más trabajo</a:t>
            </a:r>
            <a:r>
              <a:rPr lang="es-ES" sz="1800"/>
              <a:t> de planificación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s-ES" dirty="0"/>
              <a:t>Objetivos de Dirección y </a:t>
            </a:r>
            <a:r>
              <a:rPr lang="es-ES" dirty="0" smtClean="0"/>
              <a:t>principales </a:t>
            </a:r>
            <a:r>
              <a:rPr lang="es-ES" dirty="0"/>
              <a:t>funciones</a:t>
            </a:r>
          </a:p>
        </p:txBody>
      </p:sp>
      <p:sp>
        <p:nvSpPr>
          <p:cNvPr id="125955" name="Rectangle 3"/>
          <p:cNvSpPr>
            <a:spLocks noGrp="1" noChangeArrowheads="1"/>
          </p:cNvSpPr>
          <p:nvPr>
            <p:ph type="body" idx="1"/>
          </p:nvPr>
        </p:nvSpPr>
        <p:spPr>
          <a:xfrm>
            <a:off x="179512" y="990600"/>
            <a:ext cx="7772400" cy="2510408"/>
          </a:xfrm>
        </p:spPr>
        <p:txBody>
          <a:bodyPr/>
          <a:lstStyle/>
          <a:p>
            <a:r>
              <a:rPr lang="es-ES" dirty="0"/>
              <a:t>Pilotar el sistema = establecer las direcciones a seguir y velar porque realmente se sigan</a:t>
            </a:r>
          </a:p>
          <a:p>
            <a:pPr lvl="1"/>
            <a:r>
              <a:rPr lang="es-ES" dirty="0" smtClean="0">
                <a:solidFill>
                  <a:srgbClr val="008000"/>
                </a:solidFill>
              </a:rPr>
              <a:t>Dar respuesta </a:t>
            </a:r>
            <a:r>
              <a:rPr lang="es-ES" dirty="0" smtClean="0"/>
              <a:t>a los objetivos de los agentes económicos del entorno, </a:t>
            </a:r>
            <a:r>
              <a:rPr lang="es-ES" dirty="0"/>
              <a:t>principalmente </a:t>
            </a:r>
            <a:r>
              <a:rPr lang="es-ES" dirty="0" smtClean="0"/>
              <a:t>las del Consejo </a:t>
            </a:r>
            <a:r>
              <a:rPr lang="es-ES" dirty="0"/>
              <a:t>de Administración</a:t>
            </a:r>
          </a:p>
          <a:p>
            <a:pPr lvl="1"/>
            <a:r>
              <a:rPr lang="es-ES" dirty="0"/>
              <a:t>Elaborar la </a:t>
            </a:r>
            <a:r>
              <a:rPr lang="es-ES" dirty="0">
                <a:solidFill>
                  <a:srgbClr val="008000"/>
                </a:solidFill>
              </a:rPr>
              <a:t>estrategia</a:t>
            </a:r>
            <a:r>
              <a:rPr lang="es-ES" dirty="0"/>
              <a:t>: fijar objetivos generales y parciales</a:t>
            </a:r>
          </a:p>
          <a:p>
            <a:pPr lvl="1"/>
            <a:r>
              <a:rPr lang="es-ES" dirty="0"/>
              <a:t>Establecer los </a:t>
            </a:r>
            <a:r>
              <a:rPr lang="es-ES" dirty="0">
                <a:solidFill>
                  <a:srgbClr val="008000"/>
                </a:solidFill>
              </a:rPr>
              <a:t>planes</a:t>
            </a:r>
            <a:r>
              <a:rPr lang="es-ES" dirty="0"/>
              <a:t> para desarrollar la estrategia</a:t>
            </a:r>
          </a:p>
          <a:p>
            <a:pPr lvl="1"/>
            <a:r>
              <a:rPr lang="es-ES" dirty="0">
                <a:solidFill>
                  <a:srgbClr val="008000"/>
                </a:solidFill>
              </a:rPr>
              <a:t>Organizar</a:t>
            </a:r>
            <a:r>
              <a:rPr lang="es-ES" dirty="0"/>
              <a:t> los recursos para desarrollar los </a:t>
            </a:r>
            <a:r>
              <a:rPr lang="es-ES" dirty="0" smtClean="0"/>
              <a:t>planes</a:t>
            </a:r>
            <a:endParaRPr lang="es-ES" dirty="0"/>
          </a:p>
        </p:txBody>
      </p:sp>
      <p:sp>
        <p:nvSpPr>
          <p:cNvPr id="125970" name="Rectangle 18"/>
          <p:cNvSpPr>
            <a:spLocks noChangeArrowheads="1"/>
          </p:cNvSpPr>
          <p:nvPr/>
        </p:nvSpPr>
        <p:spPr bwMode="auto">
          <a:xfrm>
            <a:off x="179512" y="3501008"/>
            <a:ext cx="6172200" cy="3096344"/>
          </a:xfrm>
          <a:prstGeom prst="rect">
            <a:avLst/>
          </a:prstGeom>
          <a:noFill/>
          <a:ln w="9525">
            <a:noFill/>
            <a:miter lim="800000"/>
            <a:headEnd/>
            <a:tailEnd/>
          </a:ln>
          <a:effectLst/>
        </p:spPr>
        <p:txBody>
          <a:bodyPr/>
          <a:lstStyle/>
          <a:p>
            <a:pPr marL="576263" lvl="1" indent="-196850" algn="l">
              <a:spcBef>
                <a:spcPct val="20000"/>
              </a:spcBef>
              <a:buClr>
                <a:srgbClr val="FF9900"/>
              </a:buClr>
              <a:buFontTx/>
              <a:buChar char="•"/>
            </a:pPr>
            <a:r>
              <a:rPr lang="es-ES" sz="2000" dirty="0" smtClean="0">
                <a:solidFill>
                  <a:srgbClr val="008000"/>
                </a:solidFill>
              </a:rPr>
              <a:t>Dirigir</a:t>
            </a:r>
            <a:r>
              <a:rPr lang="es-ES" sz="2000" dirty="0" smtClean="0">
                <a:solidFill>
                  <a:schemeClr val="tx1"/>
                </a:solidFill>
              </a:rPr>
              <a:t> a las personas (hacer </a:t>
            </a:r>
            <a:r>
              <a:rPr lang="es-ES" sz="2000" dirty="0" err="1" smtClean="0">
                <a:solidFill>
                  <a:schemeClr val="tx1"/>
                </a:solidFill>
              </a:rPr>
              <a:t>hacer</a:t>
            </a:r>
            <a:r>
              <a:rPr lang="es-ES" sz="2000" dirty="0" smtClean="0">
                <a:solidFill>
                  <a:schemeClr val="tx1"/>
                </a:solidFill>
              </a:rPr>
              <a:t>) para ejecutar los planes</a:t>
            </a:r>
          </a:p>
          <a:p>
            <a:pPr marL="576263" lvl="1" indent="-196850" algn="l">
              <a:spcBef>
                <a:spcPct val="20000"/>
              </a:spcBef>
              <a:buClr>
                <a:srgbClr val="FF9900"/>
              </a:buClr>
              <a:buFontTx/>
              <a:buChar char="•"/>
            </a:pPr>
            <a:r>
              <a:rPr lang="es-ES" sz="2000" dirty="0" smtClean="0">
                <a:solidFill>
                  <a:srgbClr val="008000"/>
                </a:solidFill>
              </a:rPr>
              <a:t>Controlar</a:t>
            </a:r>
            <a:r>
              <a:rPr lang="es-ES" sz="2000" dirty="0" smtClean="0">
                <a:solidFill>
                  <a:schemeClr val="tx1"/>
                </a:solidFill>
              </a:rPr>
              <a:t> actividad se ajusta a los planes trazados</a:t>
            </a:r>
          </a:p>
          <a:p>
            <a:pPr marL="952500" lvl="2" indent="-185738" algn="l">
              <a:spcBef>
                <a:spcPct val="20000"/>
              </a:spcBef>
              <a:buClr>
                <a:srgbClr val="FF9900"/>
              </a:buClr>
              <a:buFontTx/>
              <a:buChar char="–"/>
            </a:pPr>
            <a:r>
              <a:rPr lang="es-ES" sz="1800" dirty="0" smtClean="0">
                <a:solidFill>
                  <a:schemeClr val="tx1"/>
                </a:solidFill>
              </a:rPr>
              <a:t>Indicadores de cumplimiento de objetivos</a:t>
            </a:r>
          </a:p>
          <a:p>
            <a:pPr marL="952500" lvl="2" indent="-185738" algn="l">
              <a:spcBef>
                <a:spcPct val="20000"/>
              </a:spcBef>
              <a:buClr>
                <a:srgbClr val="FF9900"/>
              </a:buClr>
              <a:buFontTx/>
              <a:buChar char="–"/>
            </a:pPr>
            <a:r>
              <a:rPr lang="es-ES" sz="1800" dirty="0" smtClean="0">
                <a:solidFill>
                  <a:schemeClr val="tx1"/>
                </a:solidFill>
              </a:rPr>
              <a:t>Sistema de información: grado de cumplimiento, desviaciones</a:t>
            </a:r>
          </a:p>
          <a:p>
            <a:pPr marL="576263" lvl="1" indent="-196850" algn="l">
              <a:spcBef>
                <a:spcPct val="20000"/>
              </a:spcBef>
              <a:buClr>
                <a:srgbClr val="FF9900"/>
              </a:buClr>
              <a:buFontTx/>
              <a:buChar char="•"/>
            </a:pPr>
            <a:r>
              <a:rPr lang="es-ES" sz="2000" dirty="0" smtClean="0">
                <a:solidFill>
                  <a:srgbClr val="008000"/>
                </a:solidFill>
              </a:rPr>
              <a:t>Decidir</a:t>
            </a:r>
            <a:r>
              <a:rPr lang="es-ES" sz="2000" dirty="0" smtClean="0">
                <a:solidFill>
                  <a:schemeClr val="tx1"/>
                </a:solidFill>
              </a:rPr>
              <a:t>: analizar problemas, elegir alternativas en función de los objetivos a conseguir</a:t>
            </a:r>
            <a:endParaRPr lang="es-ES" sz="2000" dirty="0">
              <a:solidFill>
                <a:schemeClr val="tx1"/>
              </a:solidFill>
            </a:endParaRPr>
          </a:p>
        </p:txBody>
      </p:sp>
      <p:grpSp>
        <p:nvGrpSpPr>
          <p:cNvPr id="125975" name="Group 23"/>
          <p:cNvGrpSpPr>
            <a:grpSpLocks/>
          </p:cNvGrpSpPr>
          <p:nvPr/>
        </p:nvGrpSpPr>
        <p:grpSpPr bwMode="auto">
          <a:xfrm>
            <a:off x="6248400" y="3352800"/>
            <a:ext cx="2903538" cy="2743200"/>
            <a:chOff x="3936" y="2112"/>
            <a:chExt cx="1829" cy="1728"/>
          </a:xfrm>
        </p:grpSpPr>
        <p:grpSp>
          <p:nvGrpSpPr>
            <p:cNvPr id="125972" name="Group 20"/>
            <p:cNvGrpSpPr>
              <a:grpSpLocks/>
            </p:cNvGrpSpPr>
            <p:nvPr/>
          </p:nvGrpSpPr>
          <p:grpSpPr bwMode="auto">
            <a:xfrm>
              <a:off x="3936" y="2112"/>
              <a:ext cx="1829" cy="1728"/>
              <a:chOff x="3936" y="2112"/>
              <a:chExt cx="1829" cy="1728"/>
            </a:xfrm>
          </p:grpSpPr>
          <p:sp>
            <p:nvSpPr>
              <p:cNvPr id="125963" name="AutoShape 11"/>
              <p:cNvSpPr>
                <a:spLocks noChangeArrowheads="1"/>
              </p:cNvSpPr>
              <p:nvPr/>
            </p:nvSpPr>
            <p:spPr bwMode="auto">
              <a:xfrm rot="36009917">
                <a:off x="3798" y="2429"/>
                <a:ext cx="1569" cy="1254"/>
              </a:xfrm>
              <a:custGeom>
                <a:avLst/>
                <a:gdLst>
                  <a:gd name="G0" fmla="+- -436730 0 0"/>
                  <a:gd name="G1" fmla="+- -5793398 0 0"/>
                  <a:gd name="G2" fmla="+- -436730 0 -5793398"/>
                  <a:gd name="G3" fmla="+- 10800 0 0"/>
                  <a:gd name="G4" fmla="+- 0 0 -436730"/>
                  <a:gd name="T0" fmla="*/ 360 256 1"/>
                  <a:gd name="T1" fmla="*/ 0 256 1"/>
                  <a:gd name="G5" fmla="+- G2 T0 T1"/>
                  <a:gd name="G6" fmla="?: G2 G2 G5"/>
                  <a:gd name="G7" fmla="+- 0 0 G6"/>
                  <a:gd name="G8" fmla="+- 4670 0 0"/>
                  <a:gd name="G9" fmla="+- 0 0 -5793398"/>
                  <a:gd name="G10" fmla="+- 4670 0 2700"/>
                  <a:gd name="G11" fmla="cos G10 -436730"/>
                  <a:gd name="G12" fmla="sin G10 -436730"/>
                  <a:gd name="G13" fmla="cos 13500 -436730"/>
                  <a:gd name="G14" fmla="sin 13500 -436730"/>
                  <a:gd name="G15" fmla="+- G11 10800 0"/>
                  <a:gd name="G16" fmla="+- G12 10800 0"/>
                  <a:gd name="G17" fmla="+- G13 10800 0"/>
                  <a:gd name="G18" fmla="+- G14 10800 0"/>
                  <a:gd name="G19" fmla="*/ 4670 1 2"/>
                  <a:gd name="G20" fmla="+- G19 5400 0"/>
                  <a:gd name="G21" fmla="cos G20 -436730"/>
                  <a:gd name="G22" fmla="sin G20 -436730"/>
                  <a:gd name="G23" fmla="+- G21 10800 0"/>
                  <a:gd name="G24" fmla="+- G12 G23 G22"/>
                  <a:gd name="G25" fmla="+- G22 G23 G11"/>
                  <a:gd name="G26" fmla="cos 10800 -436730"/>
                  <a:gd name="G27" fmla="sin 10800 -436730"/>
                  <a:gd name="G28" fmla="cos 4670 -436730"/>
                  <a:gd name="G29" fmla="sin 4670 -436730"/>
                  <a:gd name="G30" fmla="+- G26 10800 0"/>
                  <a:gd name="G31" fmla="+- G27 10800 0"/>
                  <a:gd name="G32" fmla="+- G28 10800 0"/>
                  <a:gd name="G33" fmla="+- G29 10800 0"/>
                  <a:gd name="G34" fmla="+- G19 5400 0"/>
                  <a:gd name="G35" fmla="cos G34 -5793398"/>
                  <a:gd name="G36" fmla="sin G34 -5793398"/>
                  <a:gd name="G37" fmla="+/ -5793398 -436730 2"/>
                  <a:gd name="T2" fmla="*/ 180 256 1"/>
                  <a:gd name="T3" fmla="*/ 0 256 1"/>
                  <a:gd name="G38" fmla="+- G37 T2 T3"/>
                  <a:gd name="G39" fmla="?: G2 G37 G38"/>
                  <a:gd name="G40" fmla="cos 10800 G39"/>
                  <a:gd name="G41" fmla="sin 10800 G39"/>
                  <a:gd name="G42" fmla="cos 4670 G39"/>
                  <a:gd name="G43" fmla="sin 4670 G39"/>
                  <a:gd name="G44" fmla="+- G40 10800 0"/>
                  <a:gd name="G45" fmla="+- G41 10800 0"/>
                  <a:gd name="G46" fmla="+- G42 10800 0"/>
                  <a:gd name="G47" fmla="+- G43 10800 0"/>
                  <a:gd name="G48" fmla="+- G35 10800 0"/>
                  <a:gd name="G49" fmla="+- G36 10800 0"/>
                  <a:gd name="T4" fmla="*/ 18091 w 21600"/>
                  <a:gd name="T5" fmla="*/ 2833 h 21600"/>
                  <a:gd name="T6" fmla="*/ 11015 w 21600"/>
                  <a:gd name="T7" fmla="*/ 3068 h 21600"/>
                  <a:gd name="T8" fmla="*/ 13953 w 21600"/>
                  <a:gd name="T9" fmla="*/ 7355 h 21600"/>
                  <a:gd name="T10" fmla="*/ 24208 w 21600"/>
                  <a:gd name="T11" fmla="*/ 9233 h 21600"/>
                  <a:gd name="T12" fmla="*/ 19151 w 21600"/>
                  <a:gd name="T13" fmla="*/ 15628 h 21600"/>
                  <a:gd name="T14" fmla="*/ 12756 w 21600"/>
                  <a:gd name="T15" fmla="*/ 1057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B1BA00"/>
              </a:solidFill>
              <a:ln w="9525">
                <a:noFill/>
                <a:miter lim="800000"/>
                <a:headEnd/>
                <a:tailEnd/>
              </a:ln>
              <a:effectLst/>
            </p:spPr>
            <p:txBody>
              <a:bodyPr vert="eaVert" wrap="none" anchor="ctr"/>
              <a:lstStyle/>
              <a:p>
                <a:endParaRPr lang="es-ES" sz="1000"/>
              </a:p>
            </p:txBody>
          </p:sp>
          <p:sp>
            <p:nvSpPr>
              <p:cNvPr id="125962" name="AutoShape 10"/>
              <p:cNvSpPr>
                <a:spLocks noChangeArrowheads="1"/>
              </p:cNvSpPr>
              <p:nvPr/>
            </p:nvSpPr>
            <p:spPr bwMode="auto">
              <a:xfrm rot="31950784">
                <a:off x="4052" y="2586"/>
                <a:ext cx="1569" cy="1254"/>
              </a:xfrm>
              <a:custGeom>
                <a:avLst/>
                <a:gdLst>
                  <a:gd name="G0" fmla="+- -436730 0 0"/>
                  <a:gd name="G1" fmla="+- -5793398 0 0"/>
                  <a:gd name="G2" fmla="+- -436730 0 -5793398"/>
                  <a:gd name="G3" fmla="+- 10800 0 0"/>
                  <a:gd name="G4" fmla="+- 0 0 -436730"/>
                  <a:gd name="T0" fmla="*/ 360 256 1"/>
                  <a:gd name="T1" fmla="*/ 0 256 1"/>
                  <a:gd name="G5" fmla="+- G2 T0 T1"/>
                  <a:gd name="G6" fmla="?: G2 G2 G5"/>
                  <a:gd name="G7" fmla="+- 0 0 G6"/>
                  <a:gd name="G8" fmla="+- 4670 0 0"/>
                  <a:gd name="G9" fmla="+- 0 0 -5793398"/>
                  <a:gd name="G10" fmla="+- 4670 0 2700"/>
                  <a:gd name="G11" fmla="cos G10 -436730"/>
                  <a:gd name="G12" fmla="sin G10 -436730"/>
                  <a:gd name="G13" fmla="cos 13500 -436730"/>
                  <a:gd name="G14" fmla="sin 13500 -436730"/>
                  <a:gd name="G15" fmla="+- G11 10800 0"/>
                  <a:gd name="G16" fmla="+- G12 10800 0"/>
                  <a:gd name="G17" fmla="+- G13 10800 0"/>
                  <a:gd name="G18" fmla="+- G14 10800 0"/>
                  <a:gd name="G19" fmla="*/ 4670 1 2"/>
                  <a:gd name="G20" fmla="+- G19 5400 0"/>
                  <a:gd name="G21" fmla="cos G20 -436730"/>
                  <a:gd name="G22" fmla="sin G20 -436730"/>
                  <a:gd name="G23" fmla="+- G21 10800 0"/>
                  <a:gd name="G24" fmla="+- G12 G23 G22"/>
                  <a:gd name="G25" fmla="+- G22 G23 G11"/>
                  <a:gd name="G26" fmla="cos 10800 -436730"/>
                  <a:gd name="G27" fmla="sin 10800 -436730"/>
                  <a:gd name="G28" fmla="cos 4670 -436730"/>
                  <a:gd name="G29" fmla="sin 4670 -436730"/>
                  <a:gd name="G30" fmla="+- G26 10800 0"/>
                  <a:gd name="G31" fmla="+- G27 10800 0"/>
                  <a:gd name="G32" fmla="+- G28 10800 0"/>
                  <a:gd name="G33" fmla="+- G29 10800 0"/>
                  <a:gd name="G34" fmla="+- G19 5400 0"/>
                  <a:gd name="G35" fmla="cos G34 -5793398"/>
                  <a:gd name="G36" fmla="sin G34 -5793398"/>
                  <a:gd name="G37" fmla="+/ -5793398 -436730 2"/>
                  <a:gd name="T2" fmla="*/ 180 256 1"/>
                  <a:gd name="T3" fmla="*/ 0 256 1"/>
                  <a:gd name="G38" fmla="+- G37 T2 T3"/>
                  <a:gd name="G39" fmla="?: G2 G37 G38"/>
                  <a:gd name="G40" fmla="cos 10800 G39"/>
                  <a:gd name="G41" fmla="sin 10800 G39"/>
                  <a:gd name="G42" fmla="cos 4670 G39"/>
                  <a:gd name="G43" fmla="sin 4670 G39"/>
                  <a:gd name="G44" fmla="+- G40 10800 0"/>
                  <a:gd name="G45" fmla="+- G41 10800 0"/>
                  <a:gd name="G46" fmla="+- G42 10800 0"/>
                  <a:gd name="G47" fmla="+- G43 10800 0"/>
                  <a:gd name="G48" fmla="+- G35 10800 0"/>
                  <a:gd name="G49" fmla="+- G36 10800 0"/>
                  <a:gd name="T4" fmla="*/ 18091 w 21600"/>
                  <a:gd name="T5" fmla="*/ 2833 h 21600"/>
                  <a:gd name="T6" fmla="*/ 11015 w 21600"/>
                  <a:gd name="T7" fmla="*/ 3068 h 21600"/>
                  <a:gd name="T8" fmla="*/ 13953 w 21600"/>
                  <a:gd name="T9" fmla="*/ 7355 h 21600"/>
                  <a:gd name="T10" fmla="*/ 24208 w 21600"/>
                  <a:gd name="T11" fmla="*/ 9233 h 21600"/>
                  <a:gd name="T12" fmla="*/ 19151 w 21600"/>
                  <a:gd name="T13" fmla="*/ 15628 h 21600"/>
                  <a:gd name="T14" fmla="*/ 12756 w 21600"/>
                  <a:gd name="T15" fmla="*/ 1057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018F60"/>
              </a:solidFill>
              <a:ln w="9525">
                <a:noFill/>
                <a:miter lim="800000"/>
                <a:headEnd/>
                <a:tailEnd/>
              </a:ln>
              <a:effectLst/>
            </p:spPr>
            <p:txBody>
              <a:bodyPr rot="10800000" wrap="none" anchor="ctr"/>
              <a:lstStyle/>
              <a:p>
                <a:endParaRPr lang="es-ES" sz="1000"/>
              </a:p>
            </p:txBody>
          </p:sp>
          <p:sp>
            <p:nvSpPr>
              <p:cNvPr id="125961" name="AutoShape 9"/>
              <p:cNvSpPr>
                <a:spLocks noChangeArrowheads="1"/>
              </p:cNvSpPr>
              <p:nvPr/>
            </p:nvSpPr>
            <p:spPr bwMode="auto">
              <a:xfrm rot="6374909">
                <a:off x="4230" y="2429"/>
                <a:ext cx="1569" cy="1254"/>
              </a:xfrm>
              <a:custGeom>
                <a:avLst/>
                <a:gdLst>
                  <a:gd name="G0" fmla="+- -436730 0 0"/>
                  <a:gd name="G1" fmla="+- -5793398 0 0"/>
                  <a:gd name="G2" fmla="+- -436730 0 -5793398"/>
                  <a:gd name="G3" fmla="+- 10800 0 0"/>
                  <a:gd name="G4" fmla="+- 0 0 -436730"/>
                  <a:gd name="T0" fmla="*/ 360 256 1"/>
                  <a:gd name="T1" fmla="*/ 0 256 1"/>
                  <a:gd name="G5" fmla="+- G2 T0 T1"/>
                  <a:gd name="G6" fmla="?: G2 G2 G5"/>
                  <a:gd name="G7" fmla="+- 0 0 G6"/>
                  <a:gd name="G8" fmla="+- 4670 0 0"/>
                  <a:gd name="G9" fmla="+- 0 0 -5793398"/>
                  <a:gd name="G10" fmla="+- 4670 0 2700"/>
                  <a:gd name="G11" fmla="cos G10 -436730"/>
                  <a:gd name="G12" fmla="sin G10 -436730"/>
                  <a:gd name="G13" fmla="cos 13500 -436730"/>
                  <a:gd name="G14" fmla="sin 13500 -436730"/>
                  <a:gd name="G15" fmla="+- G11 10800 0"/>
                  <a:gd name="G16" fmla="+- G12 10800 0"/>
                  <a:gd name="G17" fmla="+- G13 10800 0"/>
                  <a:gd name="G18" fmla="+- G14 10800 0"/>
                  <a:gd name="G19" fmla="*/ 4670 1 2"/>
                  <a:gd name="G20" fmla="+- G19 5400 0"/>
                  <a:gd name="G21" fmla="cos G20 -436730"/>
                  <a:gd name="G22" fmla="sin G20 -436730"/>
                  <a:gd name="G23" fmla="+- G21 10800 0"/>
                  <a:gd name="G24" fmla="+- G12 G23 G22"/>
                  <a:gd name="G25" fmla="+- G22 G23 G11"/>
                  <a:gd name="G26" fmla="cos 10800 -436730"/>
                  <a:gd name="G27" fmla="sin 10800 -436730"/>
                  <a:gd name="G28" fmla="cos 4670 -436730"/>
                  <a:gd name="G29" fmla="sin 4670 -436730"/>
                  <a:gd name="G30" fmla="+- G26 10800 0"/>
                  <a:gd name="G31" fmla="+- G27 10800 0"/>
                  <a:gd name="G32" fmla="+- G28 10800 0"/>
                  <a:gd name="G33" fmla="+- G29 10800 0"/>
                  <a:gd name="G34" fmla="+- G19 5400 0"/>
                  <a:gd name="G35" fmla="cos G34 -5793398"/>
                  <a:gd name="G36" fmla="sin G34 -5793398"/>
                  <a:gd name="G37" fmla="+/ -5793398 -436730 2"/>
                  <a:gd name="T2" fmla="*/ 180 256 1"/>
                  <a:gd name="T3" fmla="*/ 0 256 1"/>
                  <a:gd name="G38" fmla="+- G37 T2 T3"/>
                  <a:gd name="G39" fmla="?: G2 G37 G38"/>
                  <a:gd name="G40" fmla="cos 10800 G39"/>
                  <a:gd name="G41" fmla="sin 10800 G39"/>
                  <a:gd name="G42" fmla="cos 4670 G39"/>
                  <a:gd name="G43" fmla="sin 4670 G39"/>
                  <a:gd name="G44" fmla="+- G40 10800 0"/>
                  <a:gd name="G45" fmla="+- G41 10800 0"/>
                  <a:gd name="G46" fmla="+- G42 10800 0"/>
                  <a:gd name="G47" fmla="+- G43 10800 0"/>
                  <a:gd name="G48" fmla="+- G35 10800 0"/>
                  <a:gd name="G49" fmla="+- G36 10800 0"/>
                  <a:gd name="T4" fmla="*/ 18091 w 21600"/>
                  <a:gd name="T5" fmla="*/ 2833 h 21600"/>
                  <a:gd name="T6" fmla="*/ 11015 w 21600"/>
                  <a:gd name="T7" fmla="*/ 3068 h 21600"/>
                  <a:gd name="T8" fmla="*/ 13953 w 21600"/>
                  <a:gd name="T9" fmla="*/ 7355 h 21600"/>
                  <a:gd name="T10" fmla="*/ 24208 w 21600"/>
                  <a:gd name="T11" fmla="*/ 9233 h 21600"/>
                  <a:gd name="T12" fmla="*/ 19151 w 21600"/>
                  <a:gd name="T13" fmla="*/ 15628 h 21600"/>
                  <a:gd name="T14" fmla="*/ 12756 w 21600"/>
                  <a:gd name="T15" fmla="*/ 1057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1A00B6"/>
              </a:solidFill>
              <a:ln w="9525">
                <a:noFill/>
                <a:miter lim="800000"/>
                <a:headEnd/>
                <a:tailEnd/>
              </a:ln>
              <a:effectLst/>
            </p:spPr>
            <p:txBody>
              <a:bodyPr rot="10800000" vert="eaVert" wrap="none" anchor="ctr"/>
              <a:lstStyle/>
              <a:p>
                <a:endParaRPr lang="es-ES" sz="1000"/>
              </a:p>
            </p:txBody>
          </p:sp>
          <p:sp>
            <p:nvSpPr>
              <p:cNvPr id="125960" name="AutoShape 8"/>
              <p:cNvSpPr>
                <a:spLocks noChangeArrowheads="1"/>
              </p:cNvSpPr>
              <p:nvPr/>
            </p:nvSpPr>
            <p:spPr bwMode="auto">
              <a:xfrm rot="2423510">
                <a:off x="4196" y="2208"/>
                <a:ext cx="1569" cy="1254"/>
              </a:xfrm>
              <a:custGeom>
                <a:avLst/>
                <a:gdLst>
                  <a:gd name="G0" fmla="+- -436730 0 0"/>
                  <a:gd name="G1" fmla="+- -5793398 0 0"/>
                  <a:gd name="G2" fmla="+- -436730 0 -5793398"/>
                  <a:gd name="G3" fmla="+- 10800 0 0"/>
                  <a:gd name="G4" fmla="+- 0 0 -436730"/>
                  <a:gd name="T0" fmla="*/ 360 256 1"/>
                  <a:gd name="T1" fmla="*/ 0 256 1"/>
                  <a:gd name="G5" fmla="+- G2 T0 T1"/>
                  <a:gd name="G6" fmla="?: G2 G2 G5"/>
                  <a:gd name="G7" fmla="+- 0 0 G6"/>
                  <a:gd name="G8" fmla="+- 4670 0 0"/>
                  <a:gd name="G9" fmla="+- 0 0 -5793398"/>
                  <a:gd name="G10" fmla="+- 4670 0 2700"/>
                  <a:gd name="G11" fmla="cos G10 -436730"/>
                  <a:gd name="G12" fmla="sin G10 -436730"/>
                  <a:gd name="G13" fmla="cos 13500 -436730"/>
                  <a:gd name="G14" fmla="sin 13500 -436730"/>
                  <a:gd name="G15" fmla="+- G11 10800 0"/>
                  <a:gd name="G16" fmla="+- G12 10800 0"/>
                  <a:gd name="G17" fmla="+- G13 10800 0"/>
                  <a:gd name="G18" fmla="+- G14 10800 0"/>
                  <a:gd name="G19" fmla="*/ 4670 1 2"/>
                  <a:gd name="G20" fmla="+- G19 5400 0"/>
                  <a:gd name="G21" fmla="cos G20 -436730"/>
                  <a:gd name="G22" fmla="sin G20 -436730"/>
                  <a:gd name="G23" fmla="+- G21 10800 0"/>
                  <a:gd name="G24" fmla="+- G12 G23 G22"/>
                  <a:gd name="G25" fmla="+- G22 G23 G11"/>
                  <a:gd name="G26" fmla="cos 10800 -436730"/>
                  <a:gd name="G27" fmla="sin 10800 -436730"/>
                  <a:gd name="G28" fmla="cos 4670 -436730"/>
                  <a:gd name="G29" fmla="sin 4670 -436730"/>
                  <a:gd name="G30" fmla="+- G26 10800 0"/>
                  <a:gd name="G31" fmla="+- G27 10800 0"/>
                  <a:gd name="G32" fmla="+- G28 10800 0"/>
                  <a:gd name="G33" fmla="+- G29 10800 0"/>
                  <a:gd name="G34" fmla="+- G19 5400 0"/>
                  <a:gd name="G35" fmla="cos G34 -5793398"/>
                  <a:gd name="G36" fmla="sin G34 -5793398"/>
                  <a:gd name="G37" fmla="+/ -5793398 -436730 2"/>
                  <a:gd name="T2" fmla="*/ 180 256 1"/>
                  <a:gd name="T3" fmla="*/ 0 256 1"/>
                  <a:gd name="G38" fmla="+- G37 T2 T3"/>
                  <a:gd name="G39" fmla="?: G2 G37 G38"/>
                  <a:gd name="G40" fmla="cos 10800 G39"/>
                  <a:gd name="G41" fmla="sin 10800 G39"/>
                  <a:gd name="G42" fmla="cos 4670 G39"/>
                  <a:gd name="G43" fmla="sin 4670 G39"/>
                  <a:gd name="G44" fmla="+- G40 10800 0"/>
                  <a:gd name="G45" fmla="+- G41 10800 0"/>
                  <a:gd name="G46" fmla="+- G42 10800 0"/>
                  <a:gd name="G47" fmla="+- G43 10800 0"/>
                  <a:gd name="G48" fmla="+- G35 10800 0"/>
                  <a:gd name="G49" fmla="+- G36 10800 0"/>
                  <a:gd name="T4" fmla="*/ 18091 w 21600"/>
                  <a:gd name="T5" fmla="*/ 2833 h 21600"/>
                  <a:gd name="T6" fmla="*/ 11015 w 21600"/>
                  <a:gd name="T7" fmla="*/ 3068 h 21600"/>
                  <a:gd name="T8" fmla="*/ 13953 w 21600"/>
                  <a:gd name="T9" fmla="*/ 7355 h 21600"/>
                  <a:gd name="T10" fmla="*/ 24208 w 21600"/>
                  <a:gd name="T11" fmla="*/ 9233 h 21600"/>
                  <a:gd name="T12" fmla="*/ 19151 w 21600"/>
                  <a:gd name="T13" fmla="*/ 15628 h 21600"/>
                  <a:gd name="T14" fmla="*/ 12756 w 21600"/>
                  <a:gd name="T15" fmla="*/ 1057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438" y="10258"/>
                    </a:moveTo>
                    <a:cubicBezTo>
                      <a:pt x="15169" y="7953"/>
                      <a:pt x="13249" y="6196"/>
                      <a:pt x="10930" y="6131"/>
                    </a:cubicBezTo>
                    <a:lnTo>
                      <a:pt x="11101" y="4"/>
                    </a:lnTo>
                    <a:cubicBezTo>
                      <a:pt x="16464" y="153"/>
                      <a:pt x="20904" y="4217"/>
                      <a:pt x="21527" y="9546"/>
                    </a:cubicBezTo>
                    <a:lnTo>
                      <a:pt x="24208" y="9233"/>
                    </a:lnTo>
                    <a:lnTo>
                      <a:pt x="19151" y="15628"/>
                    </a:lnTo>
                    <a:lnTo>
                      <a:pt x="12756" y="10571"/>
                    </a:lnTo>
                    <a:lnTo>
                      <a:pt x="15438" y="10258"/>
                    </a:lnTo>
                    <a:close/>
                  </a:path>
                </a:pathLst>
              </a:custGeom>
              <a:solidFill>
                <a:srgbClr val="8F016D"/>
              </a:solidFill>
              <a:ln w="9525">
                <a:noFill/>
                <a:miter lim="800000"/>
                <a:headEnd/>
                <a:tailEnd/>
              </a:ln>
              <a:effectLst/>
            </p:spPr>
            <p:txBody>
              <a:bodyPr wrap="none" anchor="ctr"/>
              <a:lstStyle/>
              <a:p>
                <a:endParaRPr lang="es-ES" sz="1000"/>
              </a:p>
            </p:txBody>
          </p:sp>
          <p:sp>
            <p:nvSpPr>
              <p:cNvPr id="125956" name="AutoShape 4"/>
              <p:cNvSpPr>
                <a:spLocks noChangeArrowheads="1"/>
              </p:cNvSpPr>
              <p:nvPr/>
            </p:nvSpPr>
            <p:spPr bwMode="auto">
              <a:xfrm rot="-1800000">
                <a:off x="3936" y="2125"/>
                <a:ext cx="1569" cy="1254"/>
              </a:xfrm>
              <a:custGeom>
                <a:avLst/>
                <a:gdLst>
                  <a:gd name="G0" fmla="+- -436730 0 0"/>
                  <a:gd name="G1" fmla="+- -7477366 0 0"/>
                  <a:gd name="G2" fmla="+- -436730 0 -7477366"/>
                  <a:gd name="G3" fmla="+- 10800 0 0"/>
                  <a:gd name="G4" fmla="+- 0 0 -436730"/>
                  <a:gd name="T0" fmla="*/ 360 256 1"/>
                  <a:gd name="T1" fmla="*/ 0 256 1"/>
                  <a:gd name="G5" fmla="+- G2 T0 T1"/>
                  <a:gd name="G6" fmla="?: G2 G2 G5"/>
                  <a:gd name="G7" fmla="+- 0 0 G6"/>
                  <a:gd name="G8" fmla="+- 4670 0 0"/>
                  <a:gd name="G9" fmla="+- 0 0 -7477366"/>
                  <a:gd name="G10" fmla="+- 4670 0 2700"/>
                  <a:gd name="G11" fmla="cos G10 -436730"/>
                  <a:gd name="G12" fmla="sin G10 -436730"/>
                  <a:gd name="G13" fmla="cos 13500 -436730"/>
                  <a:gd name="G14" fmla="sin 13500 -436730"/>
                  <a:gd name="G15" fmla="+- G11 10800 0"/>
                  <a:gd name="G16" fmla="+- G12 10800 0"/>
                  <a:gd name="G17" fmla="+- G13 10800 0"/>
                  <a:gd name="G18" fmla="+- G14 10800 0"/>
                  <a:gd name="G19" fmla="*/ 4670 1 2"/>
                  <a:gd name="G20" fmla="+- G19 5400 0"/>
                  <a:gd name="G21" fmla="cos G20 -436730"/>
                  <a:gd name="G22" fmla="sin G20 -436730"/>
                  <a:gd name="G23" fmla="+- G21 10800 0"/>
                  <a:gd name="G24" fmla="+- G12 G23 G22"/>
                  <a:gd name="G25" fmla="+- G22 G23 G11"/>
                  <a:gd name="G26" fmla="cos 10800 -436730"/>
                  <a:gd name="G27" fmla="sin 10800 -436730"/>
                  <a:gd name="G28" fmla="cos 4670 -436730"/>
                  <a:gd name="G29" fmla="sin 4670 -436730"/>
                  <a:gd name="G30" fmla="+- G26 10800 0"/>
                  <a:gd name="G31" fmla="+- G27 10800 0"/>
                  <a:gd name="G32" fmla="+- G28 10800 0"/>
                  <a:gd name="G33" fmla="+- G29 10800 0"/>
                  <a:gd name="G34" fmla="+- G19 5400 0"/>
                  <a:gd name="G35" fmla="cos G34 -7477366"/>
                  <a:gd name="G36" fmla="sin G34 -7477366"/>
                  <a:gd name="G37" fmla="+/ -7477366 -436730 2"/>
                  <a:gd name="T2" fmla="*/ 180 256 1"/>
                  <a:gd name="T3" fmla="*/ 0 256 1"/>
                  <a:gd name="G38" fmla="+- G37 T2 T3"/>
                  <a:gd name="G39" fmla="?: G2 G37 G38"/>
                  <a:gd name="G40" fmla="cos 10800 G39"/>
                  <a:gd name="G41" fmla="sin 10800 G39"/>
                  <a:gd name="G42" fmla="cos 4670 G39"/>
                  <a:gd name="G43" fmla="sin 4670 G39"/>
                  <a:gd name="G44" fmla="+- G40 10800 0"/>
                  <a:gd name="G45" fmla="+- G41 10800 0"/>
                  <a:gd name="G46" fmla="+- G42 10800 0"/>
                  <a:gd name="G47" fmla="+- G43 10800 0"/>
                  <a:gd name="G48" fmla="+- G35 10800 0"/>
                  <a:gd name="G49" fmla="+- G36 10800 0"/>
                  <a:gd name="T4" fmla="*/ 16137 w 21600"/>
                  <a:gd name="T5" fmla="*/ 1411 h 21600"/>
                  <a:gd name="T6" fmla="*/ 7642 w 21600"/>
                  <a:gd name="T7" fmla="*/ 3738 h 21600"/>
                  <a:gd name="T8" fmla="*/ 13108 w 21600"/>
                  <a:gd name="T9" fmla="*/ 6740 h 21600"/>
                  <a:gd name="T10" fmla="*/ 24208 w 21600"/>
                  <a:gd name="T11" fmla="*/ 9233 h 21600"/>
                  <a:gd name="T12" fmla="*/ 19151 w 21600"/>
                  <a:gd name="T13" fmla="*/ 15628 h 21600"/>
                  <a:gd name="T14" fmla="*/ 12756 w 21600"/>
                  <a:gd name="T15" fmla="*/ 10571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438" y="10258"/>
                    </a:moveTo>
                    <a:cubicBezTo>
                      <a:pt x="15163" y="7904"/>
                      <a:pt x="13169" y="6130"/>
                      <a:pt x="10800" y="6130"/>
                    </a:cubicBezTo>
                    <a:cubicBezTo>
                      <a:pt x="10142" y="6129"/>
                      <a:pt x="9493" y="6268"/>
                      <a:pt x="8893" y="6536"/>
                    </a:cubicBezTo>
                    <a:lnTo>
                      <a:pt x="6390" y="941"/>
                    </a:lnTo>
                    <a:cubicBezTo>
                      <a:pt x="7777" y="320"/>
                      <a:pt x="9280" y="-1"/>
                      <a:pt x="10800" y="0"/>
                    </a:cubicBezTo>
                    <a:cubicBezTo>
                      <a:pt x="16279" y="0"/>
                      <a:pt x="20891" y="4103"/>
                      <a:pt x="21527" y="9546"/>
                    </a:cubicBezTo>
                    <a:lnTo>
                      <a:pt x="24208" y="9233"/>
                    </a:lnTo>
                    <a:lnTo>
                      <a:pt x="19151" y="15628"/>
                    </a:lnTo>
                    <a:lnTo>
                      <a:pt x="12756" y="10571"/>
                    </a:lnTo>
                    <a:lnTo>
                      <a:pt x="15438" y="10258"/>
                    </a:lnTo>
                    <a:close/>
                  </a:path>
                </a:pathLst>
              </a:custGeom>
              <a:solidFill>
                <a:srgbClr val="FF0000"/>
              </a:solidFill>
              <a:ln w="9525">
                <a:noFill/>
                <a:miter lim="800000"/>
                <a:headEnd/>
                <a:tailEnd/>
              </a:ln>
              <a:effectLst/>
            </p:spPr>
            <p:txBody>
              <a:bodyPr wrap="none" anchor="ctr"/>
              <a:lstStyle/>
              <a:p>
                <a:endParaRPr lang="es-ES" sz="1000"/>
              </a:p>
            </p:txBody>
          </p:sp>
          <p:sp>
            <p:nvSpPr>
              <p:cNvPr id="125964" name="Text Box 12"/>
              <p:cNvSpPr txBox="1">
                <a:spLocks noChangeArrowheads="1"/>
              </p:cNvSpPr>
              <p:nvPr/>
            </p:nvSpPr>
            <p:spPr bwMode="auto">
              <a:xfrm>
                <a:off x="4519" y="2215"/>
                <a:ext cx="656" cy="192"/>
              </a:xfrm>
              <a:prstGeom prst="rect">
                <a:avLst/>
              </a:prstGeom>
              <a:noFill/>
              <a:ln w="9525">
                <a:noFill/>
                <a:miter lim="800000"/>
                <a:headEnd/>
                <a:tailEnd/>
              </a:ln>
              <a:effectLst/>
            </p:spPr>
            <p:txBody>
              <a:bodyPr wrap="none">
                <a:spAutoFit/>
                <a:flatTx/>
              </a:bodyPr>
              <a:lstStyle/>
              <a:p>
                <a:r>
                  <a:rPr lang="es-ES" sz="1400" b="1"/>
                  <a:t>Estrategia</a:t>
                </a:r>
              </a:p>
            </p:txBody>
          </p:sp>
          <p:sp>
            <p:nvSpPr>
              <p:cNvPr id="125965" name="Text Box 13"/>
              <p:cNvSpPr txBox="1">
                <a:spLocks noChangeArrowheads="1"/>
              </p:cNvSpPr>
              <p:nvPr/>
            </p:nvSpPr>
            <p:spPr bwMode="auto">
              <a:xfrm rot="5396835">
                <a:off x="5041" y="2867"/>
                <a:ext cx="804" cy="192"/>
              </a:xfrm>
              <a:prstGeom prst="rect">
                <a:avLst/>
              </a:prstGeom>
              <a:noFill/>
              <a:ln w="9525">
                <a:noFill/>
                <a:miter lim="800000"/>
                <a:headEnd/>
                <a:tailEnd/>
              </a:ln>
              <a:effectLst/>
            </p:spPr>
            <p:txBody>
              <a:bodyPr wrap="none">
                <a:spAutoFit/>
                <a:flatTx/>
              </a:bodyPr>
              <a:lstStyle/>
              <a:p>
                <a:r>
                  <a:rPr lang="es-ES" sz="1400" b="1"/>
                  <a:t>Planificación</a:t>
                </a:r>
              </a:p>
            </p:txBody>
          </p:sp>
          <p:sp>
            <p:nvSpPr>
              <p:cNvPr id="125966" name="Text Box 14"/>
              <p:cNvSpPr txBox="1">
                <a:spLocks noChangeArrowheads="1"/>
              </p:cNvSpPr>
              <p:nvPr/>
            </p:nvSpPr>
            <p:spPr bwMode="auto">
              <a:xfrm rot="20828154">
                <a:off x="4652" y="3456"/>
                <a:ext cx="823" cy="192"/>
              </a:xfrm>
              <a:prstGeom prst="rect">
                <a:avLst/>
              </a:prstGeom>
              <a:noFill/>
              <a:ln w="9525">
                <a:noFill/>
                <a:miter lim="800000"/>
                <a:headEnd/>
                <a:tailEnd/>
              </a:ln>
              <a:effectLst/>
            </p:spPr>
            <p:txBody>
              <a:bodyPr wrap="none">
                <a:spAutoFit/>
                <a:flatTx/>
              </a:bodyPr>
              <a:lstStyle/>
              <a:p>
                <a:r>
                  <a:rPr lang="es-ES" sz="1400" b="1"/>
                  <a:t>Organización</a:t>
                </a:r>
              </a:p>
            </p:txBody>
          </p:sp>
          <p:sp>
            <p:nvSpPr>
              <p:cNvPr id="125967" name="Text Box 15"/>
              <p:cNvSpPr txBox="1">
                <a:spLocks noChangeArrowheads="1"/>
              </p:cNvSpPr>
              <p:nvPr/>
            </p:nvSpPr>
            <p:spPr bwMode="auto">
              <a:xfrm rot="24757445">
                <a:off x="4069" y="3312"/>
                <a:ext cx="643" cy="192"/>
              </a:xfrm>
              <a:prstGeom prst="rect">
                <a:avLst/>
              </a:prstGeom>
              <a:noFill/>
              <a:ln w="9525">
                <a:noFill/>
                <a:miter lim="800000"/>
                <a:headEnd/>
                <a:tailEnd/>
              </a:ln>
              <a:effectLst/>
            </p:spPr>
            <p:txBody>
              <a:bodyPr wrap="none">
                <a:spAutoFit/>
                <a:flatTx/>
              </a:bodyPr>
              <a:lstStyle/>
              <a:p>
                <a:r>
                  <a:rPr lang="es-ES" sz="1400" b="1"/>
                  <a:t>Ejecución</a:t>
                </a:r>
              </a:p>
            </p:txBody>
          </p:sp>
          <p:sp>
            <p:nvSpPr>
              <p:cNvPr id="125968" name="Text Box 16"/>
              <p:cNvSpPr txBox="1">
                <a:spLocks noChangeArrowheads="1"/>
              </p:cNvSpPr>
              <p:nvPr/>
            </p:nvSpPr>
            <p:spPr bwMode="auto">
              <a:xfrm rot="17228910">
                <a:off x="3890" y="2708"/>
                <a:ext cx="513" cy="192"/>
              </a:xfrm>
              <a:prstGeom prst="rect">
                <a:avLst/>
              </a:prstGeom>
              <a:noFill/>
              <a:ln w="9525">
                <a:noFill/>
                <a:miter lim="800000"/>
                <a:headEnd/>
                <a:tailEnd/>
              </a:ln>
              <a:effectLst/>
            </p:spPr>
            <p:txBody>
              <a:bodyPr wrap="none">
                <a:spAutoFit/>
                <a:flatTx/>
              </a:bodyPr>
              <a:lstStyle/>
              <a:p>
                <a:r>
                  <a:rPr lang="es-ES" sz="1400" b="1"/>
                  <a:t>Control</a:t>
                </a:r>
              </a:p>
            </p:txBody>
          </p:sp>
          <p:sp>
            <p:nvSpPr>
              <p:cNvPr id="125971" name="AutoShape 19"/>
              <p:cNvSpPr>
                <a:spLocks noChangeArrowheads="1"/>
              </p:cNvSpPr>
              <p:nvPr/>
            </p:nvSpPr>
            <p:spPr bwMode="auto">
              <a:xfrm rot="3251887">
                <a:off x="4008" y="2328"/>
                <a:ext cx="768" cy="336"/>
              </a:xfrm>
              <a:prstGeom prst="triangle">
                <a:avLst>
                  <a:gd name="adj" fmla="val 50000"/>
                </a:avLst>
              </a:prstGeom>
              <a:solidFill>
                <a:srgbClr val="B1BA00"/>
              </a:solidFill>
              <a:ln w="9525">
                <a:noFill/>
                <a:miter lim="800000"/>
                <a:headEnd/>
                <a:tailEnd/>
              </a:ln>
              <a:effectLst/>
            </p:spPr>
            <p:txBody>
              <a:bodyPr wrap="none" anchor="ctr"/>
              <a:lstStyle/>
              <a:p>
                <a:endParaRPr lang="es-ES"/>
              </a:p>
            </p:txBody>
          </p:sp>
        </p:grpSp>
        <p:sp>
          <p:nvSpPr>
            <p:cNvPr id="125974" name="AutoShape 22"/>
            <p:cNvSpPr>
              <a:spLocks noChangeArrowheads="1"/>
            </p:cNvSpPr>
            <p:nvPr/>
          </p:nvSpPr>
          <p:spPr bwMode="auto">
            <a:xfrm>
              <a:off x="4320" y="2440"/>
              <a:ext cx="1008" cy="958"/>
            </a:xfrm>
            <a:prstGeom prst="star5">
              <a:avLst/>
            </a:prstGeom>
            <a:solidFill>
              <a:schemeClr val="folHlink"/>
            </a:solidFill>
            <a:ln w="9525">
              <a:noFill/>
              <a:miter lim="800000"/>
              <a:headEnd/>
              <a:tailEnd/>
            </a:ln>
            <a:effectLst/>
          </p:spPr>
          <p:txBody>
            <a:bodyPr wrap="none" anchor="ctr"/>
            <a:lstStyle/>
            <a:p>
              <a:r>
                <a:rPr lang="es-ES" sz="1400" b="1">
                  <a:solidFill>
                    <a:schemeClr val="tx1"/>
                  </a:solidFill>
                </a:rPr>
                <a:t>Decidir</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s-ES"/>
              <a:t>Control</a:t>
            </a:r>
          </a:p>
        </p:txBody>
      </p:sp>
      <p:sp>
        <p:nvSpPr>
          <p:cNvPr id="155651" name="Rectangle 3"/>
          <p:cNvSpPr>
            <a:spLocks noGrp="1" noChangeArrowheads="1"/>
          </p:cNvSpPr>
          <p:nvPr>
            <p:ph type="body" idx="1"/>
          </p:nvPr>
        </p:nvSpPr>
        <p:spPr/>
        <p:txBody>
          <a:bodyPr/>
          <a:lstStyle/>
          <a:p>
            <a:pPr>
              <a:lnSpc>
                <a:spcPct val="80000"/>
              </a:lnSpc>
            </a:pPr>
            <a:r>
              <a:rPr lang="es-ES" sz="2000"/>
              <a:t>Control de la producción y operaciones</a:t>
            </a:r>
          </a:p>
          <a:p>
            <a:pPr lvl="1">
              <a:lnSpc>
                <a:spcPct val="90000"/>
              </a:lnSpc>
            </a:pPr>
            <a:r>
              <a:rPr lang="es-ES" sz="1800"/>
              <a:t>Control y gestión de inventarios</a:t>
            </a:r>
          </a:p>
          <a:p>
            <a:pPr lvl="1">
              <a:lnSpc>
                <a:spcPct val="90000"/>
              </a:lnSpc>
            </a:pPr>
            <a:r>
              <a:rPr lang="es-ES" sz="1800"/>
              <a:t>Planificación de necesidades de materiales MRP</a:t>
            </a:r>
          </a:p>
          <a:p>
            <a:pPr lvl="1">
              <a:lnSpc>
                <a:spcPct val="90000"/>
              </a:lnSpc>
            </a:pPr>
            <a:r>
              <a:rPr lang="es-ES" sz="1800"/>
              <a:t>Diagramas de Gantt</a:t>
            </a:r>
          </a:p>
          <a:p>
            <a:pPr lvl="1">
              <a:lnSpc>
                <a:spcPct val="90000"/>
              </a:lnSpc>
            </a:pPr>
            <a:r>
              <a:rPr lang="es-ES" sz="1800"/>
              <a:t>Métodos PERT (P</a:t>
            </a:r>
            <a:r>
              <a:rPr lang="es-ES" sz="1800" i="1"/>
              <a:t>rogramme Evaluation and Review Rechnique</a:t>
            </a:r>
            <a:r>
              <a:rPr lang="es-ES" sz="1800"/>
              <a:t>) y CPM (</a:t>
            </a:r>
            <a:r>
              <a:rPr lang="es-ES" sz="1800" i="1"/>
              <a:t>Critical Path Method</a:t>
            </a:r>
            <a:r>
              <a:rPr lang="es-ES" sz="1800"/>
              <a:t>)</a:t>
            </a:r>
          </a:p>
          <a:p>
            <a:pPr lvl="1">
              <a:lnSpc>
                <a:spcPct val="90000"/>
              </a:lnSpc>
            </a:pPr>
            <a:r>
              <a:rPr lang="es-ES" sz="1800"/>
              <a:t>Control estadístico de calidad,....</a:t>
            </a:r>
          </a:p>
          <a:p>
            <a:pPr>
              <a:lnSpc>
                <a:spcPct val="80000"/>
              </a:lnSpc>
            </a:pPr>
            <a:r>
              <a:rPr lang="es-ES" sz="2000"/>
              <a:t>Control del factor humano</a:t>
            </a:r>
          </a:p>
          <a:p>
            <a:pPr lvl="1">
              <a:lnSpc>
                <a:spcPct val="90000"/>
              </a:lnSpc>
            </a:pPr>
            <a:r>
              <a:rPr lang="es-ES" sz="1800"/>
              <a:t>Medir el desempeño</a:t>
            </a:r>
          </a:p>
          <a:p>
            <a:pPr lvl="1">
              <a:lnSpc>
                <a:spcPct val="90000"/>
              </a:lnSpc>
            </a:pPr>
            <a:r>
              <a:rPr lang="es-ES" sz="1800"/>
              <a:t>Mediante supervisión directa, saber administrarla</a:t>
            </a:r>
          </a:p>
          <a:p>
            <a:pPr lvl="1">
              <a:lnSpc>
                <a:spcPct val="90000"/>
              </a:lnSpc>
            </a:pPr>
            <a:r>
              <a:rPr lang="es-ES" sz="1800"/>
              <a:t>Mediante procedimientos, normas y reglas</a:t>
            </a:r>
          </a:p>
          <a:p>
            <a:pPr lvl="1">
              <a:lnSpc>
                <a:spcPct val="90000"/>
              </a:lnSpc>
            </a:pPr>
            <a:r>
              <a:rPr lang="es-ES" sz="1800"/>
              <a:t>Mediante control del rendimiento, logro de objetivos</a:t>
            </a:r>
          </a:p>
          <a:p>
            <a:pPr lvl="1">
              <a:lnSpc>
                <a:spcPct val="90000"/>
              </a:lnSpc>
            </a:pPr>
            <a:r>
              <a:rPr lang="es-ES" sz="1800"/>
              <a:t>Mediante la preparación y el adoctrinamiento</a:t>
            </a:r>
          </a:p>
          <a:p>
            <a:pPr>
              <a:lnSpc>
                <a:spcPct val="80000"/>
              </a:lnSpc>
            </a:pPr>
            <a:r>
              <a:rPr lang="es-ES" sz="2000"/>
              <a:t>Pero el control se puede extender a cualquier aspecto de la actividad de la empresa que esté sujeto a unos objetivos que se puedan expresar y medir y, en particular, a aquellos aspectos que sean </a:t>
            </a:r>
            <a:r>
              <a:rPr lang="es-ES" sz="2000">
                <a:solidFill>
                  <a:srgbClr val="008000"/>
                </a:solidFill>
              </a:rPr>
              <a:t>clave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s-ES"/>
              <a:t>Decisión</a:t>
            </a:r>
          </a:p>
        </p:txBody>
      </p:sp>
      <p:sp>
        <p:nvSpPr>
          <p:cNvPr id="121859" name="Rectangle 3"/>
          <p:cNvSpPr>
            <a:spLocks noGrp="1" noChangeArrowheads="1"/>
          </p:cNvSpPr>
          <p:nvPr>
            <p:ph type="body" idx="1"/>
          </p:nvPr>
        </p:nvSpPr>
        <p:spPr/>
        <p:txBody>
          <a:bodyPr/>
          <a:lstStyle/>
          <a:p>
            <a:pPr>
              <a:lnSpc>
                <a:spcPct val="80000"/>
              </a:lnSpc>
            </a:pPr>
            <a:r>
              <a:rPr lang="es-ES"/>
              <a:t>Decidir es la actividad básica del directivo</a:t>
            </a:r>
          </a:p>
          <a:p>
            <a:pPr lvl="1">
              <a:lnSpc>
                <a:spcPct val="90000"/>
              </a:lnSpc>
            </a:pPr>
            <a:r>
              <a:rPr lang="es-ES"/>
              <a:t>Fijar la estrategia y los objetivos requiere decidir</a:t>
            </a:r>
          </a:p>
          <a:p>
            <a:pPr lvl="1">
              <a:lnSpc>
                <a:spcPct val="90000"/>
              </a:lnSpc>
            </a:pPr>
            <a:r>
              <a:rPr lang="es-ES"/>
              <a:t>Planificar requiere decidir</a:t>
            </a:r>
          </a:p>
          <a:p>
            <a:pPr lvl="1">
              <a:lnSpc>
                <a:spcPct val="90000"/>
              </a:lnSpc>
            </a:pPr>
            <a:r>
              <a:rPr lang="es-ES"/>
              <a:t>Organizar requiere decidir</a:t>
            </a:r>
          </a:p>
          <a:p>
            <a:pPr lvl="1">
              <a:lnSpc>
                <a:spcPct val="90000"/>
              </a:lnSpc>
            </a:pPr>
            <a:r>
              <a:rPr lang="es-ES"/>
              <a:t>Dirigir personas implica tomar decisiones</a:t>
            </a:r>
          </a:p>
          <a:p>
            <a:pPr lvl="1">
              <a:lnSpc>
                <a:spcPct val="90000"/>
              </a:lnSpc>
            </a:pPr>
            <a:r>
              <a:rPr lang="es-ES"/>
              <a:t>Controlar exige tomar decisiones correctoras</a:t>
            </a:r>
          </a:p>
          <a:p>
            <a:pPr>
              <a:lnSpc>
                <a:spcPct val="80000"/>
              </a:lnSpc>
            </a:pPr>
            <a:r>
              <a:rPr lang="es-ES"/>
              <a:t>Las decisiones son el motor de la actividad por el que se pasa de unos estados a otros:</a:t>
            </a:r>
          </a:p>
          <a:p>
            <a:pPr lvl="1">
              <a:lnSpc>
                <a:spcPct val="90000"/>
              </a:lnSpc>
            </a:pPr>
            <a:r>
              <a:rPr lang="es-ES"/>
              <a:t>Analizar el problema</a:t>
            </a:r>
          </a:p>
          <a:p>
            <a:pPr lvl="1">
              <a:lnSpc>
                <a:spcPct val="90000"/>
              </a:lnSpc>
            </a:pPr>
            <a:r>
              <a:rPr lang="es-ES"/>
              <a:t>Seleccionar los objetivos y expresarlos como criterios</a:t>
            </a:r>
          </a:p>
          <a:p>
            <a:pPr lvl="1">
              <a:lnSpc>
                <a:spcPct val="90000"/>
              </a:lnSpc>
            </a:pPr>
            <a:r>
              <a:rPr lang="es-ES"/>
              <a:t>Idear soluciones o alternativas</a:t>
            </a:r>
          </a:p>
          <a:p>
            <a:pPr lvl="1">
              <a:lnSpc>
                <a:spcPct val="90000"/>
              </a:lnSpc>
            </a:pPr>
            <a:r>
              <a:rPr lang="es-ES"/>
              <a:t>Analizar alternativas en relación con los criterios</a:t>
            </a:r>
          </a:p>
          <a:p>
            <a:pPr lvl="1">
              <a:lnSpc>
                <a:spcPct val="90000"/>
              </a:lnSpc>
            </a:pPr>
            <a:r>
              <a:rPr lang="es-ES"/>
              <a:t>Seleccionar, decidir</a:t>
            </a:r>
          </a:p>
          <a:p>
            <a:pPr>
              <a:lnSpc>
                <a:spcPct val="80000"/>
              </a:lnSpc>
            </a:pPr>
            <a:r>
              <a:rPr lang="es-ES"/>
              <a:t>La información es la materia prima para las decisiones</a:t>
            </a:r>
          </a:p>
          <a:p>
            <a:pPr lvl="1">
              <a:lnSpc>
                <a:spcPct val="90000"/>
              </a:lnSpc>
            </a:pP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es-ES" dirty="0" smtClean="0"/>
              <a:t>Visión, misión objetivos y metas</a:t>
            </a:r>
            <a:endParaRPr lang="es-ES" dirty="0"/>
          </a:p>
        </p:txBody>
      </p:sp>
      <p:sp>
        <p:nvSpPr>
          <p:cNvPr id="3" name="Contenidor de contingut 2"/>
          <p:cNvSpPr>
            <a:spLocks noGrp="1"/>
          </p:cNvSpPr>
          <p:nvPr>
            <p:ph idx="1"/>
          </p:nvPr>
        </p:nvSpPr>
        <p:spPr/>
        <p:txBody>
          <a:bodyPr/>
          <a:lstStyle/>
          <a:p>
            <a:r>
              <a:rPr lang="es-ES" dirty="0" smtClean="0"/>
              <a:t>Visión</a:t>
            </a:r>
          </a:p>
          <a:p>
            <a:pPr lvl="1"/>
            <a:r>
              <a:rPr lang="es-ES" dirty="0" smtClean="0"/>
              <a:t>Imagen de futuro que queremos para la empresa</a:t>
            </a:r>
          </a:p>
          <a:p>
            <a:r>
              <a:rPr lang="es-ES" dirty="0" smtClean="0"/>
              <a:t>Misión</a:t>
            </a:r>
          </a:p>
          <a:p>
            <a:pPr lvl="1"/>
            <a:r>
              <a:rPr lang="es-ES" dirty="0" smtClean="0"/>
              <a:t>Respuesta a las preguntas del por qué y para qué existe una empresa</a:t>
            </a:r>
          </a:p>
          <a:p>
            <a:r>
              <a:rPr lang="es-ES" dirty="0" smtClean="0"/>
              <a:t>Objetivos y metas</a:t>
            </a:r>
          </a:p>
          <a:p>
            <a:pPr lvl="1"/>
            <a:r>
              <a:rPr lang="es-ES" dirty="0" smtClean="0"/>
              <a:t>Concreción de la misión en sus diferentes dimensiones:</a:t>
            </a:r>
          </a:p>
          <a:p>
            <a:pPr lvl="2"/>
            <a:r>
              <a:rPr lang="es-ES" dirty="0" smtClean="0"/>
              <a:t>Cuantitativa: cuánto quiero </a:t>
            </a:r>
          </a:p>
          <a:p>
            <a:pPr lvl="2"/>
            <a:r>
              <a:rPr lang="es-ES" dirty="0" smtClean="0"/>
              <a:t>Temporal: cuándo debo lograrlo</a:t>
            </a:r>
          </a:p>
          <a:p>
            <a:pPr lvl="2"/>
            <a:r>
              <a:rPr lang="es-ES" dirty="0" smtClean="0"/>
              <a:t>Espacial: quiénes y dónde deben lograrlo</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rot="-5400000">
            <a:off x="4343400" y="-2590800"/>
            <a:ext cx="762000" cy="8382000"/>
          </a:xfrm>
          <a:prstGeom prst="rect">
            <a:avLst/>
          </a:prstGeom>
          <a:solidFill>
            <a:srgbClr val="EAEAEA"/>
          </a:solidFill>
          <a:ln w="9525">
            <a:solidFill>
              <a:schemeClr val="tx1"/>
            </a:solidFill>
            <a:miter lim="800000"/>
            <a:headEnd/>
            <a:tailEnd/>
          </a:ln>
          <a:effectLst/>
        </p:spPr>
        <p:txBody>
          <a:bodyPr wrap="none"/>
          <a:lstStyle/>
          <a:p>
            <a:r>
              <a:rPr lang="es-ES" sz="1800" b="1">
                <a:solidFill>
                  <a:schemeClr val="tx1"/>
                </a:solidFill>
              </a:rPr>
              <a:t>Direc-</a:t>
            </a:r>
          </a:p>
          <a:p>
            <a:r>
              <a:rPr lang="es-ES" sz="1800" b="1">
                <a:solidFill>
                  <a:schemeClr val="tx1"/>
                </a:solidFill>
              </a:rPr>
              <a:t>ción</a:t>
            </a:r>
          </a:p>
        </p:txBody>
      </p:sp>
      <p:sp>
        <p:nvSpPr>
          <p:cNvPr id="93187" name="Rectangle 3"/>
          <p:cNvSpPr>
            <a:spLocks noChangeArrowheads="1"/>
          </p:cNvSpPr>
          <p:nvPr/>
        </p:nvSpPr>
        <p:spPr bwMode="auto">
          <a:xfrm rot="-5400000">
            <a:off x="3962400" y="-1447800"/>
            <a:ext cx="1524000" cy="8382000"/>
          </a:xfrm>
          <a:prstGeom prst="rect">
            <a:avLst/>
          </a:prstGeom>
          <a:solidFill>
            <a:srgbClr val="EAEAEA"/>
          </a:solidFill>
          <a:ln w="9525">
            <a:solidFill>
              <a:schemeClr val="tx1"/>
            </a:solidFill>
            <a:miter lim="800000"/>
            <a:headEnd/>
            <a:tailEnd/>
          </a:ln>
          <a:effectLst/>
        </p:spPr>
        <p:txBody>
          <a:bodyPr wrap="none"/>
          <a:lstStyle/>
          <a:p>
            <a:r>
              <a:rPr lang="es-ES" sz="1800" b="1">
                <a:solidFill>
                  <a:schemeClr val="tx1"/>
                </a:solidFill>
              </a:rPr>
              <a:t>Línea media</a:t>
            </a:r>
          </a:p>
        </p:txBody>
      </p:sp>
      <p:sp>
        <p:nvSpPr>
          <p:cNvPr id="93188" name="Rectangle 4"/>
          <p:cNvSpPr>
            <a:spLocks noChangeArrowheads="1"/>
          </p:cNvSpPr>
          <p:nvPr/>
        </p:nvSpPr>
        <p:spPr bwMode="auto">
          <a:xfrm rot="-5400000">
            <a:off x="4229100" y="-190500"/>
            <a:ext cx="990600" cy="8382000"/>
          </a:xfrm>
          <a:prstGeom prst="rect">
            <a:avLst/>
          </a:prstGeom>
          <a:solidFill>
            <a:srgbClr val="EAEAEA"/>
          </a:solidFill>
          <a:ln w="9525">
            <a:solidFill>
              <a:schemeClr val="tx1"/>
            </a:solidFill>
            <a:miter lim="800000"/>
            <a:headEnd/>
            <a:tailEnd/>
          </a:ln>
          <a:effectLst/>
        </p:spPr>
        <p:txBody>
          <a:bodyPr wrap="none"/>
          <a:lstStyle/>
          <a:p>
            <a:r>
              <a:rPr lang="es-ES" sz="1800" b="1">
                <a:solidFill>
                  <a:schemeClr val="tx1"/>
                </a:solidFill>
              </a:rPr>
              <a:t>Opera-</a:t>
            </a:r>
          </a:p>
          <a:p>
            <a:r>
              <a:rPr lang="es-ES" sz="1800" b="1">
                <a:solidFill>
                  <a:schemeClr val="tx1"/>
                </a:solidFill>
              </a:rPr>
              <a:t>ciones</a:t>
            </a:r>
          </a:p>
        </p:txBody>
      </p:sp>
      <p:sp>
        <p:nvSpPr>
          <p:cNvPr id="93189" name="Rectangle 5"/>
          <p:cNvSpPr>
            <a:spLocks noChangeArrowheads="1"/>
          </p:cNvSpPr>
          <p:nvPr/>
        </p:nvSpPr>
        <p:spPr bwMode="auto">
          <a:xfrm>
            <a:off x="3810000" y="685800"/>
            <a:ext cx="2514600" cy="3962400"/>
          </a:xfrm>
          <a:prstGeom prst="rect">
            <a:avLst/>
          </a:prstGeom>
          <a:solidFill>
            <a:srgbClr val="EAEAEA">
              <a:alpha val="50000"/>
            </a:srgbClr>
          </a:solidFill>
          <a:ln w="9525">
            <a:solidFill>
              <a:schemeClr val="tx1"/>
            </a:solidFill>
            <a:miter lim="800000"/>
            <a:headEnd/>
            <a:tailEnd/>
          </a:ln>
          <a:effectLst/>
        </p:spPr>
        <p:txBody>
          <a:bodyPr wrap="none"/>
          <a:lstStyle/>
          <a:p>
            <a:r>
              <a:rPr lang="es-ES" sz="1800" b="1">
                <a:solidFill>
                  <a:schemeClr val="tx1"/>
                </a:solidFill>
              </a:rPr>
              <a:t>TÁCTICA</a:t>
            </a:r>
          </a:p>
        </p:txBody>
      </p:sp>
      <p:sp>
        <p:nvSpPr>
          <p:cNvPr id="93190" name="Rectangle 6"/>
          <p:cNvSpPr>
            <a:spLocks noChangeArrowheads="1"/>
          </p:cNvSpPr>
          <p:nvPr/>
        </p:nvSpPr>
        <p:spPr bwMode="auto">
          <a:xfrm>
            <a:off x="6324600" y="685800"/>
            <a:ext cx="2514600" cy="3962400"/>
          </a:xfrm>
          <a:prstGeom prst="rect">
            <a:avLst/>
          </a:prstGeom>
          <a:solidFill>
            <a:srgbClr val="EAEAEA">
              <a:alpha val="50000"/>
            </a:srgbClr>
          </a:solidFill>
          <a:ln w="9525">
            <a:solidFill>
              <a:schemeClr val="tx1"/>
            </a:solidFill>
            <a:miter lim="800000"/>
            <a:headEnd/>
            <a:tailEnd/>
          </a:ln>
          <a:effectLst/>
        </p:spPr>
        <p:txBody>
          <a:bodyPr wrap="none"/>
          <a:lstStyle/>
          <a:p>
            <a:r>
              <a:rPr lang="es-ES" sz="1800" b="1">
                <a:solidFill>
                  <a:schemeClr val="tx1"/>
                </a:solidFill>
              </a:rPr>
              <a:t>OPERATIVA</a:t>
            </a:r>
          </a:p>
        </p:txBody>
      </p:sp>
      <p:sp>
        <p:nvSpPr>
          <p:cNvPr id="93191" name="Rectangle 7"/>
          <p:cNvSpPr>
            <a:spLocks noChangeArrowheads="1"/>
          </p:cNvSpPr>
          <p:nvPr/>
        </p:nvSpPr>
        <p:spPr bwMode="auto">
          <a:xfrm>
            <a:off x="1295400" y="685800"/>
            <a:ext cx="2514600" cy="3962400"/>
          </a:xfrm>
          <a:prstGeom prst="rect">
            <a:avLst/>
          </a:prstGeom>
          <a:solidFill>
            <a:srgbClr val="EAEAEA">
              <a:alpha val="50000"/>
            </a:srgbClr>
          </a:solidFill>
          <a:ln w="9525">
            <a:solidFill>
              <a:schemeClr val="tx1"/>
            </a:solidFill>
            <a:miter lim="800000"/>
            <a:headEnd/>
            <a:tailEnd/>
          </a:ln>
          <a:effectLst/>
        </p:spPr>
        <p:txBody>
          <a:bodyPr wrap="none"/>
          <a:lstStyle/>
          <a:p>
            <a:r>
              <a:rPr lang="es-ES" sz="1800" b="1">
                <a:solidFill>
                  <a:schemeClr val="tx1"/>
                </a:solidFill>
              </a:rPr>
              <a:t>ESTRATEGIA</a:t>
            </a:r>
          </a:p>
        </p:txBody>
      </p:sp>
      <p:sp>
        <p:nvSpPr>
          <p:cNvPr id="93192" name="AutoShape 8"/>
          <p:cNvSpPr>
            <a:spLocks noChangeArrowheads="1"/>
          </p:cNvSpPr>
          <p:nvPr/>
        </p:nvSpPr>
        <p:spPr bwMode="auto">
          <a:xfrm rot="-10800000">
            <a:off x="1066800" y="1287463"/>
            <a:ext cx="7924800" cy="3217862"/>
          </a:xfrm>
          <a:custGeom>
            <a:avLst/>
            <a:gdLst>
              <a:gd name="G0" fmla="+- 2691 0 0"/>
              <a:gd name="G1" fmla="+- 21600 0 2691"/>
              <a:gd name="G2" fmla="*/ 2691 1 2"/>
              <a:gd name="G3" fmla="+- 21600 0 G2"/>
              <a:gd name="G4" fmla="+/ 2691 21600 2"/>
              <a:gd name="G5" fmla="+/ G1 0 2"/>
              <a:gd name="G6" fmla="*/ 21600 21600 2691"/>
              <a:gd name="G7" fmla="*/ G6 1 2"/>
              <a:gd name="G8" fmla="+- 21600 0 G7"/>
              <a:gd name="G9" fmla="*/ 21600 1 2"/>
              <a:gd name="G10" fmla="+- 2691 0 G9"/>
              <a:gd name="G11" fmla="?: G10 G8 0"/>
              <a:gd name="G12" fmla="?: G10 G7 21600"/>
              <a:gd name="T0" fmla="*/ 20254 w 21600"/>
              <a:gd name="T1" fmla="*/ 10800 h 21600"/>
              <a:gd name="T2" fmla="*/ 10800 w 21600"/>
              <a:gd name="T3" fmla="*/ 21600 h 21600"/>
              <a:gd name="T4" fmla="*/ 1346 w 21600"/>
              <a:gd name="T5" fmla="*/ 10800 h 21600"/>
              <a:gd name="T6" fmla="*/ 10800 w 21600"/>
              <a:gd name="T7" fmla="*/ 0 h 21600"/>
              <a:gd name="T8" fmla="*/ 3146 w 21600"/>
              <a:gd name="T9" fmla="*/ 3146 h 21600"/>
              <a:gd name="T10" fmla="*/ 18454 w 21600"/>
              <a:gd name="T11" fmla="*/ 18454 h 21600"/>
            </a:gdLst>
            <a:ahLst/>
            <a:cxnLst>
              <a:cxn ang="0">
                <a:pos x="T0" y="T1"/>
              </a:cxn>
              <a:cxn ang="0">
                <a:pos x="T2" y="T3"/>
              </a:cxn>
              <a:cxn ang="0">
                <a:pos x="T4" y="T5"/>
              </a:cxn>
              <a:cxn ang="0">
                <a:pos x="T6" y="T7"/>
              </a:cxn>
            </a:cxnLst>
            <a:rect l="T8" t="T9" r="T10" b="T11"/>
            <a:pathLst>
              <a:path w="21600" h="21600">
                <a:moveTo>
                  <a:pt x="0" y="0"/>
                </a:moveTo>
                <a:lnTo>
                  <a:pt x="2691" y="21600"/>
                </a:lnTo>
                <a:lnTo>
                  <a:pt x="18909" y="21600"/>
                </a:lnTo>
                <a:lnTo>
                  <a:pt x="21600" y="0"/>
                </a:lnTo>
                <a:close/>
              </a:path>
            </a:pathLst>
          </a:custGeom>
          <a:solidFill>
            <a:schemeClr val="bg1"/>
          </a:solidFill>
          <a:ln w="28575">
            <a:solidFill>
              <a:srgbClr val="4F7DAE"/>
            </a:solidFill>
            <a:miter lim="800000"/>
            <a:headEnd/>
            <a:tailEnd/>
          </a:ln>
          <a:effectLst/>
        </p:spPr>
        <p:txBody>
          <a:bodyPr rot="10800000" wrap="none" anchor="ctr"/>
          <a:lstStyle/>
          <a:p>
            <a:endParaRPr lang="es-ES" sz="2400" baseline="-25000">
              <a:solidFill>
                <a:schemeClr val="tx1"/>
              </a:solidFill>
              <a:latin typeface="Times New Roman" pitchFamily="18" charset="0"/>
            </a:endParaRPr>
          </a:p>
        </p:txBody>
      </p:sp>
      <p:sp>
        <p:nvSpPr>
          <p:cNvPr id="93193" name="Rectangle 9"/>
          <p:cNvSpPr>
            <a:spLocks noChangeArrowheads="1"/>
          </p:cNvSpPr>
          <p:nvPr/>
        </p:nvSpPr>
        <p:spPr bwMode="auto">
          <a:xfrm>
            <a:off x="2057400" y="1295400"/>
            <a:ext cx="3505200" cy="457200"/>
          </a:xfrm>
          <a:prstGeom prst="rect">
            <a:avLst/>
          </a:prstGeom>
          <a:gradFill rotWithShape="0">
            <a:gsLst>
              <a:gs pos="0">
                <a:srgbClr val="4F7DAE"/>
              </a:gs>
              <a:gs pos="100000">
                <a:srgbClr val="4F7DAE">
                  <a:gamma/>
                  <a:tint val="784"/>
                  <a:invGamma/>
                </a:srgbClr>
              </a:gs>
            </a:gsLst>
            <a:lin ang="0" scaled="1"/>
          </a:gradFill>
          <a:ln w="9525">
            <a:noFill/>
            <a:miter lim="800000"/>
            <a:headEnd/>
            <a:tailEnd/>
          </a:ln>
          <a:effectLst/>
        </p:spPr>
        <p:txBody>
          <a:bodyPr wrap="none" anchor="ctr"/>
          <a:lstStyle/>
          <a:p>
            <a:endParaRPr lang="es-ES"/>
          </a:p>
        </p:txBody>
      </p:sp>
      <p:sp>
        <p:nvSpPr>
          <p:cNvPr id="93194" name="Rectangle 10"/>
          <p:cNvSpPr>
            <a:spLocks noChangeArrowheads="1"/>
          </p:cNvSpPr>
          <p:nvPr/>
        </p:nvSpPr>
        <p:spPr bwMode="auto">
          <a:xfrm>
            <a:off x="1928813" y="1752600"/>
            <a:ext cx="4852987" cy="457200"/>
          </a:xfrm>
          <a:prstGeom prst="rect">
            <a:avLst/>
          </a:prstGeom>
          <a:gradFill rotWithShape="0">
            <a:gsLst>
              <a:gs pos="0">
                <a:srgbClr val="4F7DAE">
                  <a:gamma/>
                  <a:tint val="0"/>
                  <a:invGamma/>
                </a:srgbClr>
              </a:gs>
              <a:gs pos="50000">
                <a:srgbClr val="4F7DAE"/>
              </a:gs>
              <a:gs pos="100000">
                <a:srgbClr val="4F7DAE">
                  <a:gamma/>
                  <a:tint val="0"/>
                  <a:invGamma/>
                </a:srgbClr>
              </a:gs>
            </a:gsLst>
            <a:lin ang="0" scaled="1"/>
          </a:gradFill>
          <a:ln w="9525">
            <a:noFill/>
            <a:miter lim="800000"/>
            <a:headEnd/>
            <a:tailEnd/>
          </a:ln>
          <a:effectLst/>
        </p:spPr>
        <p:txBody>
          <a:bodyPr wrap="none" anchor="ctr"/>
          <a:lstStyle/>
          <a:p>
            <a:endParaRPr lang="es-ES"/>
          </a:p>
        </p:txBody>
      </p:sp>
      <p:sp>
        <p:nvSpPr>
          <p:cNvPr id="93195" name="Rectangle 11"/>
          <p:cNvSpPr>
            <a:spLocks noChangeArrowheads="1"/>
          </p:cNvSpPr>
          <p:nvPr/>
        </p:nvSpPr>
        <p:spPr bwMode="auto">
          <a:xfrm>
            <a:off x="2743200" y="2209800"/>
            <a:ext cx="4953000" cy="457200"/>
          </a:xfrm>
          <a:prstGeom prst="rect">
            <a:avLst/>
          </a:prstGeom>
          <a:gradFill rotWithShape="0">
            <a:gsLst>
              <a:gs pos="0">
                <a:srgbClr val="4F7DAE">
                  <a:gamma/>
                  <a:tint val="0"/>
                  <a:invGamma/>
                </a:srgbClr>
              </a:gs>
              <a:gs pos="50000">
                <a:srgbClr val="4F7DAE"/>
              </a:gs>
              <a:gs pos="100000">
                <a:srgbClr val="4F7DAE">
                  <a:gamma/>
                  <a:tint val="0"/>
                  <a:invGamma/>
                </a:srgbClr>
              </a:gs>
            </a:gsLst>
            <a:lin ang="0" scaled="1"/>
          </a:gradFill>
          <a:ln w="9525">
            <a:noFill/>
            <a:miter lim="800000"/>
            <a:headEnd/>
            <a:tailEnd/>
          </a:ln>
          <a:effectLst/>
        </p:spPr>
        <p:txBody>
          <a:bodyPr wrap="none" anchor="ctr"/>
          <a:lstStyle/>
          <a:p>
            <a:endParaRPr lang="es-ES"/>
          </a:p>
        </p:txBody>
      </p:sp>
      <p:sp>
        <p:nvSpPr>
          <p:cNvPr id="93196" name="Rectangle 12"/>
          <p:cNvSpPr>
            <a:spLocks noChangeArrowheads="1"/>
          </p:cNvSpPr>
          <p:nvPr/>
        </p:nvSpPr>
        <p:spPr bwMode="auto">
          <a:xfrm>
            <a:off x="3657600" y="2667000"/>
            <a:ext cx="4724400" cy="457200"/>
          </a:xfrm>
          <a:prstGeom prst="rect">
            <a:avLst/>
          </a:prstGeom>
          <a:gradFill rotWithShape="0">
            <a:gsLst>
              <a:gs pos="0">
                <a:srgbClr val="4F7DAE">
                  <a:gamma/>
                  <a:tint val="0"/>
                  <a:invGamma/>
                </a:srgbClr>
              </a:gs>
              <a:gs pos="50000">
                <a:srgbClr val="4F7DAE"/>
              </a:gs>
              <a:gs pos="100000">
                <a:srgbClr val="4F7DAE">
                  <a:gamma/>
                  <a:tint val="0"/>
                  <a:invGamma/>
                </a:srgbClr>
              </a:gs>
            </a:gsLst>
            <a:lin ang="0" scaled="1"/>
          </a:gradFill>
          <a:ln w="9525">
            <a:noFill/>
            <a:miter lim="800000"/>
            <a:headEnd/>
            <a:tailEnd/>
          </a:ln>
          <a:effectLst/>
        </p:spPr>
        <p:txBody>
          <a:bodyPr wrap="none" anchor="ctr"/>
          <a:lstStyle/>
          <a:p>
            <a:endParaRPr lang="es-ES"/>
          </a:p>
        </p:txBody>
      </p:sp>
      <p:sp>
        <p:nvSpPr>
          <p:cNvPr id="93197" name="Rectangle 13"/>
          <p:cNvSpPr>
            <a:spLocks noChangeArrowheads="1"/>
          </p:cNvSpPr>
          <p:nvPr/>
        </p:nvSpPr>
        <p:spPr bwMode="auto">
          <a:xfrm>
            <a:off x="4495800" y="3124200"/>
            <a:ext cx="4038600" cy="457200"/>
          </a:xfrm>
          <a:prstGeom prst="rect">
            <a:avLst/>
          </a:prstGeom>
          <a:gradFill rotWithShape="0">
            <a:gsLst>
              <a:gs pos="0">
                <a:srgbClr val="4F7DAE">
                  <a:gamma/>
                  <a:tint val="0"/>
                  <a:invGamma/>
                </a:srgbClr>
              </a:gs>
              <a:gs pos="50000">
                <a:srgbClr val="4F7DAE"/>
              </a:gs>
              <a:gs pos="100000">
                <a:srgbClr val="4F7DAE">
                  <a:gamma/>
                  <a:tint val="0"/>
                  <a:invGamma/>
                </a:srgbClr>
              </a:gs>
            </a:gsLst>
            <a:lin ang="0" scaled="1"/>
          </a:gradFill>
          <a:ln w="9525">
            <a:noFill/>
            <a:miter lim="800000"/>
            <a:headEnd/>
            <a:tailEnd/>
          </a:ln>
          <a:effectLst/>
        </p:spPr>
        <p:txBody>
          <a:bodyPr wrap="none" anchor="ctr"/>
          <a:lstStyle/>
          <a:p>
            <a:endParaRPr lang="es-ES"/>
          </a:p>
        </p:txBody>
      </p:sp>
      <p:sp>
        <p:nvSpPr>
          <p:cNvPr id="93198" name="Rectangle 14"/>
          <p:cNvSpPr>
            <a:spLocks noChangeArrowheads="1"/>
          </p:cNvSpPr>
          <p:nvPr/>
        </p:nvSpPr>
        <p:spPr bwMode="auto">
          <a:xfrm>
            <a:off x="5486400" y="3581400"/>
            <a:ext cx="3200400" cy="457200"/>
          </a:xfrm>
          <a:prstGeom prst="rect">
            <a:avLst/>
          </a:prstGeom>
          <a:gradFill rotWithShape="0">
            <a:gsLst>
              <a:gs pos="0">
                <a:srgbClr val="4F7DAE">
                  <a:gamma/>
                  <a:tint val="0"/>
                  <a:invGamma/>
                </a:srgbClr>
              </a:gs>
              <a:gs pos="50000">
                <a:srgbClr val="4F7DAE"/>
              </a:gs>
              <a:gs pos="100000">
                <a:srgbClr val="4F7DAE">
                  <a:gamma/>
                  <a:tint val="0"/>
                  <a:invGamma/>
                </a:srgbClr>
              </a:gs>
            </a:gsLst>
            <a:lin ang="0" scaled="1"/>
          </a:gradFill>
          <a:ln w="9525">
            <a:noFill/>
            <a:miter lim="800000"/>
            <a:headEnd/>
            <a:tailEnd/>
          </a:ln>
          <a:effectLst/>
        </p:spPr>
        <p:txBody>
          <a:bodyPr wrap="none" anchor="ctr"/>
          <a:lstStyle/>
          <a:p>
            <a:endParaRPr lang="es-ES"/>
          </a:p>
        </p:txBody>
      </p:sp>
      <p:sp>
        <p:nvSpPr>
          <p:cNvPr id="93199" name="Rectangle 15"/>
          <p:cNvSpPr>
            <a:spLocks noChangeArrowheads="1"/>
          </p:cNvSpPr>
          <p:nvPr/>
        </p:nvSpPr>
        <p:spPr bwMode="auto">
          <a:xfrm>
            <a:off x="5715000" y="4038600"/>
            <a:ext cx="3124200" cy="457200"/>
          </a:xfrm>
          <a:prstGeom prst="rect">
            <a:avLst/>
          </a:prstGeom>
          <a:gradFill rotWithShape="0">
            <a:gsLst>
              <a:gs pos="0">
                <a:srgbClr val="4F7DAE">
                  <a:gamma/>
                  <a:tint val="0"/>
                  <a:invGamma/>
                </a:srgbClr>
              </a:gs>
              <a:gs pos="100000">
                <a:srgbClr val="4F7DAE"/>
              </a:gs>
            </a:gsLst>
            <a:lin ang="0" scaled="1"/>
          </a:gradFill>
          <a:ln w="9525">
            <a:noFill/>
            <a:miter lim="800000"/>
            <a:headEnd/>
            <a:tailEnd/>
          </a:ln>
          <a:effectLst/>
        </p:spPr>
        <p:txBody>
          <a:bodyPr wrap="none" anchor="ctr"/>
          <a:lstStyle/>
          <a:p>
            <a:endParaRPr lang="es-ES"/>
          </a:p>
        </p:txBody>
      </p:sp>
      <p:sp>
        <p:nvSpPr>
          <p:cNvPr id="93200" name="Rectangle 16"/>
          <p:cNvSpPr>
            <a:spLocks noGrp="1" noChangeArrowheads="1"/>
          </p:cNvSpPr>
          <p:nvPr>
            <p:ph type="title"/>
          </p:nvPr>
        </p:nvSpPr>
        <p:spPr>
          <a:xfrm>
            <a:off x="685800" y="0"/>
            <a:ext cx="8077200" cy="609600"/>
          </a:xfrm>
        </p:spPr>
        <p:txBody>
          <a:bodyPr/>
          <a:lstStyle/>
          <a:p>
            <a:r>
              <a:rPr lang="es-ES"/>
              <a:t>Niveles de decisión: estrategia, táctica, operativa</a:t>
            </a:r>
          </a:p>
        </p:txBody>
      </p:sp>
      <p:sp>
        <p:nvSpPr>
          <p:cNvPr id="93201" name="Rectangle 17"/>
          <p:cNvSpPr>
            <a:spLocks noChangeArrowheads="1"/>
          </p:cNvSpPr>
          <p:nvPr/>
        </p:nvSpPr>
        <p:spPr bwMode="auto">
          <a:xfrm>
            <a:off x="457200" y="4800600"/>
            <a:ext cx="8458200" cy="1371600"/>
          </a:xfrm>
          <a:prstGeom prst="rect">
            <a:avLst/>
          </a:prstGeom>
          <a:noFill/>
          <a:ln w="9525">
            <a:noFill/>
            <a:miter lim="800000"/>
            <a:headEnd/>
            <a:tailEnd/>
          </a:ln>
          <a:effectLst/>
        </p:spPr>
        <p:txBody>
          <a:bodyPr/>
          <a:lstStyle/>
          <a:p>
            <a:pPr marL="188913" indent="-188913" algn="l">
              <a:lnSpc>
                <a:spcPct val="90000"/>
              </a:lnSpc>
              <a:spcBef>
                <a:spcPct val="20000"/>
              </a:spcBef>
              <a:buClr>
                <a:srgbClr val="FF9900"/>
              </a:buClr>
              <a:buFont typeface="Wingdings" pitchFamily="2" charset="2"/>
              <a:buChar char="§"/>
            </a:pPr>
            <a:r>
              <a:rPr lang="es-ES" sz="1800" b="1">
                <a:solidFill>
                  <a:srgbClr val="4F7DAE"/>
                </a:solidFill>
              </a:rPr>
              <a:t>Estrategia: Planificación a largo plazo (5 o más años), ámbito global</a:t>
            </a:r>
          </a:p>
          <a:p>
            <a:pPr marL="188913" indent="-188913" algn="l">
              <a:lnSpc>
                <a:spcPct val="90000"/>
              </a:lnSpc>
              <a:spcBef>
                <a:spcPct val="20000"/>
              </a:spcBef>
              <a:buClr>
                <a:srgbClr val="FF9900"/>
              </a:buClr>
              <a:buFont typeface="Wingdings" pitchFamily="2" charset="2"/>
              <a:buChar char="§"/>
            </a:pPr>
            <a:r>
              <a:rPr lang="es-ES" sz="1800" b="1">
                <a:solidFill>
                  <a:srgbClr val="4F7DAE"/>
                </a:solidFill>
              </a:rPr>
              <a:t>Táctica: Planificación a medio plazo (6 meses a 1,5 años), ámbito departamental</a:t>
            </a:r>
          </a:p>
          <a:p>
            <a:pPr marL="188913" indent="-188913" algn="l">
              <a:lnSpc>
                <a:spcPct val="90000"/>
              </a:lnSpc>
              <a:spcBef>
                <a:spcPct val="20000"/>
              </a:spcBef>
              <a:buClr>
                <a:srgbClr val="FF9900"/>
              </a:buClr>
              <a:buFont typeface="Wingdings" pitchFamily="2" charset="2"/>
              <a:buChar char="§"/>
            </a:pPr>
            <a:r>
              <a:rPr lang="es-ES" sz="1800" b="1">
                <a:solidFill>
                  <a:srgbClr val="4F7DAE"/>
                </a:solidFill>
              </a:rPr>
              <a:t>Operativa: Planificación a corto plazo (horas, días, semanas, trimestre), ámbito centrado en las operaciones concretas a planificar. Revisión y control frecuente, decisiones ad-hoc, flexibilidad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s-ES"/>
              <a:t>Estrategia</a:t>
            </a:r>
          </a:p>
        </p:txBody>
      </p:sp>
      <p:sp>
        <p:nvSpPr>
          <p:cNvPr id="134147" name="Rectangle 3"/>
          <p:cNvSpPr>
            <a:spLocks noGrp="1" noChangeArrowheads="1"/>
          </p:cNvSpPr>
          <p:nvPr>
            <p:ph type="body" idx="1"/>
          </p:nvPr>
        </p:nvSpPr>
        <p:spPr/>
        <p:txBody>
          <a:bodyPr/>
          <a:lstStyle/>
          <a:p>
            <a:r>
              <a:rPr lang="es-ES" sz="2000" dirty="0"/>
              <a:t>La estrategia es un proceso continuo y </a:t>
            </a:r>
            <a:r>
              <a:rPr lang="es-ES" sz="2000" dirty="0">
                <a:solidFill>
                  <a:srgbClr val="008000"/>
                </a:solidFill>
              </a:rPr>
              <a:t>adaptativo</a:t>
            </a:r>
            <a:r>
              <a:rPr lang="es-ES" sz="2000" dirty="0"/>
              <a:t> que pretende responder a preguntas básicas como:</a:t>
            </a:r>
          </a:p>
          <a:p>
            <a:pPr lvl="1"/>
            <a:r>
              <a:rPr lang="es-ES" sz="1800" dirty="0"/>
              <a:t>¿Qué productos y servicios venderá la empresa y en qué mercados o segmentos?</a:t>
            </a:r>
          </a:p>
          <a:p>
            <a:pPr lvl="1"/>
            <a:r>
              <a:rPr lang="es-ES" sz="1800" dirty="0"/>
              <a:t>¿Qué fabricará la empresa, con qué procesos, tecnología y recursos materiales?</a:t>
            </a:r>
          </a:p>
          <a:p>
            <a:pPr lvl="1"/>
            <a:r>
              <a:rPr lang="es-ES" sz="1800" dirty="0"/>
              <a:t>¿Cómo combinar los elementos para buscar sinergia y mejorar su rendimiento?</a:t>
            </a:r>
          </a:p>
          <a:p>
            <a:pPr lvl="1"/>
            <a:r>
              <a:rPr lang="es-ES" sz="1800" dirty="0"/>
              <a:t>¿Cómo se priorizan las acciones y los objetivos? ¿Hasta qué niveles se pretende llegar ?</a:t>
            </a:r>
          </a:p>
          <a:p>
            <a:r>
              <a:rPr lang="es-ES" sz="2000" dirty="0"/>
              <a:t>La estrategia se elabora con un enfoque </a:t>
            </a:r>
            <a:r>
              <a:rPr lang="es-ES" sz="2000" dirty="0">
                <a:solidFill>
                  <a:srgbClr val="008000"/>
                </a:solidFill>
              </a:rPr>
              <a:t>competitivo</a:t>
            </a:r>
            <a:r>
              <a:rPr lang="es-ES" sz="2000" dirty="0"/>
              <a:t>.</a:t>
            </a:r>
          </a:p>
          <a:p>
            <a:pPr lvl="1"/>
            <a:r>
              <a:rPr lang="es-ES" sz="1800" dirty="0"/>
              <a:t>Busca mantener y mejorar la posición competitiva de la empresa a través de desarrollar </a:t>
            </a:r>
            <a:r>
              <a:rPr lang="es-ES" sz="1800" dirty="0">
                <a:solidFill>
                  <a:srgbClr val="008000"/>
                </a:solidFill>
              </a:rPr>
              <a:t>ventajas competitivas</a:t>
            </a:r>
            <a:r>
              <a:rPr lang="es-ES" sz="1800" dirty="0"/>
              <a:t> y </a:t>
            </a:r>
            <a:r>
              <a:rPr lang="es-ES" sz="1800" dirty="0">
                <a:solidFill>
                  <a:srgbClr val="008000"/>
                </a:solidFill>
              </a:rPr>
              <a:t>barreras de entrada</a:t>
            </a:r>
            <a:r>
              <a:rPr lang="es-ES" sz="1800" dirty="0"/>
              <a:t>, sobre los competidores en el entorno previsible</a:t>
            </a:r>
          </a:p>
        </p:txBody>
      </p:sp>
      <p:grpSp>
        <p:nvGrpSpPr>
          <p:cNvPr id="134150" name="Group 6"/>
          <p:cNvGrpSpPr>
            <a:grpSpLocks/>
          </p:cNvGrpSpPr>
          <p:nvPr/>
        </p:nvGrpSpPr>
        <p:grpSpPr bwMode="auto">
          <a:xfrm>
            <a:off x="773112" y="5414963"/>
            <a:ext cx="742950" cy="896937"/>
            <a:chOff x="555" y="3339"/>
            <a:chExt cx="468" cy="565"/>
          </a:xfrm>
        </p:grpSpPr>
        <p:pic>
          <p:nvPicPr>
            <p:cNvPr id="134148" name="Picture 4" descr="IE">
              <a:hlinkClick r:id="rId2"/>
            </p:cNvPr>
            <p:cNvPicPr>
              <a:picLocks noChangeAspect="1" noChangeArrowheads="1"/>
            </p:cNvPicPr>
            <p:nvPr/>
          </p:nvPicPr>
          <p:blipFill>
            <a:blip r:embed="rId3" cstate="print"/>
            <a:srcRect/>
            <a:stretch>
              <a:fillRect/>
            </a:stretch>
          </p:blipFill>
          <p:spPr bwMode="auto">
            <a:xfrm>
              <a:off x="609" y="3339"/>
              <a:ext cx="360" cy="360"/>
            </a:xfrm>
            <a:prstGeom prst="rect">
              <a:avLst/>
            </a:prstGeom>
            <a:noFill/>
          </p:spPr>
        </p:pic>
        <p:sp>
          <p:nvSpPr>
            <p:cNvPr id="134149" name="Rectangle 5"/>
            <p:cNvSpPr>
              <a:spLocks noChangeArrowheads="1"/>
            </p:cNvSpPr>
            <p:nvPr/>
          </p:nvSpPr>
          <p:spPr bwMode="auto">
            <a:xfrm>
              <a:off x="555" y="3710"/>
              <a:ext cx="468" cy="194"/>
            </a:xfrm>
            <a:prstGeom prst="rect">
              <a:avLst/>
            </a:prstGeom>
            <a:noFill/>
            <a:ln w="9525">
              <a:noFill/>
              <a:miter lim="800000"/>
              <a:headEnd/>
              <a:tailEnd/>
            </a:ln>
            <a:effectLst/>
          </p:spPr>
          <p:txBody>
            <a:bodyPr wrap="none">
              <a:spAutoFit/>
              <a:flatTx/>
            </a:bodyPr>
            <a:lstStyle/>
            <a:p>
              <a:r>
                <a:rPr lang="es-ES" sz="1400" dirty="0" smtClean="0">
                  <a:solidFill>
                    <a:schemeClr val="tx1"/>
                  </a:solidFill>
                </a:rPr>
                <a:t>Jazztel</a:t>
              </a:r>
              <a:endParaRPr lang="es-ES" sz="1400" dirty="0">
                <a:solidFill>
                  <a:schemeClr val="tx1"/>
                </a:solidFill>
              </a:endParaRPr>
            </a:p>
          </p:txBody>
        </p:sp>
      </p:grpSp>
      <p:grpSp>
        <p:nvGrpSpPr>
          <p:cNvPr id="134151" name="Group 7"/>
          <p:cNvGrpSpPr>
            <a:grpSpLocks/>
          </p:cNvGrpSpPr>
          <p:nvPr/>
        </p:nvGrpSpPr>
        <p:grpSpPr bwMode="auto">
          <a:xfrm>
            <a:off x="1589088" y="5414963"/>
            <a:ext cx="1543050" cy="893762"/>
            <a:chOff x="305" y="3339"/>
            <a:chExt cx="972" cy="563"/>
          </a:xfrm>
        </p:grpSpPr>
        <p:pic>
          <p:nvPicPr>
            <p:cNvPr id="134152" name="Picture 8" descr="IE">
              <a:hlinkClick r:id="rId4"/>
            </p:cNvPr>
            <p:cNvPicPr>
              <a:picLocks noChangeAspect="1" noChangeArrowheads="1"/>
            </p:cNvPicPr>
            <p:nvPr/>
          </p:nvPicPr>
          <p:blipFill>
            <a:blip r:embed="rId3" cstate="print"/>
            <a:srcRect/>
            <a:stretch>
              <a:fillRect/>
            </a:stretch>
          </p:blipFill>
          <p:spPr bwMode="auto">
            <a:xfrm>
              <a:off x="609" y="3339"/>
              <a:ext cx="360" cy="360"/>
            </a:xfrm>
            <a:prstGeom prst="rect">
              <a:avLst/>
            </a:prstGeom>
            <a:noFill/>
          </p:spPr>
        </p:pic>
        <p:sp>
          <p:nvSpPr>
            <p:cNvPr id="134153" name="Rectangle 9"/>
            <p:cNvSpPr>
              <a:spLocks noChangeArrowheads="1"/>
            </p:cNvSpPr>
            <p:nvPr/>
          </p:nvSpPr>
          <p:spPr bwMode="auto">
            <a:xfrm>
              <a:off x="305" y="3710"/>
              <a:ext cx="972" cy="192"/>
            </a:xfrm>
            <a:prstGeom prst="rect">
              <a:avLst/>
            </a:prstGeom>
            <a:noFill/>
            <a:ln w="9525">
              <a:noFill/>
              <a:miter lim="800000"/>
              <a:headEnd/>
              <a:tailEnd/>
            </a:ln>
            <a:effectLst/>
          </p:spPr>
          <p:txBody>
            <a:bodyPr wrap="none">
              <a:spAutoFit/>
              <a:flatTx/>
            </a:bodyPr>
            <a:lstStyle/>
            <a:p>
              <a:r>
                <a:rPr lang="es-ES" sz="1400">
                  <a:solidFill>
                    <a:schemeClr val="tx1"/>
                  </a:solidFill>
                </a:rPr>
                <a:t>Grupo Telefónica</a:t>
              </a:r>
            </a:p>
          </p:txBody>
        </p:sp>
      </p:grpSp>
      <p:sp>
        <p:nvSpPr>
          <p:cNvPr id="10" name="9 Rectángulo"/>
          <p:cNvSpPr/>
          <p:nvPr/>
        </p:nvSpPr>
        <p:spPr>
          <a:xfrm>
            <a:off x="3143240" y="5429264"/>
            <a:ext cx="5143536" cy="584775"/>
          </a:xfrm>
          <a:prstGeom prst="rect">
            <a:avLst/>
          </a:prstGeom>
        </p:spPr>
        <p:txBody>
          <a:bodyPr wrap="square">
            <a:spAutoFit/>
          </a:bodyPr>
          <a:lstStyle/>
          <a:p>
            <a:pPr algn="l"/>
            <a:r>
              <a:rPr lang="es-ES" sz="1600" b="1" dirty="0" smtClean="0">
                <a:solidFill>
                  <a:srgbClr val="4F7DAE"/>
                </a:solidFill>
              </a:rPr>
              <a:t>“Sólo es posible avanzar cuando se mira lejos”</a:t>
            </a:r>
            <a:endParaRPr lang="es-ES" sz="1600" dirty="0" smtClean="0">
              <a:solidFill>
                <a:srgbClr val="4F7DAE"/>
              </a:solidFill>
            </a:endParaRPr>
          </a:p>
          <a:p>
            <a:pPr algn="l"/>
            <a:r>
              <a:rPr lang="es-ES" sz="1600" i="1" dirty="0" smtClean="0">
                <a:solidFill>
                  <a:srgbClr val="4F7DAE"/>
                </a:solidFill>
              </a:rPr>
              <a:t>José Ortega y Gasset. Escritor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s-ES"/>
              <a:t>Estrategia</a:t>
            </a:r>
          </a:p>
        </p:txBody>
      </p:sp>
      <p:sp>
        <p:nvSpPr>
          <p:cNvPr id="133123" name="Rectangle 3"/>
          <p:cNvSpPr>
            <a:spLocks noGrp="1" noChangeArrowheads="1"/>
          </p:cNvSpPr>
          <p:nvPr>
            <p:ph type="body" idx="1"/>
          </p:nvPr>
        </p:nvSpPr>
        <p:spPr/>
        <p:txBody>
          <a:bodyPr/>
          <a:lstStyle/>
          <a:p>
            <a:r>
              <a:rPr lang="es-ES"/>
              <a:t>Parte de unos </a:t>
            </a:r>
            <a:r>
              <a:rPr lang="es-ES">
                <a:solidFill>
                  <a:srgbClr val="008000"/>
                </a:solidFill>
              </a:rPr>
              <a:t>objetivos</a:t>
            </a:r>
            <a:r>
              <a:rPr lang="es-ES"/>
              <a:t> básicos fijados a priori</a:t>
            </a:r>
          </a:p>
          <a:p>
            <a:r>
              <a:rPr lang="es-ES"/>
              <a:t>La elabora la cúpula de la organización</a:t>
            </a:r>
          </a:p>
          <a:p>
            <a:r>
              <a:rPr lang="es-ES"/>
              <a:t>Debe tomar en consideración el </a:t>
            </a:r>
            <a:r>
              <a:rPr lang="es-ES">
                <a:solidFill>
                  <a:srgbClr val="008000"/>
                </a:solidFill>
              </a:rPr>
              <a:t>entorno</a:t>
            </a:r>
            <a:r>
              <a:rPr lang="es-ES"/>
              <a:t>, las </a:t>
            </a:r>
            <a:r>
              <a:rPr lang="es-ES">
                <a:solidFill>
                  <a:srgbClr val="008000"/>
                </a:solidFill>
              </a:rPr>
              <a:t>capacidades de la empresa</a:t>
            </a:r>
            <a:r>
              <a:rPr lang="es-ES"/>
              <a:t> y su relación proyectada en el </a:t>
            </a:r>
            <a:r>
              <a:rPr lang="es-ES">
                <a:solidFill>
                  <a:srgbClr val="008000"/>
                </a:solidFill>
              </a:rPr>
              <a:t>futuro</a:t>
            </a:r>
            <a:r>
              <a:rPr lang="es-ES"/>
              <a:t> a largo plazo</a:t>
            </a:r>
          </a:p>
          <a:p>
            <a:r>
              <a:rPr lang="es-ES"/>
              <a:t>Elige los </a:t>
            </a:r>
            <a:r>
              <a:rPr lang="es-ES">
                <a:solidFill>
                  <a:srgbClr val="008000"/>
                </a:solidFill>
              </a:rPr>
              <a:t>cursos de acción</a:t>
            </a:r>
            <a:r>
              <a:rPr lang="es-ES"/>
              <a:t> para conseguir los objetivos</a:t>
            </a:r>
          </a:p>
        </p:txBody>
      </p:sp>
      <p:sp>
        <p:nvSpPr>
          <p:cNvPr id="133124" name="Rectangle 4"/>
          <p:cNvSpPr>
            <a:spLocks noChangeArrowheads="1"/>
          </p:cNvSpPr>
          <p:nvPr/>
        </p:nvSpPr>
        <p:spPr bwMode="auto">
          <a:xfrm>
            <a:off x="685800" y="3657600"/>
            <a:ext cx="4114800" cy="2819400"/>
          </a:xfrm>
          <a:prstGeom prst="rect">
            <a:avLst/>
          </a:prstGeom>
          <a:noFill/>
          <a:ln w="9525">
            <a:noFill/>
            <a:miter lim="800000"/>
            <a:headEnd/>
            <a:tailEnd/>
          </a:ln>
          <a:effectLst/>
        </p:spPr>
        <p:txBody>
          <a:bodyPr/>
          <a:lstStyle/>
          <a:p>
            <a:pPr marL="188913" indent="-188913" algn="l">
              <a:lnSpc>
                <a:spcPct val="90000"/>
              </a:lnSpc>
              <a:spcBef>
                <a:spcPct val="20000"/>
              </a:spcBef>
              <a:buClr>
                <a:srgbClr val="FF9900"/>
              </a:buClr>
              <a:buFont typeface="Wingdings" pitchFamily="2" charset="2"/>
              <a:buChar char="§"/>
            </a:pPr>
            <a:r>
              <a:rPr lang="es-ES" sz="1600" b="1">
                <a:solidFill>
                  <a:srgbClr val="4F7DAE"/>
                </a:solidFill>
              </a:rPr>
              <a:t>Estrategia corporativa</a:t>
            </a:r>
          </a:p>
          <a:p>
            <a:pPr marL="576263" lvl="1" indent="-196850" algn="l">
              <a:spcBef>
                <a:spcPct val="20000"/>
              </a:spcBef>
              <a:buClr>
                <a:srgbClr val="FF9900"/>
              </a:buClr>
              <a:buFontTx/>
              <a:buChar char="•"/>
            </a:pPr>
            <a:r>
              <a:rPr lang="es-ES" sz="1400">
                <a:solidFill>
                  <a:schemeClr val="tx1"/>
                </a:solidFill>
              </a:rPr>
              <a:t>Determina el ámbito de actuación de la empresa, ¿qué mercados o segmentos?</a:t>
            </a:r>
          </a:p>
          <a:p>
            <a:pPr marL="188913" indent="-188913" algn="l">
              <a:lnSpc>
                <a:spcPct val="90000"/>
              </a:lnSpc>
              <a:spcBef>
                <a:spcPct val="20000"/>
              </a:spcBef>
              <a:buClr>
                <a:srgbClr val="FF9900"/>
              </a:buClr>
              <a:buFont typeface="Wingdings" pitchFamily="2" charset="2"/>
              <a:buChar char="§"/>
            </a:pPr>
            <a:r>
              <a:rPr lang="es-ES" sz="1600" b="1">
                <a:solidFill>
                  <a:srgbClr val="4F7DAE"/>
                </a:solidFill>
              </a:rPr>
              <a:t>Estrategia de negocio</a:t>
            </a:r>
          </a:p>
          <a:p>
            <a:pPr marL="576263" lvl="1" indent="-196850" algn="l">
              <a:spcBef>
                <a:spcPct val="20000"/>
              </a:spcBef>
              <a:buClr>
                <a:srgbClr val="FF9900"/>
              </a:buClr>
              <a:buFontTx/>
              <a:buChar char="•"/>
            </a:pPr>
            <a:r>
              <a:rPr lang="es-ES" sz="1400">
                <a:solidFill>
                  <a:schemeClr val="tx1"/>
                </a:solidFill>
              </a:rPr>
              <a:t>Cómo se compite en un determinado mercado o segmento. Qué ventaja competitiva se desarrolla</a:t>
            </a:r>
          </a:p>
          <a:p>
            <a:pPr marL="188913" indent="-188913" algn="l">
              <a:lnSpc>
                <a:spcPct val="90000"/>
              </a:lnSpc>
              <a:spcBef>
                <a:spcPct val="20000"/>
              </a:spcBef>
              <a:buClr>
                <a:srgbClr val="FF9900"/>
              </a:buClr>
              <a:buFont typeface="Wingdings" pitchFamily="2" charset="2"/>
              <a:buChar char="§"/>
            </a:pPr>
            <a:r>
              <a:rPr lang="es-ES" sz="1600" b="1">
                <a:solidFill>
                  <a:srgbClr val="4F7DAE"/>
                </a:solidFill>
              </a:rPr>
              <a:t>Estrategias funcionales</a:t>
            </a:r>
          </a:p>
          <a:p>
            <a:pPr marL="576263" lvl="1" indent="-196850" algn="l">
              <a:spcBef>
                <a:spcPct val="20000"/>
              </a:spcBef>
              <a:buClr>
                <a:srgbClr val="FF9900"/>
              </a:buClr>
              <a:buFontTx/>
              <a:buChar char="•"/>
            </a:pPr>
            <a:r>
              <a:rPr lang="es-ES" sz="1400">
                <a:solidFill>
                  <a:schemeClr val="tx1"/>
                </a:solidFill>
              </a:rPr>
              <a:t>Cómo se actuará en cada área para desarrollar competitivamente la estrategia: estrategia de marketing, de producción, ...</a:t>
            </a:r>
          </a:p>
        </p:txBody>
      </p:sp>
      <p:sp>
        <p:nvSpPr>
          <p:cNvPr id="133125" name="Rectangle 5"/>
          <p:cNvSpPr>
            <a:spLocks noChangeArrowheads="1"/>
          </p:cNvSpPr>
          <p:nvPr/>
        </p:nvSpPr>
        <p:spPr bwMode="auto">
          <a:xfrm>
            <a:off x="5105400" y="3581400"/>
            <a:ext cx="3429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Estrategia</a:t>
            </a:r>
          </a:p>
        </p:txBody>
      </p:sp>
      <p:sp>
        <p:nvSpPr>
          <p:cNvPr id="133126" name="AutoShape 6"/>
          <p:cNvSpPr>
            <a:spLocks noChangeArrowheads="1"/>
          </p:cNvSpPr>
          <p:nvPr/>
        </p:nvSpPr>
        <p:spPr bwMode="auto">
          <a:xfrm rot="5400000">
            <a:off x="6686550" y="3778250"/>
            <a:ext cx="266700" cy="457200"/>
          </a:xfrm>
          <a:prstGeom prst="rightArrow">
            <a:avLst>
              <a:gd name="adj1" fmla="val 43750"/>
              <a:gd name="adj2" fmla="val 39884"/>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133127" name="Rectangle 7"/>
          <p:cNvSpPr>
            <a:spLocks noChangeArrowheads="1"/>
          </p:cNvSpPr>
          <p:nvPr/>
        </p:nvSpPr>
        <p:spPr bwMode="auto">
          <a:xfrm>
            <a:off x="5105400" y="4495800"/>
            <a:ext cx="3429000" cy="1778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400" b="1">
                <a:solidFill>
                  <a:srgbClr val="4F7DAE"/>
                </a:solidFill>
              </a:rPr>
              <a:t>Planes para desarrollar la estrategia fijada</a:t>
            </a:r>
          </a:p>
          <a:p>
            <a:pPr marL="188913" indent="-188913" algn="l">
              <a:lnSpc>
                <a:spcPct val="90000"/>
              </a:lnSpc>
              <a:spcBef>
                <a:spcPct val="20000"/>
              </a:spcBef>
              <a:buClr>
                <a:srgbClr val="FF9900"/>
              </a:buClr>
              <a:buFont typeface="Wingdings" pitchFamily="2" charset="2"/>
              <a:buChar char="§"/>
            </a:pPr>
            <a:r>
              <a:rPr lang="es-ES" sz="1400" b="1">
                <a:solidFill>
                  <a:srgbClr val="4F7DAE"/>
                </a:solidFill>
              </a:rPr>
              <a:t>Asignación de recursos:</a:t>
            </a:r>
          </a:p>
          <a:p>
            <a:pPr marL="576263" lvl="1" indent="-196850" algn="l">
              <a:spcBef>
                <a:spcPct val="20000"/>
              </a:spcBef>
              <a:buClr>
                <a:srgbClr val="FF9900"/>
              </a:buClr>
              <a:buFontTx/>
              <a:buChar char="•"/>
            </a:pPr>
            <a:r>
              <a:rPr lang="es-ES" sz="1200">
                <a:solidFill>
                  <a:schemeClr val="tx1"/>
                </a:solidFill>
              </a:rPr>
              <a:t>Tiene la organización recursos suficientes: priorización, reformulación</a:t>
            </a:r>
          </a:p>
          <a:p>
            <a:pPr marL="188913" indent="-188913" algn="l">
              <a:lnSpc>
                <a:spcPct val="90000"/>
              </a:lnSpc>
              <a:spcBef>
                <a:spcPct val="20000"/>
              </a:spcBef>
              <a:buClr>
                <a:srgbClr val="FF9900"/>
              </a:buClr>
              <a:buFont typeface="Wingdings" pitchFamily="2" charset="2"/>
              <a:buChar char="§"/>
            </a:pPr>
            <a:r>
              <a:rPr lang="es-ES" sz="1400" b="1">
                <a:solidFill>
                  <a:srgbClr val="4F7DAE"/>
                </a:solidFill>
              </a:rPr>
              <a:t>Indicadores de cumplimiento de objetivos</a:t>
            </a:r>
          </a:p>
          <a:p>
            <a:pPr marL="576263" lvl="1" indent="-196850" algn="l">
              <a:spcBef>
                <a:spcPct val="20000"/>
              </a:spcBef>
              <a:buClr>
                <a:srgbClr val="FF9900"/>
              </a:buClr>
              <a:buFontTx/>
              <a:buChar char="•"/>
            </a:pPr>
            <a:r>
              <a:rPr lang="es-ES" sz="1200">
                <a:solidFill>
                  <a:schemeClr val="tx1"/>
                </a:solidFill>
              </a:rPr>
              <a:t>Control de la ejecución</a:t>
            </a:r>
          </a:p>
        </p:txBody>
      </p:sp>
      <p:sp>
        <p:nvSpPr>
          <p:cNvPr id="133128" name="Rectangle 8"/>
          <p:cNvSpPr>
            <a:spLocks noChangeArrowheads="1"/>
          </p:cNvSpPr>
          <p:nvPr/>
        </p:nvSpPr>
        <p:spPr bwMode="auto">
          <a:xfrm>
            <a:off x="5105400" y="4191000"/>
            <a:ext cx="3429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Táctica, Planificación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ES"/>
              <a:t>Estrategia</a:t>
            </a:r>
          </a:p>
        </p:txBody>
      </p:sp>
      <p:sp>
        <p:nvSpPr>
          <p:cNvPr id="132099" name="Rectangle 3"/>
          <p:cNvSpPr>
            <a:spLocks noGrp="1" noChangeArrowheads="1"/>
          </p:cNvSpPr>
          <p:nvPr>
            <p:ph type="body" idx="1"/>
          </p:nvPr>
        </p:nvSpPr>
        <p:spPr>
          <a:xfrm>
            <a:off x="904056" y="990600"/>
            <a:ext cx="7772400" cy="5181600"/>
          </a:xfrm>
        </p:spPr>
        <p:txBody>
          <a:bodyPr/>
          <a:lstStyle/>
          <a:p>
            <a:r>
              <a:rPr lang="es-ES" sz="2000" dirty="0"/>
              <a:t>Estrategia vs táctica</a:t>
            </a:r>
          </a:p>
          <a:p>
            <a:pPr lvl="1"/>
            <a:r>
              <a:rPr lang="es-ES_tradnl" dirty="0">
                <a:solidFill>
                  <a:srgbClr val="008000"/>
                </a:solidFill>
              </a:rPr>
              <a:t>La estrategia</a:t>
            </a:r>
            <a:r>
              <a:rPr lang="es-ES_tradnl" dirty="0"/>
              <a:t> responde a la pregunta sobre qué debe hacerse en una determinada situación. Establecer un plan de acción propio, interpretar el plan del oponente, tener una orientación del curso que pueden tomar los acontecimientos en el futuro son los principales elementos que forman parte de una estrategia.</a:t>
            </a:r>
            <a:endParaRPr lang="es-ES" dirty="0"/>
          </a:p>
          <a:p>
            <a:pPr lvl="1"/>
            <a:r>
              <a:rPr lang="es-ES_tradnl" dirty="0">
                <a:solidFill>
                  <a:srgbClr val="008000"/>
                </a:solidFill>
              </a:rPr>
              <a:t>La táctica</a:t>
            </a:r>
            <a:r>
              <a:rPr lang="es-ES_tradnl" dirty="0"/>
              <a:t> contesta a la pregunta de cómo llevamos a cabo nuestros planes e ideas. Calcular con exactitud cada movimiento, encontrar maniobras, combinaciones o recursos para mejorar nuestra posición.</a:t>
            </a:r>
            <a:endParaRPr lang="es-ES" dirty="0"/>
          </a:p>
          <a:p>
            <a:pPr lvl="1"/>
            <a:r>
              <a:rPr lang="es-ES_tradnl" dirty="0"/>
              <a:t>Sin táctica la estrategia nunca podría concretarse, ya que no encontraríamos el camino para coronar con éxito los planes que diseñamos. Sin estrategia ni lineamientos generales, la táctica no tendría objetivos claros y su aplicación sería errónea y errática.</a:t>
            </a:r>
            <a:endParaRPr lang="es-ES" dirty="0"/>
          </a:p>
        </p:txBody>
      </p:sp>
      <p:sp>
        <p:nvSpPr>
          <p:cNvPr id="132102" name="Rectangle 6"/>
          <p:cNvSpPr>
            <a:spLocks noChangeArrowheads="1"/>
          </p:cNvSpPr>
          <p:nvPr/>
        </p:nvSpPr>
        <p:spPr bwMode="auto">
          <a:xfrm>
            <a:off x="189813" y="1340768"/>
            <a:ext cx="955711" cy="707886"/>
          </a:xfrm>
          <a:prstGeom prst="rect">
            <a:avLst/>
          </a:prstGeom>
          <a:noFill/>
          <a:ln w="9525">
            <a:noFill/>
            <a:miter lim="800000"/>
            <a:headEnd/>
            <a:tailEnd/>
          </a:ln>
          <a:effectLst/>
        </p:spPr>
        <p:txBody>
          <a:bodyPr wrap="none">
            <a:spAutoFit/>
            <a:flatTx/>
          </a:bodyPr>
          <a:lstStyle/>
          <a:p>
            <a:r>
              <a:rPr lang="es-ES" sz="2000" b="1" dirty="0">
                <a:solidFill>
                  <a:srgbClr val="4F7DAE"/>
                </a:solidFill>
              </a:rPr>
              <a:t>¿Qué</a:t>
            </a:r>
          </a:p>
          <a:p>
            <a:r>
              <a:rPr lang="es-ES" sz="2000" b="1" dirty="0">
                <a:solidFill>
                  <a:srgbClr val="4F7DAE"/>
                </a:solidFill>
              </a:rPr>
              <a:t>h</a:t>
            </a:r>
            <a:r>
              <a:rPr lang="es-ES" sz="2000" b="1" dirty="0" smtClean="0">
                <a:solidFill>
                  <a:srgbClr val="4F7DAE"/>
                </a:solidFill>
              </a:rPr>
              <a:t>ago</a:t>
            </a:r>
            <a:r>
              <a:rPr lang="es-ES" sz="2000" b="1" dirty="0">
                <a:solidFill>
                  <a:srgbClr val="4F7DAE"/>
                </a:solidFill>
              </a:rPr>
              <a:t>?</a:t>
            </a:r>
          </a:p>
        </p:txBody>
      </p:sp>
      <p:sp>
        <p:nvSpPr>
          <p:cNvPr id="132103" name="Rectangle 7"/>
          <p:cNvSpPr>
            <a:spLocks noChangeArrowheads="1"/>
          </p:cNvSpPr>
          <p:nvPr/>
        </p:nvSpPr>
        <p:spPr bwMode="auto">
          <a:xfrm>
            <a:off x="115615" y="3212976"/>
            <a:ext cx="1216025" cy="396875"/>
          </a:xfrm>
          <a:prstGeom prst="rect">
            <a:avLst/>
          </a:prstGeom>
          <a:noFill/>
          <a:ln w="9525">
            <a:noFill/>
            <a:miter lim="800000"/>
            <a:headEnd/>
            <a:tailEnd/>
          </a:ln>
          <a:effectLst/>
        </p:spPr>
        <p:txBody>
          <a:bodyPr wrap="none">
            <a:spAutoFit/>
            <a:flatTx/>
          </a:bodyPr>
          <a:lstStyle/>
          <a:p>
            <a:r>
              <a:rPr lang="es-ES" sz="2000" b="1" dirty="0">
                <a:solidFill>
                  <a:srgbClr val="4F7DAE"/>
                </a:solidFill>
              </a:rPr>
              <a:t>¿Cómo?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82" name="Rectangle 14"/>
          <p:cNvSpPr>
            <a:spLocks noChangeArrowheads="1"/>
          </p:cNvSpPr>
          <p:nvPr/>
        </p:nvSpPr>
        <p:spPr bwMode="auto">
          <a:xfrm rot="-5400000">
            <a:off x="3452813" y="812800"/>
            <a:ext cx="2209800" cy="8966200"/>
          </a:xfrm>
          <a:prstGeom prst="rect">
            <a:avLst/>
          </a:prstGeom>
          <a:solidFill>
            <a:srgbClr val="CCFFCC"/>
          </a:solidFill>
          <a:ln w="9525">
            <a:noFill/>
            <a:miter lim="800000"/>
            <a:headEnd/>
            <a:tailEnd/>
          </a:ln>
          <a:effectLst/>
        </p:spPr>
        <p:txBody>
          <a:bodyPr wrap="none" tIns="0"/>
          <a:lstStyle/>
          <a:p>
            <a:r>
              <a:rPr lang="es-ES" sz="1400" b="1">
                <a:solidFill>
                  <a:srgbClr val="4F7DAE"/>
                </a:solidFill>
              </a:rPr>
              <a:t>Análisis externo</a:t>
            </a:r>
          </a:p>
        </p:txBody>
      </p:sp>
      <p:sp>
        <p:nvSpPr>
          <p:cNvPr id="135180" name="Rectangle 12"/>
          <p:cNvSpPr>
            <a:spLocks noChangeArrowheads="1"/>
          </p:cNvSpPr>
          <p:nvPr/>
        </p:nvSpPr>
        <p:spPr bwMode="auto">
          <a:xfrm rot="-5400000">
            <a:off x="3262313" y="-1663700"/>
            <a:ext cx="2590800" cy="8966200"/>
          </a:xfrm>
          <a:prstGeom prst="rect">
            <a:avLst/>
          </a:prstGeom>
          <a:solidFill>
            <a:srgbClr val="FFFFCC"/>
          </a:solidFill>
          <a:ln w="9525">
            <a:noFill/>
            <a:miter lim="800000"/>
            <a:headEnd/>
            <a:tailEnd/>
          </a:ln>
          <a:effectLst/>
        </p:spPr>
        <p:txBody>
          <a:bodyPr wrap="none" tIns="0"/>
          <a:lstStyle/>
          <a:p>
            <a:r>
              <a:rPr lang="es-ES" sz="1400" b="1">
                <a:solidFill>
                  <a:srgbClr val="4F7DAE"/>
                </a:solidFill>
              </a:rPr>
              <a:t>Análisis interno</a:t>
            </a:r>
          </a:p>
        </p:txBody>
      </p:sp>
      <p:sp>
        <p:nvSpPr>
          <p:cNvPr id="135170" name="Rectangle 2"/>
          <p:cNvSpPr>
            <a:spLocks noGrp="1" noChangeArrowheads="1"/>
          </p:cNvSpPr>
          <p:nvPr>
            <p:ph type="title"/>
          </p:nvPr>
        </p:nvSpPr>
        <p:spPr/>
        <p:txBody>
          <a:bodyPr/>
          <a:lstStyle/>
          <a:p>
            <a:r>
              <a:rPr lang="es-ES"/>
              <a:t>Estrategia</a:t>
            </a:r>
          </a:p>
        </p:txBody>
      </p:sp>
      <p:sp>
        <p:nvSpPr>
          <p:cNvPr id="135171" name="Rectangle 3"/>
          <p:cNvSpPr>
            <a:spLocks noGrp="1" noChangeArrowheads="1"/>
          </p:cNvSpPr>
          <p:nvPr>
            <p:ph type="body" idx="1"/>
          </p:nvPr>
        </p:nvSpPr>
        <p:spPr/>
        <p:txBody>
          <a:bodyPr/>
          <a:lstStyle/>
          <a:p>
            <a:r>
              <a:rPr lang="es-ES"/>
              <a:t>Análisis DAFO</a:t>
            </a:r>
          </a:p>
        </p:txBody>
      </p:sp>
      <p:sp>
        <p:nvSpPr>
          <p:cNvPr id="135172" name="Rectangle 4"/>
          <p:cNvSpPr>
            <a:spLocks noChangeArrowheads="1"/>
          </p:cNvSpPr>
          <p:nvPr/>
        </p:nvSpPr>
        <p:spPr bwMode="auto">
          <a:xfrm>
            <a:off x="381000" y="1803400"/>
            <a:ext cx="4114800" cy="2235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Capacidades fundamentales en actividades clave</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Recursos financieros adecuados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Habilidades y recursos tecnológicos adecuados</a:t>
            </a:r>
          </a:p>
          <a:p>
            <a:pPr marL="188913" indent="-188913" algn="l">
              <a:lnSpc>
                <a:spcPct val="90000"/>
              </a:lnSpc>
              <a:spcBef>
                <a:spcPct val="20000"/>
              </a:spcBef>
              <a:buClr>
                <a:srgbClr val="FF9900"/>
              </a:buClr>
              <a:buFont typeface="Wingdings" pitchFamily="2" charset="2"/>
              <a:buChar char="§"/>
            </a:pPr>
            <a:r>
              <a:rPr lang="es-ES" sz="1200" b="1" dirty="0" smtClean="0">
                <a:solidFill>
                  <a:srgbClr val="4F7DAE"/>
                </a:solidFill>
              </a:rPr>
              <a:t>Capacidad tecnológica</a:t>
            </a:r>
            <a:endParaRPr lang="es-ES" sz="1200" b="1" dirty="0">
              <a:solidFill>
                <a:srgbClr val="4F7DAE"/>
              </a:solidFill>
            </a:endParaRPr>
          </a:p>
          <a:p>
            <a:pPr marL="188913" indent="-188913" algn="l">
              <a:lnSpc>
                <a:spcPct val="90000"/>
              </a:lnSpc>
              <a:spcBef>
                <a:spcPct val="20000"/>
              </a:spcBef>
              <a:buClr>
                <a:srgbClr val="FF9900"/>
              </a:buClr>
              <a:buFont typeface="Wingdings" pitchFamily="2" charset="2"/>
              <a:buChar char="§"/>
            </a:pPr>
            <a:r>
              <a:rPr lang="es-ES" sz="1200" b="1" dirty="0" smtClean="0">
                <a:solidFill>
                  <a:srgbClr val="4F7DAE"/>
                </a:solidFill>
              </a:rPr>
              <a:t>Capacidad </a:t>
            </a:r>
            <a:r>
              <a:rPr lang="es-ES" sz="1200" b="1" dirty="0">
                <a:solidFill>
                  <a:srgbClr val="4F7DAE"/>
                </a:solidFill>
              </a:rPr>
              <a:t>de fabricación</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Ventajas en costes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Economías de escala</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Conocimiento, habilidades para innovar</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Imagen de la marca</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Productos bien diferenciados y valorados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Capacidad directiva,...</a:t>
            </a:r>
          </a:p>
          <a:p>
            <a:pPr marL="188913" indent="-188913" algn="l">
              <a:lnSpc>
                <a:spcPct val="90000"/>
              </a:lnSpc>
              <a:spcBef>
                <a:spcPct val="20000"/>
              </a:spcBef>
              <a:buClr>
                <a:srgbClr val="FF9900"/>
              </a:buClr>
              <a:buFont typeface="Wingdings" pitchFamily="2" charset="2"/>
              <a:buNone/>
            </a:pPr>
            <a:endParaRPr lang="es-ES" sz="1200" b="1" dirty="0">
              <a:solidFill>
                <a:srgbClr val="4F7DAE"/>
              </a:solidFill>
            </a:endParaRPr>
          </a:p>
        </p:txBody>
      </p:sp>
      <p:sp>
        <p:nvSpPr>
          <p:cNvPr id="135173" name="Rectangle 5"/>
          <p:cNvSpPr>
            <a:spLocks noChangeArrowheads="1"/>
          </p:cNvSpPr>
          <p:nvPr/>
        </p:nvSpPr>
        <p:spPr bwMode="auto">
          <a:xfrm>
            <a:off x="381000" y="15240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(F) Fortalezas</a:t>
            </a:r>
          </a:p>
        </p:txBody>
      </p:sp>
      <p:sp>
        <p:nvSpPr>
          <p:cNvPr id="135174" name="Rectangle 6"/>
          <p:cNvSpPr>
            <a:spLocks noChangeArrowheads="1"/>
          </p:cNvSpPr>
          <p:nvPr/>
        </p:nvSpPr>
        <p:spPr bwMode="auto">
          <a:xfrm>
            <a:off x="4572000" y="15240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(D) Debilidades</a:t>
            </a:r>
          </a:p>
        </p:txBody>
      </p:sp>
      <p:sp>
        <p:nvSpPr>
          <p:cNvPr id="135175" name="Rectangle 7"/>
          <p:cNvSpPr>
            <a:spLocks noChangeArrowheads="1"/>
          </p:cNvSpPr>
          <p:nvPr/>
        </p:nvSpPr>
        <p:spPr bwMode="auto">
          <a:xfrm>
            <a:off x="4572000" y="1803400"/>
            <a:ext cx="4114800" cy="2235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Falta de enfoque estratégico de la dirección</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Falta de capacidad financiera o inadecuación</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Falta de habilidades o capacidades clave</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Costes altos en relación con la competencia</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Deficiencias en las personas o en la organización</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Atraso en I+D</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Debilidades en la red de distribución</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Pobre imagen de marca en el mercado</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Productos poco diferenciados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Instalaciones obsoletas o mal dimensionadas, ...</a:t>
            </a:r>
          </a:p>
        </p:txBody>
      </p:sp>
      <p:sp>
        <p:nvSpPr>
          <p:cNvPr id="135176" name="Rectangle 8"/>
          <p:cNvSpPr>
            <a:spLocks noChangeArrowheads="1"/>
          </p:cNvSpPr>
          <p:nvPr/>
        </p:nvSpPr>
        <p:spPr bwMode="auto">
          <a:xfrm>
            <a:off x="381000" y="4470400"/>
            <a:ext cx="4114800" cy="1854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Nuevos mercados o segmentos disponibles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Nuevas necesidades y nuevos productos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Crecimiento rápido del </a:t>
            </a:r>
            <a:r>
              <a:rPr lang="es-ES" sz="1200" b="1" dirty="0" smtClean="0">
                <a:solidFill>
                  <a:srgbClr val="4F7DAE"/>
                </a:solidFill>
              </a:rPr>
              <a:t>mercado propio</a:t>
            </a:r>
            <a:endParaRPr lang="es-ES" sz="1200" b="1" dirty="0">
              <a:solidFill>
                <a:srgbClr val="4F7DAE"/>
              </a:solidFill>
            </a:endParaRPr>
          </a:p>
          <a:p>
            <a:pPr marL="188913" indent="-188913" algn="l">
              <a:lnSpc>
                <a:spcPct val="90000"/>
              </a:lnSpc>
              <a:spcBef>
                <a:spcPct val="20000"/>
              </a:spcBef>
              <a:buClr>
                <a:srgbClr val="FF9900"/>
              </a:buClr>
              <a:buFont typeface="Wingdings" pitchFamily="2" charset="2"/>
              <a:buChar char="§"/>
            </a:pPr>
            <a:r>
              <a:rPr lang="es-ES" sz="1200" b="1" smtClean="0">
                <a:solidFill>
                  <a:srgbClr val="4F7DAE"/>
                </a:solidFill>
              </a:rPr>
              <a:t>Aumento de </a:t>
            </a:r>
            <a:r>
              <a:rPr lang="es-ES" sz="1200" b="1" dirty="0">
                <a:solidFill>
                  <a:srgbClr val="4F7DAE"/>
                </a:solidFill>
              </a:rPr>
              <a:t>ventas de productos </a:t>
            </a:r>
            <a:r>
              <a:rPr lang="es-ES" sz="1200" b="1" dirty="0" smtClean="0">
                <a:solidFill>
                  <a:srgbClr val="4F7DAE"/>
                </a:solidFill>
              </a:rPr>
              <a:t>complementarios</a:t>
            </a:r>
          </a:p>
          <a:p>
            <a:pPr marL="188913" indent="-188913" algn="l">
              <a:lnSpc>
                <a:spcPct val="90000"/>
              </a:lnSpc>
              <a:spcBef>
                <a:spcPct val="20000"/>
              </a:spcBef>
              <a:buClr>
                <a:srgbClr val="FF9900"/>
              </a:buClr>
              <a:buFont typeface="Wingdings" pitchFamily="2" charset="2"/>
              <a:buChar char="§"/>
            </a:pPr>
            <a:r>
              <a:rPr lang="es-ES" sz="1200" b="1" dirty="0" smtClean="0">
                <a:solidFill>
                  <a:srgbClr val="4F7DAE"/>
                </a:solidFill>
              </a:rPr>
              <a:t>Integración vertical</a:t>
            </a:r>
          </a:p>
          <a:p>
            <a:pPr marL="188913" indent="-188913" algn="l">
              <a:lnSpc>
                <a:spcPct val="90000"/>
              </a:lnSpc>
              <a:spcBef>
                <a:spcPct val="20000"/>
              </a:spcBef>
              <a:buClr>
                <a:srgbClr val="FF9900"/>
              </a:buClr>
              <a:buFont typeface="Wingdings" pitchFamily="2" charset="2"/>
              <a:buChar char="§"/>
            </a:pPr>
            <a:r>
              <a:rPr lang="es-ES" sz="1200" b="1" dirty="0" smtClean="0">
                <a:solidFill>
                  <a:srgbClr val="4F7DAE"/>
                </a:solidFill>
              </a:rPr>
              <a:t>Eliminación </a:t>
            </a:r>
            <a:r>
              <a:rPr lang="es-ES" sz="1200" b="1" dirty="0">
                <a:solidFill>
                  <a:srgbClr val="4F7DAE"/>
                </a:solidFill>
              </a:rPr>
              <a:t>de barreras comerciales en mercados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Débil estrategia de empresas competidoras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Cambios legales y culturales (moda) favorables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Nuevas Tecnologías disponibles, ...</a:t>
            </a:r>
          </a:p>
          <a:p>
            <a:pPr marL="188913" indent="-188913" algn="l">
              <a:lnSpc>
                <a:spcPct val="90000"/>
              </a:lnSpc>
              <a:spcBef>
                <a:spcPct val="20000"/>
              </a:spcBef>
              <a:buClr>
                <a:srgbClr val="FF9900"/>
              </a:buClr>
              <a:buFont typeface="Wingdings" pitchFamily="2" charset="2"/>
              <a:buNone/>
            </a:pPr>
            <a:endParaRPr lang="es-ES" sz="1200" b="1" dirty="0">
              <a:solidFill>
                <a:srgbClr val="4F7DAE"/>
              </a:solidFill>
            </a:endParaRPr>
          </a:p>
        </p:txBody>
      </p:sp>
      <p:sp>
        <p:nvSpPr>
          <p:cNvPr id="135177" name="Rectangle 9"/>
          <p:cNvSpPr>
            <a:spLocks noChangeArrowheads="1"/>
          </p:cNvSpPr>
          <p:nvPr/>
        </p:nvSpPr>
        <p:spPr bwMode="auto">
          <a:xfrm>
            <a:off x="381000" y="41910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(O) Oportunidades</a:t>
            </a:r>
          </a:p>
        </p:txBody>
      </p:sp>
      <p:sp>
        <p:nvSpPr>
          <p:cNvPr id="135178" name="Rectangle 10"/>
          <p:cNvSpPr>
            <a:spLocks noChangeArrowheads="1"/>
          </p:cNvSpPr>
          <p:nvPr/>
        </p:nvSpPr>
        <p:spPr bwMode="auto">
          <a:xfrm>
            <a:off x="4572000" y="4191000"/>
            <a:ext cx="41148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(A) Amenazas</a:t>
            </a:r>
          </a:p>
        </p:txBody>
      </p:sp>
      <p:sp>
        <p:nvSpPr>
          <p:cNvPr id="135179" name="Rectangle 11"/>
          <p:cNvSpPr>
            <a:spLocks noChangeArrowheads="1"/>
          </p:cNvSpPr>
          <p:nvPr/>
        </p:nvSpPr>
        <p:spPr bwMode="auto">
          <a:xfrm>
            <a:off x="4572000" y="4470400"/>
            <a:ext cx="4114800" cy="1854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Entrada de nuevos competidores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Incremento de ventas de productos substitutivos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Crecimiento lento o negativo del mercado</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Cambios en las necesidades y gustos del cliente</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Tendencias demográficas adversas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Aumento del poder negociador de clientes y proveedores</a:t>
            </a:r>
          </a:p>
          <a:p>
            <a:pPr marL="188913" indent="-188913" algn="l">
              <a:lnSpc>
                <a:spcPct val="90000"/>
              </a:lnSpc>
              <a:spcBef>
                <a:spcPct val="20000"/>
              </a:spcBef>
              <a:buClr>
                <a:srgbClr val="FF9900"/>
              </a:buClr>
              <a:buFont typeface="Wingdings" pitchFamily="2" charset="2"/>
              <a:buChar char="§"/>
            </a:pPr>
            <a:r>
              <a:rPr lang="es-ES" sz="1200" b="1" dirty="0">
                <a:solidFill>
                  <a:srgbClr val="4F7DAE"/>
                </a:solidFill>
              </a:rPr>
              <a:t>Cambios adversos en condiciones financieras, tipos de cambio y políticas comerciales de países</a:t>
            </a:r>
          </a:p>
          <a:p>
            <a:pPr marL="188913" indent="-188913" algn="l">
              <a:lnSpc>
                <a:spcPct val="90000"/>
              </a:lnSpc>
              <a:spcBef>
                <a:spcPct val="20000"/>
              </a:spcBef>
              <a:buClr>
                <a:srgbClr val="FF9900"/>
              </a:buClr>
              <a:buFont typeface="Wingdings" pitchFamily="2" charset="2"/>
              <a:buNone/>
            </a:pPr>
            <a:endParaRPr lang="es-ES" sz="1200" b="1" dirty="0">
              <a:solidFill>
                <a:srgbClr val="4F7DAE"/>
              </a:solidFill>
            </a:endParaRPr>
          </a:p>
        </p:txBody>
      </p:sp>
      <p:sp>
        <p:nvSpPr>
          <p:cNvPr id="135183" name="Rectangle 15"/>
          <p:cNvSpPr>
            <a:spLocks noChangeArrowheads="1"/>
          </p:cNvSpPr>
          <p:nvPr/>
        </p:nvSpPr>
        <p:spPr bwMode="auto">
          <a:xfrm rot="5400000">
            <a:off x="8168481" y="2667794"/>
            <a:ext cx="1493838" cy="304800"/>
          </a:xfrm>
          <a:prstGeom prst="rect">
            <a:avLst/>
          </a:prstGeom>
          <a:noFill/>
          <a:ln w="9525">
            <a:noFill/>
            <a:miter lim="800000"/>
            <a:headEnd/>
            <a:tailEnd/>
          </a:ln>
          <a:effectLst/>
        </p:spPr>
        <p:txBody>
          <a:bodyPr>
            <a:spAutoFit/>
            <a:flatTx/>
          </a:bodyPr>
          <a:lstStyle/>
          <a:p>
            <a:r>
              <a:rPr lang="es-ES" sz="1400" b="1">
                <a:solidFill>
                  <a:srgbClr val="4F7DAE"/>
                </a:solidFill>
              </a:rPr>
              <a:t>Capacidades</a:t>
            </a:r>
          </a:p>
        </p:txBody>
      </p:sp>
      <p:sp>
        <p:nvSpPr>
          <p:cNvPr id="135184" name="Rectangle 16"/>
          <p:cNvSpPr>
            <a:spLocks noChangeArrowheads="1"/>
          </p:cNvSpPr>
          <p:nvPr/>
        </p:nvSpPr>
        <p:spPr bwMode="auto">
          <a:xfrm rot="5400000">
            <a:off x="8168481" y="5144294"/>
            <a:ext cx="1493838" cy="304800"/>
          </a:xfrm>
          <a:prstGeom prst="rect">
            <a:avLst/>
          </a:prstGeom>
          <a:noFill/>
          <a:ln w="9525">
            <a:noFill/>
            <a:miter lim="800000"/>
            <a:headEnd/>
            <a:tailEnd/>
          </a:ln>
          <a:effectLst/>
        </p:spPr>
        <p:txBody>
          <a:bodyPr>
            <a:spAutoFit/>
            <a:flatTx/>
          </a:bodyPr>
          <a:lstStyle/>
          <a:p>
            <a:r>
              <a:rPr lang="es-ES" sz="1400" b="1">
                <a:solidFill>
                  <a:srgbClr val="4F7DAE"/>
                </a:solidFill>
              </a:rPr>
              <a:t>Entorno</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4896</TotalTime>
  <Words>3870</Words>
  <Application>Microsoft Office PowerPoint</Application>
  <PresentationFormat>Presentació en pantalla (4:3)</PresentationFormat>
  <Paragraphs>495</Paragraphs>
  <Slides>31</Slides>
  <Notes>8</Notes>
  <HiddenSlides>0</HiddenSlides>
  <MMClips>0</MMClips>
  <ScaleCrop>false</ScaleCrop>
  <HeadingPairs>
    <vt:vector size="6" baseType="variant">
      <vt:variant>
        <vt:lpstr>Tema</vt:lpstr>
      </vt:variant>
      <vt:variant>
        <vt:i4>1</vt:i4>
      </vt:variant>
      <vt:variant>
        <vt:lpstr>Servidors OLE incrustats</vt:lpstr>
      </vt:variant>
      <vt:variant>
        <vt:i4>1</vt:i4>
      </vt:variant>
      <vt:variant>
        <vt:lpstr>Títols de les diapositives</vt:lpstr>
      </vt:variant>
      <vt:variant>
        <vt:i4>31</vt:i4>
      </vt:variant>
    </vt:vector>
  </HeadingPairs>
  <TitlesOfParts>
    <vt:vector size="33" baseType="lpstr">
      <vt:lpstr>Diseño predeterminado</vt:lpstr>
      <vt:lpstr>Image</vt:lpstr>
      <vt:lpstr>Presentació del PowerPoint</vt:lpstr>
      <vt:lpstr>Índice</vt:lpstr>
      <vt:lpstr>Objetivos de Dirección y principales funciones</vt:lpstr>
      <vt:lpstr>Visión, misión objetivos y metas</vt:lpstr>
      <vt:lpstr>Niveles de decisión: estrategia, táctica, operativa</vt:lpstr>
      <vt:lpstr>Estrategia</vt:lpstr>
      <vt:lpstr>Estrategia</vt:lpstr>
      <vt:lpstr>Estrategia</vt:lpstr>
      <vt:lpstr>Estrategia</vt:lpstr>
      <vt:lpstr>Estrategia</vt:lpstr>
      <vt:lpstr>Estrategia de negocio</vt:lpstr>
      <vt:lpstr>Estrategia de negocio</vt:lpstr>
      <vt:lpstr>Estrategia en relación con el entorno: influencia</vt:lpstr>
      <vt:lpstr>Planificación</vt:lpstr>
      <vt:lpstr>Planificación</vt:lpstr>
      <vt:lpstr>Planificación</vt:lpstr>
      <vt:lpstr>Planificación</vt:lpstr>
      <vt:lpstr>Planificación</vt:lpstr>
      <vt:lpstr>Organización</vt:lpstr>
      <vt:lpstr>Organización</vt:lpstr>
      <vt:lpstr>Organización: Línea - Staff</vt:lpstr>
      <vt:lpstr>Organización: Diversidad de criterios</vt:lpstr>
      <vt:lpstr>Ejecución: dirección de personas</vt:lpstr>
      <vt:lpstr>Ejecución: dirección de personas</vt:lpstr>
      <vt:lpstr>Ejecución: dirección de personas</vt:lpstr>
      <vt:lpstr>Ejecución: dirección de personas</vt:lpstr>
      <vt:lpstr>Ejecución: dirección de personas</vt:lpstr>
      <vt:lpstr>Control</vt:lpstr>
      <vt:lpstr>Control</vt:lpstr>
      <vt:lpstr>Control</vt:lpstr>
      <vt:lpstr>Decisión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toniyoo</dc:creator>
  <cp:lastModifiedBy>upcnet</cp:lastModifiedBy>
  <cp:revision>382</cp:revision>
  <dcterms:created xsi:type="dcterms:W3CDTF">1601-01-01T00:00:00Z</dcterms:created>
  <dcterms:modified xsi:type="dcterms:W3CDTF">2017-07-10T09:51:21Z</dcterms:modified>
</cp:coreProperties>
</file>