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96" r:id="rId2"/>
    <p:sldId id="344" r:id="rId3"/>
    <p:sldId id="345" r:id="rId4"/>
    <p:sldId id="347" r:id="rId5"/>
    <p:sldId id="348" r:id="rId6"/>
    <p:sldId id="346" r:id="rId7"/>
    <p:sldId id="349" r:id="rId8"/>
    <p:sldId id="350" r:id="rId9"/>
    <p:sldId id="351" r:id="rId10"/>
    <p:sldId id="352" r:id="rId11"/>
    <p:sldId id="355" r:id="rId12"/>
    <p:sldId id="356" r:id="rId13"/>
    <p:sldId id="357" r:id="rId14"/>
    <p:sldId id="358" r:id="rId15"/>
    <p:sldId id="359" r:id="rId16"/>
    <p:sldId id="360" r:id="rId17"/>
    <p:sldId id="362" r:id="rId18"/>
    <p:sldId id="363" r:id="rId19"/>
    <p:sldId id="364" r:id="rId20"/>
    <p:sldId id="365" r:id="rId21"/>
    <p:sldId id="366" r:id="rId22"/>
    <p:sldId id="367" r:id="rId23"/>
    <p:sldId id="368" r:id="rId24"/>
    <p:sldId id="369" r:id="rId25"/>
    <p:sldId id="371" r:id="rId26"/>
    <p:sldId id="372" r:id="rId27"/>
    <p:sldId id="374" r:id="rId28"/>
    <p:sldId id="375" r:id="rId29"/>
    <p:sldId id="376" r:id="rId30"/>
    <p:sldId id="378" r:id="rId31"/>
    <p:sldId id="379" r:id="rId32"/>
    <p:sldId id="380" r:id="rId33"/>
    <p:sldId id="382"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7" r:id="rId47"/>
    <p:sldId id="398" r:id="rId48"/>
    <p:sldId id="399" r:id="rId49"/>
    <p:sldId id="400" r:id="rId50"/>
    <p:sldId id="401" r:id="rId51"/>
    <p:sldId id="402" r:id="rId52"/>
    <p:sldId id="403" r:id="rId53"/>
  </p:sldIdLst>
  <p:sldSz cx="9144000" cy="6858000" type="screen4x3"/>
  <p:notesSz cx="7099300" cy="10234613"/>
  <p:defaultTextStyle>
    <a:defPPr>
      <a:defRPr lang="en-US"/>
    </a:defPPr>
    <a:lvl1pPr algn="ctr" rtl="0" fontAlgn="base">
      <a:spcBef>
        <a:spcPct val="0"/>
      </a:spcBef>
      <a:spcAft>
        <a:spcPct val="0"/>
      </a:spcAft>
      <a:defRPr sz="900" kern="1200">
        <a:solidFill>
          <a:schemeClr val="bg1"/>
        </a:solidFill>
        <a:latin typeface="apt"/>
        <a:ea typeface="+mn-ea"/>
        <a:cs typeface="+mn-cs"/>
      </a:defRPr>
    </a:lvl1pPr>
    <a:lvl2pPr marL="457200" algn="ctr" rtl="0" fontAlgn="base">
      <a:spcBef>
        <a:spcPct val="0"/>
      </a:spcBef>
      <a:spcAft>
        <a:spcPct val="0"/>
      </a:spcAft>
      <a:defRPr sz="900" kern="1200">
        <a:solidFill>
          <a:schemeClr val="bg1"/>
        </a:solidFill>
        <a:latin typeface="apt"/>
        <a:ea typeface="+mn-ea"/>
        <a:cs typeface="+mn-cs"/>
      </a:defRPr>
    </a:lvl2pPr>
    <a:lvl3pPr marL="914400" algn="ctr" rtl="0" fontAlgn="base">
      <a:spcBef>
        <a:spcPct val="0"/>
      </a:spcBef>
      <a:spcAft>
        <a:spcPct val="0"/>
      </a:spcAft>
      <a:defRPr sz="900" kern="1200">
        <a:solidFill>
          <a:schemeClr val="bg1"/>
        </a:solidFill>
        <a:latin typeface="apt"/>
        <a:ea typeface="+mn-ea"/>
        <a:cs typeface="+mn-cs"/>
      </a:defRPr>
    </a:lvl3pPr>
    <a:lvl4pPr marL="1371600" algn="ctr" rtl="0" fontAlgn="base">
      <a:spcBef>
        <a:spcPct val="0"/>
      </a:spcBef>
      <a:spcAft>
        <a:spcPct val="0"/>
      </a:spcAft>
      <a:defRPr sz="900" kern="1200">
        <a:solidFill>
          <a:schemeClr val="bg1"/>
        </a:solidFill>
        <a:latin typeface="apt"/>
        <a:ea typeface="+mn-ea"/>
        <a:cs typeface="+mn-cs"/>
      </a:defRPr>
    </a:lvl4pPr>
    <a:lvl5pPr marL="1828800" algn="ctr" rtl="0" fontAlgn="base">
      <a:spcBef>
        <a:spcPct val="0"/>
      </a:spcBef>
      <a:spcAft>
        <a:spcPct val="0"/>
      </a:spcAft>
      <a:defRPr sz="900" kern="1200">
        <a:solidFill>
          <a:schemeClr val="bg1"/>
        </a:solidFill>
        <a:latin typeface="apt"/>
        <a:ea typeface="+mn-ea"/>
        <a:cs typeface="+mn-cs"/>
      </a:defRPr>
    </a:lvl5pPr>
    <a:lvl6pPr marL="2286000" algn="l" defTabSz="914400" rtl="0" eaLnBrk="1" latinLnBrk="0" hangingPunct="1">
      <a:defRPr sz="900" kern="1200">
        <a:solidFill>
          <a:schemeClr val="bg1"/>
        </a:solidFill>
        <a:latin typeface="apt"/>
        <a:ea typeface="+mn-ea"/>
        <a:cs typeface="+mn-cs"/>
      </a:defRPr>
    </a:lvl6pPr>
    <a:lvl7pPr marL="2743200" algn="l" defTabSz="914400" rtl="0" eaLnBrk="1" latinLnBrk="0" hangingPunct="1">
      <a:defRPr sz="900" kern="1200">
        <a:solidFill>
          <a:schemeClr val="bg1"/>
        </a:solidFill>
        <a:latin typeface="apt"/>
        <a:ea typeface="+mn-ea"/>
        <a:cs typeface="+mn-cs"/>
      </a:defRPr>
    </a:lvl7pPr>
    <a:lvl8pPr marL="3200400" algn="l" defTabSz="914400" rtl="0" eaLnBrk="1" latinLnBrk="0" hangingPunct="1">
      <a:defRPr sz="900" kern="1200">
        <a:solidFill>
          <a:schemeClr val="bg1"/>
        </a:solidFill>
        <a:latin typeface="apt"/>
        <a:ea typeface="+mn-ea"/>
        <a:cs typeface="+mn-cs"/>
      </a:defRPr>
    </a:lvl8pPr>
    <a:lvl9pPr marL="3657600" algn="l" defTabSz="914400" rtl="0" eaLnBrk="1" latinLnBrk="0" hangingPunct="1">
      <a:defRPr sz="900" kern="1200">
        <a:solidFill>
          <a:schemeClr val="bg1"/>
        </a:solidFill>
        <a:latin typeface="ap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9999"/>
    <a:srgbClr val="006699"/>
    <a:srgbClr val="006600"/>
    <a:srgbClr val="4F7DAE"/>
    <a:srgbClr val="008000"/>
    <a:srgbClr val="3366CC"/>
    <a:srgbClr val="3366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4603" autoAdjust="0"/>
  </p:normalViewPr>
  <p:slideViewPr>
    <p:cSldViewPr>
      <p:cViewPr varScale="1">
        <p:scale>
          <a:sx n="92" d="100"/>
          <a:sy n="92" d="100"/>
        </p:scale>
        <p:origin x="-534" y="-96"/>
      </p:cViewPr>
      <p:guideLst>
        <p:guide orient="horz" pos="4080"/>
        <p:guide orient="horz" pos="576"/>
        <p:guide orient="horz" pos="4224"/>
        <p:guide pos="5712"/>
        <p:guide pos="5664"/>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942" y="-6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l" defTabSz="965200">
              <a:defRPr sz="1300" smtClean="0">
                <a:solidFill>
                  <a:schemeClr val="tx1"/>
                </a:solidFill>
                <a:latin typeface="Times New Roman" pitchFamily="18" charset="0"/>
              </a:defRPr>
            </a:lvl1pPr>
          </a:lstStyle>
          <a:p>
            <a:pPr>
              <a:defRPr/>
            </a:pPr>
            <a:endParaRPr lang="es-ES"/>
          </a:p>
        </p:txBody>
      </p:sp>
      <p:sp>
        <p:nvSpPr>
          <p:cNvPr id="22531"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r" defTabSz="965200">
              <a:defRPr sz="1300" smtClean="0">
                <a:solidFill>
                  <a:schemeClr val="tx1"/>
                </a:solidFill>
                <a:latin typeface="Times New Roman" pitchFamily="18" charset="0"/>
              </a:defRPr>
            </a:lvl1pPr>
          </a:lstStyle>
          <a:p>
            <a:pPr>
              <a:defRPr/>
            </a:pPr>
            <a:endParaRPr lang="es-ES"/>
          </a:p>
        </p:txBody>
      </p:sp>
      <p:sp>
        <p:nvSpPr>
          <p:cNvPr id="22532"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l" defTabSz="965200">
              <a:defRPr sz="1300" smtClean="0">
                <a:solidFill>
                  <a:schemeClr val="tx1"/>
                </a:solidFill>
                <a:latin typeface="Times New Roman" pitchFamily="18" charset="0"/>
              </a:defRPr>
            </a:lvl1pPr>
          </a:lstStyle>
          <a:p>
            <a:pPr>
              <a:defRPr/>
            </a:pPr>
            <a:endParaRPr lang="es-ES"/>
          </a:p>
        </p:txBody>
      </p:sp>
      <p:sp>
        <p:nvSpPr>
          <p:cNvPr id="22533"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r" defTabSz="965200">
              <a:defRPr sz="1300" smtClean="0">
                <a:solidFill>
                  <a:schemeClr val="tx1"/>
                </a:solidFill>
                <a:latin typeface="Times New Roman" pitchFamily="18" charset="0"/>
              </a:defRPr>
            </a:lvl1pPr>
          </a:lstStyle>
          <a:p>
            <a:pPr>
              <a:defRPr/>
            </a:pPr>
            <a:fld id="{8290CDE6-4DCE-4143-902C-9DE225D4B3E0}" type="slidenum">
              <a:rPr lang="es-ES"/>
              <a:pPr>
                <a:defRPr/>
              </a:pPr>
              <a:t>‹Nº›</a:t>
            </a:fld>
            <a:endParaRPr lang="es-ES"/>
          </a:p>
        </p:txBody>
      </p:sp>
    </p:spTree>
    <p:extLst>
      <p:ext uri="{BB962C8B-B14F-4D97-AF65-F5344CB8AC3E}">
        <p14:creationId xmlns:p14="http://schemas.microsoft.com/office/powerpoint/2010/main" val="3577940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l" defTabSz="965200">
              <a:defRPr sz="1300" smtClean="0">
                <a:solidFill>
                  <a:schemeClr val="tx1"/>
                </a:solidFill>
                <a:latin typeface="Times New Roman" pitchFamily="18" charset="0"/>
              </a:defRPr>
            </a:lvl1pPr>
          </a:lstStyle>
          <a:p>
            <a:pPr>
              <a:defRPr/>
            </a:pPr>
            <a:endParaRPr lang="es-ES"/>
          </a:p>
        </p:txBody>
      </p:sp>
      <p:sp>
        <p:nvSpPr>
          <p:cNvPr id="5123" name="Rectangle 3"/>
          <p:cNvSpPr>
            <a:spLocks noGrp="1" noChangeArrowheads="1"/>
          </p:cNvSpPr>
          <p:nvPr>
            <p:ph type="dt" idx="1"/>
          </p:nvPr>
        </p:nvSpPr>
        <p:spPr bwMode="auto">
          <a:xfrm>
            <a:off x="4024313" y="0"/>
            <a:ext cx="3074987"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r" defTabSz="965200">
              <a:defRPr sz="1300" smtClean="0">
                <a:solidFill>
                  <a:schemeClr val="tx1"/>
                </a:solidFill>
                <a:latin typeface="Times New Roman" pitchFamily="18" charset="0"/>
              </a:defRPr>
            </a:lvl1pPr>
          </a:lstStyle>
          <a:p>
            <a:pPr>
              <a:defRPr/>
            </a:pPr>
            <a:endParaRPr lang="es-ES"/>
          </a:p>
        </p:txBody>
      </p:sp>
      <p:sp>
        <p:nvSpPr>
          <p:cNvPr id="57348"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407988" y="4689475"/>
            <a:ext cx="6289675" cy="4776788"/>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9723438"/>
            <a:ext cx="3074988"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l" defTabSz="965200">
              <a:defRPr sz="1300" smtClean="0">
                <a:solidFill>
                  <a:schemeClr val="tx1"/>
                </a:solidFill>
                <a:latin typeface="Times New Roman" pitchFamily="18" charset="0"/>
              </a:defRPr>
            </a:lvl1pPr>
          </a:lstStyle>
          <a:p>
            <a:pPr>
              <a:defRPr/>
            </a:pPr>
            <a:endParaRPr lang="es-ES"/>
          </a:p>
        </p:txBody>
      </p:sp>
      <p:sp>
        <p:nvSpPr>
          <p:cNvPr id="5127" name="Rectangle 7"/>
          <p:cNvSpPr>
            <a:spLocks noGrp="1" noChangeArrowheads="1"/>
          </p:cNvSpPr>
          <p:nvPr>
            <p:ph type="sldNum" sz="quarter" idx="5"/>
          </p:nvPr>
        </p:nvSpPr>
        <p:spPr bwMode="auto">
          <a:xfrm>
            <a:off x="4024313" y="9723438"/>
            <a:ext cx="3074987"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r" defTabSz="965200">
              <a:defRPr sz="1300" smtClean="0">
                <a:solidFill>
                  <a:schemeClr val="tx1"/>
                </a:solidFill>
                <a:latin typeface="Times New Roman" pitchFamily="18" charset="0"/>
              </a:defRPr>
            </a:lvl1pPr>
          </a:lstStyle>
          <a:p>
            <a:pPr>
              <a:defRPr/>
            </a:pPr>
            <a:fld id="{C5320559-BE9D-48AA-A5D9-E37EA2CEE43A}" type="slidenum">
              <a:rPr lang="es-ES"/>
              <a:pPr>
                <a:defRPr/>
              </a:pPr>
              <a:t>‹Nº›</a:t>
            </a:fld>
            <a:endParaRPr lang="es-ES"/>
          </a:p>
        </p:txBody>
      </p:sp>
    </p:spTree>
    <p:extLst>
      <p:ext uri="{BB962C8B-B14F-4D97-AF65-F5344CB8AC3E}">
        <p14:creationId xmlns:p14="http://schemas.microsoft.com/office/powerpoint/2010/main" val="19706194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9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9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9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9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arearh.com/colab.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5271AA2-59DA-4A6B-899C-593E94748219}" type="slidenum">
              <a:rPr lang="es-ES"/>
              <a:pPr/>
              <a:t>1</a:t>
            </a:fld>
            <a:endParaRPr lang="es-E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A11A0A3-3D39-41B0-93F7-FFC0BF661C73}" type="slidenum">
              <a:rPr lang="es-ES"/>
              <a:pPr/>
              <a:t>26</a:t>
            </a:fld>
            <a:endParaRPr lang="es-E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s-ES" smtClean="0"/>
              <a:t>¿</a:t>
            </a:r>
            <a:r>
              <a:rPr lang="es-ES" smtClean="0">
                <a:solidFill>
                  <a:srgbClr val="008000"/>
                </a:solidFill>
              </a:rPr>
              <a:t>Quién impartirá</a:t>
            </a:r>
            <a:r>
              <a:rPr lang="es-ES" smtClean="0"/>
              <a:t> la formación? supervisores, compañeros, personal de RRHH, especialistas de otras áreas de la empresa, asesores externos, asociaciones sectoriales, instituciones privadas y públicas... </a:t>
            </a:r>
          </a:p>
          <a:p>
            <a:pPr eaLnBrk="1" hangingPunct="1"/>
            <a:r>
              <a:rPr lang="es-ES" smtClean="0"/>
              <a:t>¿Dónde?</a:t>
            </a:r>
          </a:p>
          <a:p>
            <a:pPr lvl="1" eaLnBrk="1" hangingPunct="1"/>
            <a:r>
              <a:rPr lang="es-ES" smtClean="0"/>
              <a:t>En el lugar de trabajo</a:t>
            </a:r>
          </a:p>
          <a:p>
            <a:pPr lvl="2" eaLnBrk="1" hangingPunct="1"/>
            <a:r>
              <a:rPr lang="es-ES" smtClean="0"/>
              <a:t>En el puesto: formarse por la práctica del trabajo. Riesgos sobre el mal desempeño de la tarea del empleado no formado</a:t>
            </a:r>
          </a:p>
          <a:p>
            <a:pPr lvl="2" eaLnBrk="1" hangingPunct="1"/>
            <a:r>
              <a:rPr lang="es-ES" smtClean="0"/>
              <a:t>Fuera del puesto: Fuera del horario de trabajo. Facilita incluir en el programa contactos con otras áreas</a:t>
            </a:r>
          </a:p>
          <a:p>
            <a:pPr lvl="1" eaLnBrk="1" hangingPunct="1"/>
            <a:r>
              <a:rPr lang="es-ES" smtClean="0"/>
              <a:t>Fuera del lugar de trabajo:</a:t>
            </a:r>
          </a:p>
          <a:p>
            <a:pPr lvl="2" eaLnBrk="1" hangingPunct="1"/>
            <a:r>
              <a:rPr lang="es-ES" smtClean="0"/>
              <a:t>Se eliminan las presiones e interrupciones del trabajo</a:t>
            </a:r>
          </a:p>
          <a:p>
            <a:pPr lvl="2" eaLnBrk="1" hangingPunct="1"/>
            <a:r>
              <a:rPr lang="es-ES" smtClean="0"/>
              <a:t>Se cuenta con la posibilidad de contratar especialistas externos</a:t>
            </a:r>
          </a:p>
          <a:p>
            <a:pPr lvl="2" eaLnBrk="1" hangingPunct="1"/>
            <a:r>
              <a:rPr lang="es-ES" smtClean="0"/>
              <a:t>El coste suele ser superior y la transferencia disminuye pues la formación se aleja de su </a:t>
            </a:r>
            <a:r>
              <a:rPr lang="es-ES" i="1" smtClean="0"/>
              <a:t>entorno de aplicación real</a:t>
            </a:r>
            <a:endParaRPr lang="es-ES" smtClean="0"/>
          </a:p>
          <a:p>
            <a:pPr eaLnBrk="1" hangingPunct="1"/>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1E7745D8-AC1D-4EC8-A270-04ED82AB61B3}" type="slidenum">
              <a:rPr lang="es-ES"/>
              <a:pPr/>
              <a:t>28</a:t>
            </a:fld>
            <a:endParaRPr lang="es-E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s-ES" smtClean="0"/>
              <a:t>Carrera profesional:</a:t>
            </a:r>
          </a:p>
          <a:p>
            <a:pPr lvl="1" eaLnBrk="1" hangingPunct="1"/>
            <a:r>
              <a:rPr lang="es-ES" smtClean="0">
                <a:solidFill>
                  <a:srgbClr val="008000"/>
                </a:solidFill>
              </a:rPr>
              <a:t>Individuo</a:t>
            </a:r>
            <a:r>
              <a:rPr lang="es-ES" smtClean="0"/>
              <a:t>: sucesión de actividades laborales y puestos de trabajo desempeñados por un individuo a lo largo de su vida laboral</a:t>
            </a:r>
          </a:p>
          <a:p>
            <a:pPr lvl="1" eaLnBrk="1" hangingPunct="1"/>
            <a:r>
              <a:rPr lang="es-ES" smtClean="0">
                <a:solidFill>
                  <a:srgbClr val="008000"/>
                </a:solidFill>
              </a:rPr>
              <a:t>Empresa</a:t>
            </a:r>
            <a:r>
              <a:rPr lang="es-ES" smtClean="0"/>
              <a:t>: historial de logros, salarios, reconocimientos de supervisores, clientes,... información oportuna para detectar </a:t>
            </a:r>
            <a:r>
              <a:rPr lang="es-ES" i="1" smtClean="0"/>
              <a:t>estrellas</a:t>
            </a:r>
            <a:endParaRPr lang="es-ES" smtClean="0"/>
          </a:p>
          <a:p>
            <a:pPr eaLnBrk="1" hangingPunct="1"/>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8B8A559-E8C6-4CA4-9F0E-FBECEBD8FF3C}" type="slidenum">
              <a:rPr lang="es-ES"/>
              <a:pPr/>
              <a:t>29</a:t>
            </a:fld>
            <a:endParaRPr lang="es-E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s-ES" smtClean="0"/>
              <a:t>Desarrollar las posibilidades del empleado	</a:t>
            </a:r>
          </a:p>
          <a:p>
            <a:pPr lvl="1" eaLnBrk="1" hangingPunct="1"/>
            <a:r>
              <a:rPr lang="es-ES" smtClean="0"/>
              <a:t>Aumentar la satisfacción y ayudar a descubrir nuevos intereses</a:t>
            </a:r>
          </a:p>
          <a:p>
            <a:pPr lvl="1" eaLnBrk="1" hangingPunct="1"/>
            <a:r>
              <a:rPr lang="es-ES" smtClean="0"/>
              <a:t>Evitar la obsolescencia de las CHA del empleado</a:t>
            </a:r>
          </a:p>
          <a:p>
            <a:pPr lvl="1" eaLnBrk="1" hangingPunct="1"/>
            <a:r>
              <a:rPr lang="es-ES" smtClean="0"/>
              <a:t>Mantener el entusiasmo: motivar a través de la carrera profesional</a:t>
            </a:r>
          </a:p>
          <a:p>
            <a:pPr eaLnBrk="1" hangingPunct="1"/>
            <a:r>
              <a:rPr lang="es-ES" smtClean="0"/>
              <a:t>Planificación centrada en el individuo</a:t>
            </a:r>
          </a:p>
          <a:p>
            <a:pPr lvl="1" eaLnBrk="1" hangingPunct="1"/>
            <a:r>
              <a:rPr lang="es-ES" smtClean="0"/>
              <a:t>Descubrir los intereses y el potencial de los empleados, orientarlos, evaluarlos y proporcionar los instrumentos</a:t>
            </a:r>
          </a:p>
          <a:p>
            <a:pPr eaLnBrk="1" hangingPunct="1"/>
            <a:r>
              <a:rPr lang="es-ES" smtClean="0"/>
              <a:t>Planificación centrada en la empresa</a:t>
            </a:r>
          </a:p>
          <a:p>
            <a:pPr lvl="1" eaLnBrk="1" hangingPunct="1"/>
            <a:r>
              <a:rPr lang="es-ES" smtClean="0"/>
              <a:t>Se dirige directamente a lograr los objetivos fijados en la </a:t>
            </a:r>
            <a:r>
              <a:rPr lang="es-ES" smtClean="0">
                <a:solidFill>
                  <a:srgbClr val="008000"/>
                </a:solidFill>
              </a:rPr>
              <a:t>planificación de los RRHH</a:t>
            </a:r>
          </a:p>
          <a:p>
            <a:pPr lvl="1" eaLnBrk="1" hangingPunct="1"/>
            <a:r>
              <a:rPr lang="es-ES" smtClean="0">
                <a:solidFill>
                  <a:srgbClr val="008000"/>
                </a:solidFill>
              </a:rPr>
              <a:t>Planificar la sucesión</a:t>
            </a:r>
            <a:r>
              <a:rPr lang="es-ES" smtClean="0"/>
              <a:t>: preparar la siguiente generación de líderes</a:t>
            </a:r>
          </a:p>
          <a:p>
            <a:pPr lvl="1" eaLnBrk="1" hangingPunct="1"/>
            <a:r>
              <a:rPr lang="es-ES" smtClean="0"/>
              <a:t>Trayectorias profesionales: escalafones o niveles de ascenso</a:t>
            </a:r>
          </a:p>
          <a:p>
            <a:pPr lvl="1" eaLnBrk="1" hangingPunct="1"/>
            <a:r>
              <a:rPr lang="es-ES" smtClean="0"/>
              <a:t>Doble escala profesional: ORACLE </a:t>
            </a:r>
            <a:r>
              <a:rPr lang="es-ES" i="1" smtClean="0"/>
              <a:t>doble escala profesional</a:t>
            </a:r>
            <a:r>
              <a:rPr lang="es-ES" smtClean="0"/>
              <a:t> de gestión y técnica. Se puede crecer sin pasar a gestión</a:t>
            </a:r>
          </a:p>
          <a:p>
            <a:pPr lvl="1" eaLnBrk="1" hangingPunct="1"/>
            <a:r>
              <a:rPr lang="es-ES" smtClean="0">
                <a:solidFill>
                  <a:srgbClr val="008000"/>
                </a:solidFill>
              </a:rPr>
              <a:t>“Wrap Up or Get Out”</a:t>
            </a:r>
            <a:r>
              <a:rPr lang="es-ES" smtClean="0"/>
              <a:t>: si no creces, te promocionas, estorbas y se te aparta o despide.</a:t>
            </a:r>
          </a:p>
          <a:p>
            <a:pPr lvl="2" eaLnBrk="1" hangingPunct="1"/>
            <a:r>
              <a:rPr lang="es-ES" smtClean="0"/>
              <a:t>Los directivos que no crecen crean un </a:t>
            </a:r>
            <a:r>
              <a:rPr lang="es-ES" i="1" smtClean="0"/>
              <a:t>tapón</a:t>
            </a:r>
            <a:r>
              <a:rPr lang="es-ES" smtClean="0"/>
              <a:t> para sus subordinados</a:t>
            </a:r>
          </a:p>
          <a:p>
            <a:pPr lvl="2" eaLnBrk="1" hangingPunct="1"/>
            <a:r>
              <a:rPr lang="es-ES" smtClean="0"/>
              <a:t>Por otra parte, porqué un empleado no va a seguir siendo interesante en las funciones que ya desempeña adecuadamente, si no quiere crecer.</a:t>
            </a:r>
          </a:p>
          <a:p>
            <a:pPr eaLnBrk="1" hangingPunct="1"/>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4B132F6-450B-41C7-9AB3-F01A0F36E77D}" type="slidenum">
              <a:rPr lang="es-ES"/>
              <a:pPr/>
              <a:t>33</a:t>
            </a:fld>
            <a:endParaRPr lang="es-E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s-ES" smtClean="0"/>
              <a:t>Relaciones con el entorno</a:t>
            </a:r>
          </a:p>
          <a:p>
            <a:pPr lvl="1" eaLnBrk="1" hangingPunct="1"/>
            <a:r>
              <a:rPr lang="es-ES" smtClean="0">
                <a:solidFill>
                  <a:srgbClr val="008000"/>
                </a:solidFill>
              </a:rPr>
              <a:t>Relaciones laborales</a:t>
            </a:r>
            <a:r>
              <a:rPr lang="es-ES" smtClean="0"/>
              <a:t>: los sindicatos influirán en las retribuciones y en ocasiones en el diseño de los procesos de valoración de puestos de trabajo</a:t>
            </a:r>
          </a:p>
          <a:p>
            <a:pPr lvl="1" eaLnBrk="1" hangingPunct="1"/>
            <a:r>
              <a:rPr lang="es-ES" smtClean="0"/>
              <a:t>El </a:t>
            </a:r>
            <a:r>
              <a:rPr lang="es-ES" smtClean="0">
                <a:solidFill>
                  <a:srgbClr val="008000"/>
                </a:solidFill>
              </a:rPr>
              <a:t>mercado laboral</a:t>
            </a:r>
            <a:r>
              <a:rPr lang="es-ES" smtClean="0"/>
              <a:t> de referencia (local, nacional, internacional) y el </a:t>
            </a:r>
            <a:r>
              <a:rPr lang="es-ES" smtClean="0">
                <a:solidFill>
                  <a:srgbClr val="008000"/>
                </a:solidFill>
              </a:rPr>
              <a:t>ciclo económico</a:t>
            </a:r>
            <a:r>
              <a:rPr lang="es-ES" smtClean="0"/>
              <a:t> y las tasas de empleo, índices de productividad, las cifras de beneficios, etc.</a:t>
            </a:r>
          </a:p>
          <a:p>
            <a:pPr eaLnBrk="1" hangingPunct="1"/>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AB399740-C080-473E-B66E-BBC8FDB559BA}" type="slidenum">
              <a:rPr lang="es-ES"/>
              <a:pPr/>
              <a:t>34</a:t>
            </a:fld>
            <a:endParaRPr lang="es-E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s-ES" smtClean="0"/>
              <a:t>http://www.pwc.com/es/esp/ins-sol/survey-rep/HRC03_estudio.html</a:t>
            </a:r>
          </a:p>
          <a:p>
            <a:pPr eaLnBrk="1" hangingPunct="1"/>
            <a:r>
              <a:rPr lang="es-ES" smtClean="0"/>
              <a:t>http://www.expansionyempleo.com/edicion/noticia/0,2458,438066,00.html</a:t>
            </a:r>
          </a:p>
          <a:p>
            <a:pPr eaLnBrk="1" hangingPunct="1"/>
            <a:r>
              <a:rPr lang="es-ES" smtClean="0"/>
              <a:t>http://www.todomba.com/displayarticle69.html</a:t>
            </a:r>
          </a:p>
          <a:p>
            <a:pPr eaLnBrk="1" hangingPunct="1"/>
            <a:r>
              <a:rPr lang="es-ES" smtClean="0"/>
              <a:t>http://www.infojobs.net</a:t>
            </a:r>
          </a:p>
          <a:p>
            <a:pPr eaLnBrk="1" hangingPunct="1"/>
            <a:endParaRPr lang="es-ES" smtClean="0"/>
          </a:p>
          <a:p>
            <a:pPr eaLnBrk="1" hangingPunct="1"/>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3F39C52-0033-484C-B5E1-613EC2C535E0}" type="slidenum">
              <a:rPr lang="es-ES"/>
              <a:pPr/>
              <a:t>39</a:t>
            </a:fld>
            <a:endParaRPr lang="es-E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lvl="1" eaLnBrk="1" hangingPunct="1"/>
            <a:r>
              <a:rPr lang="es-ES" smtClean="0"/>
              <a:t>Persiguen </a:t>
            </a:r>
            <a:r>
              <a:rPr lang="es-ES" smtClean="0">
                <a:solidFill>
                  <a:srgbClr val="008000"/>
                </a:solidFill>
              </a:rPr>
              <a:t>aumentar el rendimiento</a:t>
            </a:r>
            <a:r>
              <a:rPr lang="es-ES" smtClean="0"/>
              <a:t> (efectividad de hasta un 30%)</a:t>
            </a:r>
          </a:p>
          <a:p>
            <a:pPr lvl="2" eaLnBrk="1" hangingPunct="1"/>
            <a:r>
              <a:rPr lang="es-ES" smtClean="0"/>
              <a:t>mediante la administración de recompensas vinculadas al rendimiento,</a:t>
            </a:r>
          </a:p>
          <a:p>
            <a:pPr lvl="2" eaLnBrk="1" hangingPunct="1"/>
            <a:r>
              <a:rPr lang="es-ES" smtClean="0"/>
              <a:t>ya sea individuales, en grupo o a nivel de empresa.</a:t>
            </a:r>
          </a:p>
          <a:p>
            <a:pPr lvl="2" eaLnBrk="1" hangingPunct="1"/>
            <a:r>
              <a:rPr lang="es-ES" smtClean="0"/>
              <a:t>Pueden incluir elementos no monetarios como vacaciones extra, elogios, etc.</a:t>
            </a:r>
          </a:p>
          <a:p>
            <a:pPr lvl="1" eaLnBrk="1" hangingPunct="1"/>
            <a:r>
              <a:rPr lang="es-ES" smtClean="0"/>
              <a:t>Para su </a:t>
            </a:r>
            <a:r>
              <a:rPr lang="es-ES" smtClean="0">
                <a:solidFill>
                  <a:srgbClr val="008000"/>
                </a:solidFill>
              </a:rPr>
              <a:t>efectividad</a:t>
            </a:r>
            <a:r>
              <a:rPr lang="es-ES" smtClean="0"/>
              <a:t> deben:</a:t>
            </a:r>
          </a:p>
          <a:p>
            <a:pPr lvl="2" eaLnBrk="1" hangingPunct="1"/>
            <a:r>
              <a:rPr lang="es-ES" smtClean="0"/>
              <a:t>Estar </a:t>
            </a:r>
            <a:r>
              <a:rPr lang="es-ES" smtClean="0">
                <a:solidFill>
                  <a:srgbClr val="008000"/>
                </a:solidFill>
              </a:rPr>
              <a:t>vinculadas al rendimiento</a:t>
            </a:r>
            <a:r>
              <a:rPr lang="es-ES" smtClean="0"/>
              <a:t> y su medición debe ser justa</a:t>
            </a:r>
          </a:p>
          <a:p>
            <a:pPr lvl="2" eaLnBrk="1" hangingPunct="1"/>
            <a:r>
              <a:rPr lang="es-ES" smtClean="0"/>
              <a:t>Deben ser de una </a:t>
            </a:r>
            <a:r>
              <a:rPr lang="es-ES" smtClean="0">
                <a:solidFill>
                  <a:srgbClr val="008000"/>
                </a:solidFill>
              </a:rPr>
              <a:t>cuantía motivadora</a:t>
            </a:r>
          </a:p>
          <a:p>
            <a:pPr lvl="2" eaLnBrk="1" hangingPunct="1"/>
            <a:r>
              <a:rPr lang="es-ES" smtClean="0"/>
              <a:t>El empleado debe </a:t>
            </a:r>
            <a:r>
              <a:rPr lang="es-ES" smtClean="0">
                <a:solidFill>
                  <a:srgbClr val="008000"/>
                </a:solidFill>
              </a:rPr>
              <a:t>poder influir</a:t>
            </a:r>
            <a:r>
              <a:rPr lang="es-ES" smtClean="0"/>
              <a:t> en el rendimiento (eliminar otras causas)</a:t>
            </a:r>
          </a:p>
          <a:p>
            <a:pPr lvl="2" eaLnBrk="1" hangingPunct="1"/>
            <a:r>
              <a:rPr lang="es-ES" smtClean="0"/>
              <a:t>No deben generar </a:t>
            </a:r>
            <a:r>
              <a:rPr lang="es-ES" smtClean="0">
                <a:solidFill>
                  <a:srgbClr val="008000"/>
                </a:solidFill>
              </a:rPr>
              <a:t>conflictos o peligros</a:t>
            </a:r>
            <a:r>
              <a:rPr lang="es-ES" smtClean="0"/>
              <a:t> (</a:t>
            </a:r>
            <a:r>
              <a:rPr lang="es-ES" i="1" smtClean="0"/>
              <a:t>repartidores de pizzas</a:t>
            </a:r>
            <a:r>
              <a:rPr lang="es-ES" smtClean="0"/>
              <a:t>)</a:t>
            </a:r>
          </a:p>
          <a:p>
            <a:pPr lvl="2" eaLnBrk="1" hangingPunct="1"/>
            <a:r>
              <a:rPr lang="es-ES" smtClean="0"/>
              <a:t>El funcionamiento del programa debe ser </a:t>
            </a:r>
            <a:r>
              <a:rPr lang="es-ES" smtClean="0">
                <a:solidFill>
                  <a:srgbClr val="008000"/>
                </a:solidFill>
              </a:rPr>
              <a:t>claro y público</a:t>
            </a:r>
          </a:p>
          <a:p>
            <a:pPr lvl="2" eaLnBrk="1" hangingPunct="1"/>
            <a:r>
              <a:rPr lang="es-ES" smtClean="0"/>
              <a:t>Los supervisores deben dar </a:t>
            </a:r>
            <a:r>
              <a:rPr lang="es-ES" smtClean="0">
                <a:solidFill>
                  <a:srgbClr val="008000"/>
                </a:solidFill>
              </a:rPr>
              <a:t>retroalimentación</a:t>
            </a:r>
            <a:r>
              <a:rPr lang="es-ES" smtClean="0"/>
              <a:t> a los empleados</a:t>
            </a:r>
          </a:p>
          <a:p>
            <a:pPr eaLnBrk="1" hangingPunct="1"/>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CA8D3FB-BBA9-4350-A6C5-73AA53AEFE56}" type="slidenum">
              <a:rPr lang="es-ES"/>
              <a:pPr/>
              <a:t>45</a:t>
            </a:fld>
            <a:endParaRPr lang="es-E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lnSpc>
                <a:spcPct val="80000"/>
              </a:lnSpc>
            </a:pPr>
            <a:r>
              <a:rPr lang="es-ES" sz="800" smtClean="0"/>
              <a:t>Las fórmulas de excelencia se suelen aplicar sólo a directivos de un cierto nivel medio-alto o alto. Los motivos son, estemos o no de acuerdo con ellos, que las personas con los conocimientos, capacidades, actitudes y experiencia necesarios para poder desempeñar esos puestos no abundan y por tanto </a:t>
            </a:r>
            <a:r>
              <a:rPr lang="es-ES" sz="800" b="1" smtClean="0"/>
              <a:t>atraerlos</a:t>
            </a:r>
            <a:r>
              <a:rPr lang="es-ES" sz="800" smtClean="0"/>
              <a:t> y </a:t>
            </a:r>
            <a:r>
              <a:rPr lang="es-ES" sz="800" b="1" smtClean="0"/>
              <a:t>retenerlos</a:t>
            </a:r>
            <a:r>
              <a:rPr lang="es-ES" sz="800" smtClean="0"/>
              <a:t> es difícil. Para ellos se inventan fórmulas adecuadas.</a:t>
            </a:r>
          </a:p>
          <a:p>
            <a:pPr eaLnBrk="1" hangingPunct="1">
              <a:lnSpc>
                <a:spcPct val="80000"/>
              </a:lnSpc>
            </a:pPr>
            <a:r>
              <a:rPr lang="es-ES" sz="800" smtClean="0"/>
              <a:t> </a:t>
            </a:r>
          </a:p>
          <a:p>
            <a:pPr eaLnBrk="1" hangingPunct="1">
              <a:lnSpc>
                <a:spcPct val="80000"/>
              </a:lnSpc>
            </a:pPr>
            <a:r>
              <a:rPr lang="es-ES" sz="800" smtClean="0"/>
              <a:t>Imagina que una empresa multinacional A quiere fichar como directora general para España a una ejecutiva, llamada X, con 15 años de experiencia como directora de márketing para España y Portugal en otra empresa multinacional B. Por que alguien la conoce, porque la ha recomendado un head hunter, porque ella misma, pese a estar contenta donde está "sigue en el mercado" abierta a posibles mejoras, ....</a:t>
            </a:r>
          </a:p>
          <a:p>
            <a:pPr eaLnBrk="1" hangingPunct="1">
              <a:lnSpc>
                <a:spcPct val="80000"/>
              </a:lnSpc>
            </a:pPr>
            <a:r>
              <a:rPr lang="es-ES" sz="800" smtClean="0"/>
              <a:t> </a:t>
            </a:r>
          </a:p>
          <a:p>
            <a:pPr eaLnBrk="1" hangingPunct="1">
              <a:lnSpc>
                <a:spcPct val="80000"/>
              </a:lnSpc>
            </a:pPr>
            <a:r>
              <a:rPr lang="es-ES" sz="800" smtClean="0"/>
              <a:t>Si la empresa A quiere </a:t>
            </a:r>
            <a:r>
              <a:rPr lang="es-ES" sz="800" b="1" smtClean="0"/>
              <a:t>atraer</a:t>
            </a:r>
            <a:r>
              <a:rPr lang="es-ES" sz="800" smtClean="0"/>
              <a:t> a X tendrá que ofrecerle una fórmula que la proteja ante eventualidades. Pongamos que el sueldo bruto anual de X en B es de 183.000 €. Si X es despedida de B pongamos que han de indemnizarla con 45 días de salario por año trabajado lo que equivale a 15 x 45/30 = 22,5 meses = 1,875 años = 344.000 €. Además es normal que B querrá que X no se vaya "con ganas de vengarse" ya que X durante años ha tratado con todos los clientes y distribuidores de la compañía y tenido acceso a informaciones sobre costes de los productos, diseños, etc. que son </a:t>
            </a:r>
            <a:r>
              <a:rPr lang="es-ES" sz="800" b="1" smtClean="0"/>
              <a:t>muy muy</a:t>
            </a:r>
            <a:r>
              <a:rPr lang="es-ES" sz="800" smtClean="0"/>
              <a:t> sensibles para una compañía. Para que la separación se produzca con los mínimos riesgos para todas las partes no sería de extrañar que le redondeen la cifra con la que los despiden, pongamos 800.000 € y a cambio, firma una claúsulas adicionales de confidencialidad o ....</a:t>
            </a:r>
          </a:p>
          <a:p>
            <a:pPr eaLnBrk="1" hangingPunct="1">
              <a:lnSpc>
                <a:spcPct val="80000"/>
              </a:lnSpc>
            </a:pPr>
            <a:r>
              <a:rPr lang="es-ES" sz="800" smtClean="0"/>
              <a:t> </a:t>
            </a:r>
          </a:p>
          <a:p>
            <a:pPr eaLnBrk="1" hangingPunct="1">
              <a:lnSpc>
                <a:spcPct val="80000"/>
              </a:lnSpc>
            </a:pPr>
            <a:r>
              <a:rPr lang="es-ES" sz="800" smtClean="0"/>
              <a:t>Bien, los directivos del cuartel general de A que está en Miami, no tienen un pelo de tontos y saben que el mundo funciona así y por otra parte X no tiene tampoco y pelo de tonta y sabe que el mundo funciona así. Así pues, tanto X como las personas en quien A haya delegado esta gestión-negociación tendrán presente que si X deja B y se va a A pierde toda esa protección que allí tenía de golpe.</a:t>
            </a:r>
          </a:p>
          <a:p>
            <a:pPr eaLnBrk="1" hangingPunct="1">
              <a:lnSpc>
                <a:spcPct val="80000"/>
              </a:lnSpc>
            </a:pPr>
            <a:r>
              <a:rPr lang="es-ES" sz="800" smtClean="0"/>
              <a:t> </a:t>
            </a:r>
          </a:p>
          <a:p>
            <a:pPr eaLnBrk="1" hangingPunct="1">
              <a:lnSpc>
                <a:spcPct val="80000"/>
              </a:lnSpc>
            </a:pPr>
            <a:r>
              <a:rPr lang="es-ES" sz="800" smtClean="0"/>
              <a:t>Es decir, si A contrata a X y al mes siguiente en una reunión del grupo internacional en Miami, a la que asisten los directores generales de las centrales en los diferentes países, X le cae mal a la presidenta del grupo porque se ha atrevido a llevar el mismo vestido de Versace y ordena que la despidan fulminantemente, X se va a la calle en pelotas, bueno no, con su vestido de Versace. Por eso, X antes de dar ese paso de cambio de empresa y perder la protección que le da su experiencia y posición en B, exigirá a A un </a:t>
            </a:r>
            <a:r>
              <a:rPr lang="es-ES" sz="800" b="1" smtClean="0"/>
              <a:t>paracaidas de oro</a:t>
            </a:r>
            <a:r>
              <a:rPr lang="es-ES" sz="800" smtClean="0"/>
              <a:t> por escrito en su contrato: algo así como fijar por contrato una indemnización mínima de 750.000 € en caso de despido por cualquier causa.</a:t>
            </a:r>
          </a:p>
          <a:p>
            <a:pPr eaLnBrk="1" hangingPunct="1">
              <a:lnSpc>
                <a:spcPct val="80000"/>
              </a:lnSpc>
            </a:pPr>
            <a:r>
              <a:rPr lang="es-ES" sz="800" smtClean="0"/>
              <a:t> </a:t>
            </a:r>
          </a:p>
          <a:p>
            <a:pPr eaLnBrk="1" hangingPunct="1">
              <a:lnSpc>
                <a:spcPct val="80000"/>
              </a:lnSpc>
            </a:pPr>
            <a:r>
              <a:rPr lang="es-ES" sz="800" smtClean="0"/>
              <a:t>El conserge del edificio de la central en Barcelona, los administrativos, o un jefecillo de ventas regional, no están jugando en esta liga porque no están en la misma situación.</a:t>
            </a:r>
          </a:p>
          <a:p>
            <a:pPr eaLnBrk="1" hangingPunct="1">
              <a:lnSpc>
                <a:spcPct val="80000"/>
              </a:lnSpc>
            </a:pPr>
            <a:r>
              <a:rPr lang="es-ES" sz="800" smtClean="0"/>
              <a:t> </a:t>
            </a:r>
          </a:p>
          <a:p>
            <a:pPr eaLnBrk="1" hangingPunct="1">
              <a:lnSpc>
                <a:spcPct val="80000"/>
              </a:lnSpc>
            </a:pPr>
            <a:r>
              <a:rPr lang="es-ES" sz="800" smtClean="0"/>
              <a:t>A veces, el </a:t>
            </a:r>
            <a:r>
              <a:rPr lang="es-ES" sz="800" b="1" smtClean="0"/>
              <a:t>paracaídas de oro</a:t>
            </a:r>
            <a:r>
              <a:rPr lang="es-ES" sz="800" smtClean="0"/>
              <a:t> se lo autoimponen los directivos para protegerse de ir a la calle en caso de que otra empresa compre aquella en la que trabajan. Pero este tipo de movimientos ha de autorizarlos el Consejo de Administración, claro, ya que restringen las posibilidades de los socios o dueños para vender su empresa a quienes quieran en las condiciones que quieran. El Consejo de Administración puede creer que es oportuno acceder a dar esa protección a sus máximos directivos para que estos no piensen en irse y para transmitirles el mensaje de que los socios confían en la compañía y quieren que continúe su andadura independiente, lo cual motivará a los altos ejecutivos. Si no se transmite ese mensaje, los altos ejecutivos pueden pensar que mañana se pueden enterar por la prensa de que les han comprado y que por tanto aterrizarán los nuevos dueños con nuevas ideas y una lista de nombres, también nuevos, para ocupar las posiciones de alta dirección con personas de su confianza. Y si los altos directivos sospechan que puede que los dueños estén pensando en eso, trabajarán menos convencidos y algunos estarán ojeando otras posibilidades. Por lo tanto también puede ser utilizado el paracaídas de oro como una fórmula para </a:t>
            </a:r>
            <a:r>
              <a:rPr lang="es-ES" sz="800" b="1" smtClean="0"/>
              <a:t>retener el talento directivo</a:t>
            </a:r>
            <a:r>
              <a:rPr lang="es-ES" sz="800" smtClean="0"/>
              <a:t>.</a:t>
            </a:r>
          </a:p>
          <a:p>
            <a:pPr eaLnBrk="1" hangingPunct="1">
              <a:lnSpc>
                <a:spcPct val="80000"/>
              </a:lnSpc>
            </a:pPr>
            <a:r>
              <a:rPr lang="es-ES" sz="800" smtClean="0"/>
              <a:t> </a:t>
            </a:r>
          </a:p>
          <a:p>
            <a:pPr eaLnBrk="1" hangingPunct="1">
              <a:lnSpc>
                <a:spcPct val="80000"/>
              </a:lnSpc>
            </a:pPr>
            <a:r>
              <a:rPr lang="es-ES" sz="800" smtClean="0"/>
              <a:t>Las </a:t>
            </a:r>
            <a:r>
              <a:rPr lang="es-ES" sz="800" b="1" smtClean="0"/>
              <a:t>esposas de oro</a:t>
            </a:r>
            <a:r>
              <a:rPr lang="es-ES" sz="800" smtClean="0"/>
              <a:t> funcionan mediante el ofrecimiento de un premio en caso de que el directivo se quede durante un tiempo mínimo y contribuya a que la compañía vaya bien. Una manera muy habitual de implantar estas esposas es mediante </a:t>
            </a:r>
            <a:r>
              <a:rPr lang="es-ES" sz="800" i="1" smtClean="0"/>
              <a:t>stocks options</a:t>
            </a:r>
            <a:r>
              <a:rPr lang="es-ES" sz="800" smtClean="0"/>
              <a:t> que consiste en líneas generales en ofrecer al directivo o directiva un paquete de acciones de la empresa, más o menos en función de su posición, que podrá comprar al cabo de pongamos 5 años a un precio que se prevee que la compañía puede superar en el mercado de la Bolsa ampliamente si sigue funcionando bien. Este método tiene un efecto de motivación añadido: todo lo que el equipo de directivos pueda contribuir para que la empresa vaya mejor todavía, hará que la cotización de las acciones suba más todavía y así llegado el momento de hacer efectivas sus stock options, la diferencia  entre el precio pactado con la empresa hace 5 años y el que realmente valen puede ser un gran cantidad de dinero, como les ha pasado a los empleados de google.</a:t>
            </a:r>
          </a:p>
          <a:p>
            <a:pPr eaLnBrk="1" hangingPunct="1">
              <a:lnSpc>
                <a:spcPct val="80000"/>
              </a:lnSpc>
            </a:pPr>
            <a:r>
              <a:rPr lang="es-ES" sz="800" smtClean="0"/>
              <a:t> </a:t>
            </a:r>
          </a:p>
          <a:p>
            <a:pPr eaLnBrk="1" hangingPunct="1">
              <a:lnSpc>
                <a:spcPct val="80000"/>
              </a:lnSpc>
            </a:pPr>
            <a:r>
              <a:rPr lang="es-ES" sz="800" smtClean="0"/>
              <a:t>Estas fórmulas basadas en las stocks options o en la participación indirecta en los beneficios de la compañía cada vez con mayor frecuencia se extienden a más capas de empleados. Especialmente en aquellas compañías que, por su propia naturaleza, basan su actividad en el talento a todos los niveles, no sólo al nivel de los más altos directivos. Google no es el único ejemplo de esto.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7CDBEC4C-6EEE-40E9-A288-34094A8809CD}" type="slidenum">
              <a:rPr lang="es-ES"/>
              <a:pPr/>
              <a:t>2</a:t>
            </a:fld>
            <a:endParaRPr lang="es-E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s-ES" smtClean="0"/>
              <a:t>DOLAN, S.; SCHULER, R. S.; VALLE, R. “La Gestión de los Recursos Humanos” McGraw-Hill, 1999</a:t>
            </a:r>
          </a:p>
          <a:p>
            <a:pPr eaLnBrk="1" hangingPunct="1"/>
            <a:r>
              <a:rPr lang="es-ES" smtClean="0"/>
              <a:t>De MARCO, Tom; LISTER, Timothy </a:t>
            </a:r>
            <a:r>
              <a:rPr lang="es-ES" b="1" smtClean="0"/>
              <a:t>Peopleware: Productive Projects and Teams</a:t>
            </a:r>
            <a:r>
              <a:rPr lang="es-ES" smtClean="0"/>
              <a:t>, Dorset House Publishing, 1999</a:t>
            </a:r>
          </a:p>
          <a:p>
            <a:pPr eaLnBrk="1" hangingPunct="1"/>
            <a:r>
              <a:rPr lang="es-ES" smtClean="0"/>
              <a:t>Links que se relacionan en las notas de algunas páginas y que en hacen referencia a empresas o a publicaciones, estudios o artículos que pueden ser de interés.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8274A6D-2F2D-482C-BBA2-EC389606C12A}" type="slidenum">
              <a:rPr lang="es-ES"/>
              <a:pPr/>
              <a:t>6</a:t>
            </a:fld>
            <a:endParaRPr lang="es-E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es-ES" smtClean="0"/>
              <a:t>Actividad: Organización y Análisis de Puestos de Trabajo</a:t>
            </a:r>
          </a:p>
          <a:p>
            <a:pPr eaLnBrk="1" hangingPunct="1"/>
            <a:r>
              <a:rPr lang="es-ES" smtClean="0"/>
              <a:t>Explicar los objetivos, el entorno y la situación de una pequeña organización fácil de intuir</a:t>
            </a:r>
          </a:p>
          <a:p>
            <a:pPr eaLnBrk="1" hangingPunct="1"/>
            <a:r>
              <a:rPr lang="es-ES" smtClean="0"/>
              <a:t>Discutir 15 minutos y elaborar otros 15 min:</a:t>
            </a:r>
          </a:p>
          <a:p>
            <a:pPr eaLnBrk="1" hangingPunct="1">
              <a:buFontTx/>
              <a:buChar char="-"/>
            </a:pPr>
            <a:r>
              <a:rPr lang="es-ES" smtClean="0"/>
              <a:t>organización: qué tareas, como repartirlas en puestos de trabajo, estructura, comunicación, normas o formas de funcionamiento</a:t>
            </a:r>
          </a:p>
          <a:p>
            <a:pPr eaLnBrk="1" hangingPunct="1">
              <a:buFontTx/>
              <a:buChar char="-"/>
            </a:pPr>
            <a:r>
              <a:rPr lang="es-ES" smtClean="0"/>
              <a:t>escoger un de los puestos de trabajo y analizarlo y describirlo</a:t>
            </a:r>
          </a:p>
          <a:p>
            <a:pPr eaLnBrk="1" hangingPunct="1"/>
            <a:r>
              <a:rPr lang="es-ES" smtClean="0"/>
              <a:t>Fiberparty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F686400-47CE-4415-8438-793BEDDB2491}" type="slidenum">
              <a:rPr lang="es-ES"/>
              <a:pPr/>
              <a:t>7</a:t>
            </a:fld>
            <a:endParaRPr lang="es-E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s-ES_tradnl" sz="800" b="1" smtClean="0">
                <a:latin typeface="Arial Black" pitchFamily="34" charset="0"/>
                <a:cs typeface="Times New Roman" pitchFamily="18" charset="0"/>
              </a:rPr>
              <a:t>La importancia del análisis y descripción de puestos de trabajo</a:t>
            </a:r>
          </a:p>
          <a:p>
            <a:pPr eaLnBrk="1" hangingPunct="1"/>
            <a:r>
              <a:rPr lang="es-ES" sz="800" smtClean="0">
                <a:latin typeface="Arial Black" pitchFamily="34" charset="0"/>
                <a:cs typeface="Times New Roman" pitchFamily="18" charset="0"/>
              </a:rPr>
              <a:t>http://www.arearh.com/rrhh/descripciondepuestos.htm</a:t>
            </a:r>
          </a:p>
          <a:p>
            <a:pPr eaLnBrk="1" hangingPunct="1"/>
            <a:r>
              <a:rPr lang="es-ES_tradnl" sz="800" smtClean="0">
                <a:solidFill>
                  <a:srgbClr val="000000"/>
                </a:solidFill>
                <a:latin typeface="Verdana" pitchFamily="34" charset="0"/>
                <a:hlinkClick r:id="rId3"/>
              </a:rPr>
              <a:t>Lucía Álvarez González</a:t>
            </a:r>
            <a:endParaRPr lang="es-ES" sz="800" smtClean="0">
              <a:latin typeface="Verdana" pitchFamily="34" charset="0"/>
            </a:endParaRPr>
          </a:p>
          <a:p>
            <a:pPr eaLnBrk="1" hangingPunct="1"/>
            <a:endParaRPr lang="es-ES" sz="800" smtClean="0">
              <a:latin typeface="Verdana" pitchFamily="34" charset="0"/>
            </a:endParaRPr>
          </a:p>
          <a:p>
            <a:pPr eaLnBrk="1" hangingPunct="1"/>
            <a:r>
              <a:rPr lang="es-ES" sz="800" smtClean="0">
                <a:latin typeface="Verdana" pitchFamily="34" charset="0"/>
              </a:rPr>
              <a:t>El objetivo de un Análisis y Descripción de Puestos de Trabajo (ADP) no es otro que el de definir de una manera clara y sencilla las tareas que se van a realizar en un determinado puesto y los factores que son necesarios para llevarlas a cabo con éxito. </a:t>
            </a:r>
            <a:endParaRPr lang="es-ES" sz="800" smtClean="0"/>
          </a:p>
          <a:p>
            <a:pPr eaLnBrk="1" hangingPunct="1"/>
            <a:r>
              <a:rPr lang="es-ES" sz="800" smtClean="0">
                <a:latin typeface="Verdana" pitchFamily="34" charset="0"/>
              </a:rPr>
              <a:t>Tal es su importancia, que debería considerarse como un método fundamental y básico para cualquier organización, sin embargo aún seguimos viendo como es considerado como un procedimiento “no importante”, o al menos “no tan necesario”, como otras herramientas utilizadas. </a:t>
            </a:r>
            <a:endParaRPr lang="es-ES" sz="800" smtClean="0"/>
          </a:p>
          <a:p>
            <a:pPr eaLnBrk="1" hangingPunct="1"/>
            <a:r>
              <a:rPr lang="es-ES" sz="800" smtClean="0">
                <a:latin typeface="Verdana" pitchFamily="34" charset="0"/>
              </a:rPr>
              <a:t>En las empresas estamos preocupados por cuestiones tales como: políticas de selección, promoción, retribución, etc. y, sin embargo olvidamos o dejamos en un segundo plano la base de todos estos procesos: El Análisis y Descripción de Puestos de Trabajo (ADP) </a:t>
            </a:r>
            <a:endParaRPr lang="es-ES" sz="800" smtClean="0"/>
          </a:p>
          <a:p>
            <a:pPr eaLnBrk="1" hangingPunct="1"/>
            <a:r>
              <a:rPr lang="es-ES" sz="800" smtClean="0">
                <a:latin typeface="Verdana" pitchFamily="34" charset="0"/>
              </a:rPr>
              <a:t>Antes de comentar brevemente la utilidad de esta herramienta, me gustaría invitar a una reflexión  sobre las siguientes cuestiones: </a:t>
            </a:r>
            <a:endParaRPr lang="es-ES" sz="800" smtClean="0"/>
          </a:p>
          <a:p>
            <a:pPr eaLnBrk="1" hangingPunct="1"/>
            <a:r>
              <a:rPr lang="es-ES" sz="800" smtClean="0">
                <a:latin typeface="Verdana" pitchFamily="34" charset="0"/>
              </a:rPr>
              <a:t>¿Cuantas veces hemos visto la desorientación de muchos trabajadores porque no saben, cuales son exactamente sus tareas y sus funciones? </a:t>
            </a:r>
            <a:endParaRPr lang="es-ES" sz="800" smtClean="0"/>
          </a:p>
          <a:p>
            <a:pPr eaLnBrk="1" hangingPunct="1"/>
            <a:r>
              <a:rPr lang="es-ES" sz="800" smtClean="0">
                <a:latin typeface="Verdana" pitchFamily="34" charset="0"/>
              </a:rPr>
              <a:t>¿Cuantas veces hemos seleccionado a un determinado candidato para cubrir un puesto en una organización y nos damos cuenta de que esa persona no era la idónea? </a:t>
            </a:r>
            <a:endParaRPr lang="es-ES" sz="800" smtClean="0"/>
          </a:p>
          <a:p>
            <a:pPr eaLnBrk="1" hangingPunct="1"/>
            <a:r>
              <a:rPr lang="es-ES" sz="800" smtClean="0">
                <a:latin typeface="Verdana" pitchFamily="34" charset="0"/>
              </a:rPr>
              <a:t>¿Cuantas veces nos hemos preguntado por nuestra situación o, el lugar que ocupamos en nuestra empresa? </a:t>
            </a:r>
            <a:endParaRPr lang="es-ES" sz="800" smtClean="0"/>
          </a:p>
          <a:p>
            <a:pPr eaLnBrk="1" hangingPunct="1"/>
            <a:r>
              <a:rPr lang="es-ES" sz="800" smtClean="0">
                <a:latin typeface="Verdana" pitchFamily="34" charset="0"/>
              </a:rPr>
              <a:t>¿Cuantas veces nos hemos dado cuenta de que nuestros valores chocan con la cultura de nuestra organización? </a:t>
            </a:r>
            <a:endParaRPr lang="es-ES" sz="800" smtClean="0"/>
          </a:p>
          <a:p>
            <a:pPr eaLnBrk="1" hangingPunct="1"/>
            <a:r>
              <a:rPr lang="es-ES" sz="800" smtClean="0">
                <a:latin typeface="Verdana" pitchFamily="34" charset="0"/>
              </a:rPr>
              <a:t>¿Cuantas veces nos hemos planteado si tenemos autoridad o responsabilidad para tomar determinadas decisiones? </a:t>
            </a:r>
            <a:endParaRPr lang="es-ES" sz="800" smtClean="0"/>
          </a:p>
          <a:p>
            <a:pPr eaLnBrk="1" hangingPunct="1"/>
            <a:r>
              <a:rPr lang="es-ES" sz="800" smtClean="0">
                <a:latin typeface="Verdana" pitchFamily="34" charset="0"/>
              </a:rPr>
              <a:t>En mi opinión, son demasiadas las veces que nos encontramos ante tales cuestiones. Y las respuestas a todas ellas están en  el ADP. </a:t>
            </a:r>
            <a:endParaRPr lang="es-ES" sz="800" smtClean="0"/>
          </a:p>
          <a:p>
            <a:pPr eaLnBrk="1" hangingPunct="1"/>
            <a:r>
              <a:rPr lang="es-ES" sz="800" smtClean="0">
                <a:latin typeface="Verdana" pitchFamily="34" charset="0"/>
              </a:rPr>
              <a:t>  </a:t>
            </a:r>
            <a:endParaRPr lang="es-ES" sz="800" smtClean="0"/>
          </a:p>
          <a:p>
            <a:pPr eaLnBrk="1" hangingPunct="1"/>
            <a:r>
              <a:rPr lang="es-ES" sz="800" smtClean="0">
                <a:latin typeface="Verdana" pitchFamily="34" charset="0"/>
              </a:rPr>
              <a:t>Con estos ejemplos tan solo pretendo poner de relieve la importancia que tiene este sistema y las repercusiones que a largo plazo puede tener para una organización el “ignorarlo” o, en su caso, no otorgarle dicha importancia. </a:t>
            </a:r>
            <a:endParaRPr lang="es-ES" sz="800" smtClean="0"/>
          </a:p>
          <a:p>
            <a:pPr eaLnBrk="1" hangingPunct="1"/>
            <a:r>
              <a:rPr lang="es-ES" sz="800" smtClean="0">
                <a:latin typeface="Verdana" pitchFamily="34" charset="0"/>
              </a:rPr>
              <a:t>Todo empresario, todo Directivo y todo departamento de Recursos Humanos debería de promover, desarrollar e implantar un sistema adecuado de ADP. Y entre sus funciones debería destacar la de concienciar al resto de la organización de la importancia y utilidad de dicho sistema. </a:t>
            </a:r>
            <a:endParaRPr lang="es-ES" sz="800" smtClean="0"/>
          </a:p>
          <a:p>
            <a:pPr eaLnBrk="1" hangingPunct="1"/>
            <a:r>
              <a:rPr lang="es-ES" sz="800" smtClean="0">
                <a:latin typeface="Verdana" pitchFamily="34" charset="0"/>
              </a:rPr>
              <a:t>A la hora de implantar tal sistema no deben olvidar que de nada sirve desarrollar una herramienta ininteligible, compleja o de difícil utilización, pues esto provocará desconfianza, pérdidas de tiempo y, sobre todo, altos costes.</a:t>
            </a:r>
            <a:endParaRPr lang="es-ES" sz="8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F62BDB6C-77B5-436D-9B2A-4952E73423BF}" type="slidenum">
              <a:rPr lang="es-ES"/>
              <a:pPr/>
              <a:t>9</a:t>
            </a:fld>
            <a:endParaRPr lang="es-E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s-ES" smtClean="0"/>
              <a:t>http://server2.southlink.com.ar/vap/disenio.htm</a:t>
            </a:r>
          </a:p>
          <a:p>
            <a:pPr eaLnBrk="1" hangingPunct="1"/>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933553F-C9FC-4925-AB92-87B440B91D8E}" type="slidenum">
              <a:rPr lang="es-ES"/>
              <a:pPr/>
              <a:t>11</a:t>
            </a:fld>
            <a:endParaRPr lang="es-E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s-ES" smtClean="0"/>
              <a:t>Objetivos adicionales</a:t>
            </a:r>
          </a:p>
          <a:p>
            <a:pPr lvl="1" eaLnBrk="1" hangingPunct="1"/>
            <a:r>
              <a:rPr lang="es-ES" smtClean="0"/>
              <a:t>Dirigir la aplicación de las diferentes funciones de gestión a la consecución de las estrategias y políticas de RRHH</a:t>
            </a:r>
          </a:p>
          <a:p>
            <a:pPr lvl="1" eaLnBrk="1" hangingPunct="1"/>
            <a:r>
              <a:rPr lang="es-ES" smtClean="0"/>
              <a:t>Traducir a términos de presupuesto los requerimientos planificados de RRHH de la organización</a:t>
            </a:r>
          </a:p>
          <a:p>
            <a:pPr lvl="1" eaLnBrk="1" hangingPunct="1"/>
            <a:r>
              <a:rPr lang="es-ES" smtClean="0"/>
              <a:t>Reducir los costes: detectar carencias o excesos y corregirlos</a:t>
            </a:r>
          </a:p>
          <a:p>
            <a:pPr lvl="1" eaLnBrk="1" hangingPunct="1"/>
            <a:r>
              <a:rPr lang="es-ES" smtClean="0"/>
              <a:t>Servir de base para la planificación del desarrollo de los empleados</a:t>
            </a:r>
          </a:p>
          <a:p>
            <a:pPr lvl="1" eaLnBrk="1" hangingPunct="1"/>
            <a:r>
              <a:rPr lang="es-ES" smtClean="0"/>
              <a:t>Contribuir a mejorar el proceso de planificación en otras áreas</a:t>
            </a:r>
          </a:p>
          <a:p>
            <a:pPr lvl="1" eaLnBrk="1" hangingPunct="1"/>
            <a:r>
              <a:rPr lang="es-ES" smtClean="0"/>
              <a:t>Estimar el efecto de otros planes y políticas sobre los RRHH</a:t>
            </a:r>
          </a:p>
          <a:p>
            <a:pPr lvl="1" eaLnBrk="1" hangingPunct="1"/>
            <a:r>
              <a:rPr lang="es-ES" smtClean="0"/>
              <a:t>Rentabilizar la </a:t>
            </a:r>
            <a:r>
              <a:rPr lang="es-ES" smtClean="0">
                <a:solidFill>
                  <a:srgbClr val="008000"/>
                </a:solidFill>
              </a:rPr>
              <a:t>inversión</a:t>
            </a:r>
            <a:r>
              <a:rPr lang="es-ES" smtClean="0"/>
              <a:t> en Activo Humano (los activos humanos a diferencia de otros pueden aumentar de valor)</a:t>
            </a:r>
          </a:p>
          <a:p>
            <a:pPr lvl="2" eaLnBrk="1" hangingPunct="1"/>
            <a:r>
              <a:rPr lang="es-ES" smtClean="0"/>
              <a:t>BAI / Nº de empleados o BAI / Coste laboral</a:t>
            </a:r>
          </a:p>
          <a:p>
            <a:pPr lvl="2" eaLnBrk="1" hangingPunct="1"/>
            <a:r>
              <a:rPr lang="es-ES" smtClean="0"/>
              <a:t>Ventas / Nº de empleados, ....</a:t>
            </a:r>
          </a:p>
          <a:p>
            <a:pPr eaLnBrk="1" hangingPunct="1"/>
            <a:r>
              <a:rPr lang="es-ES" smtClean="0"/>
              <a:t>Algunos factores que afectan a la planificación</a:t>
            </a:r>
          </a:p>
          <a:p>
            <a:pPr lvl="1" eaLnBrk="1" hangingPunct="1"/>
            <a:r>
              <a:rPr lang="es-ES" smtClean="0"/>
              <a:t>Población activa, demografía, inmigración y factores sociales</a:t>
            </a:r>
          </a:p>
          <a:p>
            <a:pPr lvl="1" eaLnBrk="1" hangingPunct="1"/>
            <a:r>
              <a:rPr lang="es-ES" smtClean="0"/>
              <a:t>Tasas de paro y actividad, análisis por sectores edad, sexo, etc.</a:t>
            </a:r>
          </a:p>
          <a:p>
            <a:pPr lvl="1" eaLnBrk="1" hangingPunct="1"/>
            <a:r>
              <a:rPr lang="es-ES" smtClean="0"/>
              <a:t>Formas de contratación: legislación, tiempo parcial, teletrabajo, ...</a:t>
            </a:r>
          </a:p>
          <a:p>
            <a:pPr lvl="1" eaLnBrk="1" hangingPunct="1"/>
            <a:r>
              <a:rPr lang="es-ES" smtClean="0"/>
              <a:t>Cambios culturales: movilidad, valores respecto al trabajo, nivel cultural creciente</a:t>
            </a:r>
          </a:p>
          <a:p>
            <a:pPr eaLnBrk="1" hangingPunct="1"/>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9EB5D82-72DA-4C0D-AE5B-BF66F3B2AABF}" type="slidenum">
              <a:rPr lang="es-ES"/>
              <a:pPr/>
              <a:t>12</a:t>
            </a:fld>
            <a:endParaRPr lang="es-E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s-ES" smtClean="0"/>
              <a:t>Relación con otras funciones</a:t>
            </a:r>
          </a:p>
          <a:p>
            <a:pPr lvl="1" eaLnBrk="1" hangingPunct="1"/>
            <a:r>
              <a:rPr lang="es-ES" smtClean="0">
                <a:solidFill>
                  <a:srgbClr val="008000"/>
                </a:solidFill>
              </a:rPr>
              <a:t>Planificación RRHH</a:t>
            </a:r>
            <a:r>
              <a:rPr lang="es-ES" smtClean="0"/>
              <a:t>: presupuestos para reclutamiento y programación (existen ciclos: curso académico)</a:t>
            </a:r>
          </a:p>
          <a:p>
            <a:pPr lvl="1" eaLnBrk="1" hangingPunct="1"/>
            <a:r>
              <a:rPr lang="es-ES" smtClean="0">
                <a:solidFill>
                  <a:srgbClr val="008000"/>
                </a:solidFill>
              </a:rPr>
              <a:t>ADP</a:t>
            </a:r>
            <a:r>
              <a:rPr lang="es-ES" smtClean="0"/>
              <a:t>: Perfil especificación de requisitos imprescindible</a:t>
            </a:r>
          </a:p>
          <a:p>
            <a:pPr lvl="1" eaLnBrk="1" hangingPunct="1"/>
            <a:r>
              <a:rPr lang="es-ES" smtClean="0">
                <a:solidFill>
                  <a:srgbClr val="008000"/>
                </a:solidFill>
              </a:rPr>
              <a:t>Formación</a:t>
            </a:r>
            <a:r>
              <a:rPr lang="es-ES" smtClean="0"/>
              <a:t>: a mayor ajuste del candidato menos formación</a:t>
            </a:r>
          </a:p>
          <a:p>
            <a:pPr lvl="1" eaLnBrk="1" hangingPunct="1"/>
            <a:r>
              <a:rPr lang="es-ES" smtClean="0">
                <a:solidFill>
                  <a:srgbClr val="008000"/>
                </a:solidFill>
              </a:rPr>
              <a:t>Gestión de planes de carrera</a:t>
            </a:r>
            <a:r>
              <a:rPr lang="es-ES" smtClean="0"/>
              <a:t>: una política clara de reclutamiento interno orientará a los empleados en su perfeccionamiento</a:t>
            </a:r>
          </a:p>
          <a:p>
            <a:pPr eaLnBrk="1" hangingPunct="1"/>
            <a:r>
              <a:rPr lang="es-ES" smtClean="0"/>
              <a:t>Relación con el entorno</a:t>
            </a:r>
          </a:p>
          <a:p>
            <a:pPr lvl="1" eaLnBrk="1" hangingPunct="1"/>
            <a:r>
              <a:rPr lang="es-ES" smtClean="0"/>
              <a:t>Ciclo económico: reclutar del mercado (recesión) o de la competencia (crecimiento)</a:t>
            </a:r>
          </a:p>
          <a:p>
            <a:pPr eaLnBrk="1" hangingPunct="1"/>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385727B-ECCE-4B3F-96E7-2676F9283962}" type="slidenum">
              <a:rPr lang="es-ES"/>
              <a:pPr/>
              <a:t>21</a:t>
            </a:fld>
            <a:endParaRPr lang="es-E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lvl="1" eaLnBrk="1" hangingPunct="1"/>
            <a:r>
              <a:rPr lang="es-ES" smtClean="0"/>
              <a:t>Consejos para mejorar las entrevistas:</a:t>
            </a:r>
          </a:p>
          <a:p>
            <a:pPr lvl="2" eaLnBrk="1" hangingPunct="1"/>
            <a:r>
              <a:rPr lang="es-ES" smtClean="0"/>
              <a:t>Recabar sólo información relacionada con el puesto de trabajo</a:t>
            </a:r>
          </a:p>
          <a:p>
            <a:pPr lvl="2" eaLnBrk="1" hangingPunct="1"/>
            <a:r>
              <a:rPr lang="es-ES" smtClean="0"/>
              <a:t>Preparar bien la entrevista y los objetivos de la misma, sistematizar la recogida de información resultante</a:t>
            </a:r>
          </a:p>
          <a:p>
            <a:pPr lvl="2" eaLnBrk="1" hangingPunct="1"/>
            <a:r>
              <a:rPr lang="es-ES" smtClean="0"/>
              <a:t>Evitar los juicios precipitados</a:t>
            </a:r>
          </a:p>
          <a:p>
            <a:pPr lvl="2" eaLnBrk="1" hangingPunct="1"/>
            <a:r>
              <a:rPr lang="es-ES" smtClean="0"/>
              <a:t>Utilizar el comportamiento pasado para predecir el futuro</a:t>
            </a:r>
          </a:p>
          <a:p>
            <a:pPr lvl="2" eaLnBrk="1" hangingPunct="1"/>
            <a:r>
              <a:rPr lang="es-ES" smtClean="0"/>
              <a:t>Coordinar las entrevistas sucesivas y con otros procedimientos de recogida de información</a:t>
            </a:r>
          </a:p>
          <a:p>
            <a:pPr lvl="2" eaLnBrk="1" hangingPunct="1"/>
            <a:r>
              <a:rPr lang="es-ES" smtClean="0"/>
              <a:t>Hacer participar a varios gerentes en el proceso</a:t>
            </a:r>
          </a:p>
          <a:p>
            <a:pPr eaLnBrk="1" hangingPunct="1"/>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7E6F3A77-6C3B-4AA0-828C-91393A01C57C}" type="slidenum">
              <a:rPr lang="es-ES"/>
              <a:pPr/>
              <a:t>25</a:t>
            </a:fld>
            <a:endParaRPr lang="es-E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s-ES" smtClean="0"/>
              <a:t>Determinación de necesidades de formación:</a:t>
            </a:r>
          </a:p>
          <a:p>
            <a:pPr lvl="1" eaLnBrk="1" hangingPunct="1"/>
            <a:r>
              <a:rPr lang="es-ES" smtClean="0">
                <a:solidFill>
                  <a:srgbClr val="008000"/>
                </a:solidFill>
              </a:rPr>
              <a:t>A nivel de la organización</a:t>
            </a:r>
            <a:r>
              <a:rPr lang="es-ES" smtClean="0"/>
              <a:t>: análisis de los objetivos de la empresa a C,M y LP su impacto sobre los RRHH, las capacidades necesarias y programas para dotarse de ellos</a:t>
            </a:r>
          </a:p>
          <a:p>
            <a:pPr lvl="2" eaLnBrk="1" hangingPunct="1"/>
            <a:r>
              <a:rPr lang="es-ES" smtClean="0"/>
              <a:t>Análisis de índices de eficiencia de distintos grupos</a:t>
            </a:r>
          </a:p>
          <a:p>
            <a:pPr lvl="2" eaLnBrk="1" hangingPunct="1"/>
            <a:r>
              <a:rPr lang="es-ES" smtClean="0"/>
              <a:t>Análisis del clima de la organización</a:t>
            </a:r>
          </a:p>
          <a:p>
            <a:pPr lvl="1" eaLnBrk="1" hangingPunct="1"/>
            <a:r>
              <a:rPr lang="es-ES" smtClean="0">
                <a:solidFill>
                  <a:srgbClr val="008000"/>
                </a:solidFill>
              </a:rPr>
              <a:t>A nivel de la tarea</a:t>
            </a:r>
            <a:r>
              <a:rPr lang="es-ES" smtClean="0"/>
              <a:t>: análisis más concreto que se basa en las necesidades que requieren las tareas (ADP)</a:t>
            </a:r>
          </a:p>
          <a:p>
            <a:pPr lvl="1" eaLnBrk="1" hangingPunct="1"/>
            <a:r>
              <a:rPr lang="es-ES" smtClean="0">
                <a:solidFill>
                  <a:srgbClr val="008000"/>
                </a:solidFill>
              </a:rPr>
              <a:t>A nivel del individuo</a:t>
            </a:r>
            <a:r>
              <a:rPr lang="es-ES" smtClean="0"/>
              <a:t>: centrado en las personas y en relación con el análisis del rendimiento y los planes de carrera</a:t>
            </a:r>
          </a:p>
          <a:p>
            <a:pPr lvl="1" eaLnBrk="1" hangingPunct="1"/>
            <a:r>
              <a:rPr lang="es-ES" smtClean="0">
                <a:solidFill>
                  <a:srgbClr val="008000"/>
                </a:solidFill>
              </a:rPr>
              <a:t>Análisis de rendimiento</a:t>
            </a:r>
            <a:r>
              <a:rPr lang="es-ES" smtClean="0"/>
              <a:t>: centrado en los problemas concretos de rendimiento que se detectan</a:t>
            </a:r>
          </a:p>
          <a:p>
            <a:pPr eaLnBrk="1" hangingPunct="1"/>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ol">
    <p:spTree>
      <p:nvGrpSpPr>
        <p:cNvPr id="1" name=""/>
        <p:cNvGrpSpPr/>
        <p:nvPr/>
      </p:nvGrpSpPr>
      <p:grpSpPr>
        <a:xfrm>
          <a:off x="0" y="0"/>
          <a:ext cx="0" cy="0"/>
          <a:chOff x="0" y="0"/>
          <a:chExt cx="0" cy="0"/>
        </a:xfrm>
      </p:grpSpPr>
      <p:sp>
        <p:nvSpPr>
          <p:cNvPr id="4" name="Line 1035"/>
          <p:cNvSpPr>
            <a:spLocks noChangeShapeType="1"/>
          </p:cNvSpPr>
          <p:nvPr userDrawn="1"/>
        </p:nvSpPr>
        <p:spPr bwMode="auto">
          <a:xfrm>
            <a:off x="0" y="579438"/>
            <a:ext cx="9144000" cy="0"/>
          </a:xfrm>
          <a:prstGeom prst="line">
            <a:avLst/>
          </a:prstGeom>
          <a:noFill/>
          <a:ln w="38100">
            <a:solidFill>
              <a:srgbClr val="FF9900"/>
            </a:solidFill>
            <a:round/>
            <a:headEnd/>
            <a:tailEnd/>
          </a:ln>
          <a:effectLst/>
        </p:spPr>
        <p:txBody>
          <a:bodyPr/>
          <a:lstStyle/>
          <a:p>
            <a:pPr>
              <a:defRPr/>
            </a:pPr>
            <a:endParaRPr lang="es-ES"/>
          </a:p>
        </p:txBody>
      </p:sp>
      <p:sp>
        <p:nvSpPr>
          <p:cNvPr id="5" name="Line 1036"/>
          <p:cNvSpPr>
            <a:spLocks noChangeShapeType="1"/>
          </p:cNvSpPr>
          <p:nvPr userDrawn="1"/>
        </p:nvSpPr>
        <p:spPr bwMode="auto">
          <a:xfrm>
            <a:off x="0" y="6278563"/>
            <a:ext cx="9144000" cy="0"/>
          </a:xfrm>
          <a:prstGeom prst="line">
            <a:avLst/>
          </a:prstGeom>
          <a:noFill/>
          <a:ln w="38100">
            <a:solidFill>
              <a:srgbClr val="FF9900"/>
            </a:solidFill>
            <a:round/>
            <a:headEnd/>
            <a:tailEnd/>
          </a:ln>
          <a:effectLst/>
        </p:spPr>
        <p:txBody>
          <a:bodyPr/>
          <a:lstStyle/>
          <a:p>
            <a:pPr>
              <a:defRPr/>
            </a:pPr>
            <a:endParaRPr lang="es-ES"/>
          </a:p>
        </p:txBody>
      </p:sp>
      <p:sp>
        <p:nvSpPr>
          <p:cNvPr id="6" name="Rectangle 1037"/>
          <p:cNvSpPr>
            <a:spLocks noChangeArrowheads="1"/>
          </p:cNvSpPr>
          <p:nvPr userDrawn="1"/>
        </p:nvSpPr>
        <p:spPr bwMode="auto">
          <a:xfrm>
            <a:off x="0" y="0"/>
            <a:ext cx="9144000" cy="533400"/>
          </a:xfrm>
          <a:prstGeom prst="rect">
            <a:avLst/>
          </a:prstGeom>
          <a:solidFill>
            <a:srgbClr val="4F7DAE"/>
          </a:solidFill>
          <a:ln w="9525">
            <a:solidFill>
              <a:srgbClr val="4F7DAE"/>
            </a:solidFill>
            <a:miter lim="800000"/>
            <a:headEnd/>
            <a:tailEnd/>
          </a:ln>
          <a:effectLst/>
        </p:spPr>
        <p:txBody>
          <a:bodyPr wrap="none" anchor="ctr"/>
          <a:lstStyle/>
          <a:p>
            <a:pPr>
              <a:defRPr/>
            </a:pPr>
            <a:r>
              <a:rPr lang="es-ES" sz="2400">
                <a:latin typeface="Arial" pitchFamily="34" charset="0"/>
              </a:rPr>
              <a:t>Empresa y Entorno Económico</a:t>
            </a:r>
          </a:p>
        </p:txBody>
      </p:sp>
      <p:sp>
        <p:nvSpPr>
          <p:cNvPr id="7" name="Rectangle 1038"/>
          <p:cNvSpPr>
            <a:spLocks noChangeArrowheads="1"/>
          </p:cNvSpPr>
          <p:nvPr userDrawn="1"/>
        </p:nvSpPr>
        <p:spPr bwMode="auto">
          <a:xfrm>
            <a:off x="0" y="6324600"/>
            <a:ext cx="9144000" cy="533400"/>
          </a:xfrm>
          <a:prstGeom prst="rect">
            <a:avLst/>
          </a:prstGeom>
          <a:solidFill>
            <a:srgbClr val="4F7DAE"/>
          </a:solidFill>
          <a:ln w="9525">
            <a:solidFill>
              <a:srgbClr val="4F7DAE"/>
            </a:solidFill>
            <a:miter lim="800000"/>
            <a:headEnd/>
            <a:tailEnd/>
          </a:ln>
          <a:effectLst/>
        </p:spPr>
        <p:txBody>
          <a:bodyPr wrap="none" anchor="ctr"/>
          <a:lstStyle/>
          <a:p>
            <a:pPr algn="l">
              <a:spcBef>
                <a:spcPct val="20000"/>
              </a:spcBef>
              <a:defRPr/>
            </a:pPr>
            <a:endParaRPr lang="es-ES" sz="2400">
              <a:latin typeface="Arial" pitchFamily="34" charset="0"/>
            </a:endParaRPr>
          </a:p>
        </p:txBody>
      </p:sp>
      <p:sp>
        <p:nvSpPr>
          <p:cNvPr id="8" name="Text Box 1044"/>
          <p:cNvSpPr txBox="1">
            <a:spLocks noChangeArrowheads="1"/>
          </p:cNvSpPr>
          <p:nvPr userDrawn="1"/>
        </p:nvSpPr>
        <p:spPr bwMode="auto">
          <a:xfrm>
            <a:off x="152400" y="6400800"/>
            <a:ext cx="6061075" cy="457200"/>
          </a:xfrm>
          <a:prstGeom prst="rect">
            <a:avLst/>
          </a:prstGeom>
          <a:noFill/>
          <a:ln w="9525">
            <a:noFill/>
            <a:miter lim="800000"/>
            <a:headEnd/>
            <a:tailEnd/>
          </a:ln>
          <a:effectLst/>
        </p:spPr>
        <p:txBody>
          <a:bodyPr wrap="none">
            <a:spAutoFit/>
          </a:bodyPr>
          <a:lstStyle/>
          <a:p>
            <a:pPr algn="l">
              <a:spcBef>
                <a:spcPct val="20000"/>
              </a:spcBef>
              <a:defRPr/>
            </a:pPr>
            <a:r>
              <a:rPr lang="es-ES_tradnl" sz="2400" b="1">
                <a:latin typeface="Arial" pitchFamily="34" charset="0"/>
              </a:rPr>
              <a:t>Departament d’Organització d’Empreses</a:t>
            </a:r>
            <a:endParaRPr lang="es-ES" sz="2800">
              <a:latin typeface="Times New Roman" pitchFamily="18" charset="0"/>
            </a:endParaRPr>
          </a:p>
        </p:txBody>
      </p:sp>
      <p:graphicFrame>
        <p:nvGraphicFramePr>
          <p:cNvPr id="9" name="Object 1048"/>
          <p:cNvGraphicFramePr>
            <a:graphicFrameLocks noChangeAspect="1"/>
          </p:cNvGraphicFramePr>
          <p:nvPr/>
        </p:nvGraphicFramePr>
        <p:xfrm>
          <a:off x="7847013" y="6384925"/>
          <a:ext cx="1143000" cy="439738"/>
        </p:xfrm>
        <a:graphic>
          <a:graphicData uri="http://schemas.openxmlformats.org/presentationml/2006/ole">
            <mc:AlternateContent xmlns:mc="http://schemas.openxmlformats.org/markup-compatibility/2006">
              <mc:Choice xmlns:v="urn:schemas-microsoft-com:vml" Requires="v">
                <p:oleObj spid="_x0000_s87043" name="Image" r:id="rId3" imgW="5244444" imgH="2019048" progId="">
                  <p:embed/>
                </p:oleObj>
              </mc:Choice>
              <mc:Fallback>
                <p:oleObj name="Image" r:id="rId3" imgW="5244444" imgH="2019048" progId="">
                  <p:embed/>
                  <p:pic>
                    <p:nvPicPr>
                      <p:cNvPr id="0" name="Object 1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7013" y="6384925"/>
                        <a:ext cx="114300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2" name="Rectangle 1026"/>
          <p:cNvSpPr>
            <a:spLocks noGrp="1" noChangeArrowheads="1"/>
          </p:cNvSpPr>
          <p:nvPr>
            <p:ph type="subTitle" idx="1"/>
          </p:nvPr>
        </p:nvSpPr>
        <p:spPr>
          <a:xfrm>
            <a:off x="1447800" y="3657600"/>
            <a:ext cx="6400800" cy="1066800"/>
          </a:xfrm>
        </p:spPr>
        <p:txBody>
          <a:bodyPr/>
          <a:lstStyle>
            <a:lvl1pPr marL="0" indent="0" algn="ctr">
              <a:buFont typeface="Wingdings" pitchFamily="2" charset="2"/>
              <a:buNone/>
              <a:defRPr sz="2000"/>
            </a:lvl1pPr>
          </a:lstStyle>
          <a:p>
            <a:r>
              <a:rPr lang="es-ES"/>
              <a:t>Haga clic para modificar el estilo de subtítulo del patrón</a:t>
            </a:r>
          </a:p>
        </p:txBody>
      </p:sp>
      <p:sp>
        <p:nvSpPr>
          <p:cNvPr id="10247" name="Rectangle 1031"/>
          <p:cNvSpPr>
            <a:spLocks noGrp="1" noChangeArrowheads="1"/>
          </p:cNvSpPr>
          <p:nvPr>
            <p:ph type="ctrTitle"/>
          </p:nvPr>
        </p:nvSpPr>
        <p:spPr>
          <a:xfrm>
            <a:off x="304800" y="2286000"/>
            <a:ext cx="8534400" cy="1143000"/>
          </a:xfrm>
        </p:spPr>
        <p:txBody>
          <a:bodyPr/>
          <a:lstStyle>
            <a:lvl1pPr algn="ctr">
              <a:defRPr sz="4400" b="1">
                <a:solidFill>
                  <a:srgbClr val="4F7DAE"/>
                </a:solidFill>
              </a:defRPr>
            </a:lvl1pPr>
          </a:lstStyle>
          <a:p>
            <a:r>
              <a:rPr lang="es-ES"/>
              <a:t>Haga clic para modificar el estilo de 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smtClean="0"/>
              <a:t>Feu clic aquí per editar l'estil</a:t>
            </a:r>
            <a:endParaRPr lang="es-ES"/>
          </a:p>
        </p:txBody>
      </p:sp>
      <p:sp>
        <p:nvSpPr>
          <p:cNvPr id="3" name="Contenidor de text vertical 2"/>
          <p:cNvSpPr>
            <a:spLocks noGrp="1"/>
          </p:cNvSpPr>
          <p:nvPr>
            <p:ph type="body" orient="vert" idx="1"/>
          </p:nvPr>
        </p:nvSpPr>
        <p:spPr/>
        <p:txBody>
          <a:bodyPr vert="eaVert"/>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Títol vertical 1"/>
          <p:cNvSpPr>
            <a:spLocks noGrp="1"/>
          </p:cNvSpPr>
          <p:nvPr>
            <p:ph type="title" orient="vert"/>
          </p:nvPr>
        </p:nvSpPr>
        <p:spPr>
          <a:xfrm>
            <a:off x="6515100" y="0"/>
            <a:ext cx="1943100" cy="6172200"/>
          </a:xfrm>
        </p:spPr>
        <p:txBody>
          <a:bodyPr vert="eaVert"/>
          <a:lstStyle/>
          <a:p>
            <a:r>
              <a:rPr lang="ca-ES" smtClean="0"/>
              <a:t>Feu clic aquí per editar l'estil</a:t>
            </a:r>
            <a:endParaRPr lang="es-ES"/>
          </a:p>
        </p:txBody>
      </p:sp>
      <p:sp>
        <p:nvSpPr>
          <p:cNvPr id="3" name="Contenidor de text vertical 2"/>
          <p:cNvSpPr>
            <a:spLocks noGrp="1"/>
          </p:cNvSpPr>
          <p:nvPr>
            <p:ph type="body" orient="vert" idx="1"/>
          </p:nvPr>
        </p:nvSpPr>
        <p:spPr>
          <a:xfrm>
            <a:off x="685800" y="0"/>
            <a:ext cx="5676900" cy="6172200"/>
          </a:xfrm>
        </p:spPr>
        <p:txBody>
          <a:bodyPr vert="eaVert"/>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Objectes">
    <p:spTree>
      <p:nvGrpSpPr>
        <p:cNvPr id="1" name=""/>
        <p:cNvGrpSpPr/>
        <p:nvPr/>
      </p:nvGrpSpPr>
      <p:grpSpPr>
        <a:xfrm>
          <a:off x="0" y="0"/>
          <a:ext cx="0" cy="0"/>
          <a:chOff x="0" y="0"/>
          <a:chExt cx="0" cy="0"/>
        </a:xfrm>
      </p:grpSpPr>
      <p:sp>
        <p:nvSpPr>
          <p:cNvPr id="2" name="Contenidor de contingut 1"/>
          <p:cNvSpPr>
            <a:spLocks noGrp="1"/>
          </p:cNvSpPr>
          <p:nvPr>
            <p:ph/>
          </p:nvPr>
        </p:nvSpPr>
        <p:spPr>
          <a:xfrm>
            <a:off x="685800" y="0"/>
            <a:ext cx="7772400" cy="6172200"/>
          </a:xfrm>
        </p:spPr>
        <p:txBody>
          <a:body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smtClean="0"/>
              <a:t>Feu clic aquí per editar l'estil</a:t>
            </a:r>
            <a:endParaRPr lang="es-ES"/>
          </a:p>
        </p:txBody>
      </p:sp>
      <p:sp>
        <p:nvSpPr>
          <p:cNvPr id="3" name="Contenidor de contingut 2"/>
          <p:cNvSpPr>
            <a:spLocks noGrp="1"/>
          </p:cNvSpPr>
          <p:nvPr>
            <p:ph idx="1"/>
          </p:nvPr>
        </p:nvSpPr>
        <p:spPr/>
        <p:txBody>
          <a:body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ítol 1"/>
          <p:cNvSpPr>
            <a:spLocks noGrp="1"/>
          </p:cNvSpPr>
          <p:nvPr>
            <p:ph type="title"/>
          </p:nvPr>
        </p:nvSpPr>
        <p:spPr>
          <a:xfrm>
            <a:off x="722313" y="4406900"/>
            <a:ext cx="7772400" cy="1362075"/>
          </a:xfrm>
        </p:spPr>
        <p:txBody>
          <a:bodyPr anchor="t"/>
          <a:lstStyle>
            <a:lvl1pPr algn="l">
              <a:defRPr sz="4000" b="1" cap="all"/>
            </a:lvl1pPr>
          </a:lstStyle>
          <a:p>
            <a:r>
              <a:rPr lang="ca-ES" smtClean="0"/>
              <a:t>Feu clic aquí per editar l'estil</a:t>
            </a:r>
            <a:endParaRPr lang="es-ES"/>
          </a:p>
        </p:txBody>
      </p:sp>
      <p:sp>
        <p:nvSpPr>
          <p:cNvPr id="3" name="Contenidor de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a-ES" smtClean="0"/>
              <a:t>Feu clic aquí per editar els estils de text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smtClean="0"/>
              <a:t>Feu clic aquí per editar l'estil</a:t>
            </a:r>
            <a:endParaRPr lang="es-ES"/>
          </a:p>
        </p:txBody>
      </p:sp>
      <p:sp>
        <p:nvSpPr>
          <p:cNvPr id="3" name="Contenidor de contingut 2"/>
          <p:cNvSpPr>
            <a:spLocks noGrp="1"/>
          </p:cNvSpPr>
          <p:nvPr>
            <p:ph sz="half" idx="1"/>
          </p:nvPr>
        </p:nvSpPr>
        <p:spPr>
          <a:xfrm>
            <a:off x="6858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
        <p:nvSpPr>
          <p:cNvPr id="4" name="Contenidor de contingut 3"/>
          <p:cNvSpPr>
            <a:spLocks noGrp="1"/>
          </p:cNvSpPr>
          <p:nvPr>
            <p:ph sz="half" idx="2"/>
          </p:nvPr>
        </p:nvSpPr>
        <p:spPr>
          <a:xfrm>
            <a:off x="46482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ítol 1"/>
          <p:cNvSpPr>
            <a:spLocks noGrp="1"/>
          </p:cNvSpPr>
          <p:nvPr>
            <p:ph type="title"/>
          </p:nvPr>
        </p:nvSpPr>
        <p:spPr>
          <a:xfrm>
            <a:off x="457200" y="274638"/>
            <a:ext cx="8229600" cy="1143000"/>
          </a:xfrm>
        </p:spPr>
        <p:txBody>
          <a:bodyPr/>
          <a:lstStyle>
            <a:lvl1pPr>
              <a:defRPr/>
            </a:lvl1pPr>
          </a:lstStyle>
          <a:p>
            <a:r>
              <a:rPr lang="ca-ES" smtClean="0"/>
              <a:t>Feu clic aquí per editar l'estil</a:t>
            </a:r>
            <a:endParaRPr lang="es-ES"/>
          </a:p>
        </p:txBody>
      </p:sp>
      <p:sp>
        <p:nvSpPr>
          <p:cNvPr id="3" name="Contenidor de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smtClean="0"/>
              <a:t>Feu clic aquí per editar els estils de text</a:t>
            </a:r>
          </a:p>
        </p:txBody>
      </p:sp>
      <p:sp>
        <p:nvSpPr>
          <p:cNvPr id="4" name="Contenidor de contingut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
        <p:nvSpPr>
          <p:cNvPr id="5" name="Contenidor de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smtClean="0"/>
              <a:t>Feu clic aquí per editar els estils de text</a:t>
            </a:r>
          </a:p>
        </p:txBody>
      </p:sp>
      <p:sp>
        <p:nvSpPr>
          <p:cNvPr id="6" name="Contenidor de contingut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smtClean="0"/>
              <a:t>Feu clic aquí per editar l'estil</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457200" y="273050"/>
            <a:ext cx="3008313" cy="1162050"/>
          </a:xfrm>
        </p:spPr>
        <p:txBody>
          <a:bodyPr anchor="b"/>
          <a:lstStyle>
            <a:lvl1pPr algn="l">
              <a:defRPr sz="2000" b="1"/>
            </a:lvl1pPr>
          </a:lstStyle>
          <a:p>
            <a:r>
              <a:rPr lang="ca-ES" smtClean="0"/>
              <a:t>Feu clic aquí per editar l'estil</a:t>
            </a:r>
            <a:endParaRPr lang="es-ES"/>
          </a:p>
        </p:txBody>
      </p:sp>
      <p:sp>
        <p:nvSpPr>
          <p:cNvPr id="3" name="Contenidor de contingut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
        <p:nvSpPr>
          <p:cNvPr id="4" name="Contenidor de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smtClean="0"/>
              <a:t>Feu clic aquí per editar els estils de text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1792288" y="4800600"/>
            <a:ext cx="5486400" cy="566738"/>
          </a:xfrm>
        </p:spPr>
        <p:txBody>
          <a:bodyPr anchor="b"/>
          <a:lstStyle>
            <a:lvl1pPr algn="l">
              <a:defRPr sz="2000" b="1"/>
            </a:lvl1pPr>
          </a:lstStyle>
          <a:p>
            <a:r>
              <a:rPr lang="ca-ES" smtClean="0"/>
              <a:t>Feu clic aquí per editar l'estil</a:t>
            </a:r>
            <a:endParaRPr lang="es-ES"/>
          </a:p>
        </p:txBody>
      </p:sp>
      <p:sp>
        <p:nvSpPr>
          <p:cNvPr id="3" name="Contenidor d'imat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Contenidor de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smtClean="0"/>
              <a:t>Feu clic aquí per editar els estils de text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685800" y="990600"/>
            <a:ext cx="7772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31" name="Rectangle 7"/>
          <p:cNvSpPr>
            <a:spLocks noChangeArrowheads="1"/>
          </p:cNvSpPr>
          <p:nvPr userDrawn="1"/>
        </p:nvSpPr>
        <p:spPr bwMode="auto">
          <a:xfrm>
            <a:off x="0" y="0"/>
            <a:ext cx="9144000" cy="609600"/>
          </a:xfrm>
          <a:prstGeom prst="rect">
            <a:avLst/>
          </a:prstGeom>
          <a:solidFill>
            <a:srgbClr val="4F7DAE"/>
          </a:solidFill>
          <a:ln w="9525">
            <a:noFill/>
            <a:miter lim="800000"/>
            <a:headEnd/>
            <a:tailEnd/>
          </a:ln>
          <a:effectLst/>
        </p:spPr>
        <p:txBody>
          <a:bodyPr wrap="none" anchor="ctr"/>
          <a:lstStyle/>
          <a:p>
            <a:pPr>
              <a:defRPr/>
            </a:pPr>
            <a:endParaRPr lang="es-ES"/>
          </a:p>
        </p:txBody>
      </p:sp>
      <p:sp>
        <p:nvSpPr>
          <p:cNvPr id="3076" name="Rectangle 2"/>
          <p:cNvSpPr>
            <a:spLocks noGrp="1" noChangeArrowheads="1"/>
          </p:cNvSpPr>
          <p:nvPr>
            <p:ph type="title"/>
          </p:nvPr>
        </p:nvSpPr>
        <p:spPr bwMode="auto">
          <a:xfrm>
            <a:off x="685800" y="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Haga clic para modificar el estilo de título del patrón</a:t>
            </a:r>
          </a:p>
        </p:txBody>
      </p:sp>
      <p:sp>
        <p:nvSpPr>
          <p:cNvPr id="1034" name="Line 10"/>
          <p:cNvSpPr>
            <a:spLocks noChangeShapeType="1"/>
          </p:cNvSpPr>
          <p:nvPr userDrawn="1"/>
        </p:nvSpPr>
        <p:spPr bwMode="auto">
          <a:xfrm>
            <a:off x="0" y="6477000"/>
            <a:ext cx="9144000" cy="0"/>
          </a:xfrm>
          <a:prstGeom prst="line">
            <a:avLst/>
          </a:prstGeom>
          <a:noFill/>
          <a:ln w="38100">
            <a:solidFill>
              <a:srgbClr val="4F7DAE"/>
            </a:solidFill>
            <a:round/>
            <a:headEnd/>
            <a:tailEnd/>
          </a:ln>
          <a:effectLst/>
        </p:spPr>
        <p:txBody>
          <a:bodyPr/>
          <a:lstStyle/>
          <a:p>
            <a:pPr>
              <a:defRPr/>
            </a:pPr>
            <a:endParaRPr lang="es-ES"/>
          </a:p>
        </p:txBody>
      </p:sp>
      <p:sp>
        <p:nvSpPr>
          <p:cNvPr id="1035" name="Rectangle 11"/>
          <p:cNvSpPr>
            <a:spLocks noChangeArrowheads="1"/>
          </p:cNvSpPr>
          <p:nvPr/>
        </p:nvSpPr>
        <p:spPr bwMode="auto">
          <a:xfrm>
            <a:off x="7308850" y="6553200"/>
            <a:ext cx="1301750" cy="228600"/>
          </a:xfrm>
          <a:prstGeom prst="rect">
            <a:avLst/>
          </a:prstGeom>
          <a:noFill/>
          <a:ln w="9525">
            <a:noFill/>
            <a:miter lim="800000"/>
            <a:headEnd/>
            <a:tailEnd/>
          </a:ln>
          <a:effectLst/>
        </p:spPr>
        <p:txBody>
          <a:bodyPr/>
          <a:lstStyle/>
          <a:p>
            <a:pPr algn="r">
              <a:defRPr/>
            </a:pPr>
            <a:r>
              <a:rPr lang="es-ES_tradnl" sz="1400" b="1">
                <a:solidFill>
                  <a:srgbClr val="4F7DAE"/>
                </a:solidFill>
                <a:latin typeface="Times New Roman" pitchFamily="18" charset="0"/>
              </a:rPr>
              <a:t>RRHH </a:t>
            </a:r>
            <a:fld id="{E24E4591-7FFD-48E3-B6BE-6FC62A586651}" type="slidenum">
              <a:rPr lang="es-ES_tradnl" sz="1400" b="1">
                <a:solidFill>
                  <a:srgbClr val="4F7DAE"/>
                </a:solidFill>
                <a:latin typeface="Times New Roman" pitchFamily="18" charset="0"/>
              </a:rPr>
              <a:pPr algn="r">
                <a:defRPr/>
              </a:pPr>
              <a:t>‹Nº›</a:t>
            </a:fld>
            <a:endParaRPr lang="es-ES_tradnl" sz="1400" b="1">
              <a:solidFill>
                <a:srgbClr val="4F7DAE"/>
              </a:solidFill>
              <a:latin typeface="Times New Roman" pitchFamily="18" charset="0"/>
            </a:endParaRPr>
          </a:p>
        </p:txBody>
      </p:sp>
      <p:sp>
        <p:nvSpPr>
          <p:cNvPr id="1043" name="Rectangle 19"/>
          <p:cNvSpPr>
            <a:spLocks noChangeArrowheads="1"/>
          </p:cNvSpPr>
          <p:nvPr/>
        </p:nvSpPr>
        <p:spPr bwMode="auto">
          <a:xfrm>
            <a:off x="685800" y="6553200"/>
            <a:ext cx="4267200" cy="228600"/>
          </a:xfrm>
          <a:prstGeom prst="rect">
            <a:avLst/>
          </a:prstGeom>
          <a:noFill/>
          <a:ln w="9525">
            <a:noFill/>
            <a:miter lim="800000"/>
            <a:headEnd/>
            <a:tailEnd/>
          </a:ln>
          <a:effectLst/>
        </p:spPr>
        <p:txBody>
          <a:bodyPr/>
          <a:lstStyle/>
          <a:p>
            <a:pPr algn="l">
              <a:defRPr/>
            </a:pPr>
            <a:r>
              <a:rPr lang="es-ES_tradnl" sz="1400" b="1">
                <a:solidFill>
                  <a:srgbClr val="4F7DAE"/>
                </a:solidFill>
                <a:latin typeface="Times New Roman" pitchFamily="18" charset="0"/>
              </a:rPr>
              <a:t>Empresa y Entorno Económico</a:t>
            </a:r>
          </a:p>
        </p:txBody>
      </p:sp>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Arial" pitchFamily="34" charset="0"/>
        </a:defRPr>
      </a:lvl2pPr>
      <a:lvl3pPr algn="l" rtl="0" eaLnBrk="0" fontAlgn="base" hangingPunct="0">
        <a:spcBef>
          <a:spcPct val="0"/>
        </a:spcBef>
        <a:spcAft>
          <a:spcPct val="0"/>
        </a:spcAft>
        <a:defRPr sz="2800">
          <a:solidFill>
            <a:schemeClr val="bg1"/>
          </a:solidFill>
          <a:latin typeface="Arial" pitchFamily="34" charset="0"/>
        </a:defRPr>
      </a:lvl3pPr>
      <a:lvl4pPr algn="l" rtl="0" eaLnBrk="0" fontAlgn="base" hangingPunct="0">
        <a:spcBef>
          <a:spcPct val="0"/>
        </a:spcBef>
        <a:spcAft>
          <a:spcPct val="0"/>
        </a:spcAft>
        <a:defRPr sz="2800">
          <a:solidFill>
            <a:schemeClr val="bg1"/>
          </a:solidFill>
          <a:latin typeface="Arial" pitchFamily="34" charset="0"/>
        </a:defRPr>
      </a:lvl4pPr>
      <a:lvl5pPr algn="l" rtl="0" eaLnBrk="0" fontAlgn="base" hangingPunct="0">
        <a:spcBef>
          <a:spcPct val="0"/>
        </a:spcBef>
        <a:spcAft>
          <a:spcPct val="0"/>
        </a:spcAft>
        <a:defRPr sz="2800">
          <a:solidFill>
            <a:schemeClr val="bg1"/>
          </a:solidFill>
          <a:latin typeface="Arial" pitchFamily="34" charset="0"/>
        </a:defRPr>
      </a:lvl5pPr>
      <a:lvl6pPr marL="457200" algn="l" rtl="0" fontAlgn="base">
        <a:spcBef>
          <a:spcPct val="0"/>
        </a:spcBef>
        <a:spcAft>
          <a:spcPct val="0"/>
        </a:spcAft>
        <a:defRPr sz="2800">
          <a:solidFill>
            <a:schemeClr val="bg1"/>
          </a:solidFill>
          <a:latin typeface="Arial" pitchFamily="34" charset="0"/>
        </a:defRPr>
      </a:lvl6pPr>
      <a:lvl7pPr marL="914400" algn="l" rtl="0" fontAlgn="base">
        <a:spcBef>
          <a:spcPct val="0"/>
        </a:spcBef>
        <a:spcAft>
          <a:spcPct val="0"/>
        </a:spcAft>
        <a:defRPr sz="2800">
          <a:solidFill>
            <a:schemeClr val="bg1"/>
          </a:solidFill>
          <a:latin typeface="Arial" pitchFamily="34" charset="0"/>
        </a:defRPr>
      </a:lvl7pPr>
      <a:lvl8pPr marL="1371600" algn="l" rtl="0" fontAlgn="base">
        <a:spcBef>
          <a:spcPct val="0"/>
        </a:spcBef>
        <a:spcAft>
          <a:spcPct val="0"/>
        </a:spcAft>
        <a:defRPr sz="2800">
          <a:solidFill>
            <a:schemeClr val="bg1"/>
          </a:solidFill>
          <a:latin typeface="Arial" pitchFamily="34" charset="0"/>
        </a:defRPr>
      </a:lvl8pPr>
      <a:lvl9pPr marL="1828800" algn="l" rtl="0" fontAlgn="base">
        <a:spcBef>
          <a:spcPct val="0"/>
        </a:spcBef>
        <a:spcAft>
          <a:spcPct val="0"/>
        </a:spcAft>
        <a:defRPr sz="2800">
          <a:solidFill>
            <a:schemeClr val="bg1"/>
          </a:solidFill>
          <a:latin typeface="Arial" pitchFamily="34" charset="0"/>
        </a:defRPr>
      </a:lvl9pPr>
    </p:titleStyle>
    <p:bodyStyle>
      <a:lvl1pPr marL="188913" indent="-188913" algn="l" rtl="0" eaLnBrk="0" fontAlgn="base" hangingPunct="0">
        <a:lnSpc>
          <a:spcPct val="90000"/>
        </a:lnSpc>
        <a:spcBef>
          <a:spcPct val="20000"/>
        </a:spcBef>
        <a:spcAft>
          <a:spcPct val="0"/>
        </a:spcAft>
        <a:buClr>
          <a:srgbClr val="FF9900"/>
        </a:buClr>
        <a:buFont typeface="Wingdings" pitchFamily="2" charset="2"/>
        <a:buChar char="§"/>
        <a:defRPr sz="2400" b="1">
          <a:solidFill>
            <a:srgbClr val="4F7DAE"/>
          </a:solidFill>
          <a:latin typeface="+mn-lt"/>
          <a:ea typeface="+mn-ea"/>
          <a:cs typeface="+mn-cs"/>
        </a:defRPr>
      </a:lvl1pPr>
      <a:lvl2pPr marL="576263" indent="-196850" algn="l" rtl="0" eaLnBrk="0" fontAlgn="base" hangingPunct="0">
        <a:spcBef>
          <a:spcPct val="20000"/>
        </a:spcBef>
        <a:spcAft>
          <a:spcPct val="0"/>
        </a:spcAft>
        <a:buClr>
          <a:srgbClr val="FF9900"/>
        </a:buClr>
        <a:buChar char="•"/>
        <a:defRPr sz="2000">
          <a:solidFill>
            <a:schemeClr val="tx1"/>
          </a:solidFill>
          <a:latin typeface="+mn-lt"/>
        </a:defRPr>
      </a:lvl2pPr>
      <a:lvl3pPr marL="952500" indent="-185738" algn="l" rtl="0" eaLnBrk="0" fontAlgn="base" hangingPunct="0">
        <a:spcBef>
          <a:spcPct val="20000"/>
        </a:spcBef>
        <a:spcAft>
          <a:spcPct val="0"/>
        </a:spcAft>
        <a:buClr>
          <a:srgbClr val="FF9900"/>
        </a:buClr>
        <a:buChar char="–"/>
        <a:defRPr>
          <a:solidFill>
            <a:schemeClr val="tx1"/>
          </a:solidFill>
          <a:latin typeface="+mn-lt"/>
        </a:defRPr>
      </a:lvl3pPr>
      <a:lvl4pPr marL="1328738" indent="-185738" algn="l" rtl="0" eaLnBrk="0" fontAlgn="base" hangingPunct="0">
        <a:spcBef>
          <a:spcPct val="20000"/>
        </a:spcBef>
        <a:spcAft>
          <a:spcPct val="0"/>
        </a:spcAft>
        <a:buClr>
          <a:srgbClr val="FF9900"/>
        </a:buClr>
        <a:buChar char="-"/>
        <a:defRPr sz="1600">
          <a:solidFill>
            <a:schemeClr val="tx1"/>
          </a:solidFill>
          <a:latin typeface="+mn-lt"/>
        </a:defRPr>
      </a:lvl4pPr>
      <a:lvl5pPr marL="1716088" indent="-196850" algn="l" rtl="0" eaLnBrk="0" fontAlgn="base" hangingPunct="0">
        <a:spcBef>
          <a:spcPct val="20000"/>
        </a:spcBef>
        <a:spcAft>
          <a:spcPct val="0"/>
        </a:spcAft>
        <a:buClr>
          <a:srgbClr val="FF9900"/>
        </a:buClr>
        <a:buChar char="»"/>
        <a:defRPr sz="1600">
          <a:solidFill>
            <a:schemeClr val="tx1"/>
          </a:solidFill>
          <a:latin typeface="+mn-lt"/>
        </a:defRPr>
      </a:lvl5pPr>
      <a:lvl6pPr marL="2173288" indent="-196850" algn="l" rtl="0" fontAlgn="base">
        <a:spcBef>
          <a:spcPct val="20000"/>
        </a:spcBef>
        <a:spcAft>
          <a:spcPct val="0"/>
        </a:spcAft>
        <a:buClr>
          <a:srgbClr val="FF9900"/>
        </a:buClr>
        <a:buChar char="»"/>
        <a:defRPr sz="1600">
          <a:solidFill>
            <a:schemeClr val="tx1"/>
          </a:solidFill>
          <a:latin typeface="+mn-lt"/>
        </a:defRPr>
      </a:lvl6pPr>
      <a:lvl7pPr marL="2630488" indent="-196850" algn="l" rtl="0" fontAlgn="base">
        <a:spcBef>
          <a:spcPct val="20000"/>
        </a:spcBef>
        <a:spcAft>
          <a:spcPct val="0"/>
        </a:spcAft>
        <a:buClr>
          <a:srgbClr val="FF9900"/>
        </a:buClr>
        <a:buChar char="»"/>
        <a:defRPr sz="1600">
          <a:solidFill>
            <a:schemeClr val="tx1"/>
          </a:solidFill>
          <a:latin typeface="+mn-lt"/>
        </a:defRPr>
      </a:lvl7pPr>
      <a:lvl8pPr marL="3087688" indent="-196850" algn="l" rtl="0" fontAlgn="base">
        <a:spcBef>
          <a:spcPct val="20000"/>
        </a:spcBef>
        <a:spcAft>
          <a:spcPct val="0"/>
        </a:spcAft>
        <a:buClr>
          <a:srgbClr val="FF9900"/>
        </a:buClr>
        <a:buChar char="»"/>
        <a:defRPr sz="1600">
          <a:solidFill>
            <a:schemeClr val="tx1"/>
          </a:solidFill>
          <a:latin typeface="+mn-lt"/>
        </a:defRPr>
      </a:lvl8pPr>
      <a:lvl9pPr marL="3544888" indent="-196850" algn="l" rtl="0" fontAlgn="base">
        <a:spcBef>
          <a:spcPct val="20000"/>
        </a:spcBef>
        <a:spcAft>
          <a:spcPct val="0"/>
        </a:spcAft>
        <a:buClr>
          <a:srgbClr val="FF9900"/>
        </a:buClr>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www.monografias.com/trabajos27/reclutamiento/reclutamiento.shtml?monosearc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youtube.com/watch?v=oefFhl2LAM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eblog.raganwald.com/2006/07/hiring-juggler_02.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haygroup.es/" TargetMode="External"/><Relationship Id="rId2" Type="http://schemas.openxmlformats.org/officeDocument/2006/relationships/hyperlink" Target="http://www.towersperrin.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kc3.pwc.es/local/es/kc3/publicaciones.nsf/V1/D02045011298D454C12571FC002AB931/$FILE/estudio_salarial_2006.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iabogado.com/esp/guialegal/guialegal.cfm?IDCAPITULO=10020000"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eg-social.es/inicio/?MIval=cw_usr_view_Folder&amp;LANG=1&amp;ID=583" TargetMode="External"/><Relationship Id="rId1" Type="http://schemas.openxmlformats.org/officeDocument/2006/relationships/slideLayout" Target="../slideLayouts/slideLayout2.xml"/><Relationship Id="rId4" Type="http://schemas.openxmlformats.org/officeDocument/2006/relationships/hyperlink" Target="http://www.calcularsueldoneto.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aiteco.com/web/index.php/analisis-de-puestos-de-trabajo.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aulafacil.com/CursoRecursosHumanos/Pag2C1D.htm"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atarina.udlap.mx/u_dl_a/tales/documentos/lad/fonseca_g_fj/apendiceA.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rtada"/>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18115" name="Rectangle 3"/>
          <p:cNvSpPr>
            <a:spLocks noGrp="1" noChangeArrowheads="1"/>
          </p:cNvSpPr>
          <p:nvPr>
            <p:ph type="ctrTitle"/>
          </p:nvPr>
        </p:nvSpPr>
        <p:spPr>
          <a:effectLst>
            <a:outerShdw dist="35921" dir="2700000" algn="ctr" rotWithShape="0">
              <a:srgbClr val="FFFFCC"/>
            </a:outerShdw>
          </a:effectLst>
        </p:spPr>
        <p:txBody>
          <a:bodyPr/>
          <a:lstStyle/>
          <a:p>
            <a:pPr eaLnBrk="1" hangingPunct="1">
              <a:defRPr/>
            </a:pPr>
            <a:r>
              <a:rPr lang="es-ES" smtClean="0">
                <a:solidFill>
                  <a:srgbClr val="800080"/>
                </a:solidFill>
              </a:rPr>
              <a:t>Recursos Humanos</a:t>
            </a:r>
          </a:p>
        </p:txBody>
      </p:sp>
      <p:sp>
        <p:nvSpPr>
          <p:cNvPr id="4100" name="Rectangle 4"/>
          <p:cNvSpPr>
            <a:spLocks noGrp="1" noChangeArrowheads="1"/>
          </p:cNvSpPr>
          <p:nvPr>
            <p:ph type="subTitle" idx="1"/>
          </p:nvPr>
        </p:nvSpPr>
        <p:spPr>
          <a:xfrm>
            <a:off x="1447800" y="3657600"/>
            <a:ext cx="6400800" cy="557213"/>
          </a:xfrm>
        </p:spPr>
        <p:txBody>
          <a:bodyPr/>
          <a:lstStyle/>
          <a:p>
            <a:pPr eaLnBrk="1" hangingPunct="1"/>
            <a:endParaRPr lang="es-ES" sz="1800" dirty="0" smtClean="0"/>
          </a:p>
        </p:txBody>
      </p:sp>
      <p:sp>
        <p:nvSpPr>
          <p:cNvPr id="5" name="QuadreDeText 5"/>
          <p:cNvSpPr txBox="1">
            <a:spLocks noChangeArrowheads="1"/>
          </p:cNvSpPr>
          <p:nvPr/>
        </p:nvSpPr>
        <p:spPr bwMode="auto">
          <a:xfrm>
            <a:off x="107181" y="4653136"/>
            <a:ext cx="4968875" cy="400050"/>
          </a:xfrm>
          <a:prstGeom prst="rect">
            <a:avLst/>
          </a:prstGeom>
          <a:noFill/>
          <a:ln w="9525">
            <a:noFill/>
            <a:miter lim="800000"/>
            <a:headEnd/>
            <a:tailEnd/>
          </a:ln>
        </p:spPr>
        <p:txBody>
          <a:bodyPr>
            <a:spAutoFit/>
          </a:bodyPr>
          <a:lstStyle/>
          <a:p>
            <a:pPr algn="l"/>
            <a:r>
              <a:rPr lang="ca-ES" sz="2000" dirty="0"/>
              <a:t>Departament  d’Organització d’Empreses</a:t>
            </a:r>
            <a:endParaRPr lang="es-ES" sz="2000" dirty="0"/>
          </a:p>
        </p:txBody>
      </p:sp>
      <p:sp>
        <p:nvSpPr>
          <p:cNvPr id="7" name="QuadreDeText 6"/>
          <p:cNvSpPr txBox="1">
            <a:spLocks noChangeArrowheads="1"/>
          </p:cNvSpPr>
          <p:nvPr/>
        </p:nvSpPr>
        <p:spPr bwMode="auto">
          <a:xfrm>
            <a:off x="107504" y="5085184"/>
            <a:ext cx="4392613" cy="401638"/>
          </a:xfrm>
          <a:prstGeom prst="rect">
            <a:avLst/>
          </a:prstGeom>
          <a:noFill/>
          <a:ln w="9525">
            <a:noFill/>
            <a:miter lim="800000"/>
            <a:headEnd/>
            <a:tailEnd/>
          </a:ln>
        </p:spPr>
        <p:txBody>
          <a:bodyPr>
            <a:spAutoFit/>
          </a:bodyPr>
          <a:lstStyle/>
          <a:p>
            <a:pPr algn="l"/>
            <a:r>
              <a:rPr lang="ca-ES" sz="2000" dirty="0"/>
              <a:t>Universitat Politècnica de Catalunya </a:t>
            </a:r>
            <a:endParaRPr lang="es-E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ChangeArrowheads="1"/>
          </p:cNvSpPr>
          <p:nvPr/>
        </p:nvSpPr>
        <p:spPr bwMode="auto">
          <a:xfrm>
            <a:off x="990600" y="4648200"/>
            <a:ext cx="7467600" cy="1600200"/>
          </a:xfrm>
          <a:prstGeom prst="rect">
            <a:avLst/>
          </a:prstGeom>
          <a:solidFill>
            <a:srgbClr val="DDFFDD"/>
          </a:solidFill>
          <a:ln w="9525">
            <a:noFill/>
            <a:miter lim="800000"/>
            <a:headEnd/>
            <a:tailEnd/>
          </a:ln>
        </p:spPr>
        <p:txBody>
          <a:bodyPr wrap="none" anchor="ctr"/>
          <a:lstStyle/>
          <a:p>
            <a:endParaRPr lang="es-ES" sz="1400" b="1">
              <a:solidFill>
                <a:srgbClr val="008000"/>
              </a:solidFill>
              <a:latin typeface="Arial" pitchFamily="34" charset="0"/>
            </a:endParaRPr>
          </a:p>
        </p:txBody>
      </p:sp>
      <p:sp>
        <p:nvSpPr>
          <p:cNvPr id="13315" name="Rectangle 7"/>
          <p:cNvSpPr>
            <a:spLocks noChangeArrowheads="1"/>
          </p:cNvSpPr>
          <p:nvPr/>
        </p:nvSpPr>
        <p:spPr bwMode="auto">
          <a:xfrm>
            <a:off x="990600" y="3008313"/>
            <a:ext cx="7467600" cy="1147762"/>
          </a:xfrm>
          <a:prstGeom prst="rect">
            <a:avLst/>
          </a:prstGeom>
          <a:solidFill>
            <a:srgbClr val="FFDCD1"/>
          </a:solidFill>
          <a:ln w="9525">
            <a:noFill/>
            <a:miter lim="800000"/>
            <a:headEnd/>
            <a:tailEnd/>
          </a:ln>
        </p:spPr>
        <p:txBody>
          <a:bodyPr wrap="none" anchor="ctr"/>
          <a:lstStyle/>
          <a:p>
            <a:endParaRPr lang="es-ES" sz="1400" b="1">
              <a:latin typeface="Arial" pitchFamily="34" charset="0"/>
            </a:endParaRPr>
          </a:p>
        </p:txBody>
      </p:sp>
      <p:sp>
        <p:nvSpPr>
          <p:cNvPr id="13316" name="Rectangle 2"/>
          <p:cNvSpPr>
            <a:spLocks noGrp="1" noChangeArrowheads="1"/>
          </p:cNvSpPr>
          <p:nvPr>
            <p:ph type="title"/>
          </p:nvPr>
        </p:nvSpPr>
        <p:spPr/>
        <p:txBody>
          <a:bodyPr/>
          <a:lstStyle/>
          <a:p>
            <a:pPr eaLnBrk="1" hangingPunct="1"/>
            <a:r>
              <a:rPr lang="es-ES_tradnl" smtClean="0"/>
              <a:t>Planificación de los RRHH</a:t>
            </a:r>
            <a:endParaRPr lang="es-ES" smtClean="0"/>
          </a:p>
        </p:txBody>
      </p:sp>
      <p:sp>
        <p:nvSpPr>
          <p:cNvPr id="13317" name="Rectangle 3"/>
          <p:cNvSpPr>
            <a:spLocks noGrp="1" noChangeArrowheads="1"/>
          </p:cNvSpPr>
          <p:nvPr>
            <p:ph type="body" idx="1"/>
          </p:nvPr>
        </p:nvSpPr>
        <p:spPr/>
        <p:txBody>
          <a:bodyPr/>
          <a:lstStyle/>
          <a:p>
            <a:pPr eaLnBrk="1" hangingPunct="1">
              <a:lnSpc>
                <a:spcPct val="80000"/>
              </a:lnSpc>
            </a:pPr>
            <a:r>
              <a:rPr lang="es-ES" sz="2000" smtClean="0"/>
              <a:t>Consiste en la elaboración de planes y programas de coordinación de las actividades de gestión de RRHH con el objetivo de asegurar:</a:t>
            </a:r>
          </a:p>
          <a:p>
            <a:pPr lvl="1" eaLnBrk="1" hangingPunct="1">
              <a:lnSpc>
                <a:spcPct val="90000"/>
              </a:lnSpc>
            </a:pPr>
            <a:r>
              <a:rPr lang="es-ES" sz="1800" smtClean="0"/>
              <a:t>tanto a </a:t>
            </a:r>
            <a:r>
              <a:rPr lang="es-ES" sz="1800" smtClean="0">
                <a:solidFill>
                  <a:srgbClr val="008000"/>
                </a:solidFill>
              </a:rPr>
              <a:t>corto</a:t>
            </a:r>
            <a:r>
              <a:rPr lang="es-ES" sz="1800" smtClean="0"/>
              <a:t>, como a largo </a:t>
            </a:r>
            <a:r>
              <a:rPr lang="es-ES" sz="1800" smtClean="0">
                <a:solidFill>
                  <a:srgbClr val="008000"/>
                </a:solidFill>
              </a:rPr>
              <a:t>plazo</a:t>
            </a:r>
          </a:p>
          <a:p>
            <a:pPr lvl="1" eaLnBrk="1" hangingPunct="1">
              <a:lnSpc>
                <a:spcPct val="90000"/>
              </a:lnSpc>
            </a:pPr>
            <a:r>
              <a:rPr lang="es-ES" sz="1800" smtClean="0"/>
              <a:t>la disponibilidad de las personas </a:t>
            </a:r>
            <a:r>
              <a:rPr lang="es-ES" sz="1800" smtClean="0">
                <a:solidFill>
                  <a:srgbClr val="008000"/>
                </a:solidFill>
              </a:rPr>
              <a:t>adecuadas</a:t>
            </a:r>
          </a:p>
          <a:p>
            <a:pPr lvl="1" eaLnBrk="1" hangingPunct="1">
              <a:lnSpc>
                <a:spcPct val="90000"/>
              </a:lnSpc>
            </a:pPr>
            <a:r>
              <a:rPr lang="es-ES" sz="1800" smtClean="0"/>
              <a:t>en la </a:t>
            </a:r>
            <a:r>
              <a:rPr lang="es-ES" sz="1800" smtClean="0">
                <a:solidFill>
                  <a:srgbClr val="008000"/>
                </a:solidFill>
              </a:rPr>
              <a:t>cantidad</a:t>
            </a:r>
            <a:r>
              <a:rPr lang="es-ES" sz="1800" smtClean="0"/>
              <a:t> adecuada en los puestos requeridos</a:t>
            </a:r>
          </a:p>
          <a:p>
            <a:pPr eaLnBrk="1" hangingPunct="1">
              <a:lnSpc>
                <a:spcPct val="80000"/>
              </a:lnSpc>
            </a:pPr>
            <a:r>
              <a:rPr lang="es-ES" sz="2000" smtClean="0"/>
              <a:t>La planificación de RRHH y la planificación empresarial</a:t>
            </a:r>
          </a:p>
          <a:p>
            <a:pPr lvl="1" eaLnBrk="1" hangingPunct="1">
              <a:lnSpc>
                <a:spcPct val="90000"/>
              </a:lnSpc>
            </a:pPr>
            <a:r>
              <a:rPr lang="es-ES" sz="1800" smtClean="0"/>
              <a:t>La planificación tanto estratégica como la táctica y operativa, prevén necesidades de recursos humanos, entre otros</a:t>
            </a:r>
          </a:p>
          <a:p>
            <a:pPr lvl="1" eaLnBrk="1" hangingPunct="1">
              <a:lnSpc>
                <a:spcPct val="90000"/>
              </a:lnSpc>
            </a:pPr>
            <a:r>
              <a:rPr lang="es-ES" sz="1800" smtClean="0"/>
              <a:t>La planificación de RRHH debe partir de las necesidades aprobadas de la planificación en todas las áreas de la empresa.</a:t>
            </a:r>
          </a:p>
          <a:p>
            <a:pPr lvl="1" eaLnBrk="1" hangingPunct="1">
              <a:lnSpc>
                <a:spcPct val="90000"/>
              </a:lnSpc>
            </a:pPr>
            <a:r>
              <a:rPr lang="es-ES" sz="1800" smtClean="0"/>
              <a:t>Debe articular planes a CP, MP y LP para suplir la demanda que se deriva de los planes empresariales.</a:t>
            </a:r>
          </a:p>
          <a:p>
            <a:pPr lvl="1" eaLnBrk="1" hangingPunct="1">
              <a:lnSpc>
                <a:spcPct val="90000"/>
              </a:lnSpc>
            </a:pPr>
            <a:r>
              <a:rPr lang="es-ES" sz="1800" smtClean="0"/>
              <a:t>En sentido inverso, la planificación de RRHH también genera un marco de posibilidades y limitaciones para la planificación en todas las áreas de la empresa.</a:t>
            </a:r>
          </a:p>
          <a:p>
            <a:pPr lvl="1" eaLnBrk="1" hangingPunct="1">
              <a:lnSpc>
                <a:spcPct val="90000"/>
              </a:lnSpc>
            </a:pPr>
            <a:r>
              <a:rPr lang="es-ES" sz="1800" smtClean="0"/>
              <a:t>La oferta de RRHH estará sujeta a unas limitaciones externas e internas (estas últimas fruto de la inercia del proceso de planificación previo)</a:t>
            </a:r>
          </a:p>
          <a:p>
            <a:pPr lvl="1" eaLnBrk="1" hangingPunct="1">
              <a:lnSpc>
                <a:spcPct val="90000"/>
              </a:lnSpc>
            </a:pPr>
            <a:endParaRPr lang="es-ES" sz="1800" smtClean="0"/>
          </a:p>
        </p:txBody>
      </p:sp>
      <p:sp>
        <p:nvSpPr>
          <p:cNvPr id="168964" name="Text Box 4"/>
          <p:cNvSpPr txBox="1">
            <a:spLocks noChangeArrowheads="1"/>
          </p:cNvSpPr>
          <p:nvPr/>
        </p:nvSpPr>
        <p:spPr bwMode="auto">
          <a:xfrm rot="-5400000">
            <a:off x="-2298700" y="3314700"/>
            <a:ext cx="5410200" cy="609600"/>
          </a:xfrm>
          <a:prstGeom prst="rect">
            <a:avLst/>
          </a:prstGeom>
          <a:noFill/>
          <a:ln w="9525">
            <a:noFill/>
            <a:miter lim="800000"/>
            <a:headEnd/>
            <a:tailEnd/>
          </a:ln>
          <a:effectLst>
            <a:outerShdw dist="17961" dir="2700000" algn="ctr" rotWithShape="0">
              <a:schemeClr val="bg2"/>
            </a:outerShdw>
          </a:effectLst>
        </p:spPr>
        <p:txBody>
          <a:bodyPr/>
          <a:lstStyle/>
          <a:p>
            <a:pPr>
              <a:lnSpc>
                <a:spcPct val="80000"/>
              </a:lnSpc>
              <a:defRPr/>
            </a:pPr>
            <a:r>
              <a:rPr lang="es-ES" sz="2400" b="1">
                <a:solidFill>
                  <a:srgbClr val="CC3300"/>
                </a:solidFill>
                <a:latin typeface="Arial" pitchFamily="34" charset="0"/>
              </a:rPr>
              <a:t>El Capital Humano no se improvisa</a:t>
            </a:r>
          </a:p>
          <a:p>
            <a:pPr>
              <a:lnSpc>
                <a:spcPct val="80000"/>
              </a:lnSpc>
              <a:defRPr/>
            </a:pPr>
            <a:r>
              <a:rPr lang="es-ES" sz="2400" b="1">
                <a:solidFill>
                  <a:srgbClr val="CC3300"/>
                </a:solidFill>
                <a:latin typeface="Arial" pitchFamily="34" charset="0"/>
              </a:rPr>
              <a:t>Ni se saca de un chistera</a:t>
            </a:r>
          </a:p>
        </p:txBody>
      </p:sp>
      <p:sp>
        <p:nvSpPr>
          <p:cNvPr id="168965" name="Text Box 5"/>
          <p:cNvSpPr txBox="1">
            <a:spLocks noChangeArrowheads="1"/>
          </p:cNvSpPr>
          <p:nvPr/>
        </p:nvSpPr>
        <p:spPr bwMode="auto">
          <a:xfrm rot="-5400000">
            <a:off x="7936706" y="4904582"/>
            <a:ext cx="1328737" cy="292100"/>
          </a:xfrm>
          <a:prstGeom prst="rect">
            <a:avLst/>
          </a:prstGeom>
          <a:noFill/>
          <a:ln w="9525">
            <a:noFill/>
            <a:miter lim="800000"/>
            <a:headEnd/>
            <a:tailEnd/>
          </a:ln>
          <a:effectLst>
            <a:outerShdw dist="17961" dir="2700000" algn="ctr" rotWithShape="0">
              <a:schemeClr val="bg2"/>
            </a:outerShdw>
          </a:effectLst>
        </p:spPr>
        <p:txBody>
          <a:bodyPr wrap="none" lIns="0" tIns="0" rIns="0" bIns="0">
            <a:spAutoFit/>
          </a:bodyPr>
          <a:lstStyle/>
          <a:p>
            <a:pPr>
              <a:lnSpc>
                <a:spcPct val="80000"/>
              </a:lnSpc>
              <a:defRPr/>
            </a:pPr>
            <a:r>
              <a:rPr lang="es-ES" sz="2400" b="1">
                <a:solidFill>
                  <a:srgbClr val="008000"/>
                </a:solidFill>
                <a:latin typeface="Arial" pitchFamily="34" charset="0"/>
              </a:rPr>
              <a:t>Oferta   </a:t>
            </a:r>
            <a:r>
              <a:rPr lang="es-ES" sz="2400" b="1">
                <a:solidFill>
                  <a:schemeClr val="tx1"/>
                </a:solidFill>
                <a:latin typeface="Arial" pitchFamily="34" charset="0"/>
              </a:rPr>
              <a:t>=</a:t>
            </a:r>
          </a:p>
        </p:txBody>
      </p:sp>
      <p:sp>
        <p:nvSpPr>
          <p:cNvPr id="168966" name="Text Box 6"/>
          <p:cNvSpPr txBox="1">
            <a:spLocks noChangeArrowheads="1"/>
          </p:cNvSpPr>
          <p:nvPr/>
        </p:nvSpPr>
        <p:spPr bwMode="auto">
          <a:xfrm rot="-5400000">
            <a:off x="7917656" y="3436144"/>
            <a:ext cx="1373188" cy="292100"/>
          </a:xfrm>
          <a:prstGeom prst="rect">
            <a:avLst/>
          </a:prstGeom>
          <a:noFill/>
          <a:ln w="9525">
            <a:noFill/>
            <a:miter lim="800000"/>
            <a:headEnd/>
            <a:tailEnd/>
          </a:ln>
          <a:effectLst>
            <a:outerShdw dist="17961" dir="2700000" algn="ctr" rotWithShape="0">
              <a:schemeClr val="bg2"/>
            </a:outerShdw>
          </a:effectLst>
        </p:spPr>
        <p:txBody>
          <a:bodyPr wrap="none" lIns="0" tIns="0" rIns="0" bIns="0">
            <a:spAutoFit/>
          </a:bodyPr>
          <a:lstStyle/>
          <a:p>
            <a:pPr>
              <a:lnSpc>
                <a:spcPct val="80000"/>
              </a:lnSpc>
              <a:defRPr/>
            </a:pPr>
            <a:r>
              <a:rPr lang="es-ES" sz="2400" b="1">
                <a:solidFill>
                  <a:srgbClr val="CC3300"/>
                </a:solidFill>
                <a:latin typeface="Arial" pitchFamily="34" charset="0"/>
              </a:rPr>
              <a:t>Demanda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10000" y="1066800"/>
            <a:ext cx="4800600" cy="4953000"/>
          </a:xfrm>
          <a:prstGeom prst="rect">
            <a:avLst/>
          </a:prstGeom>
          <a:gradFill rotWithShape="0">
            <a:gsLst>
              <a:gs pos="0">
                <a:srgbClr val="CCFFCC"/>
              </a:gs>
              <a:gs pos="100000">
                <a:srgbClr val="FFC3C3"/>
              </a:gs>
            </a:gsLst>
            <a:lin ang="0" scaled="1"/>
          </a:gradFill>
          <a:ln w="9525">
            <a:noFill/>
            <a:miter lim="800000"/>
            <a:headEnd/>
            <a:tailEnd/>
          </a:ln>
        </p:spPr>
        <p:txBody>
          <a:bodyPr wrap="none"/>
          <a:lstStyle/>
          <a:p>
            <a:r>
              <a:rPr lang="es-ES" sz="2000">
                <a:solidFill>
                  <a:schemeClr val="tx1"/>
                </a:solidFill>
                <a:latin typeface="Arial" pitchFamily="34" charset="0"/>
              </a:rPr>
              <a:t>Futuro</a:t>
            </a:r>
          </a:p>
        </p:txBody>
      </p:sp>
      <p:sp>
        <p:nvSpPr>
          <p:cNvPr id="14339" name="Rectangle 4"/>
          <p:cNvSpPr>
            <a:spLocks noChangeArrowheads="1"/>
          </p:cNvSpPr>
          <p:nvPr/>
        </p:nvSpPr>
        <p:spPr bwMode="auto">
          <a:xfrm>
            <a:off x="533400" y="1066800"/>
            <a:ext cx="3200400" cy="4953000"/>
          </a:xfrm>
          <a:prstGeom prst="rect">
            <a:avLst/>
          </a:prstGeom>
          <a:solidFill>
            <a:srgbClr val="CCFFCC"/>
          </a:solidFill>
          <a:ln w="9525">
            <a:noFill/>
            <a:miter lim="800000"/>
            <a:headEnd/>
            <a:tailEnd/>
          </a:ln>
        </p:spPr>
        <p:txBody>
          <a:bodyPr wrap="none"/>
          <a:lstStyle/>
          <a:p>
            <a:r>
              <a:rPr lang="es-ES" sz="2000">
                <a:solidFill>
                  <a:schemeClr val="tx1"/>
                </a:solidFill>
                <a:latin typeface="Arial" pitchFamily="34" charset="0"/>
              </a:rPr>
              <a:t>Presente</a:t>
            </a:r>
          </a:p>
        </p:txBody>
      </p:sp>
      <p:sp>
        <p:nvSpPr>
          <p:cNvPr id="14340" name="Rectangle 57"/>
          <p:cNvSpPr>
            <a:spLocks noChangeArrowheads="1"/>
          </p:cNvSpPr>
          <p:nvPr/>
        </p:nvSpPr>
        <p:spPr bwMode="auto">
          <a:xfrm>
            <a:off x="152400" y="3581400"/>
            <a:ext cx="8418513" cy="2392363"/>
          </a:xfrm>
          <a:prstGeom prst="rect">
            <a:avLst/>
          </a:prstGeom>
          <a:noFill/>
          <a:ln w="57150">
            <a:solidFill>
              <a:srgbClr val="CC6600"/>
            </a:solidFill>
            <a:prstDash val="sysDot"/>
            <a:miter lim="800000"/>
            <a:headEnd/>
            <a:tailEnd/>
          </a:ln>
        </p:spPr>
        <p:txBody>
          <a:bodyPr wrap="none" anchor="ctr"/>
          <a:lstStyle/>
          <a:p>
            <a:endParaRPr lang="es-ES" sz="1000">
              <a:solidFill>
                <a:srgbClr val="CC3300"/>
              </a:solidFill>
              <a:latin typeface="Arial" pitchFamily="34" charset="0"/>
            </a:endParaRPr>
          </a:p>
        </p:txBody>
      </p:sp>
      <p:sp>
        <p:nvSpPr>
          <p:cNvPr id="14341" name="Rectangle 5"/>
          <p:cNvSpPr>
            <a:spLocks noGrp="1" noChangeArrowheads="1"/>
          </p:cNvSpPr>
          <p:nvPr>
            <p:ph type="title"/>
          </p:nvPr>
        </p:nvSpPr>
        <p:spPr/>
        <p:txBody>
          <a:bodyPr/>
          <a:lstStyle/>
          <a:p>
            <a:pPr eaLnBrk="1" hangingPunct="1"/>
            <a:r>
              <a:rPr lang="es-ES_tradnl" smtClean="0"/>
              <a:t>Planificación de los RRHH</a:t>
            </a:r>
            <a:endParaRPr lang="es-ES" smtClean="0"/>
          </a:p>
        </p:txBody>
      </p:sp>
      <p:sp>
        <p:nvSpPr>
          <p:cNvPr id="172038" name="Rectangle 6"/>
          <p:cNvSpPr>
            <a:spLocks noChangeArrowheads="1"/>
          </p:cNvSpPr>
          <p:nvPr/>
        </p:nvSpPr>
        <p:spPr bwMode="auto">
          <a:xfrm>
            <a:off x="762000" y="2438400"/>
            <a:ext cx="990600" cy="5334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pPr>
              <a:defRPr/>
            </a:pPr>
            <a:r>
              <a:rPr lang="es-ES" sz="1600" b="1">
                <a:latin typeface="Arial" pitchFamily="34" charset="0"/>
              </a:rPr>
              <a:t>Objetivos</a:t>
            </a:r>
          </a:p>
        </p:txBody>
      </p:sp>
      <p:sp>
        <p:nvSpPr>
          <p:cNvPr id="172040" name="Rectangle 8"/>
          <p:cNvSpPr>
            <a:spLocks noChangeArrowheads="1"/>
          </p:cNvSpPr>
          <p:nvPr/>
        </p:nvSpPr>
        <p:spPr bwMode="auto">
          <a:xfrm>
            <a:off x="2133600" y="2438400"/>
            <a:ext cx="1371600" cy="5334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pPr>
              <a:defRPr/>
            </a:pPr>
            <a:r>
              <a:rPr lang="es-ES" sz="1600" b="1">
                <a:latin typeface="Arial" pitchFamily="34" charset="0"/>
              </a:rPr>
              <a:t>Planificación</a:t>
            </a:r>
          </a:p>
        </p:txBody>
      </p:sp>
      <p:sp>
        <p:nvSpPr>
          <p:cNvPr id="172041" name="AutoShape 9"/>
          <p:cNvSpPr>
            <a:spLocks noChangeArrowheads="1"/>
          </p:cNvSpPr>
          <p:nvPr/>
        </p:nvSpPr>
        <p:spPr bwMode="auto">
          <a:xfrm>
            <a:off x="1828800" y="25146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72043" name="AutoShape 11"/>
          <p:cNvSpPr>
            <a:spLocks noChangeArrowheads="1"/>
          </p:cNvSpPr>
          <p:nvPr/>
        </p:nvSpPr>
        <p:spPr bwMode="auto">
          <a:xfrm>
            <a:off x="2819400" y="1524000"/>
            <a:ext cx="5638800" cy="762000"/>
          </a:xfrm>
          <a:prstGeom prst="rightArrow">
            <a:avLst>
              <a:gd name="adj1" fmla="val 67500"/>
              <a:gd name="adj2" fmla="val 42207"/>
            </a:avLst>
          </a:prstGeom>
          <a:gradFill rotWithShape="0">
            <a:gsLst>
              <a:gs pos="0">
                <a:srgbClr val="1A00B6">
                  <a:gamma/>
                  <a:tint val="43922"/>
                  <a:invGamma/>
                </a:srgbClr>
              </a:gs>
              <a:gs pos="100000">
                <a:srgbClr val="1A00B6"/>
              </a:gs>
            </a:gsLst>
            <a:lin ang="0" scaled="1"/>
          </a:gradFill>
          <a:ln w="9525">
            <a:noFill/>
            <a:miter lim="800000"/>
            <a:headEnd/>
            <a:tailEnd/>
          </a:ln>
          <a:effectLst>
            <a:outerShdw dist="35921" dir="2700000" algn="ctr" rotWithShape="0">
              <a:schemeClr val="bg2"/>
            </a:outerShdw>
          </a:effectLst>
        </p:spPr>
        <p:txBody>
          <a:bodyPr anchor="ctr"/>
          <a:lstStyle/>
          <a:p>
            <a:pPr>
              <a:defRPr/>
            </a:pPr>
            <a:r>
              <a:rPr lang="es-ES" sz="1600" b="1">
                <a:latin typeface="Arial" pitchFamily="34" charset="0"/>
              </a:rPr>
              <a:t>Previsión</a:t>
            </a:r>
            <a:r>
              <a:rPr lang="es-ES" sz="1600">
                <a:latin typeface="Arial" pitchFamily="34" charset="0"/>
              </a:rPr>
              <a:t> de las condiciones futuras que</a:t>
            </a:r>
          </a:p>
          <a:p>
            <a:pPr>
              <a:defRPr/>
            </a:pPr>
            <a:r>
              <a:rPr lang="es-ES" sz="1600">
                <a:latin typeface="Arial" pitchFamily="34" charset="0"/>
              </a:rPr>
              <a:t>puedan afectar al plan</a:t>
            </a:r>
          </a:p>
        </p:txBody>
      </p:sp>
      <p:sp>
        <p:nvSpPr>
          <p:cNvPr id="172044" name="AutoShape 12"/>
          <p:cNvSpPr>
            <a:spLocks noChangeArrowheads="1"/>
          </p:cNvSpPr>
          <p:nvPr/>
        </p:nvSpPr>
        <p:spPr bwMode="auto">
          <a:xfrm>
            <a:off x="3962400" y="2286000"/>
            <a:ext cx="4495800" cy="838200"/>
          </a:xfrm>
          <a:prstGeom prst="rightArrow">
            <a:avLst>
              <a:gd name="adj1" fmla="val 67500"/>
              <a:gd name="adj2" fmla="val 30593"/>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pPr>
              <a:defRPr/>
            </a:pPr>
            <a:r>
              <a:rPr lang="es-ES" sz="1600" b="1">
                <a:latin typeface="Arial" pitchFamily="34" charset="0"/>
              </a:rPr>
              <a:t>Ejecución</a:t>
            </a:r>
            <a:r>
              <a:rPr lang="es-ES" sz="1600">
                <a:latin typeface="Arial" pitchFamily="34" charset="0"/>
              </a:rPr>
              <a:t> de los planes: </a:t>
            </a:r>
            <a:r>
              <a:rPr lang="es-ES" sz="1600" b="1">
                <a:latin typeface="Arial" pitchFamily="34" charset="0"/>
              </a:rPr>
              <a:t>Demanda</a:t>
            </a:r>
            <a:r>
              <a:rPr lang="es-ES" sz="1600">
                <a:latin typeface="Arial" pitchFamily="34" charset="0"/>
              </a:rPr>
              <a:t> de RRHH</a:t>
            </a:r>
          </a:p>
        </p:txBody>
      </p:sp>
      <p:sp>
        <p:nvSpPr>
          <p:cNvPr id="172045" name="AutoShape 13"/>
          <p:cNvSpPr>
            <a:spLocks noChangeArrowheads="1"/>
          </p:cNvSpPr>
          <p:nvPr/>
        </p:nvSpPr>
        <p:spPr bwMode="auto">
          <a:xfrm>
            <a:off x="3581400" y="25146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72046" name="Rectangle 14"/>
          <p:cNvSpPr>
            <a:spLocks noChangeArrowheads="1"/>
          </p:cNvSpPr>
          <p:nvPr/>
        </p:nvSpPr>
        <p:spPr bwMode="auto">
          <a:xfrm>
            <a:off x="2133600" y="3048000"/>
            <a:ext cx="1371600" cy="3048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pPr>
              <a:defRPr/>
            </a:pPr>
            <a:r>
              <a:rPr lang="es-ES" sz="1600">
                <a:latin typeface="Arial" pitchFamily="34" charset="0"/>
              </a:rPr>
              <a:t>RRHH</a:t>
            </a:r>
          </a:p>
        </p:txBody>
      </p:sp>
      <p:sp>
        <p:nvSpPr>
          <p:cNvPr id="172065" name="AutoShape 33"/>
          <p:cNvSpPr>
            <a:spLocks noChangeArrowheads="1"/>
          </p:cNvSpPr>
          <p:nvPr/>
        </p:nvSpPr>
        <p:spPr bwMode="auto">
          <a:xfrm>
            <a:off x="2819400" y="5181600"/>
            <a:ext cx="5638800" cy="762000"/>
          </a:xfrm>
          <a:prstGeom prst="rightArrow">
            <a:avLst>
              <a:gd name="adj1" fmla="val 67500"/>
              <a:gd name="adj2" fmla="val 42207"/>
            </a:avLst>
          </a:prstGeom>
          <a:gradFill rotWithShape="0">
            <a:gsLst>
              <a:gs pos="0">
                <a:srgbClr val="1A00B6">
                  <a:gamma/>
                  <a:tint val="43922"/>
                  <a:invGamma/>
                </a:srgbClr>
              </a:gs>
              <a:gs pos="100000">
                <a:srgbClr val="1A00B6"/>
              </a:gs>
            </a:gsLst>
            <a:lin ang="0" scaled="1"/>
          </a:gradFill>
          <a:ln w="9525">
            <a:noFill/>
            <a:miter lim="800000"/>
            <a:headEnd/>
            <a:tailEnd/>
          </a:ln>
          <a:effectLst>
            <a:outerShdw dist="35921" dir="2700000" algn="ctr" rotWithShape="0">
              <a:schemeClr val="bg2"/>
            </a:outerShdw>
          </a:effectLst>
        </p:spPr>
        <p:txBody>
          <a:bodyPr anchor="ctr"/>
          <a:lstStyle/>
          <a:p>
            <a:pPr>
              <a:defRPr/>
            </a:pPr>
            <a:r>
              <a:rPr lang="es-ES" sz="1600" b="1">
                <a:latin typeface="Arial" pitchFamily="34" charset="0"/>
              </a:rPr>
              <a:t>Previsión de la oferta </a:t>
            </a:r>
            <a:r>
              <a:rPr lang="es-ES" sz="1600">
                <a:latin typeface="Arial" pitchFamily="34" charset="0"/>
              </a:rPr>
              <a:t>y de las condiciones futuras internas y externas que puedan afectar al los RRHH</a:t>
            </a:r>
          </a:p>
        </p:txBody>
      </p:sp>
      <p:sp>
        <p:nvSpPr>
          <p:cNvPr id="172066" name="Rectangle 34"/>
          <p:cNvSpPr>
            <a:spLocks noChangeArrowheads="1"/>
          </p:cNvSpPr>
          <p:nvPr/>
        </p:nvSpPr>
        <p:spPr bwMode="auto">
          <a:xfrm>
            <a:off x="2133600" y="4495800"/>
            <a:ext cx="1371600" cy="5334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latin typeface="Arial" pitchFamily="34" charset="0"/>
              </a:rPr>
              <a:t>Planificación</a:t>
            </a:r>
          </a:p>
          <a:p>
            <a:pPr>
              <a:defRPr/>
            </a:pPr>
            <a:r>
              <a:rPr lang="es-ES" sz="1600" b="1">
                <a:latin typeface="Arial" pitchFamily="34" charset="0"/>
              </a:rPr>
              <a:t>RRHH</a:t>
            </a:r>
          </a:p>
        </p:txBody>
      </p:sp>
      <p:sp>
        <p:nvSpPr>
          <p:cNvPr id="172067" name="Rectangle 35"/>
          <p:cNvSpPr>
            <a:spLocks noChangeArrowheads="1"/>
          </p:cNvSpPr>
          <p:nvPr/>
        </p:nvSpPr>
        <p:spPr bwMode="auto">
          <a:xfrm>
            <a:off x="2133600" y="3721100"/>
            <a:ext cx="1371600" cy="381000"/>
          </a:xfrm>
          <a:prstGeom prst="rect">
            <a:avLst/>
          </a:prstGeom>
          <a:solidFill>
            <a:srgbClr val="CC6600"/>
          </a:solidFill>
          <a:ln w="9525">
            <a:noFill/>
            <a:miter lim="800000"/>
            <a:headEnd/>
            <a:tailEnd/>
          </a:ln>
          <a:effectLst>
            <a:outerShdw dist="35921" dir="2700000" algn="ctr" rotWithShape="0">
              <a:schemeClr val="bg2"/>
            </a:outerShdw>
          </a:effectLst>
        </p:spPr>
        <p:txBody>
          <a:bodyPr lIns="36000" tIns="36000" rIns="36000" bIns="36000" anchor="ctr"/>
          <a:lstStyle/>
          <a:p>
            <a:pPr>
              <a:defRPr/>
            </a:pPr>
            <a:r>
              <a:rPr lang="es-ES" sz="1400">
                <a:latin typeface="Arial" pitchFamily="34" charset="0"/>
              </a:rPr>
              <a:t>Previsión de</a:t>
            </a:r>
          </a:p>
          <a:p>
            <a:pPr>
              <a:defRPr/>
            </a:pPr>
            <a:r>
              <a:rPr lang="es-ES" sz="1400" b="1">
                <a:latin typeface="Arial" pitchFamily="34" charset="0"/>
              </a:rPr>
              <a:t>Demanda</a:t>
            </a:r>
          </a:p>
        </p:txBody>
      </p:sp>
      <p:sp>
        <p:nvSpPr>
          <p:cNvPr id="172070" name="AutoShape 38"/>
          <p:cNvSpPr>
            <a:spLocks noChangeArrowheads="1"/>
          </p:cNvSpPr>
          <p:nvPr/>
        </p:nvSpPr>
        <p:spPr bwMode="auto">
          <a:xfrm>
            <a:off x="3962400" y="3617913"/>
            <a:ext cx="4495800" cy="990600"/>
          </a:xfrm>
          <a:prstGeom prst="rightArrow">
            <a:avLst>
              <a:gd name="adj1" fmla="val 78370"/>
              <a:gd name="adj2" fmla="val 23554"/>
            </a:avLst>
          </a:prstGeom>
          <a:solidFill>
            <a:srgbClr val="CC0000"/>
          </a:solidFill>
          <a:ln w="9525">
            <a:noFill/>
            <a:miter lim="800000"/>
            <a:headEnd/>
            <a:tailEnd/>
          </a:ln>
          <a:effectLst>
            <a:outerShdw dist="35921" dir="2700000" algn="ctr" rotWithShape="0">
              <a:schemeClr val="bg2"/>
            </a:outerShdw>
          </a:effectLst>
        </p:spPr>
        <p:txBody>
          <a:bodyPr lIns="36000" rIns="36000"/>
          <a:lstStyle/>
          <a:p>
            <a:pPr>
              <a:defRPr/>
            </a:pPr>
            <a:r>
              <a:rPr lang="es-ES" sz="1600">
                <a:latin typeface="Arial" pitchFamily="34" charset="0"/>
              </a:rPr>
              <a:t>Ejecución del plan: </a:t>
            </a:r>
            <a:r>
              <a:rPr lang="es-ES" sz="1600" b="1">
                <a:latin typeface="Arial" pitchFamily="34" charset="0"/>
              </a:rPr>
              <a:t>Oferta</a:t>
            </a:r>
            <a:r>
              <a:rPr lang="es-ES" sz="1600">
                <a:latin typeface="Arial" pitchFamily="34" charset="0"/>
              </a:rPr>
              <a:t> de RRHH</a:t>
            </a:r>
            <a:endParaRPr lang="es-ES" sz="1600" b="1">
              <a:latin typeface="Arial" pitchFamily="34" charset="0"/>
            </a:endParaRPr>
          </a:p>
        </p:txBody>
      </p:sp>
      <p:sp>
        <p:nvSpPr>
          <p:cNvPr id="172071" name="AutoShape 39"/>
          <p:cNvSpPr>
            <a:spLocks noChangeArrowheads="1"/>
          </p:cNvSpPr>
          <p:nvPr/>
        </p:nvSpPr>
        <p:spPr bwMode="auto">
          <a:xfrm rot="5400000">
            <a:off x="2705100" y="40894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grpSp>
        <p:nvGrpSpPr>
          <p:cNvPr id="14354" name="Group 45"/>
          <p:cNvGrpSpPr>
            <a:grpSpLocks/>
          </p:cNvGrpSpPr>
          <p:nvPr/>
        </p:nvGrpSpPr>
        <p:grpSpPr bwMode="auto">
          <a:xfrm>
            <a:off x="4267200" y="3987800"/>
            <a:ext cx="1600200" cy="1193800"/>
            <a:chOff x="1584" y="1888"/>
            <a:chExt cx="1008" cy="752"/>
          </a:xfrm>
        </p:grpSpPr>
        <p:sp>
          <p:nvSpPr>
            <p:cNvPr id="172078" name="Rectangle 46"/>
            <p:cNvSpPr>
              <a:spLocks noChangeArrowheads="1"/>
            </p:cNvSpPr>
            <p:nvPr/>
          </p:nvSpPr>
          <p:spPr bwMode="auto">
            <a:xfrm>
              <a:off x="1584" y="2048"/>
              <a:ext cx="1008"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Reclutamiento</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Selección y orientación</a:t>
              </a:r>
            </a:p>
          </p:txBody>
        </p:sp>
        <p:sp>
          <p:nvSpPr>
            <p:cNvPr id="172079" name="Rectangle 47"/>
            <p:cNvSpPr>
              <a:spLocks noChangeArrowheads="1"/>
            </p:cNvSpPr>
            <p:nvPr/>
          </p:nvSpPr>
          <p:spPr bwMode="auto">
            <a:xfrm>
              <a:off x="1584" y="1888"/>
              <a:ext cx="1008"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Contratación</a:t>
              </a:r>
            </a:p>
          </p:txBody>
        </p:sp>
      </p:grpSp>
      <p:grpSp>
        <p:nvGrpSpPr>
          <p:cNvPr id="14355" name="Group 48"/>
          <p:cNvGrpSpPr>
            <a:grpSpLocks/>
          </p:cNvGrpSpPr>
          <p:nvPr/>
        </p:nvGrpSpPr>
        <p:grpSpPr bwMode="auto">
          <a:xfrm>
            <a:off x="6096000" y="3987800"/>
            <a:ext cx="1600200" cy="1193800"/>
            <a:chOff x="2736" y="1888"/>
            <a:chExt cx="1008" cy="752"/>
          </a:xfrm>
        </p:grpSpPr>
        <p:sp>
          <p:nvSpPr>
            <p:cNvPr id="172081" name="Rectangle 49"/>
            <p:cNvSpPr>
              <a:spLocks noChangeArrowheads="1"/>
            </p:cNvSpPr>
            <p:nvPr/>
          </p:nvSpPr>
          <p:spPr bwMode="auto">
            <a:xfrm>
              <a:off x="2736" y="2048"/>
              <a:ext cx="1008"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Formación y perfeccionamiento</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Gestión de planes de carrera profesional</a:t>
              </a:r>
            </a:p>
          </p:txBody>
        </p:sp>
        <p:sp>
          <p:nvSpPr>
            <p:cNvPr id="172082" name="Rectangle 50"/>
            <p:cNvSpPr>
              <a:spLocks noChangeArrowheads="1"/>
            </p:cNvSpPr>
            <p:nvPr/>
          </p:nvSpPr>
          <p:spPr bwMode="auto">
            <a:xfrm>
              <a:off x="2736" y="1888"/>
              <a:ext cx="1008"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Crecimiento</a:t>
              </a:r>
            </a:p>
          </p:txBody>
        </p:sp>
      </p:grpSp>
      <p:sp>
        <p:nvSpPr>
          <p:cNvPr id="172088" name="Rectangle 56"/>
          <p:cNvSpPr>
            <a:spLocks noChangeArrowheads="1"/>
          </p:cNvSpPr>
          <p:nvPr/>
        </p:nvSpPr>
        <p:spPr bwMode="auto">
          <a:xfrm>
            <a:off x="762000" y="4492625"/>
            <a:ext cx="990600" cy="381000"/>
          </a:xfrm>
          <a:prstGeom prst="rect">
            <a:avLst/>
          </a:prstGeom>
          <a:solidFill>
            <a:srgbClr val="CC6600"/>
          </a:solidFill>
          <a:ln w="9525">
            <a:noFill/>
            <a:miter lim="800000"/>
            <a:headEnd/>
            <a:tailEnd/>
          </a:ln>
          <a:effectLst>
            <a:outerShdw dist="35921" dir="2700000" algn="ctr" rotWithShape="0">
              <a:schemeClr val="bg2"/>
            </a:outerShdw>
          </a:effectLst>
        </p:spPr>
        <p:txBody>
          <a:bodyPr lIns="36000" tIns="36000" rIns="36000" bIns="36000" anchor="ctr"/>
          <a:lstStyle/>
          <a:p>
            <a:pPr>
              <a:defRPr/>
            </a:pPr>
            <a:r>
              <a:rPr lang="es-ES" sz="1400" b="1">
                <a:latin typeface="Arial" pitchFamily="34" charset="0"/>
              </a:rPr>
              <a:t>ADP</a:t>
            </a:r>
          </a:p>
          <a:p>
            <a:pPr>
              <a:defRPr/>
            </a:pPr>
            <a:r>
              <a:rPr lang="es-ES" sz="1400" b="1">
                <a:latin typeface="Arial" pitchFamily="34" charset="0"/>
              </a:rPr>
              <a:t>Situación</a:t>
            </a:r>
          </a:p>
        </p:txBody>
      </p:sp>
      <p:sp>
        <p:nvSpPr>
          <p:cNvPr id="172055" name="AutoShape 23"/>
          <p:cNvSpPr>
            <a:spLocks noChangeArrowheads="1"/>
          </p:cNvSpPr>
          <p:nvPr/>
        </p:nvSpPr>
        <p:spPr bwMode="auto">
          <a:xfrm>
            <a:off x="1854200" y="4492625"/>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4358" name="Rectangle 58"/>
          <p:cNvSpPr>
            <a:spLocks noChangeArrowheads="1"/>
          </p:cNvSpPr>
          <p:nvPr/>
        </p:nvSpPr>
        <p:spPr bwMode="auto">
          <a:xfrm>
            <a:off x="152400" y="1524000"/>
            <a:ext cx="8418513" cy="2057400"/>
          </a:xfrm>
          <a:prstGeom prst="rect">
            <a:avLst/>
          </a:prstGeom>
          <a:noFill/>
          <a:ln w="57150">
            <a:solidFill>
              <a:srgbClr val="CC6600"/>
            </a:solidFill>
            <a:prstDash val="sysDot"/>
            <a:miter lim="800000"/>
            <a:headEnd/>
            <a:tailEnd/>
          </a:ln>
        </p:spPr>
        <p:txBody>
          <a:bodyPr wrap="none" anchor="ctr"/>
          <a:lstStyle/>
          <a:p>
            <a:endParaRPr lang="es-ES" sz="1000">
              <a:solidFill>
                <a:srgbClr val="CC3300"/>
              </a:solidFill>
              <a:latin typeface="Arial" pitchFamily="34" charset="0"/>
            </a:endParaRPr>
          </a:p>
        </p:txBody>
      </p:sp>
      <p:sp>
        <p:nvSpPr>
          <p:cNvPr id="172061" name="AutoShape 29"/>
          <p:cNvSpPr>
            <a:spLocks noChangeArrowheads="1"/>
          </p:cNvSpPr>
          <p:nvPr/>
        </p:nvSpPr>
        <p:spPr bwMode="auto">
          <a:xfrm rot="5400000">
            <a:off x="2705100" y="33528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4360" name="Rectangle 59"/>
          <p:cNvSpPr>
            <a:spLocks noChangeArrowheads="1"/>
          </p:cNvSpPr>
          <p:nvPr/>
        </p:nvSpPr>
        <p:spPr bwMode="auto">
          <a:xfrm rot="-5400000">
            <a:off x="-647700" y="4662488"/>
            <a:ext cx="1981200" cy="228600"/>
          </a:xfrm>
          <a:prstGeom prst="rect">
            <a:avLst/>
          </a:prstGeom>
          <a:noFill/>
          <a:ln w="9525">
            <a:noFill/>
            <a:miter lim="800000"/>
            <a:headEnd/>
            <a:tailEnd/>
          </a:ln>
        </p:spPr>
        <p:txBody>
          <a:bodyPr lIns="36000" tIns="36000" rIns="36000" bIns="36000" anchor="ctr"/>
          <a:lstStyle/>
          <a:p>
            <a:r>
              <a:rPr lang="es-ES" sz="1600" b="1">
                <a:solidFill>
                  <a:srgbClr val="CC6600"/>
                </a:solidFill>
                <a:latin typeface="Arial" pitchFamily="34" charset="0"/>
              </a:rPr>
              <a:t>Planificación RRHH</a:t>
            </a:r>
          </a:p>
        </p:txBody>
      </p:sp>
      <p:sp>
        <p:nvSpPr>
          <p:cNvPr id="14361" name="Rectangle 60"/>
          <p:cNvSpPr>
            <a:spLocks noChangeArrowheads="1"/>
          </p:cNvSpPr>
          <p:nvPr/>
        </p:nvSpPr>
        <p:spPr bwMode="auto">
          <a:xfrm rot="-5400000">
            <a:off x="-647700" y="2438400"/>
            <a:ext cx="1981200" cy="228600"/>
          </a:xfrm>
          <a:prstGeom prst="rect">
            <a:avLst/>
          </a:prstGeom>
          <a:noFill/>
          <a:ln w="9525">
            <a:noFill/>
            <a:miter lim="800000"/>
            <a:headEnd/>
            <a:tailEnd/>
          </a:ln>
        </p:spPr>
        <p:txBody>
          <a:bodyPr lIns="36000" tIns="36000" rIns="36000" bIns="36000" anchor="ctr"/>
          <a:lstStyle/>
          <a:p>
            <a:r>
              <a:rPr lang="es-ES" sz="1600" b="1">
                <a:solidFill>
                  <a:srgbClr val="CC6600"/>
                </a:solidFill>
                <a:latin typeface="Arial" pitchFamily="34" charset="0"/>
              </a:rPr>
              <a:t>Planif. otras áreas</a:t>
            </a:r>
          </a:p>
        </p:txBody>
      </p:sp>
      <p:sp>
        <p:nvSpPr>
          <p:cNvPr id="172093" name="Rectangle 61"/>
          <p:cNvSpPr>
            <a:spLocks noChangeArrowheads="1"/>
          </p:cNvSpPr>
          <p:nvPr/>
        </p:nvSpPr>
        <p:spPr bwMode="auto">
          <a:xfrm>
            <a:off x="762000" y="4953000"/>
            <a:ext cx="990600" cy="5334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600" b="1">
                <a:latin typeface="Arial" pitchFamily="34" charset="0"/>
              </a:rPr>
              <a:t>Objetivos</a:t>
            </a:r>
          </a:p>
          <a:p>
            <a:pPr>
              <a:defRPr/>
            </a:pPr>
            <a:r>
              <a:rPr lang="es-ES" sz="1600" b="1">
                <a:latin typeface="Arial" pitchFamily="34" charset="0"/>
              </a:rPr>
              <a:t>Políticas</a:t>
            </a:r>
          </a:p>
        </p:txBody>
      </p:sp>
      <p:sp>
        <p:nvSpPr>
          <p:cNvPr id="172094" name="AutoShape 62"/>
          <p:cNvSpPr>
            <a:spLocks noChangeArrowheads="1"/>
          </p:cNvSpPr>
          <p:nvPr/>
        </p:nvSpPr>
        <p:spPr bwMode="auto">
          <a:xfrm rot="-2700000">
            <a:off x="1854200" y="4810125"/>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72095" name="AutoShape 63"/>
          <p:cNvSpPr>
            <a:spLocks noChangeArrowheads="1"/>
          </p:cNvSpPr>
          <p:nvPr/>
        </p:nvSpPr>
        <p:spPr bwMode="auto">
          <a:xfrm rot="5400000">
            <a:off x="2705100" y="20574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72096" name="AutoShape 64"/>
          <p:cNvSpPr>
            <a:spLocks noChangeArrowheads="1"/>
          </p:cNvSpPr>
          <p:nvPr/>
        </p:nvSpPr>
        <p:spPr bwMode="auto">
          <a:xfrm rot="16200000" flipV="1">
            <a:off x="2705100" y="50292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72069" name="AutoShape 37"/>
          <p:cNvSpPr>
            <a:spLocks noChangeArrowheads="1"/>
          </p:cNvSpPr>
          <p:nvPr/>
        </p:nvSpPr>
        <p:spPr bwMode="auto">
          <a:xfrm rot="16200000" flipV="1">
            <a:off x="4114800" y="32893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72083" name="AutoShape 51"/>
          <p:cNvSpPr>
            <a:spLocks noChangeArrowheads="1"/>
          </p:cNvSpPr>
          <p:nvPr/>
        </p:nvSpPr>
        <p:spPr bwMode="auto">
          <a:xfrm rot="16200000" flipV="1">
            <a:off x="7848600" y="32893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72084" name="AutoShape 52"/>
          <p:cNvSpPr>
            <a:spLocks noChangeArrowheads="1"/>
          </p:cNvSpPr>
          <p:nvPr/>
        </p:nvSpPr>
        <p:spPr bwMode="auto">
          <a:xfrm rot="16200000" flipV="1">
            <a:off x="6915150" y="32893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72085" name="AutoShape 53"/>
          <p:cNvSpPr>
            <a:spLocks noChangeArrowheads="1"/>
          </p:cNvSpPr>
          <p:nvPr/>
        </p:nvSpPr>
        <p:spPr bwMode="auto">
          <a:xfrm rot="16200000" flipV="1">
            <a:off x="5981700" y="32893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
        <p:nvSpPr>
          <p:cNvPr id="172086" name="AutoShape 54"/>
          <p:cNvSpPr>
            <a:spLocks noChangeArrowheads="1"/>
          </p:cNvSpPr>
          <p:nvPr/>
        </p:nvSpPr>
        <p:spPr bwMode="auto">
          <a:xfrm rot="16200000" flipV="1">
            <a:off x="5048250" y="3289300"/>
            <a:ext cx="228600" cy="381000"/>
          </a:xfrm>
          <a:prstGeom prst="rightArrow">
            <a:avLst>
              <a:gd name="adj1" fmla="val 61111"/>
              <a:gd name="adj2" fmla="val 30556"/>
            </a:avLst>
          </a:prstGeom>
          <a:solidFill>
            <a:schemeClr val="bg1"/>
          </a:solidFill>
          <a:ln w="9525">
            <a:solidFill>
              <a:srgbClr val="006600"/>
            </a:solidFill>
            <a:miter lim="800000"/>
            <a:headEnd/>
            <a:tailEnd/>
          </a:ln>
          <a:effectLst>
            <a:outerShdw dist="35921" dir="2700000" algn="ctr" rotWithShape="0">
              <a:schemeClr val="bg2"/>
            </a:outerShdw>
          </a:effectLst>
        </p:spPr>
        <p:txBody>
          <a:bodyPr wrap="none" anchor="ctr"/>
          <a:lstStyle/>
          <a:p>
            <a:pPr>
              <a:defRPr/>
            </a:pPr>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ChangeArrowheads="1"/>
          </p:cNvSpPr>
          <p:nvPr/>
        </p:nvSpPr>
        <p:spPr bwMode="auto">
          <a:xfrm>
            <a:off x="762000" y="3937000"/>
            <a:ext cx="6858000" cy="2514600"/>
          </a:xfrm>
          <a:prstGeom prst="rect">
            <a:avLst/>
          </a:prstGeom>
          <a:solidFill>
            <a:schemeClr val="bg1">
              <a:alpha val="50195"/>
            </a:schemeClr>
          </a:solidFill>
          <a:ln w="9525">
            <a:noFill/>
            <a:miter lim="800000"/>
            <a:headEnd/>
            <a:tailEnd/>
          </a:ln>
        </p:spPr>
        <p:txBody>
          <a:bodyPr wrap="none" anchor="ctr"/>
          <a:lstStyle/>
          <a:p>
            <a:endParaRPr lang="es-ES"/>
          </a:p>
        </p:txBody>
      </p:sp>
      <p:sp>
        <p:nvSpPr>
          <p:cNvPr id="15363" name="Rectangle 2"/>
          <p:cNvSpPr>
            <a:spLocks noGrp="1" noChangeArrowheads="1"/>
          </p:cNvSpPr>
          <p:nvPr>
            <p:ph type="title"/>
          </p:nvPr>
        </p:nvSpPr>
        <p:spPr/>
        <p:txBody>
          <a:bodyPr/>
          <a:lstStyle/>
          <a:p>
            <a:pPr eaLnBrk="1" hangingPunct="1"/>
            <a:r>
              <a:rPr lang="es-ES_tradnl" smtClean="0"/>
              <a:t>Reclutamiento</a:t>
            </a:r>
            <a:endParaRPr lang="es-ES" smtClean="0"/>
          </a:p>
        </p:txBody>
      </p:sp>
      <p:sp>
        <p:nvSpPr>
          <p:cNvPr id="15364" name="Rectangle 3"/>
          <p:cNvSpPr>
            <a:spLocks noGrp="1" noChangeArrowheads="1"/>
          </p:cNvSpPr>
          <p:nvPr>
            <p:ph type="body" idx="1"/>
          </p:nvPr>
        </p:nvSpPr>
        <p:spPr/>
        <p:txBody>
          <a:bodyPr/>
          <a:lstStyle/>
          <a:p>
            <a:pPr eaLnBrk="1" hangingPunct="1"/>
            <a:r>
              <a:rPr lang="es-ES" smtClean="0"/>
              <a:t>Actividades encaminadas a conseguir un número suficiente de personas interesadas para poder seleccionar las más adecuadas</a:t>
            </a:r>
          </a:p>
          <a:p>
            <a:pPr lvl="1" eaLnBrk="1" hangingPunct="1"/>
            <a:r>
              <a:rPr lang="es-ES" smtClean="0"/>
              <a:t>Puede ser </a:t>
            </a:r>
            <a:r>
              <a:rPr lang="es-ES" smtClean="0">
                <a:solidFill>
                  <a:srgbClr val="008000"/>
                </a:solidFill>
              </a:rPr>
              <a:t>interno</a:t>
            </a:r>
            <a:r>
              <a:rPr lang="es-ES" smtClean="0"/>
              <a:t> o </a:t>
            </a:r>
            <a:r>
              <a:rPr lang="es-ES" smtClean="0">
                <a:solidFill>
                  <a:srgbClr val="008000"/>
                </a:solidFill>
              </a:rPr>
              <a:t>externo</a:t>
            </a:r>
            <a:r>
              <a:rPr lang="es-ES" smtClean="0"/>
              <a:t>. A menudo prioridad al interno pues genera expectativas de promoción motivadoras u oportunidades para buscar mayor adecuación de personas a puestos. Siempre y cuando no genere otros problemas.</a:t>
            </a:r>
          </a:p>
        </p:txBody>
      </p:sp>
      <p:pic>
        <p:nvPicPr>
          <p:cNvPr id="15365" name="Picture 8" descr="IE">
            <a:hlinkClick r:id="rId3"/>
          </p:cNvPr>
          <p:cNvPicPr>
            <a:picLocks noChangeAspect="1" noChangeArrowheads="1"/>
          </p:cNvPicPr>
          <p:nvPr/>
        </p:nvPicPr>
        <p:blipFill>
          <a:blip r:embed="rId4" cstate="print"/>
          <a:srcRect/>
          <a:stretch>
            <a:fillRect/>
          </a:stretch>
        </p:blipFill>
        <p:spPr bwMode="auto">
          <a:xfrm>
            <a:off x="8243888" y="5805488"/>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s-ES_tradnl" smtClean="0"/>
              <a:t>Reclutamiento</a:t>
            </a:r>
            <a:endParaRPr lang="es-ES" smtClean="0"/>
          </a:p>
        </p:txBody>
      </p:sp>
      <p:sp>
        <p:nvSpPr>
          <p:cNvPr id="16387" name="Rectangle 3"/>
          <p:cNvSpPr>
            <a:spLocks noGrp="1" noChangeArrowheads="1"/>
          </p:cNvSpPr>
          <p:nvPr>
            <p:ph type="body" idx="1"/>
          </p:nvPr>
        </p:nvSpPr>
        <p:spPr/>
        <p:txBody>
          <a:bodyPr/>
          <a:lstStyle/>
          <a:p>
            <a:pPr eaLnBrk="1" hangingPunct="1">
              <a:lnSpc>
                <a:spcPct val="80000"/>
              </a:lnSpc>
            </a:pPr>
            <a:r>
              <a:rPr lang="es-ES" sz="2000" smtClean="0"/>
              <a:t>Reclutamiento interno</a:t>
            </a:r>
          </a:p>
          <a:p>
            <a:pPr lvl="1" eaLnBrk="1" hangingPunct="1">
              <a:lnSpc>
                <a:spcPct val="90000"/>
              </a:lnSpc>
            </a:pPr>
            <a:r>
              <a:rPr lang="es-ES" sz="1800" smtClean="0"/>
              <a:t>Aprovecha el conocimiento del empleado sobre la empresa</a:t>
            </a:r>
          </a:p>
          <a:p>
            <a:pPr lvl="1" eaLnBrk="1" hangingPunct="1">
              <a:lnSpc>
                <a:spcPct val="90000"/>
              </a:lnSpc>
            </a:pPr>
            <a:r>
              <a:rPr lang="es-ES" sz="1800" smtClean="0"/>
              <a:t>El empleado establece vínculo a LP con la empresa</a:t>
            </a:r>
          </a:p>
          <a:p>
            <a:pPr lvl="1" eaLnBrk="1" hangingPunct="1">
              <a:lnSpc>
                <a:spcPct val="90000"/>
              </a:lnSpc>
            </a:pPr>
            <a:r>
              <a:rPr lang="es-ES" sz="1800" smtClean="0"/>
              <a:t>Aumenta las expectativas de promoción y la motivación</a:t>
            </a:r>
          </a:p>
          <a:p>
            <a:pPr lvl="1" eaLnBrk="1" hangingPunct="1">
              <a:lnSpc>
                <a:spcPct val="90000"/>
              </a:lnSpc>
            </a:pPr>
            <a:r>
              <a:rPr lang="es-ES" sz="1800" smtClean="0"/>
              <a:t>Aprovecha las inversiones previas en formación</a:t>
            </a:r>
          </a:p>
          <a:p>
            <a:pPr lvl="1" eaLnBrk="1" hangingPunct="1">
              <a:lnSpc>
                <a:spcPct val="90000"/>
              </a:lnSpc>
            </a:pPr>
            <a:r>
              <a:rPr lang="es-ES" sz="1800" smtClean="0"/>
              <a:t>Genera sana competencia interna (puede ser desventaja tb.)</a:t>
            </a:r>
          </a:p>
          <a:p>
            <a:pPr lvl="1" eaLnBrk="1" hangingPunct="1">
              <a:lnSpc>
                <a:spcPct val="90000"/>
              </a:lnSpc>
            </a:pPr>
            <a:r>
              <a:rPr lang="es-ES" sz="1800" smtClean="0"/>
              <a:t>Es más barato (el reclutamiento en sí)</a:t>
            </a:r>
          </a:p>
          <a:p>
            <a:pPr lvl="1" eaLnBrk="1" hangingPunct="1">
              <a:lnSpc>
                <a:spcPct val="90000"/>
              </a:lnSpc>
            </a:pPr>
            <a:r>
              <a:rPr lang="es-ES" sz="1800" smtClean="0"/>
              <a:t>Puede generar endogamia y conductas perversas</a:t>
            </a:r>
          </a:p>
          <a:p>
            <a:pPr lvl="1" eaLnBrk="1" hangingPunct="1">
              <a:lnSpc>
                <a:spcPct val="90000"/>
              </a:lnSpc>
            </a:pPr>
            <a:r>
              <a:rPr lang="es-ES" sz="1800" smtClean="0"/>
              <a:t>Se pierde la oportunidad de incorporar </a:t>
            </a:r>
            <a:r>
              <a:rPr lang="es-ES" sz="1800" i="1" smtClean="0"/>
              <a:t>sangre nueva, ideas</a:t>
            </a:r>
            <a:endParaRPr lang="es-ES" sz="1800" smtClean="0"/>
          </a:p>
          <a:p>
            <a:pPr eaLnBrk="1" hangingPunct="1">
              <a:lnSpc>
                <a:spcPct val="80000"/>
              </a:lnSpc>
            </a:pPr>
            <a:r>
              <a:rPr lang="es-ES" sz="2000" smtClean="0"/>
              <a:t>Reclutamiento externo</a:t>
            </a:r>
          </a:p>
          <a:p>
            <a:pPr lvl="1" eaLnBrk="1" hangingPunct="1">
              <a:lnSpc>
                <a:spcPct val="90000"/>
              </a:lnSpc>
            </a:pPr>
            <a:r>
              <a:rPr lang="es-ES" sz="1800" smtClean="0"/>
              <a:t>Regeneración, incorporación de nuevos puntos de vista</a:t>
            </a:r>
          </a:p>
          <a:p>
            <a:pPr lvl="1" eaLnBrk="1" hangingPunct="1">
              <a:lnSpc>
                <a:spcPct val="90000"/>
              </a:lnSpc>
            </a:pPr>
            <a:r>
              <a:rPr lang="es-ES" sz="1800" smtClean="0"/>
              <a:t>Aprovecha las inversiones en formación realizadas por otros (cláusulas en los contratos al respecto)</a:t>
            </a:r>
          </a:p>
          <a:p>
            <a:pPr lvl="1" eaLnBrk="1" hangingPunct="1">
              <a:lnSpc>
                <a:spcPct val="90000"/>
              </a:lnSpc>
            </a:pPr>
            <a:r>
              <a:rPr lang="es-ES" sz="1800" smtClean="0"/>
              <a:t>Puede ser una forma de importar </a:t>
            </a:r>
            <a:r>
              <a:rPr lang="es-ES" sz="1800" i="1" smtClean="0"/>
              <a:t>best practices</a:t>
            </a:r>
            <a:endParaRPr lang="es-ES" sz="1800" smtClean="0"/>
          </a:p>
          <a:p>
            <a:pPr lvl="1" eaLnBrk="1" hangingPunct="1">
              <a:lnSpc>
                <a:spcPct val="90000"/>
              </a:lnSpc>
            </a:pPr>
            <a:r>
              <a:rPr lang="es-ES" sz="1800" smtClean="0"/>
              <a:t>Suele ser más lento y su coste es mayor</a:t>
            </a:r>
          </a:p>
          <a:p>
            <a:pPr lvl="1" eaLnBrk="1" hangingPunct="1">
              <a:lnSpc>
                <a:spcPct val="90000"/>
              </a:lnSpc>
            </a:pPr>
            <a:r>
              <a:rPr lang="es-ES" sz="1800" smtClean="0"/>
              <a:t>Es más arriesgado, pues se tiene menos información</a:t>
            </a:r>
          </a:p>
          <a:p>
            <a:pPr lvl="1" eaLnBrk="1" hangingPunct="1">
              <a:lnSpc>
                <a:spcPct val="90000"/>
              </a:lnSpc>
            </a:pPr>
            <a:r>
              <a:rPr lang="es-ES" sz="1800" smtClean="0"/>
              <a:t>Genera frustración si perjudica a la promoción interna</a:t>
            </a:r>
          </a:p>
          <a:p>
            <a:pPr lvl="1" eaLnBrk="1" hangingPunct="1">
              <a:lnSpc>
                <a:spcPct val="90000"/>
              </a:lnSpc>
            </a:pPr>
            <a:r>
              <a:rPr lang="es-ES" sz="1800" smtClean="0"/>
              <a:t>Puede generar desequilibrios en la política de retribuciones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s-ES_tradnl" smtClean="0"/>
              <a:t>Reclutamiento</a:t>
            </a:r>
            <a:endParaRPr lang="es-ES" smtClean="0"/>
          </a:p>
        </p:txBody>
      </p:sp>
      <p:sp>
        <p:nvSpPr>
          <p:cNvPr id="17411" name="Rectangle 3"/>
          <p:cNvSpPr>
            <a:spLocks noGrp="1" noChangeArrowheads="1"/>
          </p:cNvSpPr>
          <p:nvPr>
            <p:ph type="body" idx="1"/>
          </p:nvPr>
        </p:nvSpPr>
        <p:spPr/>
        <p:txBody>
          <a:bodyPr/>
          <a:lstStyle/>
          <a:p>
            <a:pPr eaLnBrk="1" hangingPunct="1">
              <a:lnSpc>
                <a:spcPct val="80000"/>
              </a:lnSpc>
            </a:pPr>
            <a:r>
              <a:rPr lang="es-ES" sz="2000" smtClean="0"/>
              <a:t>Fuentes externas de reclutamiento</a:t>
            </a:r>
          </a:p>
          <a:p>
            <a:pPr lvl="1" eaLnBrk="1" hangingPunct="1">
              <a:lnSpc>
                <a:spcPct val="90000"/>
              </a:lnSpc>
            </a:pPr>
            <a:r>
              <a:rPr lang="es-ES" sz="1800" smtClean="0">
                <a:solidFill>
                  <a:srgbClr val="008000"/>
                </a:solidFill>
              </a:rPr>
              <a:t>Presentación espontánea</a:t>
            </a:r>
            <a:r>
              <a:rPr lang="es-ES" sz="1800" smtClean="0"/>
              <a:t>: barato: La empresa abre canales para recibir propuestas a iniciativa de las personas. Se archiva la información para poder recurrir a ella cuando se necesitan personas para un puesto</a:t>
            </a:r>
          </a:p>
          <a:p>
            <a:pPr lvl="1" eaLnBrk="1" hangingPunct="1">
              <a:lnSpc>
                <a:spcPct val="90000"/>
              </a:lnSpc>
            </a:pPr>
            <a:r>
              <a:rPr lang="es-ES" sz="1800" smtClean="0">
                <a:solidFill>
                  <a:srgbClr val="008000"/>
                </a:solidFill>
              </a:rPr>
              <a:t>Recomendaciones de los empleados</a:t>
            </a:r>
            <a:r>
              <a:rPr lang="es-ES" sz="1800" smtClean="0"/>
              <a:t>: bajo coste y puede en ocasiones ser muy bueno para localizar perfiles muy especiales. En ocasiones, puede tener </a:t>
            </a:r>
            <a:r>
              <a:rPr lang="es-ES" sz="1800" i="1" smtClean="0"/>
              <a:t>perfiles</a:t>
            </a:r>
            <a:r>
              <a:rPr lang="es-ES" sz="1800" smtClean="0"/>
              <a:t> ambiguos</a:t>
            </a:r>
          </a:p>
          <a:p>
            <a:pPr lvl="1" eaLnBrk="1" hangingPunct="1">
              <a:lnSpc>
                <a:spcPct val="90000"/>
              </a:lnSpc>
            </a:pPr>
            <a:r>
              <a:rPr lang="es-ES" sz="1800" smtClean="0">
                <a:solidFill>
                  <a:srgbClr val="008000"/>
                </a:solidFill>
              </a:rPr>
              <a:t>Publicidad</a:t>
            </a:r>
            <a:r>
              <a:rPr lang="es-ES" sz="1800" smtClean="0"/>
              <a:t>: en prensa escrita, se puede distinguir en prensa generalista o especialista. Se llega a muchos candidatos. Diseño del anuncio (info so bre el puesto y sobre el perfil). Anuncios ciegos, sin el nombre de la empresa (puede llegar como candidato un empleado)</a:t>
            </a:r>
          </a:p>
          <a:p>
            <a:pPr lvl="1" eaLnBrk="1" hangingPunct="1">
              <a:lnSpc>
                <a:spcPct val="90000"/>
              </a:lnSpc>
            </a:pPr>
            <a:r>
              <a:rPr lang="es-ES" sz="1800" smtClean="0">
                <a:solidFill>
                  <a:srgbClr val="008000"/>
                </a:solidFill>
              </a:rPr>
              <a:t>Agencias de empleo</a:t>
            </a:r>
            <a:r>
              <a:rPr lang="es-ES" sz="1800" smtClean="0"/>
              <a:t>: públicas y privadas </a:t>
            </a:r>
            <a:r>
              <a:rPr lang="es-ES" sz="1800" i="1" smtClean="0"/>
              <a:t>(head hunters</a:t>
            </a:r>
            <a:r>
              <a:rPr lang="es-ES" sz="1800" smtClean="0"/>
              <a:t>) cobran alrededor de un 1/3 del salario bruto anual</a:t>
            </a:r>
            <a:r>
              <a:rPr lang="es-ES" sz="1800" i="1" smtClean="0"/>
              <a:t>.</a:t>
            </a:r>
            <a:r>
              <a:rPr lang="es-ES" sz="1800" smtClean="0"/>
              <a:t> Especialmente adecuadas para localizar candidatos con perfiles cualificados. </a:t>
            </a:r>
          </a:p>
          <a:p>
            <a:pPr lvl="1" eaLnBrk="1" hangingPunct="1">
              <a:lnSpc>
                <a:spcPct val="90000"/>
              </a:lnSpc>
            </a:pPr>
            <a:r>
              <a:rPr lang="es-ES" sz="1800" smtClean="0">
                <a:solidFill>
                  <a:srgbClr val="008000"/>
                </a:solidFill>
              </a:rPr>
              <a:t>Asociaciones y colegios profesionales</a:t>
            </a:r>
            <a:r>
              <a:rPr lang="es-ES" sz="1800" smtClean="0"/>
              <a:t>: mutuo interés con las empresas</a:t>
            </a:r>
          </a:p>
          <a:p>
            <a:pPr lvl="1" eaLnBrk="1" hangingPunct="1">
              <a:lnSpc>
                <a:spcPct val="90000"/>
              </a:lnSpc>
            </a:pPr>
            <a:r>
              <a:rPr lang="es-ES" sz="1800" smtClean="0">
                <a:solidFill>
                  <a:srgbClr val="008000"/>
                </a:solidFill>
              </a:rPr>
              <a:t>Instituciones educativas</a:t>
            </a:r>
            <a:r>
              <a:rPr lang="es-ES" sz="1800" smtClean="0"/>
              <a:t>: candidatos bien formados sin experiencia</a:t>
            </a:r>
          </a:p>
          <a:p>
            <a:pPr lvl="1" eaLnBrk="1" hangingPunct="1">
              <a:lnSpc>
                <a:spcPct val="90000"/>
              </a:lnSpc>
            </a:pPr>
            <a:r>
              <a:rPr lang="es-ES" sz="1800" smtClean="0">
                <a:solidFill>
                  <a:srgbClr val="008000"/>
                </a:solidFill>
              </a:rPr>
              <a:t>Radio y televisión</a:t>
            </a:r>
            <a:r>
              <a:rPr lang="es-ES" sz="1800" smtClean="0"/>
              <a:t>: coste elevado, poca efectividad y no discrimina</a:t>
            </a:r>
          </a:p>
        </p:txBody>
      </p:sp>
      <p:sp>
        <p:nvSpPr>
          <p:cNvPr id="17412" name="Text Box 13"/>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s-ES_tradnl" smtClean="0"/>
              <a:t>Reclutamiento</a:t>
            </a:r>
            <a:endParaRPr lang="es-ES" smtClean="0"/>
          </a:p>
        </p:txBody>
      </p:sp>
      <p:sp>
        <p:nvSpPr>
          <p:cNvPr id="18435" name="Rectangle 3"/>
          <p:cNvSpPr>
            <a:spLocks noGrp="1" noChangeArrowheads="1"/>
          </p:cNvSpPr>
          <p:nvPr>
            <p:ph type="body" idx="1"/>
          </p:nvPr>
        </p:nvSpPr>
        <p:spPr/>
        <p:txBody>
          <a:bodyPr/>
          <a:lstStyle/>
          <a:p>
            <a:pPr eaLnBrk="1" hangingPunct="1"/>
            <a:r>
              <a:rPr lang="es-ES" smtClean="0"/>
              <a:t>Fuentes internas de reclutamiento</a:t>
            </a:r>
          </a:p>
          <a:p>
            <a:pPr lvl="1" eaLnBrk="1" hangingPunct="1"/>
            <a:r>
              <a:rPr lang="es-ES" smtClean="0"/>
              <a:t>Establecer trayectorias claras de carreras profesionales para distintos grupos</a:t>
            </a:r>
          </a:p>
          <a:p>
            <a:pPr lvl="1" eaLnBrk="1" hangingPunct="1"/>
            <a:r>
              <a:rPr lang="es-ES" smtClean="0"/>
              <a:t>Planificar programas de formación coherentes</a:t>
            </a:r>
          </a:p>
          <a:p>
            <a:pPr lvl="1" eaLnBrk="1" hangingPunct="1"/>
            <a:r>
              <a:rPr lang="es-ES" smtClean="0"/>
              <a:t>Traslados y promociones: ayudas para el cambio de domicilio</a:t>
            </a:r>
          </a:p>
          <a:p>
            <a:pPr lvl="1" eaLnBrk="1" hangingPunct="1"/>
            <a:r>
              <a:rPr lang="es-ES" smtClean="0"/>
              <a:t>Otras ayudas y programas destinados a reducir la rotación relacionados con la ayuda a las necesidades familiares (</a:t>
            </a:r>
            <a:r>
              <a:rPr lang="es-ES" i="1" smtClean="0"/>
              <a:t>educación de los hijos, guarderías, etc.</a:t>
            </a:r>
            <a:r>
              <a:rPr lang="es-ES" smtClean="0"/>
              <a:t>)</a:t>
            </a:r>
          </a:p>
        </p:txBody>
      </p:sp>
      <p:sp>
        <p:nvSpPr>
          <p:cNvPr id="18436" name="Text Box 6"/>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s-ES_tradnl" smtClean="0"/>
              <a:t>Selección y orientación</a:t>
            </a:r>
            <a:endParaRPr lang="es-ES" smtClean="0"/>
          </a:p>
        </p:txBody>
      </p:sp>
      <p:sp>
        <p:nvSpPr>
          <p:cNvPr id="19459" name="Rectangle 3"/>
          <p:cNvSpPr>
            <a:spLocks noGrp="1" noChangeArrowheads="1"/>
          </p:cNvSpPr>
          <p:nvPr>
            <p:ph type="body" idx="1"/>
          </p:nvPr>
        </p:nvSpPr>
        <p:spPr/>
        <p:txBody>
          <a:bodyPr/>
          <a:lstStyle/>
          <a:p>
            <a:pPr eaLnBrk="1" hangingPunct="1">
              <a:lnSpc>
                <a:spcPct val="80000"/>
              </a:lnSpc>
            </a:pPr>
            <a:r>
              <a:rPr lang="es-ES" smtClean="0"/>
              <a:t>Selección: </a:t>
            </a:r>
            <a:r>
              <a:rPr lang="es-ES" sz="2000" smtClean="0"/>
              <a:t>actividades de recopilación de información sobre los candidatos y el puesto y la determinación de quién deberá contratarse estimando quién tendrá éxito</a:t>
            </a:r>
          </a:p>
          <a:p>
            <a:pPr eaLnBrk="1" hangingPunct="1">
              <a:lnSpc>
                <a:spcPct val="80000"/>
              </a:lnSpc>
            </a:pPr>
            <a:r>
              <a:rPr lang="es-ES" smtClean="0"/>
              <a:t>Orientación: </a:t>
            </a:r>
            <a:r>
              <a:rPr lang="es-ES" sz="2000" smtClean="0"/>
              <a:t>actividades encaminadas a introducir a los empleados en la empresa, los cometidos de su puesto de trabajo y presentar a las personas con las que se relacionará</a:t>
            </a:r>
            <a:endParaRPr lang="es-ES" smtClean="0"/>
          </a:p>
          <a:p>
            <a:pPr eaLnBrk="1" hangingPunct="1">
              <a:lnSpc>
                <a:spcPct val="80000"/>
              </a:lnSpc>
            </a:pPr>
            <a:r>
              <a:rPr lang="es-ES" smtClean="0"/>
              <a:t>Objetivos:</a:t>
            </a:r>
          </a:p>
          <a:p>
            <a:pPr lvl="1" eaLnBrk="1" hangingPunct="1">
              <a:lnSpc>
                <a:spcPct val="90000"/>
              </a:lnSpc>
            </a:pPr>
            <a:r>
              <a:rPr lang="es-ES" smtClean="0"/>
              <a:t>Seleccionar los candidatos que </a:t>
            </a:r>
            <a:r>
              <a:rPr lang="es-ES" smtClean="0">
                <a:solidFill>
                  <a:srgbClr val="008000"/>
                </a:solidFill>
              </a:rPr>
              <a:t>previsiblemente</a:t>
            </a:r>
            <a:r>
              <a:rPr lang="es-ES" smtClean="0"/>
              <a:t> pueden desempeñar el puesto con </a:t>
            </a:r>
            <a:r>
              <a:rPr lang="es-ES" smtClean="0">
                <a:solidFill>
                  <a:srgbClr val="008000"/>
                </a:solidFill>
              </a:rPr>
              <a:t>mayor rendimiento</a:t>
            </a:r>
          </a:p>
          <a:p>
            <a:pPr lvl="1" eaLnBrk="1" hangingPunct="1">
              <a:lnSpc>
                <a:spcPct val="90000"/>
              </a:lnSpc>
            </a:pPr>
            <a:r>
              <a:rPr lang="es-ES" smtClean="0"/>
              <a:t>Asegurar la adecuación del puesto de trabajo a las </a:t>
            </a:r>
            <a:r>
              <a:rPr lang="es-ES" smtClean="0">
                <a:solidFill>
                  <a:srgbClr val="008000"/>
                </a:solidFill>
              </a:rPr>
              <a:t>expectativas e intereses del individuo</a:t>
            </a:r>
          </a:p>
          <a:p>
            <a:pPr lvl="2" eaLnBrk="1" hangingPunct="1">
              <a:lnSpc>
                <a:spcPct val="90000"/>
              </a:lnSpc>
            </a:pPr>
            <a:r>
              <a:rPr lang="es-ES" smtClean="0"/>
              <a:t>Los candidatos con capacidades superiores a las requeridas por el puesto sufrirán de desmotivación, bajo rendimiento y rotación elevada</a:t>
            </a:r>
          </a:p>
          <a:p>
            <a:pPr lvl="1" eaLnBrk="1" hangingPunct="1">
              <a:lnSpc>
                <a:spcPct val="90000"/>
              </a:lnSpc>
            </a:pPr>
            <a:r>
              <a:rPr lang="es-ES" smtClean="0"/>
              <a:t>Asegurar que la </a:t>
            </a:r>
            <a:r>
              <a:rPr lang="es-ES" smtClean="0">
                <a:solidFill>
                  <a:srgbClr val="008000"/>
                </a:solidFill>
              </a:rPr>
              <a:t>inversión</a:t>
            </a:r>
            <a:r>
              <a:rPr lang="es-ES" smtClean="0"/>
              <a:t> que se hace para incorporar a las personas es rentable en relación de los resultados esperados</a:t>
            </a:r>
          </a:p>
          <a:p>
            <a:pPr lvl="1" eaLnBrk="1" hangingPunct="1">
              <a:lnSpc>
                <a:spcPct val="90000"/>
              </a:lnSpc>
            </a:pPr>
            <a:r>
              <a:rPr lang="es-ES" smtClean="0">
                <a:solidFill>
                  <a:srgbClr val="008000"/>
                </a:solidFill>
              </a:rPr>
              <a:t>Cumplir con las normativas</a:t>
            </a:r>
            <a:r>
              <a:rPr lang="es-ES" smtClean="0"/>
              <a:t> que afectan a la selección de candidatos</a:t>
            </a:r>
          </a:p>
        </p:txBody>
      </p:sp>
      <p:pic>
        <p:nvPicPr>
          <p:cNvPr id="19460" name="Picture 4" descr="IE">
            <a:hlinkClick r:id="rId2"/>
          </p:cNvPr>
          <p:cNvPicPr>
            <a:picLocks noChangeAspect="1" noChangeArrowheads="1"/>
          </p:cNvPicPr>
          <p:nvPr/>
        </p:nvPicPr>
        <p:blipFill>
          <a:blip r:embed="rId3" cstate="print"/>
          <a:srcRect/>
          <a:stretch>
            <a:fillRect/>
          </a:stretch>
        </p:blipFill>
        <p:spPr bwMode="auto">
          <a:xfrm>
            <a:off x="8420100" y="1052513"/>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s-ES_tradnl" smtClean="0"/>
              <a:t>Selección y orientación</a:t>
            </a:r>
            <a:endParaRPr lang="es-ES" smtClean="0"/>
          </a:p>
        </p:txBody>
      </p:sp>
      <p:sp>
        <p:nvSpPr>
          <p:cNvPr id="20483" name="Rectangle 3"/>
          <p:cNvSpPr>
            <a:spLocks noGrp="1" noChangeArrowheads="1"/>
          </p:cNvSpPr>
          <p:nvPr>
            <p:ph type="body" idx="1"/>
          </p:nvPr>
        </p:nvSpPr>
        <p:spPr>
          <a:xfrm>
            <a:off x="228600" y="838200"/>
            <a:ext cx="8686800" cy="457200"/>
          </a:xfrm>
        </p:spPr>
        <p:txBody>
          <a:bodyPr/>
          <a:lstStyle/>
          <a:p>
            <a:pPr eaLnBrk="1" hangingPunct="1">
              <a:buFont typeface="Wingdings" pitchFamily="2" charset="2"/>
              <a:buNone/>
            </a:pPr>
            <a:r>
              <a:rPr lang="es-ES" smtClean="0"/>
              <a:t>Fases en la selección de personal</a:t>
            </a:r>
          </a:p>
        </p:txBody>
      </p:sp>
      <p:grpSp>
        <p:nvGrpSpPr>
          <p:cNvPr id="20484" name="Group 13"/>
          <p:cNvGrpSpPr>
            <a:grpSpLocks/>
          </p:cNvGrpSpPr>
          <p:nvPr/>
        </p:nvGrpSpPr>
        <p:grpSpPr bwMode="auto">
          <a:xfrm>
            <a:off x="1600200" y="1371600"/>
            <a:ext cx="2286000" cy="1193800"/>
            <a:chOff x="1200" y="624"/>
            <a:chExt cx="1440" cy="752"/>
          </a:xfrm>
        </p:grpSpPr>
        <p:sp>
          <p:nvSpPr>
            <p:cNvPr id="179205" name="Rectangle 5"/>
            <p:cNvSpPr>
              <a:spLocks noChangeArrowheads="1"/>
            </p:cNvSpPr>
            <p:nvPr/>
          </p:nvSpPr>
          <p:spPr bwMode="auto">
            <a:xfrm>
              <a:off x="1200" y="784"/>
              <a:ext cx="1440"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Descripción</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Requisitos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Normas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Diseño</a:t>
              </a:r>
            </a:p>
          </p:txBody>
        </p:sp>
        <p:sp>
          <p:nvSpPr>
            <p:cNvPr id="179206" name="Rectangle 6"/>
            <p:cNvSpPr>
              <a:spLocks noChangeArrowheads="1"/>
            </p:cNvSpPr>
            <p:nvPr/>
          </p:nvSpPr>
          <p:spPr bwMode="auto">
            <a:xfrm>
              <a:off x="1200" y="624"/>
              <a:ext cx="1440"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Aspectos del puesto de trabajo</a:t>
              </a:r>
            </a:p>
          </p:txBody>
        </p:sp>
      </p:grpSp>
      <p:grpSp>
        <p:nvGrpSpPr>
          <p:cNvPr id="20485" name="Group 12"/>
          <p:cNvGrpSpPr>
            <a:grpSpLocks/>
          </p:cNvGrpSpPr>
          <p:nvPr/>
        </p:nvGrpSpPr>
        <p:grpSpPr bwMode="auto">
          <a:xfrm>
            <a:off x="1600200" y="3962400"/>
            <a:ext cx="2286000" cy="1193800"/>
            <a:chOff x="1200" y="1616"/>
            <a:chExt cx="1440" cy="752"/>
          </a:xfrm>
        </p:grpSpPr>
        <p:sp>
          <p:nvSpPr>
            <p:cNvPr id="179207" name="Rectangle 7"/>
            <p:cNvSpPr>
              <a:spLocks noChangeArrowheads="1"/>
            </p:cNvSpPr>
            <p:nvPr/>
          </p:nvSpPr>
          <p:spPr bwMode="auto">
            <a:xfrm>
              <a:off x="1200" y="1776"/>
              <a:ext cx="1440"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Puestos de trabajo disponibles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Situación del puesto y recompensas, relación con otros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Limitaciones legales</a:t>
              </a:r>
            </a:p>
          </p:txBody>
        </p:sp>
        <p:sp>
          <p:nvSpPr>
            <p:cNvPr id="179208" name="Rectangle 8"/>
            <p:cNvSpPr>
              <a:spLocks noChangeArrowheads="1"/>
            </p:cNvSpPr>
            <p:nvPr/>
          </p:nvSpPr>
          <p:spPr bwMode="auto">
            <a:xfrm>
              <a:off x="1200" y="1616"/>
              <a:ext cx="1440"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Contexto de la empresa</a:t>
              </a:r>
            </a:p>
          </p:txBody>
        </p:sp>
      </p:grpSp>
      <p:grpSp>
        <p:nvGrpSpPr>
          <p:cNvPr id="20486" name="Group 11"/>
          <p:cNvGrpSpPr>
            <a:grpSpLocks/>
          </p:cNvGrpSpPr>
          <p:nvPr/>
        </p:nvGrpSpPr>
        <p:grpSpPr bwMode="auto">
          <a:xfrm>
            <a:off x="1600200" y="2667000"/>
            <a:ext cx="2286000" cy="1193800"/>
            <a:chOff x="1200" y="2634"/>
            <a:chExt cx="1440" cy="752"/>
          </a:xfrm>
        </p:grpSpPr>
        <p:sp>
          <p:nvSpPr>
            <p:cNvPr id="179209" name="Rectangle 9"/>
            <p:cNvSpPr>
              <a:spLocks noChangeArrowheads="1"/>
            </p:cNvSpPr>
            <p:nvPr/>
          </p:nvSpPr>
          <p:spPr bwMode="auto">
            <a:xfrm>
              <a:off x="1200" y="2794"/>
              <a:ext cx="1440"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Conocimientos, habilidades, aptitudes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Preferencias, intereses, expectativas</a:t>
              </a:r>
            </a:p>
          </p:txBody>
        </p:sp>
        <p:sp>
          <p:nvSpPr>
            <p:cNvPr id="179210" name="Rectangle 10"/>
            <p:cNvSpPr>
              <a:spLocks noChangeArrowheads="1"/>
            </p:cNvSpPr>
            <p:nvPr/>
          </p:nvSpPr>
          <p:spPr bwMode="auto">
            <a:xfrm>
              <a:off x="1200" y="2634"/>
              <a:ext cx="1440"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dirty="0">
                  <a:latin typeface="Arial" pitchFamily="34" charset="0"/>
                </a:rPr>
                <a:t>Características </a:t>
              </a:r>
              <a:r>
                <a:rPr lang="es-ES" sz="1200" b="1" dirty="0" smtClean="0">
                  <a:latin typeface="Arial" pitchFamily="34" charset="0"/>
                </a:rPr>
                <a:t>individuales</a:t>
              </a:r>
              <a:endParaRPr lang="es-ES" sz="1200" b="1" dirty="0">
                <a:latin typeface="Arial" pitchFamily="34" charset="0"/>
              </a:endParaRPr>
            </a:p>
          </p:txBody>
        </p:sp>
      </p:grpSp>
      <p:sp>
        <p:nvSpPr>
          <p:cNvPr id="179214" name="Rectangle 14"/>
          <p:cNvSpPr>
            <a:spLocks noChangeArrowheads="1"/>
          </p:cNvSpPr>
          <p:nvPr/>
        </p:nvSpPr>
        <p:spPr bwMode="auto">
          <a:xfrm>
            <a:off x="228600" y="1358900"/>
            <a:ext cx="8890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ADP</a:t>
            </a:r>
          </a:p>
        </p:txBody>
      </p:sp>
      <p:cxnSp>
        <p:nvCxnSpPr>
          <p:cNvPr id="179215" name="AutoShape 15"/>
          <p:cNvCxnSpPr>
            <a:cxnSpLocks noChangeShapeType="1"/>
            <a:stCxn id="179214" idx="3"/>
            <a:endCxn id="179206" idx="1"/>
          </p:cNvCxnSpPr>
          <p:nvPr/>
        </p:nvCxnSpPr>
        <p:spPr bwMode="auto">
          <a:xfrm>
            <a:off x="1117600" y="1473200"/>
            <a:ext cx="48260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sp>
        <p:nvSpPr>
          <p:cNvPr id="179217" name="Rectangle 17"/>
          <p:cNvSpPr>
            <a:spLocks noChangeArrowheads="1"/>
          </p:cNvSpPr>
          <p:nvPr/>
        </p:nvSpPr>
        <p:spPr bwMode="auto">
          <a:xfrm>
            <a:off x="711200" y="5448300"/>
            <a:ext cx="889000" cy="4572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Candi-</a:t>
            </a:r>
          </a:p>
          <a:p>
            <a:pPr>
              <a:defRPr/>
            </a:pPr>
            <a:r>
              <a:rPr lang="es-ES" sz="1400" b="1">
                <a:latin typeface="Arial" pitchFamily="34" charset="0"/>
              </a:rPr>
              <a:t>datos</a:t>
            </a:r>
          </a:p>
        </p:txBody>
      </p:sp>
      <p:cxnSp>
        <p:nvCxnSpPr>
          <p:cNvPr id="179218" name="AutoShape 18"/>
          <p:cNvCxnSpPr>
            <a:cxnSpLocks noChangeShapeType="1"/>
            <a:stCxn id="179206" idx="3"/>
            <a:endCxn id="179225" idx="1"/>
          </p:cNvCxnSpPr>
          <p:nvPr/>
        </p:nvCxnSpPr>
        <p:spPr bwMode="auto">
          <a:xfrm>
            <a:off x="3886200" y="1473200"/>
            <a:ext cx="68580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grpSp>
        <p:nvGrpSpPr>
          <p:cNvPr id="20491" name="Group 19"/>
          <p:cNvGrpSpPr>
            <a:grpSpLocks/>
          </p:cNvGrpSpPr>
          <p:nvPr/>
        </p:nvGrpSpPr>
        <p:grpSpPr bwMode="auto">
          <a:xfrm>
            <a:off x="4572000" y="4953000"/>
            <a:ext cx="1905000" cy="1193800"/>
            <a:chOff x="1200" y="2634"/>
            <a:chExt cx="1440" cy="752"/>
          </a:xfrm>
        </p:grpSpPr>
        <p:sp>
          <p:nvSpPr>
            <p:cNvPr id="179220" name="Rectangle 20"/>
            <p:cNvSpPr>
              <a:spLocks noChangeArrowheads="1"/>
            </p:cNvSpPr>
            <p:nvPr/>
          </p:nvSpPr>
          <p:spPr bwMode="auto">
            <a:xfrm>
              <a:off x="1200" y="2794"/>
              <a:ext cx="1440"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Entrevistas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Pruebas objetivas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Formularios de solicitud</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Reconocimientos físicos</a:t>
              </a:r>
            </a:p>
          </p:txBody>
        </p:sp>
        <p:sp>
          <p:nvSpPr>
            <p:cNvPr id="179221" name="Rectangle 21"/>
            <p:cNvSpPr>
              <a:spLocks noChangeArrowheads="1"/>
            </p:cNvSpPr>
            <p:nvPr/>
          </p:nvSpPr>
          <p:spPr bwMode="auto">
            <a:xfrm>
              <a:off x="1200" y="2634"/>
              <a:ext cx="1440"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Inf. del candidato</a:t>
              </a:r>
            </a:p>
          </p:txBody>
        </p:sp>
      </p:grpSp>
      <p:grpSp>
        <p:nvGrpSpPr>
          <p:cNvPr id="20492" name="Group 23"/>
          <p:cNvGrpSpPr>
            <a:grpSpLocks/>
          </p:cNvGrpSpPr>
          <p:nvPr/>
        </p:nvGrpSpPr>
        <p:grpSpPr bwMode="auto">
          <a:xfrm>
            <a:off x="4572000" y="1371600"/>
            <a:ext cx="1905000" cy="1193800"/>
            <a:chOff x="1200" y="624"/>
            <a:chExt cx="1440" cy="752"/>
          </a:xfrm>
        </p:grpSpPr>
        <p:sp>
          <p:nvSpPr>
            <p:cNvPr id="179224" name="Rectangle 24"/>
            <p:cNvSpPr>
              <a:spLocks noChangeArrowheads="1"/>
            </p:cNvSpPr>
            <p:nvPr/>
          </p:nvSpPr>
          <p:spPr bwMode="auto">
            <a:xfrm>
              <a:off x="1200" y="784"/>
              <a:ext cx="1440"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Criterios de selección</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Criterios reales mesurables</a:t>
              </a:r>
            </a:p>
          </p:txBody>
        </p:sp>
        <p:sp>
          <p:nvSpPr>
            <p:cNvPr id="179225" name="Rectangle 25"/>
            <p:cNvSpPr>
              <a:spLocks noChangeArrowheads="1"/>
            </p:cNvSpPr>
            <p:nvPr/>
          </p:nvSpPr>
          <p:spPr bwMode="auto">
            <a:xfrm>
              <a:off x="1200" y="624"/>
              <a:ext cx="1440"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Elaboración de criterios</a:t>
              </a:r>
            </a:p>
          </p:txBody>
        </p:sp>
      </p:grpSp>
      <p:grpSp>
        <p:nvGrpSpPr>
          <p:cNvPr id="20493" name="Group 27"/>
          <p:cNvGrpSpPr>
            <a:grpSpLocks/>
          </p:cNvGrpSpPr>
          <p:nvPr/>
        </p:nvGrpSpPr>
        <p:grpSpPr bwMode="auto">
          <a:xfrm>
            <a:off x="6934200" y="3073400"/>
            <a:ext cx="1828800" cy="1193800"/>
            <a:chOff x="1200" y="624"/>
            <a:chExt cx="1440" cy="752"/>
          </a:xfrm>
        </p:grpSpPr>
        <p:sp>
          <p:nvSpPr>
            <p:cNvPr id="179228" name="Rectangle 28"/>
            <p:cNvSpPr>
              <a:spLocks noChangeArrowheads="1"/>
            </p:cNvSpPr>
            <p:nvPr/>
          </p:nvSpPr>
          <p:spPr bwMode="auto">
            <a:xfrm>
              <a:off x="1200" y="784"/>
              <a:ext cx="1440"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Rechazar, mantener, contratar, ascender, trasladar, pedir cese, despedir,...</a:t>
              </a:r>
            </a:p>
            <a:p>
              <a:pPr marL="100013" indent="-100013" algn="l">
                <a:lnSpc>
                  <a:spcPct val="90000"/>
                </a:lnSpc>
                <a:spcBef>
                  <a:spcPct val="20000"/>
                </a:spcBef>
                <a:buClr>
                  <a:srgbClr val="FF9900"/>
                </a:buClr>
                <a:buFont typeface="Wingdings" pitchFamily="2" charset="2"/>
                <a:buNone/>
                <a:defRPr/>
              </a:pPr>
              <a:endParaRPr lang="es-ES" sz="1200">
                <a:solidFill>
                  <a:srgbClr val="4F7DAE"/>
                </a:solidFill>
                <a:latin typeface="Arial" pitchFamily="34" charset="0"/>
              </a:endParaRPr>
            </a:p>
          </p:txBody>
        </p:sp>
        <p:sp>
          <p:nvSpPr>
            <p:cNvPr id="179229" name="Rectangle 29"/>
            <p:cNvSpPr>
              <a:spLocks noChangeArrowheads="1"/>
            </p:cNvSpPr>
            <p:nvPr/>
          </p:nvSpPr>
          <p:spPr bwMode="auto">
            <a:xfrm>
              <a:off x="1200" y="624"/>
              <a:ext cx="1440"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Decisión de selección</a:t>
              </a:r>
            </a:p>
          </p:txBody>
        </p:sp>
      </p:grpSp>
      <p:grpSp>
        <p:nvGrpSpPr>
          <p:cNvPr id="20494" name="Group 30"/>
          <p:cNvGrpSpPr>
            <a:grpSpLocks/>
          </p:cNvGrpSpPr>
          <p:nvPr/>
        </p:nvGrpSpPr>
        <p:grpSpPr bwMode="auto">
          <a:xfrm>
            <a:off x="4572000" y="3073400"/>
            <a:ext cx="1905000" cy="1193800"/>
            <a:chOff x="1200" y="624"/>
            <a:chExt cx="1440" cy="752"/>
          </a:xfrm>
        </p:grpSpPr>
        <p:sp>
          <p:nvSpPr>
            <p:cNvPr id="179231" name="Rectangle 31"/>
            <p:cNvSpPr>
              <a:spLocks noChangeArrowheads="1"/>
            </p:cNvSpPr>
            <p:nvPr/>
          </p:nvSpPr>
          <p:spPr bwMode="auto">
            <a:xfrm>
              <a:off x="1200" y="784"/>
              <a:ext cx="1440"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Elección de predictores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Predictores únicos o múltiples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Instrumentos y fases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Archivo</a:t>
              </a:r>
            </a:p>
          </p:txBody>
        </p:sp>
        <p:sp>
          <p:nvSpPr>
            <p:cNvPr id="179232" name="Rectangle 32"/>
            <p:cNvSpPr>
              <a:spLocks noChangeArrowheads="1"/>
            </p:cNvSpPr>
            <p:nvPr/>
          </p:nvSpPr>
          <p:spPr bwMode="auto">
            <a:xfrm>
              <a:off x="1200" y="624"/>
              <a:ext cx="1440"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Proceso de decisión</a:t>
              </a:r>
            </a:p>
          </p:txBody>
        </p:sp>
      </p:grpSp>
      <p:cxnSp>
        <p:nvCxnSpPr>
          <p:cNvPr id="179233" name="AutoShape 33"/>
          <p:cNvCxnSpPr>
            <a:cxnSpLocks noChangeShapeType="1"/>
            <a:stCxn id="179205" idx="1"/>
            <a:endCxn id="179217" idx="0"/>
          </p:cNvCxnSpPr>
          <p:nvPr/>
        </p:nvCxnSpPr>
        <p:spPr bwMode="auto">
          <a:xfrm rot="10800000" flipV="1">
            <a:off x="1155700" y="2095500"/>
            <a:ext cx="444500" cy="3352800"/>
          </a:xfrm>
          <a:prstGeom prst="bentConnector2">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79234" name="AutoShape 34"/>
          <p:cNvCxnSpPr>
            <a:cxnSpLocks noChangeShapeType="1"/>
            <a:stCxn id="179224" idx="2"/>
            <a:endCxn id="179232" idx="0"/>
          </p:cNvCxnSpPr>
          <p:nvPr/>
        </p:nvCxnSpPr>
        <p:spPr bwMode="auto">
          <a:xfrm rot="5400000">
            <a:off x="5270500" y="2819400"/>
            <a:ext cx="50800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cxnSp>
        <p:nvCxnSpPr>
          <p:cNvPr id="179235" name="AutoShape 35"/>
          <p:cNvCxnSpPr>
            <a:cxnSpLocks noChangeShapeType="1"/>
            <a:stCxn id="179231" idx="2"/>
            <a:endCxn id="179221" idx="0"/>
          </p:cNvCxnSpPr>
          <p:nvPr/>
        </p:nvCxnSpPr>
        <p:spPr bwMode="auto">
          <a:xfrm rot="5400000">
            <a:off x="5181600" y="4610100"/>
            <a:ext cx="68580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cxnSp>
        <p:nvCxnSpPr>
          <p:cNvPr id="179239" name="AutoShape 39"/>
          <p:cNvCxnSpPr>
            <a:cxnSpLocks noChangeShapeType="1"/>
            <a:stCxn id="179207" idx="3"/>
            <a:endCxn id="179232" idx="1"/>
          </p:cNvCxnSpPr>
          <p:nvPr/>
        </p:nvCxnSpPr>
        <p:spPr bwMode="auto">
          <a:xfrm flipV="1">
            <a:off x="3886200" y="3175000"/>
            <a:ext cx="685800" cy="1511300"/>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sp>
        <p:nvSpPr>
          <p:cNvPr id="179240" name="Rectangle 40"/>
          <p:cNvSpPr>
            <a:spLocks noChangeArrowheads="1"/>
          </p:cNvSpPr>
          <p:nvPr/>
        </p:nvSpPr>
        <p:spPr bwMode="auto">
          <a:xfrm>
            <a:off x="0" y="4914900"/>
            <a:ext cx="889000" cy="3810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Recluta-</a:t>
            </a:r>
          </a:p>
          <a:p>
            <a:pPr>
              <a:defRPr/>
            </a:pPr>
            <a:r>
              <a:rPr lang="es-ES" sz="1400" b="1">
                <a:latin typeface="Arial" pitchFamily="34" charset="0"/>
              </a:rPr>
              <a:t>miento</a:t>
            </a:r>
          </a:p>
        </p:txBody>
      </p:sp>
      <p:cxnSp>
        <p:nvCxnSpPr>
          <p:cNvPr id="179241" name="AutoShape 41"/>
          <p:cNvCxnSpPr>
            <a:cxnSpLocks noChangeShapeType="1"/>
            <a:stCxn id="179240" idx="2"/>
            <a:endCxn id="179217" idx="1"/>
          </p:cNvCxnSpPr>
          <p:nvPr/>
        </p:nvCxnSpPr>
        <p:spPr bwMode="auto">
          <a:xfrm rot="16200000" flipH="1">
            <a:off x="387350" y="5353050"/>
            <a:ext cx="381000" cy="266700"/>
          </a:xfrm>
          <a:prstGeom prst="bentConnector2">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79242" name="AutoShape 42"/>
          <p:cNvCxnSpPr>
            <a:cxnSpLocks noChangeShapeType="1"/>
            <a:stCxn id="179217" idx="3"/>
            <a:endCxn id="179220" idx="1"/>
          </p:cNvCxnSpPr>
          <p:nvPr/>
        </p:nvCxnSpPr>
        <p:spPr bwMode="auto">
          <a:xfrm>
            <a:off x="1600200" y="5676900"/>
            <a:ext cx="297180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cxnSp>
        <p:nvCxnSpPr>
          <p:cNvPr id="179243" name="AutoShape 43"/>
          <p:cNvCxnSpPr>
            <a:cxnSpLocks noChangeShapeType="1"/>
            <a:stCxn id="179221" idx="3"/>
            <a:endCxn id="179229" idx="1"/>
          </p:cNvCxnSpPr>
          <p:nvPr/>
        </p:nvCxnSpPr>
        <p:spPr bwMode="auto">
          <a:xfrm flipV="1">
            <a:off x="6477000" y="3175000"/>
            <a:ext cx="457200" cy="1879600"/>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79244" name="AutoShape 44"/>
          <p:cNvCxnSpPr>
            <a:cxnSpLocks noChangeShapeType="1"/>
            <a:stCxn id="179210" idx="3"/>
            <a:endCxn id="179232" idx="1"/>
          </p:cNvCxnSpPr>
          <p:nvPr/>
        </p:nvCxnSpPr>
        <p:spPr bwMode="auto">
          <a:xfrm>
            <a:off x="3886200" y="2768600"/>
            <a:ext cx="685800" cy="406400"/>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79245" name="AutoShape 45"/>
          <p:cNvCxnSpPr>
            <a:cxnSpLocks noChangeShapeType="1"/>
            <a:stCxn id="179232" idx="3"/>
            <a:endCxn id="179229" idx="1"/>
          </p:cNvCxnSpPr>
          <p:nvPr/>
        </p:nvCxnSpPr>
        <p:spPr bwMode="auto">
          <a:xfrm>
            <a:off x="6477000" y="3175000"/>
            <a:ext cx="45720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grpSp>
        <p:nvGrpSpPr>
          <p:cNvPr id="20505" name="Group 46"/>
          <p:cNvGrpSpPr>
            <a:grpSpLocks/>
          </p:cNvGrpSpPr>
          <p:nvPr/>
        </p:nvGrpSpPr>
        <p:grpSpPr bwMode="auto">
          <a:xfrm>
            <a:off x="6934200" y="1371600"/>
            <a:ext cx="1828800" cy="1193800"/>
            <a:chOff x="1200" y="624"/>
            <a:chExt cx="1440" cy="752"/>
          </a:xfrm>
        </p:grpSpPr>
        <p:sp>
          <p:nvSpPr>
            <p:cNvPr id="179247" name="Rectangle 47"/>
            <p:cNvSpPr>
              <a:spLocks noChangeArrowheads="1"/>
            </p:cNvSpPr>
            <p:nvPr/>
          </p:nvSpPr>
          <p:spPr bwMode="auto">
            <a:xfrm>
              <a:off x="1200" y="784"/>
              <a:ext cx="1440"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Abandonos voluntarios, despidos</a:t>
              </a:r>
            </a:p>
            <a:p>
              <a:pPr marL="100013" indent="-100013" algn="l">
                <a:lnSpc>
                  <a:spcPct val="90000"/>
                </a:lnSpc>
                <a:spcBef>
                  <a:spcPct val="20000"/>
                </a:spcBef>
                <a:buClr>
                  <a:srgbClr val="FF9900"/>
                </a:buClr>
                <a:buFont typeface="Wingdings" pitchFamily="2" charset="2"/>
                <a:buChar char="§"/>
                <a:defRPr/>
              </a:pPr>
              <a:r>
                <a:rPr lang="es-ES" sz="1200">
                  <a:solidFill>
                    <a:srgbClr val="4F7DAE"/>
                  </a:solidFill>
                  <a:latin typeface="Arial" pitchFamily="34" charset="0"/>
                </a:rPr>
                <a:t>Indicadores de rendimiento</a:t>
              </a:r>
            </a:p>
            <a:p>
              <a:pPr marL="100013" indent="-100013" algn="l">
                <a:lnSpc>
                  <a:spcPct val="90000"/>
                </a:lnSpc>
                <a:spcBef>
                  <a:spcPct val="20000"/>
                </a:spcBef>
                <a:buClr>
                  <a:srgbClr val="FF9900"/>
                </a:buClr>
                <a:buFont typeface="Wingdings" pitchFamily="2" charset="2"/>
                <a:buNone/>
                <a:defRPr/>
              </a:pPr>
              <a:endParaRPr lang="es-ES" sz="1200">
                <a:solidFill>
                  <a:srgbClr val="4F7DAE"/>
                </a:solidFill>
                <a:latin typeface="Arial" pitchFamily="34" charset="0"/>
              </a:endParaRPr>
            </a:p>
          </p:txBody>
        </p:sp>
        <p:sp>
          <p:nvSpPr>
            <p:cNvPr id="179248" name="Rectangle 48"/>
            <p:cNvSpPr>
              <a:spLocks noChangeArrowheads="1"/>
            </p:cNvSpPr>
            <p:nvPr/>
          </p:nvSpPr>
          <p:spPr bwMode="auto">
            <a:xfrm>
              <a:off x="1200" y="624"/>
              <a:ext cx="1440"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Evaluación</a:t>
              </a:r>
            </a:p>
          </p:txBody>
        </p:sp>
      </p:grpSp>
      <p:cxnSp>
        <p:nvCxnSpPr>
          <p:cNvPr id="179249" name="AutoShape 49"/>
          <p:cNvCxnSpPr>
            <a:cxnSpLocks noChangeShapeType="1"/>
            <a:stCxn id="179247" idx="3"/>
            <a:endCxn id="179220" idx="3"/>
          </p:cNvCxnSpPr>
          <p:nvPr/>
        </p:nvCxnSpPr>
        <p:spPr bwMode="auto">
          <a:xfrm flipH="1">
            <a:off x="6477000" y="2095500"/>
            <a:ext cx="2286000" cy="3581400"/>
          </a:xfrm>
          <a:prstGeom prst="bentConnector3">
            <a:avLst>
              <a:gd name="adj1" fmla="val -10000"/>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79250" name="AutoShape 50"/>
          <p:cNvCxnSpPr>
            <a:cxnSpLocks noChangeShapeType="1"/>
            <a:stCxn id="179207" idx="1"/>
            <a:endCxn id="179217" idx="0"/>
          </p:cNvCxnSpPr>
          <p:nvPr/>
        </p:nvCxnSpPr>
        <p:spPr bwMode="auto">
          <a:xfrm rot="10800000" flipV="1">
            <a:off x="1155700" y="4686300"/>
            <a:ext cx="444500" cy="762000"/>
          </a:xfrm>
          <a:prstGeom prst="bentConnector2">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79251" name="AutoShape 51"/>
          <p:cNvCxnSpPr>
            <a:cxnSpLocks noChangeShapeType="1"/>
            <a:stCxn id="179247" idx="2"/>
            <a:endCxn id="179232" idx="0"/>
          </p:cNvCxnSpPr>
          <p:nvPr/>
        </p:nvCxnSpPr>
        <p:spPr bwMode="auto">
          <a:xfrm rot="5400000">
            <a:off x="6432550" y="1657350"/>
            <a:ext cx="508000" cy="2324100"/>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79252" name="AutoShape 52"/>
          <p:cNvCxnSpPr>
            <a:cxnSpLocks noChangeShapeType="1"/>
            <a:stCxn id="179214" idx="3"/>
            <a:endCxn id="179209" idx="1"/>
          </p:cNvCxnSpPr>
          <p:nvPr/>
        </p:nvCxnSpPr>
        <p:spPr bwMode="auto">
          <a:xfrm>
            <a:off x="1117600" y="1473200"/>
            <a:ext cx="482600" cy="1917700"/>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sp>
        <p:nvSpPr>
          <p:cNvPr id="20510" name="Text Box 53"/>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s-ES_tradnl" smtClean="0"/>
              <a:t>Selección y orientación</a:t>
            </a:r>
            <a:endParaRPr lang="es-ES" smtClean="0"/>
          </a:p>
        </p:txBody>
      </p:sp>
      <p:sp>
        <p:nvSpPr>
          <p:cNvPr id="21507" name="Rectangle 3"/>
          <p:cNvSpPr>
            <a:spLocks noGrp="1" noChangeArrowheads="1"/>
          </p:cNvSpPr>
          <p:nvPr>
            <p:ph type="body" idx="1"/>
          </p:nvPr>
        </p:nvSpPr>
        <p:spPr/>
        <p:txBody>
          <a:bodyPr/>
          <a:lstStyle/>
          <a:p>
            <a:pPr eaLnBrk="1" hangingPunct="1">
              <a:lnSpc>
                <a:spcPct val="80000"/>
              </a:lnSpc>
            </a:pPr>
            <a:r>
              <a:rPr lang="es-ES" dirty="0" smtClean="0"/>
              <a:t>Se pretende elegir el candidato que tendrá más </a:t>
            </a:r>
            <a:r>
              <a:rPr lang="es-ES" dirty="0" smtClean="0">
                <a:solidFill>
                  <a:srgbClr val="008000"/>
                </a:solidFill>
              </a:rPr>
              <a:t>éxito</a:t>
            </a:r>
            <a:r>
              <a:rPr lang="es-ES" dirty="0" smtClean="0"/>
              <a:t>:</a:t>
            </a:r>
          </a:p>
          <a:p>
            <a:pPr lvl="1" eaLnBrk="1" hangingPunct="1">
              <a:lnSpc>
                <a:spcPct val="90000"/>
              </a:lnSpc>
            </a:pPr>
            <a:r>
              <a:rPr lang="es-ES" dirty="0" smtClean="0"/>
              <a:t>Mayor cumplimiento de los criterios que se derivan del ADP</a:t>
            </a:r>
          </a:p>
          <a:p>
            <a:pPr lvl="1" eaLnBrk="1" hangingPunct="1">
              <a:lnSpc>
                <a:spcPct val="90000"/>
              </a:lnSpc>
            </a:pPr>
            <a:r>
              <a:rPr lang="es-ES" dirty="0" smtClean="0"/>
              <a:t>Más satisfacción y por tanto más motivación y menos rotación</a:t>
            </a:r>
          </a:p>
          <a:p>
            <a:pPr eaLnBrk="1" hangingPunct="1">
              <a:lnSpc>
                <a:spcPct val="80000"/>
              </a:lnSpc>
            </a:pPr>
            <a:r>
              <a:rPr lang="es-ES" dirty="0" smtClean="0"/>
              <a:t>Para ello se eligen </a:t>
            </a:r>
            <a:r>
              <a:rPr lang="es-ES" dirty="0" err="1" smtClean="0">
                <a:solidFill>
                  <a:srgbClr val="008000"/>
                </a:solidFill>
              </a:rPr>
              <a:t>predictores</a:t>
            </a:r>
            <a:r>
              <a:rPr lang="es-ES" dirty="0" smtClean="0"/>
              <a:t> del éxito</a:t>
            </a:r>
          </a:p>
          <a:p>
            <a:pPr lvl="1" eaLnBrk="1" hangingPunct="1">
              <a:lnSpc>
                <a:spcPct val="90000"/>
              </a:lnSpc>
            </a:pPr>
            <a:r>
              <a:rPr lang="es-ES" dirty="0" smtClean="0"/>
              <a:t>Directamente relacionados con los criterios de selección que se derivarán de:</a:t>
            </a:r>
          </a:p>
          <a:p>
            <a:pPr lvl="2" eaLnBrk="1" hangingPunct="1">
              <a:lnSpc>
                <a:spcPct val="90000"/>
              </a:lnSpc>
            </a:pPr>
            <a:r>
              <a:rPr lang="es-ES" dirty="0" smtClean="0"/>
              <a:t>Aspectos del puesto de trabajo</a:t>
            </a:r>
          </a:p>
          <a:p>
            <a:pPr lvl="2" eaLnBrk="1" hangingPunct="1">
              <a:lnSpc>
                <a:spcPct val="90000"/>
              </a:lnSpc>
            </a:pPr>
            <a:r>
              <a:rPr lang="es-ES" dirty="0" smtClean="0"/>
              <a:t>Contexto de la empresa u organización</a:t>
            </a:r>
          </a:p>
          <a:p>
            <a:pPr lvl="2" eaLnBrk="1" hangingPunct="1">
              <a:lnSpc>
                <a:spcPct val="90000"/>
              </a:lnSpc>
            </a:pPr>
            <a:r>
              <a:rPr lang="es-ES" dirty="0" smtClean="0"/>
              <a:t>Características individuales (conocimientos, habilidades y aptitudes –CHA– requeridas)</a:t>
            </a:r>
          </a:p>
          <a:p>
            <a:pPr lvl="1" eaLnBrk="1" hangingPunct="1">
              <a:lnSpc>
                <a:spcPct val="90000"/>
              </a:lnSpc>
            </a:pPr>
            <a:r>
              <a:rPr lang="es-ES" dirty="0" smtClean="0"/>
              <a:t>Paralelamente se elegirán los </a:t>
            </a:r>
            <a:r>
              <a:rPr lang="es-ES" dirty="0" smtClean="0">
                <a:solidFill>
                  <a:srgbClr val="008000"/>
                </a:solidFill>
              </a:rPr>
              <a:t>instrumentos de selección</a:t>
            </a:r>
            <a:r>
              <a:rPr lang="es-ES" dirty="0" smtClean="0"/>
              <a:t> que proporcionarán la información para elaborar los </a:t>
            </a:r>
            <a:r>
              <a:rPr lang="es-ES" dirty="0" err="1" smtClean="0"/>
              <a:t>predictores</a:t>
            </a:r>
            <a:endParaRPr lang="es-ES" dirty="0" smtClean="0"/>
          </a:p>
          <a:p>
            <a:pPr eaLnBrk="1" hangingPunct="1">
              <a:lnSpc>
                <a:spcPct val="80000"/>
              </a:lnSpc>
            </a:pPr>
            <a:r>
              <a:rPr lang="es-ES" dirty="0" smtClean="0"/>
              <a:t>La evaluación del rendimiento posterior sirve para</a:t>
            </a:r>
          </a:p>
          <a:p>
            <a:pPr lvl="1" eaLnBrk="1" hangingPunct="1">
              <a:lnSpc>
                <a:spcPct val="90000"/>
              </a:lnSpc>
            </a:pPr>
            <a:r>
              <a:rPr lang="es-ES" dirty="0" smtClean="0">
                <a:solidFill>
                  <a:srgbClr val="008000"/>
                </a:solidFill>
              </a:rPr>
              <a:t>Validar</a:t>
            </a:r>
            <a:r>
              <a:rPr lang="es-ES" dirty="0" smtClean="0"/>
              <a:t> los </a:t>
            </a:r>
            <a:r>
              <a:rPr lang="es-ES" dirty="0" err="1" smtClean="0"/>
              <a:t>predictores</a:t>
            </a:r>
            <a:r>
              <a:rPr lang="es-ES" dirty="0" smtClean="0"/>
              <a:t> utilizados</a:t>
            </a:r>
          </a:p>
          <a:p>
            <a:pPr lvl="1" eaLnBrk="1" hangingPunct="1">
              <a:lnSpc>
                <a:spcPct val="90000"/>
              </a:lnSpc>
            </a:pPr>
            <a:r>
              <a:rPr lang="es-ES" dirty="0" smtClean="0"/>
              <a:t>Suministrar información sobre el candidato si es interno</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2"/>
          <p:cNvSpPr>
            <a:spLocks noChangeArrowheads="1"/>
          </p:cNvSpPr>
          <p:nvPr/>
        </p:nvSpPr>
        <p:spPr bwMode="auto">
          <a:xfrm>
            <a:off x="533400" y="5029200"/>
            <a:ext cx="8077200" cy="1371600"/>
          </a:xfrm>
          <a:prstGeom prst="rect">
            <a:avLst/>
          </a:prstGeom>
          <a:solidFill>
            <a:srgbClr val="FFE4C9"/>
          </a:solidFill>
          <a:ln w="9525">
            <a:noFill/>
            <a:miter lim="800000"/>
            <a:headEnd/>
            <a:tailEnd/>
          </a:ln>
        </p:spPr>
        <p:txBody>
          <a:bodyPr wrap="none"/>
          <a:lstStyle/>
          <a:p>
            <a:pPr algn="l"/>
            <a:r>
              <a:rPr lang="es-ES" sz="1400" b="1">
                <a:solidFill>
                  <a:srgbClr val="CC6600"/>
                </a:solidFill>
                <a:latin typeface="Arial" pitchFamily="34" charset="0"/>
              </a:rPr>
              <a:t>Ejemplo de pasos de selección</a:t>
            </a:r>
          </a:p>
        </p:txBody>
      </p:sp>
      <p:sp>
        <p:nvSpPr>
          <p:cNvPr id="22531" name="Rectangle 2"/>
          <p:cNvSpPr>
            <a:spLocks noGrp="1" noChangeArrowheads="1"/>
          </p:cNvSpPr>
          <p:nvPr>
            <p:ph type="title"/>
          </p:nvPr>
        </p:nvSpPr>
        <p:spPr/>
        <p:txBody>
          <a:bodyPr/>
          <a:lstStyle/>
          <a:p>
            <a:pPr eaLnBrk="1" hangingPunct="1"/>
            <a:r>
              <a:rPr lang="es-ES_tradnl" smtClean="0"/>
              <a:t>Selección y orientación</a:t>
            </a:r>
            <a:endParaRPr lang="es-ES" smtClean="0"/>
          </a:p>
        </p:txBody>
      </p:sp>
      <p:sp>
        <p:nvSpPr>
          <p:cNvPr id="22532" name="Rectangle 3"/>
          <p:cNvSpPr>
            <a:spLocks noGrp="1" noChangeArrowheads="1"/>
          </p:cNvSpPr>
          <p:nvPr>
            <p:ph type="body" idx="1"/>
          </p:nvPr>
        </p:nvSpPr>
        <p:spPr/>
        <p:txBody>
          <a:bodyPr/>
          <a:lstStyle/>
          <a:p>
            <a:pPr eaLnBrk="1" hangingPunct="1"/>
            <a:r>
              <a:rPr lang="es-ES" smtClean="0"/>
              <a:t>Predictor único: </a:t>
            </a:r>
            <a:r>
              <a:rPr lang="es-ES" sz="1800" smtClean="0"/>
              <a:t>es poco habitual que un solo predictor baste para reflejar todas las dimensiones de las que depende el éxito</a:t>
            </a:r>
          </a:p>
          <a:p>
            <a:pPr eaLnBrk="1" hangingPunct="1"/>
            <a:r>
              <a:rPr lang="es-ES" smtClean="0"/>
              <a:t>Predictores múltiples</a:t>
            </a:r>
          </a:p>
          <a:p>
            <a:pPr lvl="1" eaLnBrk="1" hangingPunct="1"/>
            <a:r>
              <a:rPr lang="es-ES" smtClean="0"/>
              <a:t>Enfoque de no compensación: mínimo en cada predictor sin compensar unos con otros</a:t>
            </a:r>
          </a:p>
          <a:p>
            <a:pPr lvl="2" eaLnBrk="1" hangingPunct="1"/>
            <a:r>
              <a:rPr lang="es-ES" smtClean="0"/>
              <a:t>Modelo de puntos de corte mínimos: se realizan todas las pruebas</a:t>
            </a:r>
          </a:p>
          <a:p>
            <a:pPr lvl="2" eaLnBrk="1" hangingPunct="1"/>
            <a:r>
              <a:rPr lang="es-ES" smtClean="0"/>
              <a:t>Modelo de salto de vallas: pruebas sucesivas que descartan candidatos</a:t>
            </a:r>
          </a:p>
          <a:p>
            <a:pPr lvl="1" eaLnBrk="1" hangingPunct="1"/>
            <a:r>
              <a:rPr lang="es-ES" smtClean="0"/>
              <a:t>Enfoque compensatorio: una baja puntuación en un predictor se puede compensar con una alta en otros</a:t>
            </a:r>
          </a:p>
          <a:p>
            <a:pPr lvl="1" eaLnBrk="1" hangingPunct="1"/>
            <a:r>
              <a:rPr lang="es-ES" smtClean="0"/>
              <a:t>Enfoque combinado: combinar ambos enfoques</a:t>
            </a:r>
          </a:p>
        </p:txBody>
      </p:sp>
      <p:sp>
        <p:nvSpPr>
          <p:cNvPr id="181253" name="Rectangle 5"/>
          <p:cNvSpPr>
            <a:spLocks noChangeArrowheads="1"/>
          </p:cNvSpPr>
          <p:nvPr/>
        </p:nvSpPr>
        <p:spPr bwMode="auto">
          <a:xfrm>
            <a:off x="685800" y="5334000"/>
            <a:ext cx="1447800" cy="6096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Presentación inicial</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Form. de solicitud</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o curriculum</a:t>
            </a:r>
          </a:p>
        </p:txBody>
      </p:sp>
      <p:sp>
        <p:nvSpPr>
          <p:cNvPr id="181255" name="Rectangle 7"/>
          <p:cNvSpPr>
            <a:spLocks noChangeArrowheads="1"/>
          </p:cNvSpPr>
          <p:nvPr/>
        </p:nvSpPr>
        <p:spPr bwMode="auto">
          <a:xfrm>
            <a:off x="2365375" y="5891213"/>
            <a:ext cx="758825" cy="376237"/>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36000" tIns="0" rIns="36000" bIns="0">
            <a:spAutoFit/>
          </a:bodyPr>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Entrevista</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inicial</a:t>
            </a:r>
          </a:p>
        </p:txBody>
      </p:sp>
      <p:sp>
        <p:nvSpPr>
          <p:cNvPr id="181256" name="Rectangle 8"/>
          <p:cNvSpPr>
            <a:spLocks noChangeArrowheads="1"/>
          </p:cNvSpPr>
          <p:nvPr/>
        </p:nvSpPr>
        <p:spPr bwMode="auto">
          <a:xfrm>
            <a:off x="3124200" y="5311775"/>
            <a:ext cx="647700" cy="1746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36000" tIns="0" rIns="36000" bIns="0">
            <a:spAutoFit/>
          </a:bodyPr>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Pruebas</a:t>
            </a:r>
          </a:p>
        </p:txBody>
      </p:sp>
      <p:sp>
        <p:nvSpPr>
          <p:cNvPr id="181257" name="Rectangle 9"/>
          <p:cNvSpPr>
            <a:spLocks noChangeArrowheads="1"/>
          </p:cNvSpPr>
          <p:nvPr/>
        </p:nvSpPr>
        <p:spPr bwMode="auto">
          <a:xfrm>
            <a:off x="3578225" y="5791200"/>
            <a:ext cx="1068388" cy="57785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36000" tIns="0" rIns="36000" bIns="0">
            <a:spAutoFit/>
          </a:bodyPr>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Comprobación</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de historial</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y referencias</a:t>
            </a:r>
          </a:p>
        </p:txBody>
      </p:sp>
      <p:sp>
        <p:nvSpPr>
          <p:cNvPr id="181258" name="Rectangle 10"/>
          <p:cNvSpPr>
            <a:spLocks noChangeArrowheads="1"/>
          </p:cNvSpPr>
          <p:nvPr/>
        </p:nvSpPr>
        <p:spPr bwMode="auto">
          <a:xfrm>
            <a:off x="4610100" y="5257800"/>
            <a:ext cx="969963" cy="376238"/>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36000" tIns="0" rIns="36000" bIns="0">
            <a:spAutoFit/>
          </a:bodyPr>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Entrevista de</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seguimiento</a:t>
            </a:r>
          </a:p>
        </p:txBody>
      </p:sp>
      <p:sp>
        <p:nvSpPr>
          <p:cNvPr id="181259" name="Rectangle 11"/>
          <p:cNvSpPr>
            <a:spLocks noChangeArrowheads="1"/>
          </p:cNvSpPr>
          <p:nvPr/>
        </p:nvSpPr>
        <p:spPr bwMode="auto">
          <a:xfrm>
            <a:off x="5410200" y="5872163"/>
            <a:ext cx="1246188" cy="376237"/>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36000" tIns="0" rIns="36000" bIns="0">
            <a:spAutoFit/>
          </a:bodyPr>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Reconocimientos</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físicos y médicos</a:t>
            </a:r>
          </a:p>
        </p:txBody>
      </p:sp>
      <p:sp>
        <p:nvSpPr>
          <p:cNvPr id="181260" name="Rectangle 12"/>
          <p:cNvSpPr>
            <a:spLocks noChangeArrowheads="1"/>
          </p:cNvSpPr>
          <p:nvPr/>
        </p:nvSpPr>
        <p:spPr bwMode="auto">
          <a:xfrm>
            <a:off x="6515100" y="5257800"/>
            <a:ext cx="723900" cy="376238"/>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36000" tIns="0" rIns="36000" bIns="0">
            <a:spAutoFit/>
          </a:bodyPr>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Análisis y</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decisión</a:t>
            </a:r>
          </a:p>
        </p:txBody>
      </p:sp>
      <p:sp>
        <p:nvSpPr>
          <p:cNvPr id="181261" name="Rectangle 13"/>
          <p:cNvSpPr>
            <a:spLocks noChangeArrowheads="1"/>
          </p:cNvSpPr>
          <p:nvPr/>
        </p:nvSpPr>
        <p:spPr bwMode="auto">
          <a:xfrm>
            <a:off x="7467600" y="5491163"/>
            <a:ext cx="900113" cy="376237"/>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36000" tIns="0" rIns="36000" bIns="0">
            <a:spAutoFit/>
          </a:bodyPr>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Notificación</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al candidato</a:t>
            </a:r>
          </a:p>
        </p:txBody>
      </p:sp>
      <p:cxnSp>
        <p:nvCxnSpPr>
          <p:cNvPr id="181263" name="AutoShape 15"/>
          <p:cNvCxnSpPr>
            <a:cxnSpLocks noChangeShapeType="1"/>
            <a:stCxn id="181253" idx="3"/>
            <a:endCxn id="181255" idx="0"/>
          </p:cNvCxnSpPr>
          <p:nvPr/>
        </p:nvCxnSpPr>
        <p:spPr bwMode="auto">
          <a:xfrm>
            <a:off x="2133600" y="5638800"/>
            <a:ext cx="611188" cy="252413"/>
          </a:xfrm>
          <a:prstGeom prst="bentConnector2">
            <a:avLst/>
          </a:prstGeom>
          <a:noFill/>
          <a:ln w="19050">
            <a:solidFill>
              <a:srgbClr val="CC3300"/>
            </a:solidFill>
            <a:miter lim="800000"/>
            <a:headEnd/>
            <a:tailEnd type="triangle" w="med" len="med"/>
          </a:ln>
          <a:effectLst>
            <a:outerShdw dist="35921" dir="2700000" algn="ctr" rotWithShape="0">
              <a:schemeClr val="bg2"/>
            </a:outerShdw>
          </a:effectLst>
        </p:spPr>
      </p:cxnSp>
      <p:cxnSp>
        <p:nvCxnSpPr>
          <p:cNvPr id="181264" name="AutoShape 16"/>
          <p:cNvCxnSpPr>
            <a:cxnSpLocks noChangeShapeType="1"/>
            <a:stCxn id="181255" idx="3"/>
            <a:endCxn id="181256" idx="2"/>
          </p:cNvCxnSpPr>
          <p:nvPr/>
        </p:nvCxnSpPr>
        <p:spPr bwMode="auto">
          <a:xfrm flipV="1">
            <a:off x="3124200" y="5486400"/>
            <a:ext cx="323850" cy="593725"/>
          </a:xfrm>
          <a:prstGeom prst="bentConnector2">
            <a:avLst/>
          </a:prstGeom>
          <a:noFill/>
          <a:ln w="19050">
            <a:solidFill>
              <a:srgbClr val="CC3300"/>
            </a:solidFill>
            <a:miter lim="800000"/>
            <a:headEnd/>
            <a:tailEnd type="triangle" w="med" len="med"/>
          </a:ln>
          <a:effectLst>
            <a:outerShdw dist="35921" dir="2700000" algn="ctr" rotWithShape="0">
              <a:schemeClr val="bg2"/>
            </a:outerShdw>
          </a:effectLst>
        </p:spPr>
      </p:cxnSp>
      <p:cxnSp>
        <p:nvCxnSpPr>
          <p:cNvPr id="181265" name="AutoShape 17"/>
          <p:cNvCxnSpPr>
            <a:cxnSpLocks noChangeShapeType="1"/>
            <a:stCxn id="181256" idx="3"/>
            <a:endCxn id="181257" idx="0"/>
          </p:cNvCxnSpPr>
          <p:nvPr/>
        </p:nvCxnSpPr>
        <p:spPr bwMode="auto">
          <a:xfrm>
            <a:off x="3771900" y="5399088"/>
            <a:ext cx="341313" cy="392112"/>
          </a:xfrm>
          <a:prstGeom prst="bentConnector2">
            <a:avLst/>
          </a:prstGeom>
          <a:noFill/>
          <a:ln w="19050">
            <a:solidFill>
              <a:srgbClr val="CC3300"/>
            </a:solidFill>
            <a:miter lim="800000"/>
            <a:headEnd/>
            <a:tailEnd type="triangle" w="med" len="med"/>
          </a:ln>
          <a:effectLst>
            <a:outerShdw dist="35921" dir="2700000" algn="ctr" rotWithShape="0">
              <a:schemeClr val="bg2"/>
            </a:outerShdw>
          </a:effectLst>
        </p:spPr>
      </p:cxnSp>
      <p:cxnSp>
        <p:nvCxnSpPr>
          <p:cNvPr id="181266" name="AutoShape 18"/>
          <p:cNvCxnSpPr>
            <a:cxnSpLocks noChangeShapeType="1"/>
            <a:stCxn id="181257" idx="3"/>
            <a:endCxn id="181258" idx="2"/>
          </p:cNvCxnSpPr>
          <p:nvPr/>
        </p:nvCxnSpPr>
        <p:spPr bwMode="auto">
          <a:xfrm flipV="1">
            <a:off x="4646613" y="5634038"/>
            <a:ext cx="449262" cy="446087"/>
          </a:xfrm>
          <a:prstGeom prst="bentConnector2">
            <a:avLst/>
          </a:prstGeom>
          <a:noFill/>
          <a:ln w="19050">
            <a:solidFill>
              <a:srgbClr val="CC3300"/>
            </a:solidFill>
            <a:miter lim="800000"/>
            <a:headEnd/>
            <a:tailEnd type="triangle" w="med" len="med"/>
          </a:ln>
          <a:effectLst>
            <a:outerShdw dist="35921" dir="2700000" algn="ctr" rotWithShape="0">
              <a:schemeClr val="bg2"/>
            </a:outerShdw>
          </a:effectLst>
        </p:spPr>
      </p:cxnSp>
      <p:cxnSp>
        <p:nvCxnSpPr>
          <p:cNvPr id="181267" name="AutoShape 19"/>
          <p:cNvCxnSpPr>
            <a:cxnSpLocks noChangeShapeType="1"/>
            <a:stCxn id="181258" idx="3"/>
            <a:endCxn id="181259" idx="0"/>
          </p:cNvCxnSpPr>
          <p:nvPr/>
        </p:nvCxnSpPr>
        <p:spPr bwMode="auto">
          <a:xfrm>
            <a:off x="5580063" y="5446713"/>
            <a:ext cx="454025" cy="425450"/>
          </a:xfrm>
          <a:prstGeom prst="bentConnector2">
            <a:avLst/>
          </a:prstGeom>
          <a:noFill/>
          <a:ln w="19050">
            <a:solidFill>
              <a:srgbClr val="CC3300"/>
            </a:solidFill>
            <a:miter lim="800000"/>
            <a:headEnd/>
            <a:tailEnd type="triangle" w="med" len="med"/>
          </a:ln>
          <a:effectLst>
            <a:outerShdw dist="35921" dir="2700000" algn="ctr" rotWithShape="0">
              <a:schemeClr val="bg2"/>
            </a:outerShdw>
          </a:effectLst>
        </p:spPr>
      </p:cxnSp>
      <p:cxnSp>
        <p:nvCxnSpPr>
          <p:cNvPr id="181268" name="AutoShape 20"/>
          <p:cNvCxnSpPr>
            <a:cxnSpLocks noChangeShapeType="1"/>
            <a:stCxn id="181259" idx="3"/>
            <a:endCxn id="181260" idx="2"/>
          </p:cNvCxnSpPr>
          <p:nvPr/>
        </p:nvCxnSpPr>
        <p:spPr bwMode="auto">
          <a:xfrm flipV="1">
            <a:off x="6656388" y="5634038"/>
            <a:ext cx="220662" cy="427037"/>
          </a:xfrm>
          <a:prstGeom prst="bentConnector2">
            <a:avLst/>
          </a:prstGeom>
          <a:noFill/>
          <a:ln w="19050">
            <a:solidFill>
              <a:srgbClr val="CC3300"/>
            </a:solidFill>
            <a:miter lim="800000"/>
            <a:headEnd/>
            <a:tailEnd type="triangle" w="med" len="med"/>
          </a:ln>
          <a:effectLst>
            <a:outerShdw dist="35921" dir="2700000" algn="ctr" rotWithShape="0">
              <a:schemeClr val="bg2"/>
            </a:outerShdw>
          </a:effectLst>
        </p:spPr>
      </p:cxnSp>
      <p:cxnSp>
        <p:nvCxnSpPr>
          <p:cNvPr id="181269" name="AutoShape 21"/>
          <p:cNvCxnSpPr>
            <a:cxnSpLocks noChangeShapeType="1"/>
            <a:stCxn id="181260" idx="3"/>
            <a:endCxn id="181261" idx="0"/>
          </p:cNvCxnSpPr>
          <p:nvPr/>
        </p:nvCxnSpPr>
        <p:spPr bwMode="auto">
          <a:xfrm>
            <a:off x="7239000" y="5446713"/>
            <a:ext cx="679450" cy="44450"/>
          </a:xfrm>
          <a:prstGeom prst="bentConnector2">
            <a:avLst/>
          </a:prstGeom>
          <a:noFill/>
          <a:ln w="19050">
            <a:solidFill>
              <a:srgbClr val="CC3300"/>
            </a:solidFill>
            <a:miter lim="800000"/>
            <a:headEnd/>
            <a:tailEnd type="triangle" w="med" len="med"/>
          </a:ln>
          <a:effectLst>
            <a:outerShdw dist="35921" dir="2700000" algn="ctr" rotWithShape="0">
              <a:schemeClr val="bg2"/>
            </a:outerShdw>
          </a:effectLst>
        </p:spPr>
      </p:cxnSp>
      <p:sp>
        <p:nvSpPr>
          <p:cNvPr id="22548" name="Text Box 2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s-ES" smtClean="0"/>
              <a:t>Índice</a:t>
            </a:r>
          </a:p>
        </p:txBody>
      </p:sp>
      <p:sp>
        <p:nvSpPr>
          <p:cNvPr id="5123" name="Rectangle 3"/>
          <p:cNvSpPr>
            <a:spLocks noGrp="1" noChangeArrowheads="1"/>
          </p:cNvSpPr>
          <p:nvPr>
            <p:ph type="body" idx="1"/>
          </p:nvPr>
        </p:nvSpPr>
        <p:spPr/>
        <p:txBody>
          <a:bodyPr/>
          <a:lstStyle/>
          <a:p>
            <a:pPr eaLnBrk="1" hangingPunct="1"/>
            <a:r>
              <a:rPr lang="es-ES_tradnl" smtClean="0"/>
              <a:t>Recursos Humanos</a:t>
            </a:r>
          </a:p>
          <a:p>
            <a:pPr lvl="1" eaLnBrk="1" hangingPunct="1"/>
            <a:r>
              <a:rPr lang="es-ES_tradnl" smtClean="0"/>
              <a:t>Objetivos del área de RRHH</a:t>
            </a:r>
          </a:p>
          <a:p>
            <a:pPr lvl="1" eaLnBrk="1" hangingPunct="1"/>
            <a:r>
              <a:rPr lang="es-ES_tradnl" smtClean="0"/>
              <a:t>Principales funciones del área de RRHH</a:t>
            </a:r>
          </a:p>
          <a:p>
            <a:pPr lvl="1" eaLnBrk="1" hangingPunct="1"/>
            <a:r>
              <a:rPr lang="es-ES_tradnl" smtClean="0"/>
              <a:t>Importancia creciente de la gestión de RRHH</a:t>
            </a:r>
          </a:p>
          <a:p>
            <a:pPr lvl="1" eaLnBrk="1" hangingPunct="1"/>
            <a:r>
              <a:rPr lang="es-ES" smtClean="0"/>
              <a:t>El departamento de RRHH en la estructura</a:t>
            </a:r>
            <a:endParaRPr lang="es-ES_tradnl" smtClean="0"/>
          </a:p>
          <a:p>
            <a:pPr lvl="1" eaLnBrk="1" hangingPunct="1"/>
            <a:r>
              <a:rPr lang="es-ES_tradnl" smtClean="0"/>
              <a:t>Análisis del puesto de trabajo</a:t>
            </a:r>
          </a:p>
          <a:p>
            <a:pPr lvl="1" eaLnBrk="1" hangingPunct="1"/>
            <a:r>
              <a:rPr lang="es-ES_tradnl" smtClean="0"/>
              <a:t>Planificación de los RRHH</a:t>
            </a:r>
          </a:p>
          <a:p>
            <a:pPr lvl="1" eaLnBrk="1" hangingPunct="1"/>
            <a:r>
              <a:rPr lang="es-ES_tradnl" smtClean="0"/>
              <a:t>Reclutamiento</a:t>
            </a:r>
          </a:p>
          <a:p>
            <a:pPr lvl="1" eaLnBrk="1" hangingPunct="1"/>
            <a:r>
              <a:rPr lang="es-ES_tradnl" smtClean="0"/>
              <a:t>Selección y orientación</a:t>
            </a:r>
          </a:p>
          <a:p>
            <a:pPr lvl="1" eaLnBrk="1" hangingPunct="1"/>
            <a:r>
              <a:rPr lang="es-ES_tradnl" smtClean="0"/>
              <a:t>Formación y perfeccionamiento</a:t>
            </a:r>
          </a:p>
          <a:p>
            <a:pPr lvl="1" eaLnBrk="1" hangingPunct="1"/>
            <a:r>
              <a:rPr lang="es-ES_tradnl" smtClean="0"/>
              <a:t>Gestión y Planificación de carreras profesionales</a:t>
            </a:r>
          </a:p>
          <a:p>
            <a:pPr lvl="1" eaLnBrk="1" hangingPunct="1"/>
            <a:r>
              <a:rPr lang="es-ES_tradnl" smtClean="0"/>
              <a:t>Evaluación del rendimiento</a:t>
            </a:r>
          </a:p>
          <a:p>
            <a:pPr lvl="1" eaLnBrk="1" hangingPunct="1"/>
            <a:r>
              <a:rPr lang="es-ES_tradnl" smtClean="0"/>
              <a:t>Retribución</a:t>
            </a:r>
          </a:p>
          <a:p>
            <a:pPr eaLnBrk="1" hangingPunct="1"/>
            <a:endParaRPr lang="es-E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s-ES_tradnl" smtClean="0"/>
              <a:t>Selección y orientación: </a:t>
            </a:r>
            <a:r>
              <a:rPr lang="es-ES_tradnl" sz="2400" smtClean="0"/>
              <a:t>instrumentos de selección</a:t>
            </a:r>
            <a:endParaRPr lang="es-ES" sz="2400" smtClean="0"/>
          </a:p>
        </p:txBody>
      </p:sp>
      <p:sp>
        <p:nvSpPr>
          <p:cNvPr id="23555" name="Rectangle 3"/>
          <p:cNvSpPr>
            <a:spLocks noGrp="1" noChangeArrowheads="1"/>
          </p:cNvSpPr>
          <p:nvPr>
            <p:ph type="body" idx="1"/>
          </p:nvPr>
        </p:nvSpPr>
        <p:spPr/>
        <p:txBody>
          <a:bodyPr/>
          <a:lstStyle/>
          <a:p>
            <a:pPr eaLnBrk="1" hangingPunct="1"/>
            <a:r>
              <a:rPr lang="es-ES" smtClean="0"/>
              <a:t>Impresos de solicitud e información biográfica</a:t>
            </a:r>
          </a:p>
          <a:p>
            <a:pPr lvl="1" eaLnBrk="1" hangingPunct="1"/>
            <a:r>
              <a:rPr lang="es-ES" smtClean="0"/>
              <a:t>El rendimiento pasado es un buen predictor del futuro</a:t>
            </a:r>
          </a:p>
          <a:p>
            <a:pPr lvl="1" eaLnBrk="1" hangingPunct="1"/>
            <a:r>
              <a:rPr lang="es-ES" smtClean="0"/>
              <a:t>Eliminar información no relacionada con el puesto de trabajo o discriminatoria: </a:t>
            </a:r>
            <a:r>
              <a:rPr lang="es-ES" sz="1600" smtClean="0"/>
              <a:t>hijos o no y quién se ocupará de ellos, altura y peso salvo que estén obviamente relacionados, estado civil, familiares y amigos la empresa, creencias religiosas.</a:t>
            </a:r>
          </a:p>
          <a:p>
            <a:pPr lvl="1" eaLnBrk="1" hangingPunct="1"/>
            <a:r>
              <a:rPr lang="es-ES" smtClean="0"/>
              <a:t>El un buen predictor y en general se suele ser honesto (</a:t>
            </a:r>
            <a:r>
              <a:rPr lang="es-ES" sz="1800" smtClean="0"/>
              <a:t>excluir preguntas que claramente no se pueden contrastar</a:t>
            </a:r>
            <a:r>
              <a:rPr lang="es-ES" smtClean="0"/>
              <a:t>)</a:t>
            </a:r>
          </a:p>
          <a:p>
            <a:pPr eaLnBrk="1" hangingPunct="1"/>
            <a:r>
              <a:rPr lang="es-ES" smtClean="0"/>
              <a:t>Comprobación de referencias</a:t>
            </a:r>
          </a:p>
          <a:p>
            <a:pPr lvl="1" eaLnBrk="1" hangingPunct="1"/>
            <a:r>
              <a:rPr lang="es-ES" smtClean="0"/>
              <a:t>Obtener información jefes y compañeros en trabajos pasados</a:t>
            </a:r>
          </a:p>
          <a:p>
            <a:pPr lvl="1" eaLnBrk="1" hangingPunct="1"/>
            <a:r>
              <a:rPr lang="es-ES" smtClean="0"/>
              <a:t>Es un instrumento que a utilizar con respeto a la privacidad</a:t>
            </a:r>
          </a:p>
          <a:p>
            <a:pPr lvl="1" eaLnBrk="1" hangingPunct="1"/>
            <a:r>
              <a:rPr lang="es-ES" smtClean="0"/>
              <a:t>Algunas empresas contratan agencias de investigación para  puestos de alta gerencia</a:t>
            </a:r>
          </a:p>
          <a:p>
            <a:pPr lvl="1" eaLnBrk="1" hangingPunct="1"/>
            <a:r>
              <a:rPr lang="es-ES" smtClean="0"/>
              <a:t>Son más validas las referencias que la empresa obtiene vs a las que aporta el candidato</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s-ES_tradnl" smtClean="0"/>
              <a:t>Selección y orientación: </a:t>
            </a:r>
            <a:r>
              <a:rPr lang="es-ES_tradnl" sz="2400" smtClean="0"/>
              <a:t>instrumentos de selección</a:t>
            </a:r>
            <a:endParaRPr lang="es-ES" sz="2400" smtClean="0"/>
          </a:p>
        </p:txBody>
      </p:sp>
      <p:sp>
        <p:nvSpPr>
          <p:cNvPr id="24579" name="Rectangle 3"/>
          <p:cNvSpPr>
            <a:spLocks noGrp="1" noChangeArrowheads="1"/>
          </p:cNvSpPr>
          <p:nvPr>
            <p:ph type="body" idx="1"/>
          </p:nvPr>
        </p:nvSpPr>
        <p:spPr/>
        <p:txBody>
          <a:bodyPr/>
          <a:lstStyle/>
          <a:p>
            <a:pPr eaLnBrk="1" hangingPunct="1">
              <a:lnSpc>
                <a:spcPct val="80000"/>
              </a:lnSpc>
            </a:pPr>
            <a:r>
              <a:rPr lang="es-ES" sz="1800" smtClean="0"/>
              <a:t>La entrevista de selección</a:t>
            </a:r>
          </a:p>
          <a:p>
            <a:pPr lvl="1" eaLnBrk="1" hangingPunct="1">
              <a:lnSpc>
                <a:spcPct val="90000"/>
              </a:lnSpc>
            </a:pPr>
            <a:r>
              <a:rPr lang="es-ES" sz="1600" smtClean="0"/>
              <a:t>Es un instrumento muy subjetivo que conviene objetivar</a:t>
            </a:r>
          </a:p>
          <a:p>
            <a:pPr lvl="1" eaLnBrk="1" hangingPunct="1">
              <a:lnSpc>
                <a:spcPct val="90000"/>
              </a:lnSpc>
            </a:pPr>
            <a:r>
              <a:rPr lang="es-ES" sz="1600" smtClean="0"/>
              <a:t>Se suelen plantear varias entrevistas a varios niveles</a:t>
            </a:r>
          </a:p>
          <a:p>
            <a:pPr lvl="1" eaLnBrk="1" hangingPunct="1">
              <a:lnSpc>
                <a:spcPct val="90000"/>
              </a:lnSpc>
            </a:pPr>
            <a:r>
              <a:rPr lang="es-ES" sz="1600" smtClean="0"/>
              <a:t>Tipos de entrevistas</a:t>
            </a:r>
          </a:p>
          <a:p>
            <a:pPr lvl="2" eaLnBrk="1" hangingPunct="1">
              <a:lnSpc>
                <a:spcPct val="90000"/>
              </a:lnSpc>
            </a:pPr>
            <a:r>
              <a:rPr lang="es-ES" sz="1400" smtClean="0"/>
              <a:t>en profundidad: esquema de temas generales a abordar no estructuradamente</a:t>
            </a:r>
          </a:p>
          <a:p>
            <a:pPr lvl="2" eaLnBrk="1" hangingPunct="1">
              <a:lnSpc>
                <a:spcPct val="90000"/>
              </a:lnSpc>
            </a:pPr>
            <a:r>
              <a:rPr lang="es-ES" sz="1400" smtClean="0"/>
              <a:t>ante un tribunal: ante varias personas (futuros compañeros)</a:t>
            </a:r>
          </a:p>
          <a:p>
            <a:pPr lvl="2" eaLnBrk="1" hangingPunct="1">
              <a:lnSpc>
                <a:spcPct val="90000"/>
              </a:lnSpc>
            </a:pPr>
            <a:r>
              <a:rPr lang="es-ES" sz="1400" smtClean="0"/>
              <a:t>de tensión: permite conocer cómo se comporta el candidato</a:t>
            </a:r>
          </a:p>
          <a:p>
            <a:pPr lvl="2" eaLnBrk="1" hangingPunct="1">
              <a:lnSpc>
                <a:spcPct val="90000"/>
              </a:lnSpc>
            </a:pPr>
            <a:r>
              <a:rPr lang="es-ES" sz="1400" smtClean="0"/>
              <a:t>descripción de experiencia: cómo han abordado problemas o situaciones, logros,…</a:t>
            </a:r>
          </a:p>
          <a:p>
            <a:pPr lvl="1" eaLnBrk="1" hangingPunct="1">
              <a:lnSpc>
                <a:spcPct val="90000"/>
              </a:lnSpc>
            </a:pPr>
            <a:r>
              <a:rPr lang="es-ES" sz="1600" smtClean="0"/>
              <a:t>Observar y cuidar el lenguaje no verbal</a:t>
            </a:r>
          </a:p>
          <a:p>
            <a:pPr eaLnBrk="1" hangingPunct="1">
              <a:lnSpc>
                <a:spcPct val="80000"/>
              </a:lnSpc>
            </a:pPr>
            <a:r>
              <a:rPr lang="es-ES" sz="1800" smtClean="0"/>
              <a:t>Pruebas escritas de selección:</a:t>
            </a:r>
          </a:p>
          <a:p>
            <a:pPr lvl="1" eaLnBrk="1" hangingPunct="1">
              <a:lnSpc>
                <a:spcPct val="90000"/>
              </a:lnSpc>
            </a:pPr>
            <a:r>
              <a:rPr lang="es-ES" sz="1600" smtClean="0"/>
              <a:t>Miden capacidades, personalidad, intereses</a:t>
            </a:r>
          </a:p>
          <a:p>
            <a:pPr lvl="1" eaLnBrk="1" hangingPunct="1">
              <a:lnSpc>
                <a:spcPct val="90000"/>
              </a:lnSpc>
            </a:pPr>
            <a:r>
              <a:rPr lang="es-ES" sz="1600" smtClean="0"/>
              <a:t>de aptitud: potencial de rendimiento</a:t>
            </a:r>
          </a:p>
          <a:p>
            <a:pPr lvl="2" eaLnBrk="1" hangingPunct="1">
              <a:lnSpc>
                <a:spcPct val="90000"/>
              </a:lnSpc>
            </a:pPr>
            <a:r>
              <a:rPr lang="es-ES" sz="1400" smtClean="0"/>
              <a:t>psicomotoras: combinación de aptitudes mentales y físicas</a:t>
            </a:r>
          </a:p>
          <a:p>
            <a:pPr lvl="2" eaLnBrk="1" hangingPunct="1">
              <a:lnSpc>
                <a:spcPct val="90000"/>
              </a:lnSpc>
            </a:pPr>
            <a:r>
              <a:rPr lang="es-ES" sz="1400" smtClean="0"/>
              <a:t>de competencia personal: madurez profesional, toma de decisiones,..</a:t>
            </a:r>
          </a:p>
          <a:p>
            <a:pPr lvl="1" eaLnBrk="1" hangingPunct="1">
              <a:lnSpc>
                <a:spcPct val="90000"/>
              </a:lnSpc>
            </a:pPr>
            <a:r>
              <a:rPr lang="es-ES" sz="1600" smtClean="0"/>
              <a:t>de competencia interpersonal</a:t>
            </a:r>
          </a:p>
          <a:p>
            <a:pPr lvl="1" eaLnBrk="1" hangingPunct="1">
              <a:lnSpc>
                <a:spcPct val="90000"/>
              </a:lnSpc>
            </a:pPr>
            <a:r>
              <a:rPr lang="es-ES" sz="1600" smtClean="0"/>
              <a:t>de logro: ejemplos del trabajo a realizar</a:t>
            </a:r>
          </a:p>
          <a:p>
            <a:pPr lvl="1" eaLnBrk="1" hangingPunct="1">
              <a:lnSpc>
                <a:spcPct val="90000"/>
              </a:lnSpc>
            </a:pPr>
            <a:r>
              <a:rPr lang="es-ES" sz="1600" smtClean="0"/>
              <a:t>de lápiz y papel</a:t>
            </a:r>
          </a:p>
          <a:p>
            <a:pPr lvl="1" eaLnBrk="1" hangingPunct="1">
              <a:lnSpc>
                <a:spcPct val="90000"/>
              </a:lnSpc>
            </a:pPr>
            <a:r>
              <a:rPr lang="es-ES" sz="1600" smtClean="0"/>
              <a:t>de reconocimiento: de trabajo anteriormente realizado (books)</a:t>
            </a:r>
          </a:p>
          <a:p>
            <a:pPr lvl="1" eaLnBrk="1" hangingPunct="1">
              <a:lnSpc>
                <a:spcPct val="90000"/>
              </a:lnSpc>
            </a:pPr>
            <a:r>
              <a:rPr lang="es-ES" sz="1600" smtClean="0"/>
              <a:t>de preferencias y de personalidad</a:t>
            </a:r>
          </a:p>
        </p:txBody>
      </p:sp>
      <p:pic>
        <p:nvPicPr>
          <p:cNvPr id="24580" name="Picture 4" descr="IE">
            <a:hlinkClick r:id="rId3"/>
          </p:cNvPr>
          <p:cNvPicPr>
            <a:picLocks noChangeAspect="1" noChangeArrowheads="1"/>
          </p:cNvPicPr>
          <p:nvPr/>
        </p:nvPicPr>
        <p:blipFill>
          <a:blip r:embed="rId4" cstate="print"/>
          <a:srcRect/>
          <a:stretch>
            <a:fillRect/>
          </a:stretch>
        </p:blipFill>
        <p:spPr bwMode="auto">
          <a:xfrm>
            <a:off x="8243888" y="2708275"/>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s-ES_tradnl" smtClean="0"/>
              <a:t>Selección y orientación: </a:t>
            </a:r>
            <a:r>
              <a:rPr lang="es-ES_tradnl" sz="2400" smtClean="0"/>
              <a:t>instrumentos de selección</a:t>
            </a:r>
            <a:endParaRPr lang="es-ES" sz="2400" smtClean="0"/>
          </a:p>
        </p:txBody>
      </p:sp>
      <p:sp>
        <p:nvSpPr>
          <p:cNvPr id="25603" name="Rectangle 3"/>
          <p:cNvSpPr>
            <a:spLocks noGrp="1" noChangeArrowheads="1"/>
          </p:cNvSpPr>
          <p:nvPr>
            <p:ph type="body" idx="1"/>
          </p:nvPr>
        </p:nvSpPr>
        <p:spPr/>
        <p:txBody>
          <a:bodyPr/>
          <a:lstStyle/>
          <a:p>
            <a:pPr eaLnBrk="1" hangingPunct="1">
              <a:lnSpc>
                <a:spcPct val="110000"/>
              </a:lnSpc>
            </a:pPr>
            <a:r>
              <a:rPr lang="es-ES" smtClean="0"/>
              <a:t>Examen caligráfico</a:t>
            </a:r>
          </a:p>
          <a:p>
            <a:pPr eaLnBrk="1" hangingPunct="1">
              <a:lnSpc>
                <a:spcPct val="110000"/>
              </a:lnSpc>
            </a:pPr>
            <a:r>
              <a:rPr lang="es-ES" smtClean="0"/>
              <a:t>Simulación del trabajo</a:t>
            </a:r>
          </a:p>
          <a:p>
            <a:pPr lvl="1" eaLnBrk="1" hangingPunct="1">
              <a:lnSpc>
                <a:spcPct val="110000"/>
              </a:lnSpc>
            </a:pPr>
            <a:r>
              <a:rPr lang="es-ES" smtClean="0"/>
              <a:t>pruebas de ejemplos de trabajo</a:t>
            </a:r>
          </a:p>
          <a:p>
            <a:pPr lvl="1" eaLnBrk="1" hangingPunct="1">
              <a:lnSpc>
                <a:spcPct val="110000"/>
              </a:lnSpc>
            </a:pPr>
            <a:r>
              <a:rPr lang="es-ES" smtClean="0"/>
              <a:t>pruebas de la bandeja: para puestos de gestión</a:t>
            </a:r>
          </a:p>
          <a:p>
            <a:pPr lvl="1" eaLnBrk="1" hangingPunct="1">
              <a:lnSpc>
                <a:spcPct val="110000"/>
              </a:lnSpc>
            </a:pPr>
            <a:r>
              <a:rPr lang="es-ES" smtClean="0"/>
              <a:t>debates de grupo sin líder</a:t>
            </a:r>
          </a:p>
          <a:p>
            <a:pPr lvl="1" eaLnBrk="1" hangingPunct="1">
              <a:lnSpc>
                <a:spcPct val="110000"/>
              </a:lnSpc>
            </a:pPr>
            <a:r>
              <a:rPr lang="es-ES" smtClean="0"/>
              <a:t>juegos de empresa</a:t>
            </a:r>
          </a:p>
          <a:p>
            <a:pPr eaLnBrk="1" hangingPunct="1">
              <a:lnSpc>
                <a:spcPct val="110000"/>
              </a:lnSpc>
            </a:pPr>
            <a:r>
              <a:rPr lang="es-ES" smtClean="0"/>
              <a:t>Programas intensivos de evaluación:</a:t>
            </a:r>
          </a:p>
          <a:p>
            <a:pPr lvl="1" eaLnBrk="1" hangingPunct="1">
              <a:lnSpc>
                <a:spcPct val="110000"/>
              </a:lnSpc>
            </a:pPr>
            <a:r>
              <a:rPr lang="es-ES" smtClean="0"/>
              <a:t>Un grupo de expertos trata con los candidatos durante un período en el que se utilizan multitud de técnicas. Caros pero fiables</a:t>
            </a:r>
          </a:p>
          <a:p>
            <a:pPr eaLnBrk="1" hangingPunct="1">
              <a:lnSpc>
                <a:spcPct val="110000"/>
              </a:lnSpc>
            </a:pPr>
            <a:r>
              <a:rPr lang="es-ES" smtClean="0"/>
              <a:t>Reconocimientos físicos y médicos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s-ES_tradnl" smtClean="0"/>
              <a:t>Selección y orientación: </a:t>
            </a:r>
            <a:r>
              <a:rPr lang="es-ES_tradnl" sz="2400" smtClean="0"/>
              <a:t>orientación</a:t>
            </a:r>
            <a:endParaRPr lang="es-ES" sz="2400" smtClean="0"/>
          </a:p>
        </p:txBody>
      </p:sp>
      <p:sp>
        <p:nvSpPr>
          <p:cNvPr id="26627" name="Rectangle 3"/>
          <p:cNvSpPr>
            <a:spLocks noGrp="1" noChangeArrowheads="1"/>
          </p:cNvSpPr>
          <p:nvPr>
            <p:ph type="body" idx="1"/>
          </p:nvPr>
        </p:nvSpPr>
        <p:spPr/>
        <p:txBody>
          <a:bodyPr/>
          <a:lstStyle/>
          <a:p>
            <a:pPr eaLnBrk="1" hangingPunct="1"/>
            <a:r>
              <a:rPr lang="es-ES" sz="2000" smtClean="0"/>
              <a:t>Objetivos</a:t>
            </a:r>
          </a:p>
          <a:p>
            <a:pPr lvl="1" eaLnBrk="1" hangingPunct="1"/>
            <a:r>
              <a:rPr lang="es-ES" sz="1800" smtClean="0"/>
              <a:t>Reforzar la imagen positiva de la empresa para el empleado</a:t>
            </a:r>
          </a:p>
          <a:p>
            <a:pPr lvl="1" eaLnBrk="1" hangingPunct="1"/>
            <a:r>
              <a:rPr lang="es-ES" sz="1800" smtClean="0"/>
              <a:t>Reducir los costes de puesta en marcha</a:t>
            </a:r>
          </a:p>
          <a:p>
            <a:pPr lvl="1" eaLnBrk="1" hangingPunct="1"/>
            <a:r>
              <a:rPr lang="es-ES" sz="1800" smtClean="0"/>
              <a:t>Reducir el estrés y la ansiedad</a:t>
            </a:r>
          </a:p>
          <a:p>
            <a:pPr lvl="1" eaLnBrk="1" hangingPunct="1"/>
            <a:r>
              <a:rPr lang="es-ES" sz="1800" smtClean="0"/>
              <a:t>Reducir la rotación de personal</a:t>
            </a:r>
          </a:p>
          <a:p>
            <a:pPr lvl="1" eaLnBrk="1" hangingPunct="1"/>
            <a:r>
              <a:rPr lang="es-ES" sz="1800" smtClean="0"/>
              <a:t>Ahorrar tiempo a supervisores y compañeros</a:t>
            </a:r>
          </a:p>
          <a:p>
            <a:pPr eaLnBrk="1" hangingPunct="1"/>
            <a:r>
              <a:rPr lang="es-ES" sz="2000" smtClean="0"/>
              <a:t>Contenido de un programa de orientación</a:t>
            </a:r>
          </a:p>
          <a:p>
            <a:pPr lvl="1" eaLnBrk="1" hangingPunct="1"/>
            <a:r>
              <a:rPr lang="es-ES" sz="1800" smtClean="0"/>
              <a:t>Su duración puede ir de pocas horas hasta varios meses</a:t>
            </a:r>
          </a:p>
          <a:p>
            <a:pPr lvl="1" eaLnBrk="1" hangingPunct="1"/>
            <a:r>
              <a:rPr lang="es-ES" sz="1800" smtClean="0"/>
              <a:t>Sesión inicial:</a:t>
            </a:r>
          </a:p>
          <a:p>
            <a:pPr lvl="2" eaLnBrk="1" hangingPunct="1"/>
            <a:r>
              <a:rPr lang="es-ES" sz="1600" smtClean="0"/>
              <a:t>Presentación de la empresa</a:t>
            </a:r>
          </a:p>
          <a:p>
            <a:pPr lvl="2" eaLnBrk="1" hangingPunct="1"/>
            <a:r>
              <a:rPr lang="es-ES" sz="1600" smtClean="0"/>
              <a:t>Revisión de políticas y procedimientos importantes</a:t>
            </a:r>
          </a:p>
          <a:p>
            <a:pPr lvl="2" eaLnBrk="1" hangingPunct="1"/>
            <a:r>
              <a:rPr lang="es-ES" sz="1600" smtClean="0"/>
              <a:t>Perspectiva general de las prestaciones sociales</a:t>
            </a:r>
          </a:p>
          <a:p>
            <a:pPr lvl="1" eaLnBrk="1" hangingPunct="1"/>
            <a:r>
              <a:rPr lang="es-ES" sz="1800" smtClean="0"/>
              <a:t>Participación de RRHH y de los supervisores directos</a:t>
            </a:r>
          </a:p>
          <a:p>
            <a:pPr lvl="1" eaLnBrk="1" hangingPunct="1"/>
            <a:r>
              <a:rPr lang="es-ES" sz="1800" smtClean="0"/>
              <a:t>Presentación del puesto de trabajo cometidos y fines y formación inicial sobre los métodos, procedimientos, etc.</a:t>
            </a:r>
          </a:p>
          <a:p>
            <a:pPr lvl="1" eaLnBrk="1" hangingPunct="1"/>
            <a:r>
              <a:rPr lang="es-ES" sz="1800" smtClean="0"/>
              <a:t>Asignación de mentores durante el período de inserción</a:t>
            </a:r>
          </a:p>
        </p:txBody>
      </p:sp>
      <p:sp>
        <p:nvSpPr>
          <p:cNvPr id="26628"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s-ES_tradnl" smtClean="0"/>
              <a:t>Formación y perfeccionamiento</a:t>
            </a:r>
            <a:endParaRPr lang="es-ES" smtClean="0"/>
          </a:p>
        </p:txBody>
      </p:sp>
      <p:pic>
        <p:nvPicPr>
          <p:cNvPr id="27651" name="Picture 4"/>
          <p:cNvPicPr>
            <a:picLocks noChangeAspect="1" noChangeArrowheads="1"/>
          </p:cNvPicPr>
          <p:nvPr/>
        </p:nvPicPr>
        <p:blipFill>
          <a:blip r:embed="rId2" cstate="print"/>
          <a:srcRect/>
          <a:stretch>
            <a:fillRect/>
          </a:stretch>
        </p:blipFill>
        <p:spPr bwMode="auto">
          <a:xfrm>
            <a:off x="2124075" y="3624263"/>
            <a:ext cx="6407150" cy="2828925"/>
          </a:xfrm>
          <a:prstGeom prst="rect">
            <a:avLst/>
          </a:prstGeom>
          <a:noFill/>
          <a:ln w="9525">
            <a:noFill/>
            <a:miter lim="800000"/>
            <a:headEnd/>
            <a:tailEnd/>
          </a:ln>
        </p:spPr>
      </p:pic>
      <p:sp>
        <p:nvSpPr>
          <p:cNvPr id="27652" name="Rectangle 3"/>
          <p:cNvSpPr>
            <a:spLocks noGrp="1" noChangeArrowheads="1"/>
          </p:cNvSpPr>
          <p:nvPr>
            <p:ph type="body" idx="1"/>
          </p:nvPr>
        </p:nvSpPr>
        <p:spPr/>
        <p:txBody>
          <a:bodyPr/>
          <a:lstStyle/>
          <a:p>
            <a:pPr eaLnBrk="1" hangingPunct="1"/>
            <a:r>
              <a:rPr lang="es-ES" dirty="0" smtClean="0"/>
              <a:t>Actividades encaminadas a aumentar el rendimiento presente y futuro del empleado aumentando sus CHA</a:t>
            </a:r>
          </a:p>
          <a:p>
            <a:pPr lvl="1" eaLnBrk="1" hangingPunct="1"/>
            <a:r>
              <a:rPr lang="es-ES" dirty="0" smtClean="0"/>
              <a:t>Formación (rendimiento presente) vs Perfeccionamiento (futuro)</a:t>
            </a:r>
          </a:p>
          <a:p>
            <a:pPr lvl="1" eaLnBrk="1" hangingPunct="1"/>
            <a:r>
              <a:rPr lang="es-ES" dirty="0" smtClean="0"/>
              <a:t>Conocimientos: ¿sabe cómo hacer su trabajo?</a:t>
            </a:r>
          </a:p>
          <a:p>
            <a:pPr lvl="1" eaLnBrk="1" hangingPunct="1"/>
            <a:r>
              <a:rPr lang="es-ES" dirty="0" smtClean="0"/>
              <a:t>Habilidades: ¿es capaz de hacer su trabajo?</a:t>
            </a:r>
          </a:p>
          <a:p>
            <a:pPr lvl="1" eaLnBrk="1" hangingPunct="1"/>
            <a:r>
              <a:rPr lang="es-ES" dirty="0" smtClean="0"/>
              <a:t>Actitudes: ¿quiere o está motivado para hacer su trabajo?</a:t>
            </a:r>
          </a:p>
          <a:p>
            <a:pPr lvl="1" eaLnBrk="1" hangingPunct="1"/>
            <a:r>
              <a:rPr lang="es-ES" dirty="0" smtClean="0"/>
              <a:t>Además la formación aumenta el nivel de compromiso y la motivación conduciendo a menores niveles de rotación</a:t>
            </a:r>
          </a:p>
          <a:p>
            <a:pPr eaLnBrk="1" hangingPunct="1"/>
            <a:r>
              <a:rPr lang="es-ES" dirty="0" smtClean="0"/>
              <a:t>Inversión en capital humano</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9"/>
          <p:cNvSpPr>
            <a:spLocks noChangeArrowheads="1"/>
          </p:cNvSpPr>
          <p:nvPr/>
        </p:nvSpPr>
        <p:spPr bwMode="auto">
          <a:xfrm>
            <a:off x="6096000" y="1676400"/>
            <a:ext cx="2438400" cy="3962400"/>
          </a:xfrm>
          <a:prstGeom prst="rect">
            <a:avLst/>
          </a:prstGeom>
          <a:solidFill>
            <a:srgbClr val="FFE4C9"/>
          </a:solidFill>
          <a:ln w="9525">
            <a:noFill/>
            <a:miter lim="800000"/>
            <a:headEnd/>
            <a:tailEnd/>
          </a:ln>
        </p:spPr>
        <p:txBody>
          <a:bodyPr wrap="none"/>
          <a:lstStyle/>
          <a:p>
            <a:pPr algn="l"/>
            <a:endParaRPr lang="es-ES" sz="1400" b="1">
              <a:solidFill>
                <a:srgbClr val="CC6600"/>
              </a:solidFill>
              <a:latin typeface="Arial" pitchFamily="34" charset="0"/>
            </a:endParaRPr>
          </a:p>
        </p:txBody>
      </p:sp>
      <p:sp>
        <p:nvSpPr>
          <p:cNvPr id="28675" name="Rectangle 28"/>
          <p:cNvSpPr>
            <a:spLocks noChangeArrowheads="1"/>
          </p:cNvSpPr>
          <p:nvPr/>
        </p:nvSpPr>
        <p:spPr bwMode="auto">
          <a:xfrm>
            <a:off x="3429000" y="1676400"/>
            <a:ext cx="2438400" cy="3962400"/>
          </a:xfrm>
          <a:prstGeom prst="rect">
            <a:avLst/>
          </a:prstGeom>
          <a:solidFill>
            <a:srgbClr val="FFE4C9"/>
          </a:solidFill>
          <a:ln w="9525">
            <a:noFill/>
            <a:miter lim="800000"/>
            <a:headEnd/>
            <a:tailEnd/>
          </a:ln>
        </p:spPr>
        <p:txBody>
          <a:bodyPr wrap="none"/>
          <a:lstStyle/>
          <a:p>
            <a:pPr algn="l"/>
            <a:endParaRPr lang="es-ES" sz="1400" b="1">
              <a:solidFill>
                <a:srgbClr val="CC6600"/>
              </a:solidFill>
              <a:latin typeface="Arial" pitchFamily="34" charset="0"/>
            </a:endParaRPr>
          </a:p>
        </p:txBody>
      </p:sp>
      <p:sp>
        <p:nvSpPr>
          <p:cNvPr id="28676" name="Rectangle 27"/>
          <p:cNvSpPr>
            <a:spLocks noChangeArrowheads="1"/>
          </p:cNvSpPr>
          <p:nvPr/>
        </p:nvSpPr>
        <p:spPr bwMode="auto">
          <a:xfrm>
            <a:off x="762000" y="1676400"/>
            <a:ext cx="2438400" cy="3962400"/>
          </a:xfrm>
          <a:prstGeom prst="rect">
            <a:avLst/>
          </a:prstGeom>
          <a:solidFill>
            <a:srgbClr val="FFE4C9"/>
          </a:solidFill>
          <a:ln w="9525">
            <a:noFill/>
            <a:miter lim="800000"/>
            <a:headEnd/>
            <a:tailEnd/>
          </a:ln>
        </p:spPr>
        <p:txBody>
          <a:bodyPr wrap="none"/>
          <a:lstStyle/>
          <a:p>
            <a:pPr algn="l"/>
            <a:endParaRPr lang="es-ES" sz="1400" b="1">
              <a:solidFill>
                <a:srgbClr val="CC6600"/>
              </a:solidFill>
              <a:latin typeface="Arial" pitchFamily="34" charset="0"/>
            </a:endParaRPr>
          </a:p>
        </p:txBody>
      </p:sp>
      <p:sp>
        <p:nvSpPr>
          <p:cNvPr id="28677" name="Rectangle 2"/>
          <p:cNvSpPr>
            <a:spLocks noGrp="1" noChangeArrowheads="1"/>
          </p:cNvSpPr>
          <p:nvPr>
            <p:ph type="title"/>
          </p:nvPr>
        </p:nvSpPr>
        <p:spPr/>
        <p:txBody>
          <a:bodyPr/>
          <a:lstStyle/>
          <a:p>
            <a:pPr eaLnBrk="1" hangingPunct="1"/>
            <a:r>
              <a:rPr lang="es-ES_tradnl" smtClean="0"/>
              <a:t>Formación y perfeccionamiento</a:t>
            </a:r>
            <a:endParaRPr lang="es-ES" smtClean="0"/>
          </a:p>
        </p:txBody>
      </p:sp>
      <p:sp>
        <p:nvSpPr>
          <p:cNvPr id="28678" name="Rectangle 3"/>
          <p:cNvSpPr>
            <a:spLocks noGrp="1" noChangeArrowheads="1"/>
          </p:cNvSpPr>
          <p:nvPr>
            <p:ph type="body" idx="1"/>
          </p:nvPr>
        </p:nvSpPr>
        <p:spPr>
          <a:xfrm>
            <a:off x="685800" y="990600"/>
            <a:ext cx="7772400" cy="381000"/>
          </a:xfrm>
        </p:spPr>
        <p:txBody>
          <a:bodyPr/>
          <a:lstStyle/>
          <a:p>
            <a:pPr eaLnBrk="1" hangingPunct="1">
              <a:buFont typeface="Wingdings" pitchFamily="2" charset="2"/>
              <a:buNone/>
            </a:pPr>
            <a:r>
              <a:rPr lang="es-ES" sz="2000" smtClean="0"/>
              <a:t>Fases en la preparación del plan de formación en la empresa</a:t>
            </a:r>
          </a:p>
        </p:txBody>
      </p:sp>
      <p:sp>
        <p:nvSpPr>
          <p:cNvPr id="188421" name="Rectangle 5"/>
          <p:cNvSpPr>
            <a:spLocks noChangeArrowheads="1"/>
          </p:cNvSpPr>
          <p:nvPr/>
        </p:nvSpPr>
        <p:spPr bwMode="auto">
          <a:xfrm>
            <a:off x="838200" y="2686050"/>
            <a:ext cx="2301875" cy="541338"/>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spAutoFit/>
          </a:bodyPr>
          <a:lstStyle/>
          <a:p>
            <a:pPr>
              <a:lnSpc>
                <a:spcPct val="90000"/>
              </a:lnSpc>
              <a:spcBef>
                <a:spcPct val="20000"/>
              </a:spcBef>
              <a:buClr>
                <a:srgbClr val="FF9900"/>
              </a:buClr>
              <a:buFont typeface="Wingdings" pitchFamily="2" charset="2"/>
              <a:buNone/>
              <a:defRPr/>
            </a:pPr>
            <a:r>
              <a:rPr lang="es-ES" sz="1200" b="1">
                <a:solidFill>
                  <a:srgbClr val="4F7DAE"/>
                </a:solidFill>
                <a:latin typeface="Arial" pitchFamily="34" charset="0"/>
              </a:rPr>
              <a:t>Evaluación de las necesidades</a:t>
            </a:r>
          </a:p>
          <a:p>
            <a:pPr>
              <a:lnSpc>
                <a:spcPct val="90000"/>
              </a:lnSpc>
              <a:spcBef>
                <a:spcPct val="20000"/>
              </a:spcBef>
              <a:buClr>
                <a:srgbClr val="FF9900"/>
              </a:buClr>
              <a:buFont typeface="Wingdings" pitchFamily="2" charset="2"/>
              <a:buNone/>
              <a:defRPr/>
            </a:pPr>
            <a:r>
              <a:rPr lang="es-ES" sz="1200" b="1">
                <a:solidFill>
                  <a:srgbClr val="4F7DAE"/>
                </a:solidFill>
                <a:latin typeface="Arial" pitchFamily="34" charset="0"/>
              </a:rPr>
              <a:t>Priorización</a:t>
            </a:r>
          </a:p>
        </p:txBody>
      </p:sp>
      <p:sp>
        <p:nvSpPr>
          <p:cNvPr id="188422" name="Rectangle 6"/>
          <p:cNvSpPr>
            <a:spLocks noChangeArrowheads="1"/>
          </p:cNvSpPr>
          <p:nvPr/>
        </p:nvSpPr>
        <p:spPr bwMode="auto">
          <a:xfrm>
            <a:off x="838200" y="1703388"/>
            <a:ext cx="2286000" cy="201612"/>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Fase de análisis</a:t>
            </a:r>
          </a:p>
        </p:txBody>
      </p:sp>
      <p:sp>
        <p:nvSpPr>
          <p:cNvPr id="188424" name="Rectangle 8"/>
          <p:cNvSpPr>
            <a:spLocks noChangeArrowheads="1"/>
          </p:cNvSpPr>
          <p:nvPr/>
        </p:nvSpPr>
        <p:spPr bwMode="auto">
          <a:xfrm>
            <a:off x="838200" y="2060575"/>
            <a:ext cx="2301875" cy="5048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spAutoFit/>
          </a:bodyPr>
          <a:lstStyle/>
          <a:p>
            <a:pPr>
              <a:lnSpc>
                <a:spcPct val="90000"/>
              </a:lnSpc>
              <a:spcBef>
                <a:spcPct val="20000"/>
              </a:spcBef>
              <a:buClr>
                <a:srgbClr val="FF9900"/>
              </a:buClr>
              <a:buFont typeface="Wingdings" pitchFamily="2" charset="2"/>
              <a:buNone/>
              <a:defRPr/>
            </a:pPr>
            <a:r>
              <a:rPr lang="es-ES" sz="1200" b="1" dirty="0">
                <a:solidFill>
                  <a:srgbClr val="4F7DAE"/>
                </a:solidFill>
                <a:latin typeface="Arial" pitchFamily="34" charset="0"/>
              </a:rPr>
              <a:t>Determinar necesidades de formación</a:t>
            </a:r>
            <a:br>
              <a:rPr lang="es-ES" sz="1200" b="1" dirty="0">
                <a:solidFill>
                  <a:srgbClr val="4F7DAE"/>
                </a:solidFill>
                <a:latin typeface="Arial" pitchFamily="34" charset="0"/>
              </a:rPr>
            </a:br>
            <a:endParaRPr lang="es-ES" sz="1200" b="1" dirty="0">
              <a:solidFill>
                <a:srgbClr val="4F7DAE"/>
              </a:solidFill>
              <a:latin typeface="Arial" pitchFamily="34" charset="0"/>
            </a:endParaRPr>
          </a:p>
        </p:txBody>
      </p:sp>
      <p:sp>
        <p:nvSpPr>
          <p:cNvPr id="188425" name="Rectangle 9"/>
          <p:cNvSpPr>
            <a:spLocks noChangeArrowheads="1"/>
          </p:cNvSpPr>
          <p:nvPr/>
        </p:nvSpPr>
        <p:spPr bwMode="auto">
          <a:xfrm>
            <a:off x="3489325" y="3571875"/>
            <a:ext cx="2301875" cy="5048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spAutoFit/>
          </a:bodyPr>
          <a:lstStyle/>
          <a:p>
            <a:pPr>
              <a:lnSpc>
                <a:spcPct val="90000"/>
              </a:lnSpc>
              <a:spcBef>
                <a:spcPct val="20000"/>
              </a:spcBef>
              <a:buClr>
                <a:srgbClr val="FF9900"/>
              </a:buClr>
              <a:buFont typeface="Wingdings" pitchFamily="2" charset="2"/>
              <a:buNone/>
              <a:defRPr/>
            </a:pPr>
            <a:r>
              <a:rPr lang="es-ES" sz="1200" b="1">
                <a:solidFill>
                  <a:srgbClr val="4F7DAE"/>
                </a:solidFill>
                <a:latin typeface="Arial" pitchFamily="34" charset="0"/>
              </a:rPr>
              <a:t>Elección de medios de formación y principios de aprendizaje</a:t>
            </a:r>
          </a:p>
        </p:txBody>
      </p:sp>
      <p:sp>
        <p:nvSpPr>
          <p:cNvPr id="188426" name="Rectangle 10"/>
          <p:cNvSpPr>
            <a:spLocks noChangeArrowheads="1"/>
          </p:cNvSpPr>
          <p:nvPr/>
        </p:nvSpPr>
        <p:spPr bwMode="auto">
          <a:xfrm>
            <a:off x="3489325" y="1703388"/>
            <a:ext cx="2286000" cy="201612"/>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Fase de formación</a:t>
            </a:r>
          </a:p>
        </p:txBody>
      </p:sp>
      <p:sp>
        <p:nvSpPr>
          <p:cNvPr id="188427" name="Rectangle 11"/>
          <p:cNvSpPr>
            <a:spLocks noChangeArrowheads="1"/>
          </p:cNvSpPr>
          <p:nvPr/>
        </p:nvSpPr>
        <p:spPr bwMode="auto">
          <a:xfrm>
            <a:off x="3489325" y="4406900"/>
            <a:ext cx="2301875" cy="1746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spAutoFit/>
          </a:bodyPr>
          <a:lstStyle/>
          <a:p>
            <a:pPr>
              <a:lnSpc>
                <a:spcPct val="90000"/>
              </a:lnSpc>
              <a:spcBef>
                <a:spcPct val="20000"/>
              </a:spcBef>
              <a:buClr>
                <a:srgbClr val="FF9900"/>
              </a:buClr>
              <a:buFont typeface="Wingdings" pitchFamily="2" charset="2"/>
              <a:buNone/>
              <a:defRPr/>
            </a:pPr>
            <a:r>
              <a:rPr lang="es-ES" sz="1200" b="1">
                <a:solidFill>
                  <a:srgbClr val="4F7DAE"/>
                </a:solidFill>
                <a:latin typeface="Arial" pitchFamily="34" charset="0"/>
              </a:rPr>
              <a:t>Ejecución de la formación</a:t>
            </a:r>
          </a:p>
        </p:txBody>
      </p:sp>
      <p:sp>
        <p:nvSpPr>
          <p:cNvPr id="188428" name="Rectangle 12"/>
          <p:cNvSpPr>
            <a:spLocks noChangeArrowheads="1"/>
          </p:cNvSpPr>
          <p:nvPr/>
        </p:nvSpPr>
        <p:spPr bwMode="auto">
          <a:xfrm>
            <a:off x="6156325" y="3573463"/>
            <a:ext cx="2301875" cy="1746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spAutoFit/>
          </a:bodyPr>
          <a:lstStyle/>
          <a:p>
            <a:pPr>
              <a:lnSpc>
                <a:spcPct val="90000"/>
              </a:lnSpc>
              <a:spcBef>
                <a:spcPct val="20000"/>
              </a:spcBef>
              <a:buClr>
                <a:srgbClr val="FF9900"/>
              </a:buClr>
              <a:buFont typeface="Wingdings" pitchFamily="2" charset="2"/>
              <a:buNone/>
              <a:defRPr/>
            </a:pPr>
            <a:r>
              <a:rPr lang="es-ES" sz="1200" b="1">
                <a:solidFill>
                  <a:srgbClr val="4F7DAE"/>
                </a:solidFill>
                <a:latin typeface="Arial" pitchFamily="34" charset="0"/>
              </a:rPr>
              <a:t>Exámenes o pruebas previas</a:t>
            </a:r>
          </a:p>
        </p:txBody>
      </p:sp>
      <p:sp>
        <p:nvSpPr>
          <p:cNvPr id="188429" name="Rectangle 13"/>
          <p:cNvSpPr>
            <a:spLocks noChangeArrowheads="1"/>
          </p:cNvSpPr>
          <p:nvPr/>
        </p:nvSpPr>
        <p:spPr bwMode="auto">
          <a:xfrm>
            <a:off x="6172200" y="1703388"/>
            <a:ext cx="2286000" cy="201612"/>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200" b="1">
                <a:latin typeface="Arial" pitchFamily="34" charset="0"/>
              </a:rPr>
              <a:t>Fase de evaluación</a:t>
            </a:r>
          </a:p>
        </p:txBody>
      </p:sp>
      <p:sp>
        <p:nvSpPr>
          <p:cNvPr id="188430" name="Rectangle 14"/>
          <p:cNvSpPr>
            <a:spLocks noChangeArrowheads="1"/>
          </p:cNvSpPr>
          <p:nvPr/>
        </p:nvSpPr>
        <p:spPr bwMode="auto">
          <a:xfrm>
            <a:off x="6156325" y="2852738"/>
            <a:ext cx="2301875" cy="1746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spAutoFit/>
          </a:bodyPr>
          <a:lstStyle/>
          <a:p>
            <a:pPr>
              <a:lnSpc>
                <a:spcPct val="90000"/>
              </a:lnSpc>
              <a:spcBef>
                <a:spcPct val="20000"/>
              </a:spcBef>
              <a:buClr>
                <a:srgbClr val="FF9900"/>
              </a:buClr>
              <a:buFont typeface="Wingdings" pitchFamily="2" charset="2"/>
              <a:buNone/>
              <a:defRPr/>
            </a:pPr>
            <a:r>
              <a:rPr lang="es-ES" sz="1200" b="1">
                <a:solidFill>
                  <a:srgbClr val="4F7DAE"/>
                </a:solidFill>
                <a:latin typeface="Arial" pitchFamily="34" charset="0"/>
              </a:rPr>
              <a:t>Establecimiento de criterios</a:t>
            </a:r>
          </a:p>
        </p:txBody>
      </p:sp>
      <p:sp>
        <p:nvSpPr>
          <p:cNvPr id="188431" name="Rectangle 15"/>
          <p:cNvSpPr>
            <a:spLocks noChangeArrowheads="1"/>
          </p:cNvSpPr>
          <p:nvPr/>
        </p:nvSpPr>
        <p:spPr bwMode="auto">
          <a:xfrm>
            <a:off x="3489325" y="4905375"/>
            <a:ext cx="2301875" cy="5048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spAutoFit/>
          </a:bodyPr>
          <a:lstStyle/>
          <a:p>
            <a:pPr>
              <a:lnSpc>
                <a:spcPct val="90000"/>
              </a:lnSpc>
              <a:spcBef>
                <a:spcPct val="20000"/>
              </a:spcBef>
              <a:buClr>
                <a:srgbClr val="FF9900"/>
              </a:buClr>
              <a:buFont typeface="Wingdings" pitchFamily="2" charset="2"/>
              <a:buNone/>
              <a:defRPr/>
            </a:pPr>
            <a:r>
              <a:rPr lang="es-ES" sz="1200" b="1">
                <a:solidFill>
                  <a:srgbClr val="4F7DAE"/>
                </a:solidFill>
                <a:latin typeface="Arial" pitchFamily="34" charset="0"/>
              </a:rPr>
              <a:t>Establecimiento de condiciones para el mantenimiento</a:t>
            </a:r>
          </a:p>
        </p:txBody>
      </p:sp>
      <p:sp>
        <p:nvSpPr>
          <p:cNvPr id="188432" name="Rectangle 16"/>
          <p:cNvSpPr>
            <a:spLocks noChangeArrowheads="1"/>
          </p:cNvSpPr>
          <p:nvPr/>
        </p:nvSpPr>
        <p:spPr bwMode="auto">
          <a:xfrm>
            <a:off x="6156325" y="4343400"/>
            <a:ext cx="2301875" cy="1746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spAutoFit/>
          </a:bodyPr>
          <a:lstStyle/>
          <a:p>
            <a:pPr>
              <a:lnSpc>
                <a:spcPct val="90000"/>
              </a:lnSpc>
              <a:spcBef>
                <a:spcPct val="20000"/>
              </a:spcBef>
              <a:buClr>
                <a:srgbClr val="FF9900"/>
              </a:buClr>
              <a:buFont typeface="Wingdings" pitchFamily="2" charset="2"/>
              <a:buNone/>
              <a:defRPr/>
            </a:pPr>
            <a:r>
              <a:rPr lang="es-ES" sz="1200" b="1">
                <a:solidFill>
                  <a:srgbClr val="4F7DAE"/>
                </a:solidFill>
                <a:latin typeface="Arial" pitchFamily="34" charset="0"/>
              </a:rPr>
              <a:t>Seguimiento de la formación</a:t>
            </a:r>
          </a:p>
        </p:txBody>
      </p:sp>
      <p:sp>
        <p:nvSpPr>
          <p:cNvPr id="188433" name="Rectangle 17"/>
          <p:cNvSpPr>
            <a:spLocks noChangeArrowheads="1"/>
          </p:cNvSpPr>
          <p:nvPr/>
        </p:nvSpPr>
        <p:spPr bwMode="auto">
          <a:xfrm>
            <a:off x="6156325" y="4905375"/>
            <a:ext cx="2301875" cy="3397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spAutoFit/>
          </a:bodyPr>
          <a:lstStyle/>
          <a:p>
            <a:pPr>
              <a:lnSpc>
                <a:spcPct val="90000"/>
              </a:lnSpc>
              <a:spcBef>
                <a:spcPct val="20000"/>
              </a:spcBef>
              <a:buClr>
                <a:srgbClr val="FF9900"/>
              </a:buClr>
              <a:buFont typeface="Wingdings" pitchFamily="2" charset="2"/>
              <a:buNone/>
              <a:defRPr/>
            </a:pPr>
            <a:r>
              <a:rPr lang="es-ES" sz="1200" b="1">
                <a:solidFill>
                  <a:srgbClr val="4F7DAE"/>
                </a:solidFill>
                <a:latin typeface="Arial" pitchFamily="34" charset="0"/>
              </a:rPr>
              <a:t>Evaluación del impacto de la formación</a:t>
            </a:r>
          </a:p>
        </p:txBody>
      </p:sp>
      <p:cxnSp>
        <p:nvCxnSpPr>
          <p:cNvPr id="188434" name="AutoShape 18"/>
          <p:cNvCxnSpPr>
            <a:cxnSpLocks noChangeShapeType="1"/>
            <a:stCxn id="188421" idx="3"/>
            <a:endCxn id="188430" idx="1"/>
          </p:cNvCxnSpPr>
          <p:nvPr/>
        </p:nvCxnSpPr>
        <p:spPr bwMode="auto">
          <a:xfrm flipV="1">
            <a:off x="3140075" y="2940050"/>
            <a:ext cx="3016250" cy="17463"/>
          </a:xfrm>
          <a:prstGeom prst="bentConnector3">
            <a:avLst>
              <a:gd name="adj1" fmla="val 50000"/>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88435" name="AutoShape 19"/>
          <p:cNvCxnSpPr>
            <a:cxnSpLocks noChangeShapeType="1"/>
            <a:stCxn id="188421" idx="3"/>
            <a:endCxn id="188425" idx="0"/>
          </p:cNvCxnSpPr>
          <p:nvPr/>
        </p:nvCxnSpPr>
        <p:spPr bwMode="auto">
          <a:xfrm>
            <a:off x="3140075" y="2957513"/>
            <a:ext cx="1500188" cy="614362"/>
          </a:xfrm>
          <a:prstGeom prst="bentConnector2">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88436" name="AutoShape 20"/>
          <p:cNvCxnSpPr>
            <a:cxnSpLocks noChangeShapeType="1"/>
            <a:stCxn id="188425" idx="2"/>
            <a:endCxn id="188427" idx="0"/>
          </p:cNvCxnSpPr>
          <p:nvPr/>
        </p:nvCxnSpPr>
        <p:spPr bwMode="auto">
          <a:xfrm rot="5400000">
            <a:off x="4475163" y="4241800"/>
            <a:ext cx="33020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cxnSp>
        <p:nvCxnSpPr>
          <p:cNvPr id="188437" name="AutoShape 21"/>
          <p:cNvCxnSpPr>
            <a:cxnSpLocks noChangeShapeType="1"/>
            <a:stCxn id="188427" idx="2"/>
            <a:endCxn id="188431" idx="0"/>
          </p:cNvCxnSpPr>
          <p:nvPr/>
        </p:nvCxnSpPr>
        <p:spPr bwMode="auto">
          <a:xfrm rot="5400000">
            <a:off x="4478338" y="4743450"/>
            <a:ext cx="32385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cxnSp>
        <p:nvCxnSpPr>
          <p:cNvPr id="188438" name="AutoShape 22"/>
          <p:cNvCxnSpPr>
            <a:cxnSpLocks noChangeShapeType="1"/>
            <a:stCxn id="188430" idx="2"/>
            <a:endCxn id="188428" idx="0"/>
          </p:cNvCxnSpPr>
          <p:nvPr/>
        </p:nvCxnSpPr>
        <p:spPr bwMode="auto">
          <a:xfrm rot="5400000">
            <a:off x="7034213" y="3300413"/>
            <a:ext cx="54610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cxnSp>
        <p:nvCxnSpPr>
          <p:cNvPr id="188439" name="AutoShape 23"/>
          <p:cNvCxnSpPr>
            <a:cxnSpLocks noChangeShapeType="1"/>
            <a:stCxn id="188428" idx="2"/>
            <a:endCxn id="188432" idx="0"/>
          </p:cNvCxnSpPr>
          <p:nvPr/>
        </p:nvCxnSpPr>
        <p:spPr bwMode="auto">
          <a:xfrm rot="5400000">
            <a:off x="7009607" y="4045744"/>
            <a:ext cx="595312"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cxnSp>
        <p:nvCxnSpPr>
          <p:cNvPr id="188440" name="AutoShape 24"/>
          <p:cNvCxnSpPr>
            <a:cxnSpLocks noChangeShapeType="1"/>
            <a:stCxn id="188432" idx="2"/>
            <a:endCxn id="188433" idx="0"/>
          </p:cNvCxnSpPr>
          <p:nvPr/>
        </p:nvCxnSpPr>
        <p:spPr bwMode="auto">
          <a:xfrm rot="5400000">
            <a:off x="7113588" y="4711700"/>
            <a:ext cx="387350" cy="0"/>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sp>
        <p:nvSpPr>
          <p:cNvPr id="28698" name="Text Box 30"/>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cxnSp>
        <p:nvCxnSpPr>
          <p:cNvPr id="188449" name="AutoShape 33"/>
          <p:cNvCxnSpPr>
            <a:cxnSpLocks noChangeShapeType="1"/>
            <a:stCxn id="188433" idx="2"/>
            <a:endCxn id="188424" idx="1"/>
          </p:cNvCxnSpPr>
          <p:nvPr/>
        </p:nvCxnSpPr>
        <p:spPr bwMode="auto">
          <a:xfrm rot="16200000" flipV="1">
            <a:off x="2606676" y="544512"/>
            <a:ext cx="2932112" cy="6469063"/>
          </a:xfrm>
          <a:prstGeom prst="bentConnector4">
            <a:avLst>
              <a:gd name="adj1" fmla="val -18088"/>
              <a:gd name="adj2" fmla="val 103532"/>
            </a:avLst>
          </a:prstGeom>
          <a:noFill/>
          <a:ln w="38100">
            <a:solidFill>
              <a:srgbClr val="CC3300"/>
            </a:solidFill>
            <a:miter lim="800000"/>
            <a:headEnd/>
            <a:tailEnd type="triangle" w="med" len="med"/>
          </a:ln>
          <a:effectLst>
            <a:outerShdw dist="35921" dir="2700000" algn="ctr" rotWithShape="0">
              <a:schemeClr val="bg2"/>
            </a:outerShdw>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ChangeArrowheads="1"/>
          </p:cNvSpPr>
          <p:nvPr/>
        </p:nvSpPr>
        <p:spPr bwMode="auto">
          <a:xfrm>
            <a:off x="74613" y="3352800"/>
            <a:ext cx="1068387" cy="2697163"/>
          </a:xfrm>
          <a:prstGeom prst="rect">
            <a:avLst/>
          </a:prstGeom>
          <a:solidFill>
            <a:srgbClr val="FFE4C9"/>
          </a:solidFill>
          <a:ln w="9525">
            <a:noFill/>
            <a:miter lim="800000"/>
            <a:headEnd/>
            <a:tailEnd/>
          </a:ln>
        </p:spPr>
        <p:txBody>
          <a:bodyPr wrap="none"/>
          <a:lstStyle/>
          <a:p>
            <a:pPr algn="l"/>
            <a:endParaRPr lang="es-ES" sz="1400" b="1">
              <a:solidFill>
                <a:srgbClr val="CC6600"/>
              </a:solidFill>
              <a:latin typeface="Arial" pitchFamily="34" charset="0"/>
            </a:endParaRPr>
          </a:p>
        </p:txBody>
      </p:sp>
      <p:sp>
        <p:nvSpPr>
          <p:cNvPr id="29699" name="Rectangle 2"/>
          <p:cNvSpPr>
            <a:spLocks noGrp="1" noChangeArrowheads="1"/>
          </p:cNvSpPr>
          <p:nvPr>
            <p:ph type="title"/>
          </p:nvPr>
        </p:nvSpPr>
        <p:spPr/>
        <p:txBody>
          <a:bodyPr/>
          <a:lstStyle/>
          <a:p>
            <a:pPr eaLnBrk="1" hangingPunct="1"/>
            <a:r>
              <a:rPr lang="es-ES_tradnl" smtClean="0"/>
              <a:t>Formación y perfeccionamiento</a:t>
            </a:r>
            <a:endParaRPr lang="es-ES" smtClean="0"/>
          </a:p>
        </p:txBody>
      </p:sp>
      <p:sp>
        <p:nvSpPr>
          <p:cNvPr id="29700" name="Rectangle 3"/>
          <p:cNvSpPr>
            <a:spLocks noGrp="1" noChangeArrowheads="1"/>
          </p:cNvSpPr>
          <p:nvPr>
            <p:ph type="body" idx="1"/>
          </p:nvPr>
        </p:nvSpPr>
        <p:spPr/>
        <p:txBody>
          <a:bodyPr/>
          <a:lstStyle/>
          <a:p>
            <a:pPr eaLnBrk="1" hangingPunct="1">
              <a:lnSpc>
                <a:spcPct val="100000"/>
              </a:lnSpc>
            </a:pPr>
            <a:r>
              <a:rPr lang="es-ES" sz="2800" smtClean="0"/>
              <a:t>Diseño de programas de formación</a:t>
            </a:r>
          </a:p>
          <a:p>
            <a:pPr lvl="1" eaLnBrk="1" hangingPunct="1"/>
            <a:r>
              <a:rPr lang="es-ES" sz="2400" smtClean="0"/>
              <a:t>¿</a:t>
            </a:r>
            <a:r>
              <a:rPr lang="es-ES" sz="2400" smtClean="0">
                <a:solidFill>
                  <a:srgbClr val="008000"/>
                </a:solidFill>
              </a:rPr>
              <a:t>Quién recibirá</a:t>
            </a:r>
            <a:r>
              <a:rPr lang="es-ES" sz="2400" smtClean="0"/>
              <a:t> la formación?</a:t>
            </a:r>
          </a:p>
          <a:p>
            <a:pPr lvl="1" eaLnBrk="1" hangingPunct="1"/>
            <a:r>
              <a:rPr lang="es-ES" sz="2400" smtClean="0"/>
              <a:t>¿</a:t>
            </a:r>
            <a:r>
              <a:rPr lang="es-ES" sz="2400" smtClean="0">
                <a:solidFill>
                  <a:srgbClr val="008000"/>
                </a:solidFill>
              </a:rPr>
              <a:t>Quién impartirá</a:t>
            </a:r>
            <a:r>
              <a:rPr lang="es-ES" sz="2400" smtClean="0"/>
              <a:t> la formación?</a:t>
            </a:r>
          </a:p>
          <a:p>
            <a:pPr lvl="1" eaLnBrk="1" hangingPunct="1"/>
            <a:r>
              <a:rPr lang="es-ES" sz="2400" smtClean="0"/>
              <a:t>¿Qué </a:t>
            </a:r>
            <a:r>
              <a:rPr lang="es-ES" sz="2400" smtClean="0">
                <a:solidFill>
                  <a:srgbClr val="008000"/>
                </a:solidFill>
              </a:rPr>
              <a:t>medios</a:t>
            </a:r>
            <a:r>
              <a:rPr lang="es-ES" sz="2400" smtClean="0"/>
              <a:t> se utilizarán? en función de ¿</a:t>
            </a:r>
            <a:r>
              <a:rPr lang="es-ES" sz="2400" smtClean="0">
                <a:solidFill>
                  <a:srgbClr val="008000"/>
                </a:solidFill>
              </a:rPr>
              <a:t>qué se va a enseñar</a:t>
            </a:r>
            <a:r>
              <a:rPr lang="es-ES" sz="2400" smtClean="0"/>
              <a:t>?</a:t>
            </a:r>
          </a:p>
          <a:p>
            <a:pPr lvl="1" eaLnBrk="1" hangingPunct="1"/>
            <a:r>
              <a:rPr lang="es-ES" sz="2400" smtClean="0"/>
              <a:t>¿Cuál debe ser el </a:t>
            </a:r>
            <a:r>
              <a:rPr lang="es-ES" sz="2400" smtClean="0">
                <a:solidFill>
                  <a:srgbClr val="CC6600"/>
                </a:solidFill>
              </a:rPr>
              <a:t>grado de aprendizaje</a:t>
            </a:r>
            <a:r>
              <a:rPr lang="es-ES" sz="2400" smtClean="0"/>
              <a:t>?</a:t>
            </a:r>
          </a:p>
          <a:p>
            <a:pPr lvl="2" eaLnBrk="1" hangingPunct="1"/>
            <a:r>
              <a:rPr lang="es-ES" sz="2000" smtClean="0"/>
              <a:t>básico: conocer los conceptos, las relaciones, el lenguaje</a:t>
            </a:r>
          </a:p>
          <a:p>
            <a:pPr lvl="2" eaLnBrk="1" hangingPunct="1"/>
            <a:r>
              <a:rPr lang="es-ES" sz="2000" smtClean="0"/>
              <a:t>desarrollo de habilidades: capacidades para poder hacer</a:t>
            </a:r>
          </a:p>
          <a:p>
            <a:pPr lvl="2" eaLnBrk="1" hangingPunct="1"/>
            <a:r>
              <a:rPr lang="es-ES" sz="2000" smtClean="0"/>
              <a:t>competencia de uso: mejora y experiencia complementaria</a:t>
            </a:r>
          </a:p>
          <a:p>
            <a:pPr lvl="1" eaLnBrk="1" hangingPunct="1"/>
            <a:r>
              <a:rPr lang="es-ES" sz="2400" smtClean="0"/>
              <a:t>¿</a:t>
            </a:r>
            <a:r>
              <a:rPr lang="es-ES" sz="2400" smtClean="0">
                <a:solidFill>
                  <a:srgbClr val="008000"/>
                </a:solidFill>
              </a:rPr>
              <a:t>Dónde</a:t>
            </a:r>
            <a:r>
              <a:rPr lang="es-ES" sz="2400" smtClean="0"/>
              <a:t> se llevará a cabo la formación?</a:t>
            </a:r>
          </a:p>
          <a:p>
            <a:pPr lvl="2" eaLnBrk="1" hangingPunct="1"/>
            <a:r>
              <a:rPr lang="es-ES" sz="2000" smtClean="0"/>
              <a:t>En el puesto de trabajo o fuera del puesto (dentro o fuera de la empresa)</a:t>
            </a:r>
          </a:p>
        </p:txBody>
      </p:sp>
      <p:sp>
        <p:nvSpPr>
          <p:cNvPr id="189444" name="Rectangle 4"/>
          <p:cNvSpPr>
            <a:spLocks noChangeArrowheads="1"/>
          </p:cNvSpPr>
          <p:nvPr/>
        </p:nvSpPr>
        <p:spPr bwMode="auto">
          <a:xfrm>
            <a:off x="152400" y="3429000"/>
            <a:ext cx="914400" cy="381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36000" tIns="0" rIns="36000" bIns="0"/>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Habilidades necesarias</a:t>
            </a:r>
          </a:p>
        </p:txBody>
      </p:sp>
      <p:sp>
        <p:nvSpPr>
          <p:cNvPr id="189445" name="Rectangle 5"/>
          <p:cNvSpPr>
            <a:spLocks noChangeArrowheads="1"/>
          </p:cNvSpPr>
          <p:nvPr/>
        </p:nvSpPr>
        <p:spPr bwMode="auto">
          <a:xfrm>
            <a:off x="239713" y="4497388"/>
            <a:ext cx="739775" cy="376237"/>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36000" tIns="0" rIns="36000" bIns="0">
            <a:spAutoFit/>
          </a:bodyPr>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Grado</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necesario</a:t>
            </a:r>
          </a:p>
        </p:txBody>
      </p:sp>
      <p:sp>
        <p:nvSpPr>
          <p:cNvPr id="189446" name="Rectangle 6"/>
          <p:cNvSpPr>
            <a:spLocks noChangeArrowheads="1"/>
          </p:cNvSpPr>
          <p:nvPr/>
        </p:nvSpPr>
        <p:spPr bwMode="auto">
          <a:xfrm>
            <a:off x="236538" y="5562600"/>
            <a:ext cx="749300" cy="376238"/>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lIns="36000" tIns="0" rIns="36000" bIns="0">
            <a:spAutoFit/>
          </a:bodyPr>
          <a:lstStyle/>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Programa</a:t>
            </a:r>
          </a:p>
          <a:p>
            <a:pPr>
              <a:lnSpc>
                <a:spcPct val="90000"/>
              </a:lnSpc>
              <a:spcBef>
                <a:spcPct val="20000"/>
              </a:spcBef>
              <a:buClr>
                <a:srgbClr val="FF9900"/>
              </a:buClr>
              <a:buFont typeface="Wingdings" pitchFamily="2" charset="2"/>
              <a:buNone/>
              <a:defRPr/>
            </a:pPr>
            <a:r>
              <a:rPr lang="es-ES" sz="1200">
                <a:solidFill>
                  <a:srgbClr val="4F7DAE"/>
                </a:solidFill>
                <a:latin typeface="Arial" pitchFamily="34" charset="0"/>
              </a:rPr>
              <a:t>requerido</a:t>
            </a:r>
          </a:p>
        </p:txBody>
      </p:sp>
      <p:cxnSp>
        <p:nvCxnSpPr>
          <p:cNvPr id="189447" name="AutoShape 7"/>
          <p:cNvCxnSpPr>
            <a:cxnSpLocks noChangeShapeType="1"/>
            <a:stCxn id="189444" idx="2"/>
            <a:endCxn id="189445" idx="0"/>
          </p:cNvCxnSpPr>
          <p:nvPr/>
        </p:nvCxnSpPr>
        <p:spPr bwMode="auto">
          <a:xfrm rot="5400000">
            <a:off x="265906" y="4153694"/>
            <a:ext cx="687388" cy="0"/>
          </a:xfrm>
          <a:prstGeom prst="straightConnector1">
            <a:avLst/>
          </a:prstGeom>
          <a:noFill/>
          <a:ln w="19050">
            <a:solidFill>
              <a:srgbClr val="CC3300"/>
            </a:solidFill>
            <a:round/>
            <a:headEnd/>
            <a:tailEnd type="triangle" w="med" len="med"/>
          </a:ln>
          <a:effectLst>
            <a:outerShdw dist="35921" dir="2700000" algn="ctr" rotWithShape="0">
              <a:schemeClr val="bg2"/>
            </a:outerShdw>
          </a:effectLst>
        </p:spPr>
      </p:cxnSp>
      <p:cxnSp>
        <p:nvCxnSpPr>
          <p:cNvPr id="189448" name="AutoShape 8"/>
          <p:cNvCxnSpPr>
            <a:cxnSpLocks noChangeShapeType="1"/>
            <a:stCxn id="189445" idx="2"/>
            <a:endCxn id="189446" idx="0"/>
          </p:cNvCxnSpPr>
          <p:nvPr/>
        </p:nvCxnSpPr>
        <p:spPr bwMode="auto">
          <a:xfrm rot="16200000" flipH="1">
            <a:off x="265906" y="5217319"/>
            <a:ext cx="688975" cy="1588"/>
          </a:xfrm>
          <a:prstGeom prst="bentConnector3">
            <a:avLst>
              <a:gd name="adj1" fmla="val 50000"/>
            </a:avLst>
          </a:prstGeom>
          <a:noFill/>
          <a:ln w="19050">
            <a:solidFill>
              <a:srgbClr val="CC3300"/>
            </a:solidFill>
            <a:miter lim="800000"/>
            <a:headEnd/>
            <a:tailEnd type="triangle" w="med" len="med"/>
          </a:ln>
          <a:effectLst>
            <a:outerShdw dist="35921" dir="2700000" algn="ctr" rotWithShape="0">
              <a:schemeClr val="bg2"/>
            </a:outerShdw>
          </a:effectLst>
        </p:spPr>
      </p:cxnSp>
      <p:sp>
        <p:nvSpPr>
          <p:cNvPr id="29706" name="Text Box 10"/>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8001000" cy="609600"/>
          </a:xfrm>
        </p:spPr>
        <p:txBody>
          <a:bodyPr/>
          <a:lstStyle/>
          <a:p>
            <a:pPr eaLnBrk="1" hangingPunct="1"/>
            <a:r>
              <a:rPr lang="es-ES_tradnl" smtClean="0"/>
              <a:t>Formación y perfeccionamiento: </a:t>
            </a:r>
            <a:r>
              <a:rPr lang="es-ES_tradnl" sz="2400" smtClean="0"/>
              <a:t>métodos y medios</a:t>
            </a:r>
            <a:endParaRPr lang="es-ES" sz="2400" smtClean="0"/>
          </a:p>
        </p:txBody>
      </p:sp>
      <p:sp>
        <p:nvSpPr>
          <p:cNvPr id="30723" name="Rectangle 3"/>
          <p:cNvSpPr>
            <a:spLocks noGrp="1" noChangeArrowheads="1"/>
          </p:cNvSpPr>
          <p:nvPr>
            <p:ph type="body" idx="1"/>
          </p:nvPr>
        </p:nvSpPr>
        <p:spPr/>
        <p:txBody>
          <a:bodyPr/>
          <a:lstStyle/>
          <a:p>
            <a:pPr eaLnBrk="1" hangingPunct="1">
              <a:lnSpc>
                <a:spcPct val="80000"/>
              </a:lnSpc>
            </a:pPr>
            <a:r>
              <a:rPr lang="es-ES" sz="2000" smtClean="0"/>
              <a:t>Métodos</a:t>
            </a:r>
          </a:p>
          <a:p>
            <a:pPr lvl="1" eaLnBrk="1" hangingPunct="1">
              <a:lnSpc>
                <a:spcPct val="90000"/>
              </a:lnSpc>
            </a:pPr>
            <a:r>
              <a:rPr lang="es-ES" sz="1800" smtClean="0"/>
              <a:t>En el puesto de trabajo:</a:t>
            </a:r>
          </a:p>
          <a:p>
            <a:pPr lvl="2" eaLnBrk="1" hangingPunct="1">
              <a:lnSpc>
                <a:spcPct val="90000"/>
              </a:lnSpc>
            </a:pPr>
            <a:r>
              <a:rPr lang="es-ES" sz="1600" smtClean="0"/>
              <a:t>Por enseñanza directa en el puesto</a:t>
            </a:r>
          </a:p>
          <a:p>
            <a:pPr lvl="2" eaLnBrk="1" hangingPunct="1">
              <a:lnSpc>
                <a:spcPct val="90000"/>
              </a:lnSpc>
            </a:pPr>
            <a:r>
              <a:rPr lang="es-ES" sz="1600" smtClean="0"/>
              <a:t>Formación de aprendiz</a:t>
            </a:r>
          </a:p>
          <a:p>
            <a:pPr lvl="2" eaLnBrk="1" hangingPunct="1">
              <a:lnSpc>
                <a:spcPct val="90000"/>
              </a:lnSpc>
            </a:pPr>
            <a:r>
              <a:rPr lang="es-ES" sz="1600" smtClean="0"/>
              <a:t>Contratos en prácticas (Conv. Coop. Eductativa)</a:t>
            </a:r>
          </a:p>
          <a:p>
            <a:pPr lvl="2" eaLnBrk="1" hangingPunct="1">
              <a:lnSpc>
                <a:spcPct val="90000"/>
              </a:lnSpc>
            </a:pPr>
            <a:r>
              <a:rPr lang="es-ES" sz="1600" smtClean="0"/>
              <a:t>Ayudantía a un número variado de puestos de trabajo</a:t>
            </a:r>
          </a:p>
          <a:p>
            <a:pPr lvl="2" eaLnBrk="1" hangingPunct="1">
              <a:lnSpc>
                <a:spcPct val="90000"/>
              </a:lnSpc>
            </a:pPr>
            <a:r>
              <a:rPr lang="es-ES" sz="1600" smtClean="0"/>
              <a:t>Programas de rotación de puestos de trabajo: motivación y efectos a LP</a:t>
            </a:r>
          </a:p>
          <a:p>
            <a:pPr lvl="2" eaLnBrk="1" hangingPunct="1">
              <a:lnSpc>
                <a:spcPct val="90000"/>
              </a:lnSpc>
            </a:pPr>
            <a:r>
              <a:rPr lang="es-ES" sz="1600" smtClean="0"/>
              <a:t>Programas de preparación y tutoría por supervisores</a:t>
            </a:r>
          </a:p>
          <a:p>
            <a:pPr lvl="1" eaLnBrk="1" hangingPunct="1">
              <a:lnSpc>
                <a:spcPct val="90000"/>
              </a:lnSpc>
            </a:pPr>
            <a:r>
              <a:rPr lang="es-ES" sz="1800" smtClean="0"/>
              <a:t>Fuera del puesto de trabajo:</a:t>
            </a:r>
          </a:p>
          <a:p>
            <a:pPr lvl="2" eaLnBrk="1" hangingPunct="1">
              <a:lnSpc>
                <a:spcPct val="90000"/>
              </a:lnSpc>
            </a:pPr>
            <a:r>
              <a:rPr lang="es-ES" sz="1600" smtClean="0"/>
              <a:t>Programas específicos con asistencia de terceros</a:t>
            </a:r>
          </a:p>
          <a:p>
            <a:pPr lvl="2" eaLnBrk="1" hangingPunct="1">
              <a:lnSpc>
                <a:spcPct val="90000"/>
              </a:lnSpc>
            </a:pPr>
            <a:r>
              <a:rPr lang="es-ES" sz="1600" smtClean="0"/>
              <a:t>Autoaprendizaje: materiales autodidácticos, multimedia, e-learning. Evaluación y seguimiento</a:t>
            </a:r>
          </a:p>
          <a:p>
            <a:pPr lvl="1" eaLnBrk="1" hangingPunct="1">
              <a:lnSpc>
                <a:spcPct val="90000"/>
              </a:lnSpc>
            </a:pPr>
            <a:r>
              <a:rPr lang="es-ES" sz="1800" smtClean="0"/>
              <a:t>Fuera del lugar de trabajo</a:t>
            </a:r>
          </a:p>
          <a:p>
            <a:pPr lvl="2" eaLnBrk="1" hangingPunct="1">
              <a:lnSpc>
                <a:spcPct val="90000"/>
              </a:lnSpc>
            </a:pPr>
            <a:r>
              <a:rPr lang="es-ES" sz="1600" smtClean="0"/>
              <a:t>Cursos reglados de la oferta existente</a:t>
            </a:r>
          </a:p>
          <a:p>
            <a:pPr lvl="2" eaLnBrk="1" hangingPunct="1">
              <a:lnSpc>
                <a:spcPct val="90000"/>
              </a:lnSpc>
            </a:pPr>
            <a:r>
              <a:rPr lang="es-ES" sz="1600" smtClean="0"/>
              <a:t>Cursos desarrollados a medida por entidades externas o por la propia empresa</a:t>
            </a:r>
          </a:p>
          <a:p>
            <a:pPr lvl="2" eaLnBrk="1" hangingPunct="1">
              <a:lnSpc>
                <a:spcPct val="90000"/>
              </a:lnSpc>
            </a:pPr>
            <a:r>
              <a:rPr lang="es-ES" sz="1600" smtClean="0"/>
              <a:t>Conferencias, debates, a menudo en ferias y/o asociaciones del sector</a:t>
            </a:r>
          </a:p>
          <a:p>
            <a:pPr lvl="2" eaLnBrk="1" hangingPunct="1">
              <a:lnSpc>
                <a:spcPct val="90000"/>
              </a:lnSpc>
            </a:pPr>
            <a:r>
              <a:rPr lang="es-ES" sz="1600" smtClean="0"/>
              <a:t>Simulación: presentar situaciones que simulan en entorno real (juegos de empresa, ejercicios de bandeja, simuladores de vuelo, ...)</a:t>
            </a:r>
          </a:p>
          <a:p>
            <a:pPr lvl="2" eaLnBrk="1" hangingPunct="1">
              <a:lnSpc>
                <a:spcPct val="90000"/>
              </a:lnSpc>
            </a:pPr>
            <a:r>
              <a:rPr lang="es-ES" sz="1600" smtClean="0"/>
              <a:t>Representación de papeles (juegos de rol)</a:t>
            </a:r>
          </a:p>
          <a:p>
            <a:pPr eaLnBrk="1" hangingPunct="1">
              <a:lnSpc>
                <a:spcPct val="80000"/>
              </a:lnSpc>
            </a:pPr>
            <a:endParaRPr lang="es-ES" sz="2000" smtClean="0"/>
          </a:p>
        </p:txBody>
      </p:sp>
      <p:sp>
        <p:nvSpPr>
          <p:cNvPr id="30724"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0"/>
            <a:ext cx="8077200" cy="609600"/>
          </a:xfrm>
        </p:spPr>
        <p:txBody>
          <a:bodyPr/>
          <a:lstStyle/>
          <a:p>
            <a:pPr eaLnBrk="1" hangingPunct="1"/>
            <a:r>
              <a:rPr lang="es-ES_tradnl" smtClean="0"/>
              <a:t>Gestión y Planificación de carreras profesionales</a:t>
            </a:r>
            <a:endParaRPr lang="es-ES" smtClean="0"/>
          </a:p>
        </p:txBody>
      </p:sp>
      <p:sp>
        <p:nvSpPr>
          <p:cNvPr id="31747" name="Rectangle 3"/>
          <p:cNvSpPr>
            <a:spLocks noGrp="1" noChangeArrowheads="1"/>
          </p:cNvSpPr>
          <p:nvPr>
            <p:ph type="body" idx="1"/>
          </p:nvPr>
        </p:nvSpPr>
        <p:spPr/>
        <p:txBody>
          <a:bodyPr/>
          <a:lstStyle/>
          <a:p>
            <a:pPr eaLnBrk="1" hangingPunct="1">
              <a:lnSpc>
                <a:spcPct val="80000"/>
              </a:lnSpc>
            </a:pPr>
            <a:r>
              <a:rPr lang="es-ES" smtClean="0"/>
              <a:t>El empleado y la gestión de la carrera profesional</a:t>
            </a:r>
          </a:p>
          <a:p>
            <a:pPr lvl="1" eaLnBrk="1" hangingPunct="1">
              <a:lnSpc>
                <a:spcPct val="90000"/>
              </a:lnSpc>
            </a:pPr>
            <a:r>
              <a:rPr lang="es-ES" smtClean="0"/>
              <a:t>La gestión de la carrera profesional es cada vez más vista como una responsabilidad del individuo. </a:t>
            </a:r>
            <a:r>
              <a:rPr lang="es-ES" smtClean="0">
                <a:solidFill>
                  <a:srgbClr val="008000"/>
                </a:solidFill>
              </a:rPr>
              <a:t>¿</a:t>
            </a:r>
            <a:r>
              <a:rPr lang="es-ES" i="1" smtClean="0">
                <a:solidFill>
                  <a:srgbClr val="008000"/>
                </a:solidFill>
              </a:rPr>
              <a:t>Qué quiero ser de mayor</a:t>
            </a:r>
            <a:r>
              <a:rPr lang="es-ES" smtClean="0">
                <a:solidFill>
                  <a:srgbClr val="008000"/>
                </a:solidFill>
              </a:rPr>
              <a:t>?</a:t>
            </a:r>
          </a:p>
          <a:p>
            <a:pPr lvl="1" eaLnBrk="1" hangingPunct="1">
              <a:lnSpc>
                <a:spcPct val="90000"/>
              </a:lnSpc>
            </a:pPr>
            <a:r>
              <a:rPr lang="es-ES" smtClean="0"/>
              <a:t>Las elecciones profesionales están afectadas por: </a:t>
            </a:r>
            <a:r>
              <a:rPr lang="es-ES" smtClean="0">
                <a:solidFill>
                  <a:srgbClr val="008000"/>
                </a:solidFill>
              </a:rPr>
              <a:t>intereses, auto-concepto, personalidad y entorno social</a:t>
            </a:r>
            <a:r>
              <a:rPr lang="es-ES" smtClean="0"/>
              <a:t> que a la empresa le interesa conocer</a:t>
            </a:r>
          </a:p>
          <a:p>
            <a:pPr eaLnBrk="1" hangingPunct="1">
              <a:lnSpc>
                <a:spcPct val="80000"/>
              </a:lnSpc>
            </a:pPr>
            <a:r>
              <a:rPr lang="es-ES" smtClean="0"/>
              <a:t>La empresa y la planificación de carreras profesionales</a:t>
            </a:r>
          </a:p>
          <a:p>
            <a:pPr lvl="1" eaLnBrk="1" hangingPunct="1">
              <a:lnSpc>
                <a:spcPct val="90000"/>
              </a:lnSpc>
            </a:pPr>
            <a:r>
              <a:rPr lang="es-ES" smtClean="0"/>
              <a:t>La empresa tiene mucho a ganar del desarrollo de su capital humano. No lo puede forzar, pero lo puede </a:t>
            </a:r>
            <a:r>
              <a:rPr lang="es-ES" smtClean="0">
                <a:solidFill>
                  <a:srgbClr val="008000"/>
                </a:solidFill>
              </a:rPr>
              <a:t>facilitar, influir</a:t>
            </a:r>
          </a:p>
          <a:p>
            <a:pPr lvl="1" eaLnBrk="1" hangingPunct="1">
              <a:lnSpc>
                <a:spcPct val="90000"/>
              </a:lnSpc>
            </a:pPr>
            <a:r>
              <a:rPr lang="es-ES" smtClean="0"/>
              <a:t>La empresa puede adoptar </a:t>
            </a:r>
            <a:r>
              <a:rPr lang="es-ES" smtClean="0">
                <a:solidFill>
                  <a:srgbClr val="008000"/>
                </a:solidFill>
              </a:rPr>
              <a:t>diversas medidas para colaborar</a:t>
            </a:r>
            <a:r>
              <a:rPr lang="es-ES" smtClean="0"/>
              <a:t> en el  desarrollo de la carrera profesional del individuo y conseguir así sus objetivos en relación con la planificación de RRHH</a:t>
            </a:r>
          </a:p>
          <a:p>
            <a:pPr eaLnBrk="1" hangingPunct="1">
              <a:lnSpc>
                <a:spcPct val="80000"/>
              </a:lnSpc>
            </a:pPr>
            <a:r>
              <a:rPr lang="es-ES" smtClean="0"/>
              <a:t>El </a:t>
            </a:r>
            <a:r>
              <a:rPr lang="es-ES" smtClean="0">
                <a:solidFill>
                  <a:srgbClr val="008000"/>
                </a:solidFill>
              </a:rPr>
              <a:t>individuo</a:t>
            </a:r>
            <a:r>
              <a:rPr lang="es-ES" smtClean="0"/>
              <a:t> decide qué quiere hacer y la </a:t>
            </a:r>
            <a:r>
              <a:rPr lang="es-ES" smtClean="0">
                <a:solidFill>
                  <a:srgbClr val="008000"/>
                </a:solidFill>
              </a:rPr>
              <a:t>empresa</a:t>
            </a:r>
            <a:r>
              <a:rPr lang="es-ES" smtClean="0"/>
              <a:t> qué oportunidades ofrece y qué actividades de desarrollo serán requisitos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0"/>
            <a:ext cx="8077200" cy="609600"/>
          </a:xfrm>
        </p:spPr>
        <p:txBody>
          <a:bodyPr/>
          <a:lstStyle/>
          <a:p>
            <a:pPr eaLnBrk="1" hangingPunct="1"/>
            <a:r>
              <a:rPr lang="es-ES_tradnl" smtClean="0"/>
              <a:t>Gestión y Planificación de carreras profesionales</a:t>
            </a:r>
            <a:endParaRPr lang="es-ES" smtClean="0"/>
          </a:p>
        </p:txBody>
      </p:sp>
      <p:sp>
        <p:nvSpPr>
          <p:cNvPr id="32771" name="Rectangle 3"/>
          <p:cNvSpPr>
            <a:spLocks noGrp="1" noChangeArrowheads="1"/>
          </p:cNvSpPr>
          <p:nvPr>
            <p:ph type="body" idx="1"/>
          </p:nvPr>
        </p:nvSpPr>
        <p:spPr>
          <a:xfrm>
            <a:off x="685800" y="990600"/>
            <a:ext cx="8305800" cy="5181600"/>
          </a:xfrm>
        </p:spPr>
        <p:txBody>
          <a:bodyPr/>
          <a:lstStyle/>
          <a:p>
            <a:pPr eaLnBrk="1" hangingPunct="1"/>
            <a:r>
              <a:rPr lang="es-ES" sz="2800" smtClean="0"/>
              <a:t>Objetivos desde el punto de vista de la empresa</a:t>
            </a:r>
          </a:p>
          <a:p>
            <a:pPr lvl="1" eaLnBrk="1" hangingPunct="1">
              <a:lnSpc>
                <a:spcPct val="90000"/>
              </a:lnSpc>
            </a:pPr>
            <a:r>
              <a:rPr lang="es-ES" sz="2400" smtClean="0"/>
              <a:t>Beneficios de ayudar a sus empleados a tomar decisiones: </a:t>
            </a:r>
            <a:r>
              <a:rPr lang="es-ES" sz="2400" smtClean="0">
                <a:solidFill>
                  <a:srgbClr val="008000"/>
                </a:solidFill>
              </a:rPr>
              <a:t>mayor satisfacción y lealtad</a:t>
            </a:r>
            <a:r>
              <a:rPr lang="es-ES" sz="2400" smtClean="0"/>
              <a:t> a la organización</a:t>
            </a:r>
          </a:p>
          <a:p>
            <a:pPr lvl="1" eaLnBrk="1" hangingPunct="1">
              <a:lnSpc>
                <a:spcPct val="90000"/>
              </a:lnSpc>
            </a:pPr>
            <a:r>
              <a:rPr lang="es-ES" sz="2400" smtClean="0"/>
              <a:t>La empresa identifica los </a:t>
            </a:r>
            <a:r>
              <a:rPr lang="es-ES" sz="2400" smtClean="0">
                <a:solidFill>
                  <a:srgbClr val="008000"/>
                </a:solidFill>
              </a:rPr>
              <a:t>empleados que tienen potencial</a:t>
            </a:r>
            <a:r>
              <a:rPr lang="es-ES" sz="2400" smtClean="0"/>
              <a:t> y resultan interesantes en relación con la planificación a LP</a:t>
            </a:r>
          </a:p>
          <a:p>
            <a:pPr lvl="1" eaLnBrk="1" hangingPunct="1">
              <a:lnSpc>
                <a:spcPct val="90000"/>
              </a:lnSpc>
            </a:pPr>
            <a:r>
              <a:rPr lang="es-ES" sz="2400" smtClean="0"/>
              <a:t>Debe poner los medios para ofrecer a estos empleados la oportunidad de seguir una carrera profesional en la firma</a:t>
            </a:r>
          </a:p>
          <a:p>
            <a:pPr lvl="1" eaLnBrk="1" hangingPunct="1">
              <a:lnSpc>
                <a:spcPct val="90000"/>
              </a:lnSpc>
            </a:pPr>
            <a:r>
              <a:rPr lang="es-ES" sz="2400" smtClean="0"/>
              <a:t>Los ciclos económicos de </a:t>
            </a:r>
            <a:r>
              <a:rPr lang="es-ES" sz="2400" smtClean="0">
                <a:solidFill>
                  <a:srgbClr val="008000"/>
                </a:solidFill>
              </a:rPr>
              <a:t>estancamiento</a:t>
            </a:r>
            <a:r>
              <a:rPr lang="es-ES" sz="2400" smtClean="0"/>
              <a:t> y la tendencia a </a:t>
            </a:r>
            <a:r>
              <a:rPr lang="es-ES" sz="2400" smtClean="0">
                <a:solidFill>
                  <a:srgbClr val="008000"/>
                </a:solidFill>
              </a:rPr>
              <a:t>reducir costes</a:t>
            </a:r>
            <a:r>
              <a:rPr lang="es-ES" sz="2400" smtClean="0"/>
              <a:t> y </a:t>
            </a:r>
            <a:r>
              <a:rPr lang="es-ES" sz="2400" smtClean="0">
                <a:solidFill>
                  <a:srgbClr val="008000"/>
                </a:solidFill>
              </a:rPr>
              <a:t>aplanar estructuras</a:t>
            </a:r>
            <a:r>
              <a:rPr lang="es-ES" sz="2400" smtClean="0"/>
              <a:t> obligan a las empresas a ser </a:t>
            </a:r>
            <a:r>
              <a:rPr lang="es-ES" sz="2400" smtClean="0">
                <a:solidFill>
                  <a:srgbClr val="008000"/>
                </a:solidFill>
              </a:rPr>
              <a:t>más creativas</a:t>
            </a:r>
            <a:r>
              <a:rPr lang="es-ES" sz="2400" smtClean="0"/>
              <a:t> en proporcionar oportunidades de carrera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s-ES_tradnl" smtClean="0"/>
              <a:t>Objetivos del área de RRHH</a:t>
            </a:r>
            <a:endParaRPr lang="es-ES" smtClean="0"/>
          </a:p>
        </p:txBody>
      </p:sp>
      <p:sp>
        <p:nvSpPr>
          <p:cNvPr id="6147" name="Rectangle 3"/>
          <p:cNvSpPr>
            <a:spLocks noGrp="1" noChangeArrowheads="1"/>
          </p:cNvSpPr>
          <p:nvPr>
            <p:ph type="body" idx="1"/>
          </p:nvPr>
        </p:nvSpPr>
        <p:spPr/>
        <p:txBody>
          <a:bodyPr/>
          <a:lstStyle/>
          <a:p>
            <a:pPr eaLnBrk="1" hangingPunct="1">
              <a:lnSpc>
                <a:spcPct val="80000"/>
              </a:lnSpc>
            </a:pPr>
            <a:r>
              <a:rPr lang="es-ES" sz="2000" dirty="0" smtClean="0"/>
              <a:t>Objetivos explícitos:</a:t>
            </a:r>
          </a:p>
          <a:p>
            <a:pPr lvl="1" eaLnBrk="1" hangingPunct="1">
              <a:lnSpc>
                <a:spcPct val="90000"/>
              </a:lnSpc>
            </a:pPr>
            <a:r>
              <a:rPr lang="es-ES" sz="1800" dirty="0" smtClean="0"/>
              <a:t>Atraer candidatos potencialmente capacitados para el puesto</a:t>
            </a:r>
          </a:p>
          <a:p>
            <a:pPr lvl="1" eaLnBrk="1" hangingPunct="1">
              <a:lnSpc>
                <a:spcPct val="90000"/>
              </a:lnSpc>
            </a:pPr>
            <a:r>
              <a:rPr lang="es-ES" sz="1800" dirty="0" smtClean="0"/>
              <a:t>Retener a los empleados deseables (y </a:t>
            </a:r>
            <a:r>
              <a:rPr lang="es-ES" sz="1800" smtClean="0"/>
              <a:t>lo contrario)</a:t>
            </a:r>
          </a:p>
          <a:p>
            <a:pPr lvl="1" eaLnBrk="1" hangingPunct="1">
              <a:lnSpc>
                <a:spcPct val="90000"/>
              </a:lnSpc>
            </a:pPr>
            <a:r>
              <a:rPr lang="es-ES" sz="1800" dirty="0" smtClean="0"/>
              <a:t>Motivar a los empleados</a:t>
            </a:r>
          </a:p>
          <a:p>
            <a:pPr lvl="1" eaLnBrk="1" hangingPunct="1">
              <a:lnSpc>
                <a:spcPct val="90000"/>
              </a:lnSpc>
            </a:pPr>
            <a:r>
              <a:rPr lang="es-ES" sz="1800" dirty="0" smtClean="0"/>
              <a:t>Promover el </a:t>
            </a:r>
            <a:r>
              <a:rPr lang="es-ES" sz="1800" i="1" dirty="0" smtClean="0">
                <a:solidFill>
                  <a:srgbClr val="008000"/>
                </a:solidFill>
              </a:rPr>
              <a:t>crecimiento</a:t>
            </a:r>
            <a:r>
              <a:rPr lang="es-ES" sz="1800" dirty="0" smtClean="0"/>
              <a:t> de los empleados dentro de la organización</a:t>
            </a:r>
          </a:p>
          <a:p>
            <a:pPr eaLnBrk="1" hangingPunct="1">
              <a:lnSpc>
                <a:spcPct val="80000"/>
              </a:lnSpc>
            </a:pPr>
            <a:r>
              <a:rPr lang="es-ES" sz="2000" dirty="0" smtClean="0"/>
              <a:t>Objetivos implícitos:</a:t>
            </a:r>
          </a:p>
          <a:p>
            <a:pPr lvl="1" eaLnBrk="1" hangingPunct="1">
              <a:lnSpc>
                <a:spcPct val="90000"/>
              </a:lnSpc>
            </a:pPr>
            <a:r>
              <a:rPr lang="es-ES" sz="1800" dirty="0" smtClean="0"/>
              <a:t>Productividad (no sólo cantidad, sino también calidad)</a:t>
            </a:r>
          </a:p>
          <a:p>
            <a:pPr lvl="1" eaLnBrk="1" hangingPunct="1">
              <a:lnSpc>
                <a:spcPct val="90000"/>
              </a:lnSpc>
            </a:pPr>
            <a:r>
              <a:rPr lang="es-ES" sz="1800" dirty="0" smtClean="0"/>
              <a:t>Calidad de vida en el trabajo</a:t>
            </a:r>
          </a:p>
          <a:p>
            <a:pPr lvl="1" eaLnBrk="1" hangingPunct="1">
              <a:lnSpc>
                <a:spcPct val="90000"/>
              </a:lnSpc>
            </a:pPr>
            <a:r>
              <a:rPr lang="es-ES" sz="1800" dirty="0" smtClean="0"/>
              <a:t>Cumplimiento de la normativa legal</a:t>
            </a:r>
          </a:p>
          <a:p>
            <a:pPr eaLnBrk="1" hangingPunct="1">
              <a:lnSpc>
                <a:spcPct val="80000"/>
              </a:lnSpc>
            </a:pPr>
            <a:r>
              <a:rPr lang="es-ES" sz="2000" dirty="0" smtClean="0"/>
              <a:t>Objetivos a largo plazo</a:t>
            </a:r>
          </a:p>
          <a:p>
            <a:pPr lvl="1" eaLnBrk="1" hangingPunct="1">
              <a:lnSpc>
                <a:spcPct val="90000"/>
              </a:lnSpc>
            </a:pPr>
            <a:r>
              <a:rPr lang="es-ES" sz="1800" dirty="0" smtClean="0"/>
              <a:t>Contribuir a la rentabilidad y la competitividad de la empresa</a:t>
            </a:r>
          </a:p>
          <a:p>
            <a:pPr eaLnBrk="1" hangingPunct="1">
              <a:lnSpc>
                <a:spcPct val="80000"/>
              </a:lnSpc>
            </a:pPr>
            <a:r>
              <a:rPr lang="es-ES" sz="2000" dirty="0" smtClean="0"/>
              <a:t>Y en general, asegurar que la organización dispone a corto y a largo plazo de los recursos humanos que necesita tanto en cantidad como en calidad y con la flexibilidad necesaria</a:t>
            </a:r>
          </a:p>
          <a:p>
            <a:pPr lvl="1" eaLnBrk="1" hangingPunct="1">
              <a:lnSpc>
                <a:spcPct val="90000"/>
              </a:lnSpc>
            </a:pPr>
            <a:r>
              <a:rPr lang="es-ES" sz="1800" dirty="0" smtClean="0"/>
              <a:t>Para conseguirlo RRHH desarrolla una </a:t>
            </a:r>
            <a:r>
              <a:rPr lang="es-ES" sz="1800" dirty="0" smtClean="0">
                <a:solidFill>
                  <a:srgbClr val="008000"/>
                </a:solidFill>
              </a:rPr>
              <a:t>funciones</a:t>
            </a:r>
            <a:r>
              <a:rPr lang="es-ES" sz="1800" dirty="0" smtClean="0"/>
              <a:t> que ha de planificar en el tiempo y que persiguen conocer los puestos de trabajo, cubrirlo con las personas adecuadas, aprovechar su capacidad de crecimiento y hacer seguimiento del “contrato”</a:t>
            </a:r>
            <a:endParaRPr lang="es-ES" sz="1800" dirty="0" smtClean="0">
              <a:solidFill>
                <a:srgbClr val="008000"/>
              </a:solidFill>
            </a:endParaRPr>
          </a:p>
        </p:txBody>
      </p:sp>
      <p:sp>
        <p:nvSpPr>
          <p:cNvPr id="6148" name="Rectangle 5"/>
          <p:cNvSpPr>
            <a:spLocks noChangeArrowheads="1"/>
          </p:cNvSpPr>
          <p:nvPr/>
        </p:nvSpPr>
        <p:spPr bwMode="auto">
          <a:xfrm>
            <a:off x="684213" y="4356100"/>
            <a:ext cx="8064500" cy="792163"/>
          </a:xfrm>
          <a:prstGeom prst="rect">
            <a:avLst/>
          </a:prstGeom>
          <a:solidFill>
            <a:srgbClr val="4F7DAE">
              <a:alpha val="25098"/>
            </a:srgbClr>
          </a:solidFill>
          <a:ln w="9525">
            <a:no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s-ES_tradnl" smtClean="0"/>
              <a:t>Evaluación del rendimiento</a:t>
            </a:r>
            <a:endParaRPr lang="es-ES" smtClean="0"/>
          </a:p>
        </p:txBody>
      </p:sp>
      <p:sp>
        <p:nvSpPr>
          <p:cNvPr id="33795" name="Rectangle 3"/>
          <p:cNvSpPr>
            <a:spLocks noGrp="1" noChangeArrowheads="1"/>
          </p:cNvSpPr>
          <p:nvPr>
            <p:ph type="body" idx="1"/>
          </p:nvPr>
        </p:nvSpPr>
        <p:spPr/>
        <p:txBody>
          <a:bodyPr/>
          <a:lstStyle/>
          <a:p>
            <a:pPr eaLnBrk="1" hangingPunct="1">
              <a:lnSpc>
                <a:spcPct val="100000"/>
              </a:lnSpc>
            </a:pPr>
            <a:r>
              <a:rPr lang="es-ES" sz="2000" smtClean="0"/>
              <a:t>Procedimiento estructurado y sistemático para medir, evaluar e influir sobre los atributos, comportamientos y resultados relacionados con el trabajo</a:t>
            </a:r>
          </a:p>
          <a:p>
            <a:pPr eaLnBrk="1" hangingPunct="1">
              <a:lnSpc>
                <a:spcPct val="100000"/>
              </a:lnSpc>
            </a:pPr>
            <a:r>
              <a:rPr lang="es-ES" sz="2000" smtClean="0"/>
              <a:t>El sistema de evaluación del rendimiento contempla</a:t>
            </a:r>
          </a:p>
          <a:p>
            <a:pPr lvl="1" eaLnBrk="1" hangingPunct="1"/>
            <a:r>
              <a:rPr lang="es-ES" sz="1800" smtClean="0"/>
              <a:t>Las </a:t>
            </a:r>
            <a:r>
              <a:rPr lang="es-ES" sz="1800" smtClean="0">
                <a:solidFill>
                  <a:srgbClr val="008000"/>
                </a:solidFill>
              </a:rPr>
              <a:t>formas y métodos</a:t>
            </a:r>
            <a:r>
              <a:rPr lang="es-ES" sz="1800" smtClean="0"/>
              <a:t> empleados para recabar los datos</a:t>
            </a:r>
          </a:p>
          <a:p>
            <a:pPr lvl="1" eaLnBrk="1" hangingPunct="1"/>
            <a:r>
              <a:rPr lang="es-ES" sz="1800" smtClean="0"/>
              <a:t>los </a:t>
            </a:r>
            <a:r>
              <a:rPr lang="es-ES" sz="1800" smtClean="0">
                <a:solidFill>
                  <a:srgbClr val="008000"/>
                </a:solidFill>
              </a:rPr>
              <a:t>criterios</a:t>
            </a:r>
            <a:r>
              <a:rPr lang="es-ES" sz="1800" smtClean="0"/>
              <a:t> para fijar estándares de rendimiento</a:t>
            </a:r>
          </a:p>
          <a:p>
            <a:pPr lvl="1" eaLnBrk="1" hangingPunct="1"/>
            <a:r>
              <a:rPr lang="es-ES" sz="1800" smtClean="0"/>
              <a:t>la </a:t>
            </a:r>
            <a:r>
              <a:rPr lang="es-ES" sz="1800" smtClean="0">
                <a:solidFill>
                  <a:srgbClr val="008000"/>
                </a:solidFill>
              </a:rPr>
              <a:t>fiabilidad de los métodos</a:t>
            </a:r>
          </a:p>
          <a:p>
            <a:pPr lvl="1" eaLnBrk="1" hangingPunct="1"/>
            <a:r>
              <a:rPr lang="es-ES" sz="1800" smtClean="0"/>
              <a:t>Las características de evaluador y de evaluado</a:t>
            </a:r>
          </a:p>
          <a:p>
            <a:pPr lvl="1" eaLnBrk="1" hangingPunct="1"/>
            <a:r>
              <a:rPr lang="es-ES" sz="1800" smtClean="0"/>
              <a:t>Los </a:t>
            </a:r>
            <a:r>
              <a:rPr lang="es-ES" sz="1800" smtClean="0">
                <a:solidFill>
                  <a:srgbClr val="008000"/>
                </a:solidFill>
              </a:rPr>
              <a:t>procesos</a:t>
            </a:r>
            <a:r>
              <a:rPr lang="es-ES" sz="1800" smtClean="0"/>
              <a:t> de utilización de esta información</a:t>
            </a:r>
          </a:p>
          <a:p>
            <a:pPr eaLnBrk="1" hangingPunct="1">
              <a:lnSpc>
                <a:spcPct val="100000"/>
              </a:lnSpc>
            </a:pPr>
            <a:r>
              <a:rPr lang="es-ES" sz="2000" smtClean="0"/>
              <a:t>Objetivos</a:t>
            </a:r>
          </a:p>
          <a:p>
            <a:pPr lvl="1" eaLnBrk="1" hangingPunct="1"/>
            <a:r>
              <a:rPr lang="es-ES" sz="1800" smtClean="0"/>
              <a:t>Conocer el rendimiento para </a:t>
            </a:r>
            <a:r>
              <a:rPr lang="es-ES" sz="1800" smtClean="0">
                <a:solidFill>
                  <a:srgbClr val="008000"/>
                </a:solidFill>
              </a:rPr>
              <a:t>analizar</a:t>
            </a:r>
            <a:r>
              <a:rPr lang="es-ES" sz="1800" smtClean="0"/>
              <a:t> sus causas y </a:t>
            </a:r>
            <a:r>
              <a:rPr lang="es-ES" sz="1800" smtClean="0">
                <a:solidFill>
                  <a:srgbClr val="008000"/>
                </a:solidFill>
              </a:rPr>
              <a:t>mejorarlo</a:t>
            </a:r>
          </a:p>
          <a:p>
            <a:pPr lvl="1" eaLnBrk="1" hangingPunct="1"/>
            <a:r>
              <a:rPr lang="es-ES" sz="1800" smtClean="0">
                <a:solidFill>
                  <a:srgbClr val="008000"/>
                </a:solidFill>
              </a:rPr>
              <a:t>Retroalimentación</a:t>
            </a:r>
            <a:r>
              <a:rPr lang="es-ES" sz="1800" smtClean="0"/>
              <a:t> para la dirección y empleado</a:t>
            </a:r>
          </a:p>
          <a:p>
            <a:pPr lvl="1" eaLnBrk="1" hangingPunct="1"/>
            <a:r>
              <a:rPr lang="es-ES" sz="1800" smtClean="0"/>
              <a:t>El sistema tiene un efecto positivo “</a:t>
            </a:r>
            <a:r>
              <a:rPr lang="es-ES" sz="1800" i="1" smtClean="0"/>
              <a:t>bien administrado</a:t>
            </a:r>
            <a:r>
              <a:rPr lang="es-ES" sz="1800" smtClean="0"/>
              <a:t>” motivación</a:t>
            </a:r>
          </a:p>
          <a:p>
            <a:pPr lvl="1" eaLnBrk="1" hangingPunct="1"/>
            <a:r>
              <a:rPr lang="es-ES" sz="1800" smtClean="0"/>
              <a:t>Proporciona conocimiento sobre el empleado, pero también sobre las circunstancias y factores que influyen en el rendimiento</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iStock_000003183220XSmall"/>
          <p:cNvPicPr>
            <a:picLocks noChangeAspect="1" noChangeArrowheads="1"/>
          </p:cNvPicPr>
          <p:nvPr/>
        </p:nvPicPr>
        <p:blipFill>
          <a:blip r:embed="rId2" cstate="print"/>
          <a:srcRect/>
          <a:stretch>
            <a:fillRect/>
          </a:stretch>
        </p:blipFill>
        <p:spPr bwMode="auto">
          <a:xfrm>
            <a:off x="4211638" y="4868863"/>
            <a:ext cx="1584325" cy="1581150"/>
          </a:xfrm>
          <a:prstGeom prst="rect">
            <a:avLst/>
          </a:prstGeom>
          <a:noFill/>
          <a:ln w="9525">
            <a:noFill/>
            <a:miter lim="800000"/>
            <a:headEnd/>
            <a:tailEnd/>
          </a:ln>
        </p:spPr>
      </p:pic>
      <p:sp>
        <p:nvSpPr>
          <p:cNvPr id="34819" name="Rectangle 2"/>
          <p:cNvSpPr>
            <a:spLocks noGrp="1" noChangeArrowheads="1"/>
          </p:cNvSpPr>
          <p:nvPr>
            <p:ph type="title"/>
          </p:nvPr>
        </p:nvSpPr>
        <p:spPr/>
        <p:txBody>
          <a:bodyPr/>
          <a:lstStyle/>
          <a:p>
            <a:pPr eaLnBrk="1" hangingPunct="1"/>
            <a:r>
              <a:rPr lang="es-ES_tradnl" smtClean="0"/>
              <a:t>Evaluación del rendimiento</a:t>
            </a:r>
            <a:endParaRPr lang="es-ES" smtClean="0"/>
          </a:p>
        </p:txBody>
      </p:sp>
      <p:sp>
        <p:nvSpPr>
          <p:cNvPr id="34820" name="Rectangle 3"/>
          <p:cNvSpPr>
            <a:spLocks noGrp="1" noChangeArrowheads="1"/>
          </p:cNvSpPr>
          <p:nvPr>
            <p:ph type="body" idx="1"/>
          </p:nvPr>
        </p:nvSpPr>
        <p:spPr/>
        <p:txBody>
          <a:bodyPr/>
          <a:lstStyle/>
          <a:p>
            <a:pPr eaLnBrk="1" hangingPunct="1">
              <a:lnSpc>
                <a:spcPct val="80000"/>
              </a:lnSpc>
            </a:pPr>
            <a:r>
              <a:rPr lang="es-ES" sz="2800" smtClean="0"/>
              <a:t>Empleo de instrumentos válidos</a:t>
            </a:r>
          </a:p>
          <a:p>
            <a:pPr lvl="1" eaLnBrk="1" hangingPunct="1">
              <a:lnSpc>
                <a:spcPct val="90000"/>
              </a:lnSpc>
            </a:pPr>
            <a:r>
              <a:rPr lang="es-ES" sz="2400" smtClean="0"/>
              <a:t>Métodos </a:t>
            </a:r>
            <a:r>
              <a:rPr lang="es-ES" sz="2400" smtClean="0">
                <a:solidFill>
                  <a:srgbClr val="008000"/>
                </a:solidFill>
              </a:rPr>
              <a:t>subjetivos</a:t>
            </a:r>
            <a:r>
              <a:rPr lang="es-ES" sz="2400" smtClean="0"/>
              <a:t>, evaluadas por supervisores, compañeros, subordinados</a:t>
            </a:r>
          </a:p>
          <a:p>
            <a:pPr lvl="1" eaLnBrk="1" hangingPunct="1">
              <a:lnSpc>
                <a:spcPct val="90000"/>
              </a:lnSpc>
            </a:pPr>
            <a:r>
              <a:rPr lang="es-ES" sz="2400" smtClean="0"/>
              <a:t>Métodos </a:t>
            </a:r>
            <a:r>
              <a:rPr lang="es-ES" sz="2400" smtClean="0">
                <a:solidFill>
                  <a:srgbClr val="008000"/>
                </a:solidFill>
              </a:rPr>
              <a:t>objetivos</a:t>
            </a:r>
            <a:r>
              <a:rPr lang="es-ES" sz="2400" smtClean="0"/>
              <a:t> basados en aspectos de logro</a:t>
            </a:r>
          </a:p>
          <a:p>
            <a:pPr lvl="1" eaLnBrk="1" hangingPunct="1">
              <a:lnSpc>
                <a:spcPct val="90000"/>
              </a:lnSpc>
            </a:pPr>
            <a:r>
              <a:rPr lang="es-ES" sz="2400" smtClean="0">
                <a:solidFill>
                  <a:srgbClr val="008000"/>
                </a:solidFill>
              </a:rPr>
              <a:t>Comunicación y transparencia</a:t>
            </a:r>
            <a:r>
              <a:rPr lang="es-ES" sz="2400" smtClean="0"/>
              <a:t>: los empleados deben conocer cómo son evaluados</a:t>
            </a:r>
          </a:p>
          <a:p>
            <a:pPr lvl="1" eaLnBrk="1" hangingPunct="1">
              <a:lnSpc>
                <a:spcPct val="90000"/>
              </a:lnSpc>
            </a:pPr>
            <a:r>
              <a:rPr lang="es-ES" sz="2400" smtClean="0"/>
              <a:t>Los empleados querrán conseguir buenas valoraciones: los criterios se han de </a:t>
            </a:r>
            <a:r>
              <a:rPr lang="es-ES" sz="2400" smtClean="0">
                <a:solidFill>
                  <a:srgbClr val="008000"/>
                </a:solidFill>
              </a:rPr>
              <a:t>alinear con los objetivos</a:t>
            </a:r>
            <a:r>
              <a:rPr lang="es-ES" sz="2400" smtClean="0"/>
              <a:t> a conseguir. Un mal alineamiento contribuirá a un rendimiento global negativo: las zanahorias en el sitio adecuado</a:t>
            </a:r>
          </a:p>
        </p:txBody>
      </p:sp>
      <p:pic>
        <p:nvPicPr>
          <p:cNvPr id="34821" name="Picture 8" descr="huile_carotte"/>
          <p:cNvPicPr>
            <a:picLocks noChangeAspect="1" noChangeArrowheads="1"/>
          </p:cNvPicPr>
          <p:nvPr/>
        </p:nvPicPr>
        <p:blipFill>
          <a:blip r:embed="rId3" cstate="print"/>
          <a:srcRect/>
          <a:stretch>
            <a:fillRect/>
          </a:stretch>
        </p:blipFill>
        <p:spPr bwMode="auto">
          <a:xfrm>
            <a:off x="7092950" y="5157788"/>
            <a:ext cx="1285875" cy="1162050"/>
          </a:xfrm>
          <a:prstGeom prst="rect">
            <a:avLst/>
          </a:prstGeom>
          <a:noFill/>
          <a:ln w="9525">
            <a:noFill/>
            <a:miter lim="800000"/>
            <a:headEnd/>
            <a:tailEnd/>
          </a:ln>
        </p:spPr>
      </p:pic>
      <p:pic>
        <p:nvPicPr>
          <p:cNvPr id="34822" name="Picture 14" descr="diana"/>
          <p:cNvPicPr>
            <a:picLocks noChangeAspect="1" noChangeArrowheads="1"/>
          </p:cNvPicPr>
          <p:nvPr/>
        </p:nvPicPr>
        <p:blipFill>
          <a:blip r:embed="rId4" cstate="print"/>
          <a:srcRect t="24388"/>
          <a:stretch>
            <a:fillRect/>
          </a:stretch>
        </p:blipFill>
        <p:spPr bwMode="auto">
          <a:xfrm>
            <a:off x="1403350" y="5273675"/>
            <a:ext cx="1646238" cy="887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s-ES_tradnl" smtClean="0"/>
              <a:t>Evaluación del rendimiento</a:t>
            </a:r>
            <a:endParaRPr lang="es-ES" smtClean="0"/>
          </a:p>
        </p:txBody>
      </p:sp>
      <p:sp>
        <p:nvSpPr>
          <p:cNvPr id="35843" name="Rectangle 3"/>
          <p:cNvSpPr>
            <a:spLocks noGrp="1" noChangeArrowheads="1"/>
          </p:cNvSpPr>
          <p:nvPr>
            <p:ph type="body" idx="1"/>
          </p:nvPr>
        </p:nvSpPr>
        <p:spPr/>
        <p:txBody>
          <a:bodyPr/>
          <a:lstStyle/>
          <a:p>
            <a:pPr eaLnBrk="1" hangingPunct="1">
              <a:lnSpc>
                <a:spcPct val="80000"/>
              </a:lnSpc>
            </a:pPr>
            <a:r>
              <a:rPr lang="es-ES" dirty="0" smtClean="0"/>
              <a:t>Criterios de evaluación</a:t>
            </a:r>
          </a:p>
          <a:p>
            <a:pPr lvl="1" eaLnBrk="1" hangingPunct="1">
              <a:lnSpc>
                <a:spcPct val="90000"/>
              </a:lnSpc>
            </a:pPr>
            <a:r>
              <a:rPr lang="es-ES" dirty="0" smtClean="0"/>
              <a:t>Han de reflejar las contribuciones del empleado</a:t>
            </a:r>
          </a:p>
          <a:p>
            <a:pPr eaLnBrk="1" hangingPunct="1">
              <a:lnSpc>
                <a:spcPct val="80000"/>
              </a:lnSpc>
            </a:pPr>
            <a:r>
              <a:rPr lang="es-ES" dirty="0" smtClean="0"/>
              <a:t>Evaluadores subjetivos de rendimiento</a:t>
            </a:r>
          </a:p>
          <a:p>
            <a:pPr lvl="1" eaLnBrk="1" hangingPunct="1">
              <a:lnSpc>
                <a:spcPct val="90000"/>
              </a:lnSpc>
            </a:pPr>
            <a:r>
              <a:rPr lang="es-ES" dirty="0" smtClean="0">
                <a:solidFill>
                  <a:srgbClr val="008000"/>
                </a:solidFill>
              </a:rPr>
              <a:t>Por superiores</a:t>
            </a:r>
            <a:r>
              <a:rPr lang="es-ES" dirty="0" smtClean="0"/>
              <a:t>: si bien es quien mejor conoce al empleado tiene algunos inconvenientes, entre ellos, la de enturbiar la relación con el subordinado</a:t>
            </a:r>
          </a:p>
          <a:p>
            <a:pPr lvl="1" eaLnBrk="1" hangingPunct="1">
              <a:lnSpc>
                <a:spcPct val="90000"/>
              </a:lnSpc>
            </a:pPr>
            <a:r>
              <a:rPr lang="es-ES" dirty="0" smtClean="0">
                <a:solidFill>
                  <a:srgbClr val="008000"/>
                </a:solidFill>
              </a:rPr>
              <a:t>Autoevaluación</a:t>
            </a:r>
            <a:r>
              <a:rPr lang="es-ES" dirty="0" smtClean="0"/>
              <a:t>: además tiene efectos positivos en la motivación y el desarrollo profesional</a:t>
            </a:r>
          </a:p>
          <a:p>
            <a:pPr lvl="1" eaLnBrk="1" hangingPunct="1">
              <a:lnSpc>
                <a:spcPct val="90000"/>
              </a:lnSpc>
            </a:pPr>
            <a:r>
              <a:rPr lang="es-ES" dirty="0" smtClean="0">
                <a:solidFill>
                  <a:srgbClr val="008000"/>
                </a:solidFill>
              </a:rPr>
              <a:t>Por iguales</a:t>
            </a:r>
            <a:r>
              <a:rPr lang="es-ES" dirty="0" smtClean="0"/>
              <a:t>: tiene inconvenientes cuando al evaluación se utiliza en un marco competitivo y como base a recompensas</a:t>
            </a:r>
          </a:p>
          <a:p>
            <a:pPr lvl="1" eaLnBrk="1" hangingPunct="1">
              <a:lnSpc>
                <a:spcPct val="90000"/>
              </a:lnSpc>
            </a:pPr>
            <a:r>
              <a:rPr lang="es-ES" dirty="0" smtClean="0">
                <a:solidFill>
                  <a:srgbClr val="008000"/>
                </a:solidFill>
              </a:rPr>
              <a:t>Por los subordinados</a:t>
            </a:r>
            <a:r>
              <a:rPr lang="es-ES" dirty="0" smtClean="0"/>
              <a:t>: el miedo a las represalias introduce sesgos</a:t>
            </a:r>
          </a:p>
          <a:p>
            <a:pPr lvl="1" eaLnBrk="1" hangingPunct="1">
              <a:lnSpc>
                <a:spcPct val="90000"/>
              </a:lnSpc>
            </a:pPr>
            <a:r>
              <a:rPr lang="es-ES" dirty="0" smtClean="0">
                <a:solidFill>
                  <a:srgbClr val="008000"/>
                </a:solidFill>
              </a:rPr>
              <a:t>Por los clientes</a:t>
            </a:r>
            <a:r>
              <a:rPr lang="es-ES" dirty="0" smtClean="0"/>
              <a:t>: los clientes no siempre son externos, sino aquellos que reciben el resultado del trabajo del empleado</a:t>
            </a:r>
          </a:p>
          <a:p>
            <a:pPr lvl="1" eaLnBrk="1" hangingPunct="1">
              <a:lnSpc>
                <a:spcPct val="90000"/>
              </a:lnSpc>
            </a:pPr>
            <a:r>
              <a:rPr lang="es-ES" dirty="0" smtClean="0">
                <a:solidFill>
                  <a:srgbClr val="008000"/>
                </a:solidFill>
              </a:rPr>
              <a:t>Evaluación 360º</a:t>
            </a:r>
            <a:r>
              <a:rPr lang="es-ES" dirty="0" smtClean="0"/>
              <a:t>: combinación de todos los métodos anteriores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ES_tradnl" smtClean="0"/>
              <a:t>Retribución</a:t>
            </a:r>
            <a:endParaRPr lang="es-ES" smtClean="0"/>
          </a:p>
        </p:txBody>
      </p:sp>
      <p:sp>
        <p:nvSpPr>
          <p:cNvPr id="36867" name="Rectangle 3"/>
          <p:cNvSpPr>
            <a:spLocks noGrp="1" noChangeArrowheads="1"/>
          </p:cNvSpPr>
          <p:nvPr>
            <p:ph type="body" idx="1"/>
          </p:nvPr>
        </p:nvSpPr>
        <p:spPr/>
        <p:txBody>
          <a:bodyPr/>
          <a:lstStyle/>
          <a:p>
            <a:pPr eaLnBrk="1" hangingPunct="1">
              <a:lnSpc>
                <a:spcPct val="110000"/>
              </a:lnSpc>
            </a:pPr>
            <a:r>
              <a:rPr lang="es-ES" sz="2000" smtClean="0"/>
              <a:t>En relación con la retribución se desarrollan las actividades tendentes a determinar</a:t>
            </a:r>
          </a:p>
          <a:p>
            <a:pPr lvl="1" eaLnBrk="1" hangingPunct="1">
              <a:lnSpc>
                <a:spcPct val="110000"/>
              </a:lnSpc>
            </a:pPr>
            <a:r>
              <a:rPr lang="es-ES" sz="1800" smtClean="0">
                <a:solidFill>
                  <a:srgbClr val="008000"/>
                </a:solidFill>
              </a:rPr>
              <a:t>Formas y métodos</a:t>
            </a:r>
            <a:r>
              <a:rPr lang="es-ES" sz="1800" smtClean="0"/>
              <a:t> para determinar los niveles retributivos</a:t>
            </a:r>
          </a:p>
          <a:p>
            <a:pPr lvl="1" eaLnBrk="1" hangingPunct="1">
              <a:lnSpc>
                <a:spcPct val="110000"/>
              </a:lnSpc>
            </a:pPr>
            <a:r>
              <a:rPr lang="es-ES" sz="1800" smtClean="0"/>
              <a:t>Métodos de </a:t>
            </a:r>
            <a:r>
              <a:rPr lang="es-ES" sz="1800" smtClean="0">
                <a:solidFill>
                  <a:srgbClr val="008000"/>
                </a:solidFill>
              </a:rPr>
              <a:t>evaluación</a:t>
            </a:r>
            <a:r>
              <a:rPr lang="es-ES" sz="1800" smtClean="0"/>
              <a:t> de los puestos de trabajo</a:t>
            </a:r>
          </a:p>
          <a:p>
            <a:pPr lvl="1" eaLnBrk="1" hangingPunct="1">
              <a:lnSpc>
                <a:spcPct val="110000"/>
              </a:lnSpc>
            </a:pPr>
            <a:r>
              <a:rPr lang="es-ES" sz="1800" smtClean="0">
                <a:solidFill>
                  <a:srgbClr val="008000"/>
                </a:solidFill>
              </a:rPr>
              <a:t>Estudios del mercado laboral</a:t>
            </a:r>
            <a:r>
              <a:rPr lang="es-ES" sz="1800" smtClean="0"/>
              <a:t>, equidad y secreto retributivo</a:t>
            </a:r>
          </a:p>
          <a:p>
            <a:pPr lvl="1" eaLnBrk="1" hangingPunct="1">
              <a:lnSpc>
                <a:spcPct val="110000"/>
              </a:lnSpc>
            </a:pPr>
            <a:r>
              <a:rPr lang="es-ES" sz="1800" smtClean="0"/>
              <a:t>Establecimiento de sistemas retributivos vinculados a </a:t>
            </a:r>
            <a:r>
              <a:rPr lang="es-ES" sz="1800" smtClean="0">
                <a:solidFill>
                  <a:srgbClr val="008000"/>
                </a:solidFill>
              </a:rPr>
              <a:t>rendimiento</a:t>
            </a:r>
          </a:p>
          <a:p>
            <a:pPr lvl="1" eaLnBrk="1" hangingPunct="1">
              <a:lnSpc>
                <a:spcPct val="110000"/>
              </a:lnSpc>
            </a:pPr>
            <a:r>
              <a:rPr lang="es-ES" sz="1800" smtClean="0"/>
              <a:t>Las </a:t>
            </a:r>
            <a:r>
              <a:rPr lang="es-ES" sz="1800" smtClean="0">
                <a:solidFill>
                  <a:srgbClr val="008000"/>
                </a:solidFill>
              </a:rPr>
              <a:t>retribuciones indirectas</a:t>
            </a:r>
            <a:r>
              <a:rPr lang="es-ES" sz="1800" smtClean="0"/>
              <a:t> en sus diversas modalidades</a:t>
            </a:r>
          </a:p>
          <a:p>
            <a:pPr eaLnBrk="1" hangingPunct="1">
              <a:lnSpc>
                <a:spcPct val="110000"/>
              </a:lnSpc>
            </a:pPr>
            <a:r>
              <a:rPr lang="es-ES" sz="2000" smtClean="0"/>
              <a:t>Objetivos</a:t>
            </a:r>
          </a:p>
          <a:p>
            <a:pPr lvl="1" eaLnBrk="1" hangingPunct="1">
              <a:lnSpc>
                <a:spcPct val="110000"/>
              </a:lnSpc>
            </a:pPr>
            <a:r>
              <a:rPr lang="es-ES" sz="1800" smtClean="0">
                <a:solidFill>
                  <a:srgbClr val="008000"/>
                </a:solidFill>
              </a:rPr>
              <a:t>Atraer</a:t>
            </a:r>
            <a:r>
              <a:rPr lang="es-ES" sz="1800" smtClean="0"/>
              <a:t> a posibles candidatos </a:t>
            </a:r>
            <a:r>
              <a:rPr lang="es-ES" sz="1800" smtClean="0">
                <a:solidFill>
                  <a:srgbClr val="008000"/>
                </a:solidFill>
              </a:rPr>
              <a:t>adecuados</a:t>
            </a:r>
            <a:r>
              <a:rPr lang="es-ES" sz="1800" smtClean="0"/>
              <a:t> al puesto de trabajo</a:t>
            </a:r>
          </a:p>
          <a:p>
            <a:pPr lvl="1" eaLnBrk="1" hangingPunct="1">
              <a:lnSpc>
                <a:spcPct val="110000"/>
              </a:lnSpc>
            </a:pPr>
            <a:r>
              <a:rPr lang="es-ES" sz="1800" smtClean="0">
                <a:solidFill>
                  <a:srgbClr val="008000"/>
                </a:solidFill>
              </a:rPr>
              <a:t>Retener</a:t>
            </a:r>
            <a:r>
              <a:rPr lang="es-ES" sz="1800" smtClean="0"/>
              <a:t> a los </a:t>
            </a:r>
            <a:r>
              <a:rPr lang="es-ES" sz="1800" smtClean="0">
                <a:solidFill>
                  <a:srgbClr val="008000"/>
                </a:solidFill>
              </a:rPr>
              <a:t>buenos</a:t>
            </a:r>
            <a:r>
              <a:rPr lang="es-ES" sz="1800" smtClean="0"/>
              <a:t> empleados (equidad, equilibrio de mercado)</a:t>
            </a:r>
          </a:p>
          <a:p>
            <a:pPr lvl="1" eaLnBrk="1" hangingPunct="1">
              <a:lnSpc>
                <a:spcPct val="110000"/>
              </a:lnSpc>
            </a:pPr>
            <a:r>
              <a:rPr lang="es-ES" sz="1800" smtClean="0">
                <a:solidFill>
                  <a:srgbClr val="008000"/>
                </a:solidFill>
              </a:rPr>
              <a:t>Motivar</a:t>
            </a:r>
            <a:r>
              <a:rPr lang="es-ES" sz="1800" smtClean="0"/>
              <a:t> a los empleados (recompensas – rendimiento)</a:t>
            </a:r>
          </a:p>
          <a:p>
            <a:pPr lvl="1" eaLnBrk="1" hangingPunct="1">
              <a:lnSpc>
                <a:spcPct val="110000"/>
              </a:lnSpc>
            </a:pPr>
            <a:r>
              <a:rPr lang="es-ES" sz="1800" smtClean="0"/>
              <a:t>Ajustarse a la </a:t>
            </a:r>
            <a:r>
              <a:rPr lang="es-ES" sz="1800" smtClean="0">
                <a:solidFill>
                  <a:srgbClr val="008000"/>
                </a:solidFill>
              </a:rPr>
              <a:t>legislación vigente</a:t>
            </a:r>
          </a:p>
          <a:p>
            <a:pPr lvl="1" eaLnBrk="1" hangingPunct="1">
              <a:lnSpc>
                <a:spcPct val="110000"/>
              </a:lnSpc>
            </a:pPr>
            <a:r>
              <a:rPr lang="es-ES" sz="1800" smtClean="0"/>
              <a:t>Facilitar el logro de los objetivos estratégicos</a:t>
            </a:r>
          </a:p>
          <a:p>
            <a:pPr lvl="1" eaLnBrk="1" hangingPunct="1">
              <a:lnSpc>
                <a:spcPct val="110000"/>
              </a:lnSpc>
            </a:pPr>
            <a:r>
              <a:rPr lang="es-ES" sz="1800" smtClean="0"/>
              <a:t>Lograr </a:t>
            </a:r>
            <a:r>
              <a:rPr lang="es-ES" sz="1800" smtClean="0">
                <a:solidFill>
                  <a:srgbClr val="008000"/>
                </a:solidFill>
              </a:rPr>
              <a:t>ventaja competitiva</a:t>
            </a:r>
            <a:r>
              <a:rPr lang="es-ES" sz="1800" smtClean="0"/>
              <a:t> mediante el control de gastos de personal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s-ES_tradnl" smtClean="0"/>
              <a:t>Retribución:retribuciones directas</a:t>
            </a:r>
            <a:endParaRPr lang="es-ES" smtClean="0"/>
          </a:p>
        </p:txBody>
      </p:sp>
      <p:sp>
        <p:nvSpPr>
          <p:cNvPr id="37891" name="Rectangle 3"/>
          <p:cNvSpPr>
            <a:spLocks noGrp="1" noChangeArrowheads="1"/>
          </p:cNvSpPr>
          <p:nvPr>
            <p:ph type="body" idx="1"/>
          </p:nvPr>
        </p:nvSpPr>
        <p:spPr>
          <a:xfrm>
            <a:off x="685800" y="990600"/>
            <a:ext cx="7772400" cy="2057400"/>
          </a:xfrm>
        </p:spPr>
        <p:txBody>
          <a:bodyPr/>
          <a:lstStyle/>
          <a:p>
            <a:pPr eaLnBrk="1" hangingPunct="1"/>
            <a:r>
              <a:rPr lang="es-ES" smtClean="0"/>
              <a:t>Factores determinantes de los sueldos</a:t>
            </a:r>
          </a:p>
          <a:p>
            <a:pPr lvl="1" eaLnBrk="1" hangingPunct="1"/>
            <a:r>
              <a:rPr lang="es-ES" smtClean="0"/>
              <a:t>Estimación del valor del puesto a través de la evaluación</a:t>
            </a:r>
          </a:p>
          <a:p>
            <a:pPr lvl="1" eaLnBrk="1" hangingPunct="1"/>
            <a:r>
              <a:rPr lang="es-ES" smtClean="0"/>
              <a:t>La clasificación de los puestos de trabajo</a:t>
            </a:r>
          </a:p>
          <a:p>
            <a:pPr lvl="1" eaLnBrk="1" hangingPunct="1"/>
            <a:r>
              <a:rPr lang="es-ES" smtClean="0"/>
              <a:t>El diseño de la estructura salarial</a:t>
            </a:r>
          </a:p>
          <a:p>
            <a:pPr lvl="1" eaLnBrk="1" hangingPunct="1"/>
            <a:r>
              <a:rPr lang="es-ES" smtClean="0"/>
              <a:t>Fijación de sueldos individuales</a:t>
            </a:r>
          </a:p>
        </p:txBody>
      </p:sp>
      <p:grpSp>
        <p:nvGrpSpPr>
          <p:cNvPr id="37892" name="Group 4"/>
          <p:cNvGrpSpPr>
            <a:grpSpLocks/>
          </p:cNvGrpSpPr>
          <p:nvPr/>
        </p:nvGrpSpPr>
        <p:grpSpPr bwMode="auto">
          <a:xfrm>
            <a:off x="1270000" y="3124200"/>
            <a:ext cx="5562600" cy="3054350"/>
            <a:chOff x="1152" y="524"/>
            <a:chExt cx="3408" cy="3412"/>
          </a:xfrm>
        </p:grpSpPr>
        <p:sp>
          <p:nvSpPr>
            <p:cNvPr id="37932" name="Rectangle 5"/>
            <p:cNvSpPr>
              <a:spLocks noChangeArrowheads="1"/>
            </p:cNvSpPr>
            <p:nvPr/>
          </p:nvSpPr>
          <p:spPr bwMode="auto">
            <a:xfrm>
              <a:off x="1152" y="524"/>
              <a:ext cx="3408" cy="3412"/>
            </a:xfrm>
            <a:prstGeom prst="rect">
              <a:avLst/>
            </a:prstGeom>
            <a:solidFill>
              <a:srgbClr val="B2C5AF"/>
            </a:solidFill>
            <a:ln w="9525">
              <a:solidFill>
                <a:schemeClr val="tx1"/>
              </a:solidFill>
              <a:miter lim="800000"/>
              <a:headEnd/>
              <a:tailEnd/>
            </a:ln>
          </p:spPr>
          <p:txBody>
            <a:bodyPr wrap="none" anchor="ctr"/>
            <a:lstStyle/>
            <a:p>
              <a:endParaRPr lang="es-ES"/>
            </a:p>
          </p:txBody>
        </p:sp>
        <p:grpSp>
          <p:nvGrpSpPr>
            <p:cNvPr id="37933" name="Group 6"/>
            <p:cNvGrpSpPr>
              <a:grpSpLocks/>
            </p:cNvGrpSpPr>
            <p:nvPr/>
          </p:nvGrpSpPr>
          <p:grpSpPr bwMode="auto">
            <a:xfrm>
              <a:off x="1200" y="1244"/>
              <a:ext cx="3298" cy="330"/>
              <a:chOff x="1440" y="1152"/>
              <a:chExt cx="3298" cy="330"/>
            </a:xfrm>
          </p:grpSpPr>
          <p:sp>
            <p:nvSpPr>
              <p:cNvPr id="38033" name="Rectangle 7"/>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34" name="Rectangle 8"/>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35" name="Rectangle 9"/>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36" name="Rectangle 10"/>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37" name="Rectangle 11"/>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38" name="Rectangle 12"/>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39" name="Rectangle 13"/>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40" name="Rectangle 14"/>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41" name="Rectangle 15"/>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42" name="Rectangle 16"/>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nvGrpSpPr>
            <p:cNvPr id="37934" name="Group 17"/>
            <p:cNvGrpSpPr>
              <a:grpSpLocks/>
            </p:cNvGrpSpPr>
            <p:nvPr/>
          </p:nvGrpSpPr>
          <p:grpSpPr bwMode="auto">
            <a:xfrm>
              <a:off x="1200" y="1572"/>
              <a:ext cx="3298" cy="330"/>
              <a:chOff x="1440" y="1152"/>
              <a:chExt cx="3298" cy="330"/>
            </a:xfrm>
          </p:grpSpPr>
          <p:sp>
            <p:nvSpPr>
              <p:cNvPr id="38023" name="Rectangle 18"/>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24" name="Rectangle 19"/>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25" name="Rectangle 20"/>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26" name="Rectangle 21"/>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27" name="Rectangle 22"/>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28" name="Rectangle 23"/>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29" name="Rectangle 24"/>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30" name="Rectangle 25"/>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31" name="Rectangle 26"/>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32" name="Rectangle 27"/>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nvGrpSpPr>
            <p:cNvPr id="37935" name="Group 28"/>
            <p:cNvGrpSpPr>
              <a:grpSpLocks/>
            </p:cNvGrpSpPr>
            <p:nvPr/>
          </p:nvGrpSpPr>
          <p:grpSpPr bwMode="auto">
            <a:xfrm>
              <a:off x="1200" y="1900"/>
              <a:ext cx="3298" cy="330"/>
              <a:chOff x="1440" y="1152"/>
              <a:chExt cx="3298" cy="330"/>
            </a:xfrm>
          </p:grpSpPr>
          <p:sp>
            <p:nvSpPr>
              <p:cNvPr id="38013" name="Rectangle 29"/>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14" name="Rectangle 30"/>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15" name="Rectangle 31"/>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16" name="Rectangle 32"/>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17" name="Rectangle 33"/>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18" name="Rectangle 34"/>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19" name="Rectangle 35"/>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20" name="Rectangle 36"/>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21" name="Rectangle 37"/>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22" name="Rectangle 38"/>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nvGrpSpPr>
            <p:cNvPr id="37936" name="Group 39"/>
            <p:cNvGrpSpPr>
              <a:grpSpLocks/>
            </p:cNvGrpSpPr>
            <p:nvPr/>
          </p:nvGrpSpPr>
          <p:grpSpPr bwMode="auto">
            <a:xfrm>
              <a:off x="1200" y="2228"/>
              <a:ext cx="3298" cy="330"/>
              <a:chOff x="1440" y="1152"/>
              <a:chExt cx="3298" cy="330"/>
            </a:xfrm>
          </p:grpSpPr>
          <p:sp>
            <p:nvSpPr>
              <p:cNvPr id="38003" name="Rectangle 40"/>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04" name="Rectangle 41"/>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05" name="Rectangle 42"/>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06" name="Rectangle 43"/>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07" name="Rectangle 44"/>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08" name="Rectangle 45"/>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09" name="Rectangle 46"/>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10" name="Rectangle 47"/>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11" name="Rectangle 48"/>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12" name="Rectangle 49"/>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nvGrpSpPr>
            <p:cNvPr id="37937" name="Group 50"/>
            <p:cNvGrpSpPr>
              <a:grpSpLocks/>
            </p:cNvGrpSpPr>
            <p:nvPr/>
          </p:nvGrpSpPr>
          <p:grpSpPr bwMode="auto">
            <a:xfrm>
              <a:off x="1200" y="2556"/>
              <a:ext cx="3298" cy="330"/>
              <a:chOff x="1440" y="1152"/>
              <a:chExt cx="3298" cy="330"/>
            </a:xfrm>
          </p:grpSpPr>
          <p:sp>
            <p:nvSpPr>
              <p:cNvPr id="37993" name="Rectangle 51"/>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94" name="Rectangle 52"/>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95" name="Rectangle 53"/>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96" name="Rectangle 54"/>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97" name="Rectangle 55"/>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98" name="Rectangle 56"/>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99" name="Rectangle 57"/>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00" name="Rectangle 58"/>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01" name="Rectangle 59"/>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8002" name="Rectangle 60"/>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nvGrpSpPr>
            <p:cNvPr id="37938" name="Group 61"/>
            <p:cNvGrpSpPr>
              <a:grpSpLocks/>
            </p:cNvGrpSpPr>
            <p:nvPr/>
          </p:nvGrpSpPr>
          <p:grpSpPr bwMode="auto">
            <a:xfrm>
              <a:off x="1200" y="2884"/>
              <a:ext cx="3298" cy="330"/>
              <a:chOff x="1440" y="1152"/>
              <a:chExt cx="3298" cy="330"/>
            </a:xfrm>
          </p:grpSpPr>
          <p:sp>
            <p:nvSpPr>
              <p:cNvPr id="37983" name="Rectangle 62"/>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84" name="Rectangle 63"/>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85" name="Rectangle 64"/>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86" name="Rectangle 65"/>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87" name="Rectangle 66"/>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88" name="Rectangle 67"/>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89" name="Rectangle 68"/>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90" name="Rectangle 69"/>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91" name="Rectangle 70"/>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92" name="Rectangle 71"/>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nvGrpSpPr>
            <p:cNvPr id="37939" name="Group 72"/>
            <p:cNvGrpSpPr>
              <a:grpSpLocks/>
            </p:cNvGrpSpPr>
            <p:nvPr/>
          </p:nvGrpSpPr>
          <p:grpSpPr bwMode="auto">
            <a:xfrm>
              <a:off x="1200" y="3212"/>
              <a:ext cx="3298" cy="330"/>
              <a:chOff x="1440" y="1152"/>
              <a:chExt cx="3298" cy="330"/>
            </a:xfrm>
          </p:grpSpPr>
          <p:sp>
            <p:nvSpPr>
              <p:cNvPr id="37973" name="Rectangle 73"/>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74" name="Rectangle 74"/>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75" name="Rectangle 75"/>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76" name="Rectangle 76"/>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77" name="Rectangle 77"/>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78" name="Rectangle 78"/>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79" name="Rectangle 79"/>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80" name="Rectangle 80"/>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81" name="Rectangle 81"/>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82" name="Rectangle 82"/>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nvGrpSpPr>
            <p:cNvPr id="37940" name="Group 83"/>
            <p:cNvGrpSpPr>
              <a:grpSpLocks/>
            </p:cNvGrpSpPr>
            <p:nvPr/>
          </p:nvGrpSpPr>
          <p:grpSpPr bwMode="auto">
            <a:xfrm>
              <a:off x="1200" y="3540"/>
              <a:ext cx="3298" cy="330"/>
              <a:chOff x="1440" y="1152"/>
              <a:chExt cx="3298" cy="330"/>
            </a:xfrm>
          </p:grpSpPr>
          <p:sp>
            <p:nvSpPr>
              <p:cNvPr id="37963" name="Rectangle 84"/>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64" name="Rectangle 85"/>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65" name="Rectangle 86"/>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66" name="Rectangle 87"/>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67" name="Rectangle 88"/>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68" name="Rectangle 89"/>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69" name="Rectangle 90"/>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70" name="Rectangle 91"/>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71" name="Rectangle 92"/>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72" name="Rectangle 93"/>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nvGrpSpPr>
            <p:cNvPr id="37941" name="Group 94"/>
            <p:cNvGrpSpPr>
              <a:grpSpLocks/>
            </p:cNvGrpSpPr>
            <p:nvPr/>
          </p:nvGrpSpPr>
          <p:grpSpPr bwMode="auto">
            <a:xfrm>
              <a:off x="1200" y="586"/>
              <a:ext cx="3298" cy="330"/>
              <a:chOff x="1440" y="1152"/>
              <a:chExt cx="3298" cy="330"/>
            </a:xfrm>
          </p:grpSpPr>
          <p:sp>
            <p:nvSpPr>
              <p:cNvPr id="37953" name="Rectangle 95"/>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54" name="Rectangle 96"/>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55" name="Rectangle 97"/>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56" name="Rectangle 98"/>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57" name="Rectangle 99"/>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58" name="Rectangle 100"/>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59" name="Rectangle 101"/>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60" name="Rectangle 102"/>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61" name="Rectangle 103"/>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62" name="Rectangle 104"/>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nvGrpSpPr>
            <p:cNvPr id="37942" name="Group 105"/>
            <p:cNvGrpSpPr>
              <a:grpSpLocks/>
            </p:cNvGrpSpPr>
            <p:nvPr/>
          </p:nvGrpSpPr>
          <p:grpSpPr bwMode="auto">
            <a:xfrm>
              <a:off x="1200" y="914"/>
              <a:ext cx="3298" cy="330"/>
              <a:chOff x="1440" y="1152"/>
              <a:chExt cx="3298" cy="330"/>
            </a:xfrm>
          </p:grpSpPr>
          <p:sp>
            <p:nvSpPr>
              <p:cNvPr id="37943" name="Rectangle 106"/>
              <p:cNvSpPr>
                <a:spLocks noChangeArrowheads="1"/>
              </p:cNvSpPr>
              <p:nvPr/>
            </p:nvSpPr>
            <p:spPr bwMode="auto">
              <a:xfrm>
                <a:off x="144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44" name="Rectangle 107"/>
              <p:cNvSpPr>
                <a:spLocks noChangeArrowheads="1"/>
              </p:cNvSpPr>
              <p:nvPr/>
            </p:nvSpPr>
            <p:spPr bwMode="auto">
              <a:xfrm>
                <a:off x="177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45" name="Rectangle 108"/>
              <p:cNvSpPr>
                <a:spLocks noChangeArrowheads="1"/>
              </p:cNvSpPr>
              <p:nvPr/>
            </p:nvSpPr>
            <p:spPr bwMode="auto">
              <a:xfrm>
                <a:off x="210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46" name="Rectangle 109"/>
              <p:cNvSpPr>
                <a:spLocks noChangeArrowheads="1"/>
              </p:cNvSpPr>
              <p:nvPr/>
            </p:nvSpPr>
            <p:spPr bwMode="auto">
              <a:xfrm>
                <a:off x="243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47" name="Rectangle 110"/>
              <p:cNvSpPr>
                <a:spLocks noChangeArrowheads="1"/>
              </p:cNvSpPr>
              <p:nvPr/>
            </p:nvSpPr>
            <p:spPr bwMode="auto">
              <a:xfrm>
                <a:off x="276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48" name="Rectangle 111"/>
              <p:cNvSpPr>
                <a:spLocks noChangeArrowheads="1"/>
              </p:cNvSpPr>
              <p:nvPr/>
            </p:nvSpPr>
            <p:spPr bwMode="auto">
              <a:xfrm>
                <a:off x="309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49" name="Rectangle 112"/>
              <p:cNvSpPr>
                <a:spLocks noChangeArrowheads="1"/>
              </p:cNvSpPr>
              <p:nvPr/>
            </p:nvSpPr>
            <p:spPr bwMode="auto">
              <a:xfrm>
                <a:off x="342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50" name="Rectangle 113"/>
              <p:cNvSpPr>
                <a:spLocks noChangeArrowheads="1"/>
              </p:cNvSpPr>
              <p:nvPr/>
            </p:nvSpPr>
            <p:spPr bwMode="auto">
              <a:xfrm>
                <a:off x="375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51" name="Rectangle 114"/>
              <p:cNvSpPr>
                <a:spLocks noChangeArrowheads="1"/>
              </p:cNvSpPr>
              <p:nvPr/>
            </p:nvSpPr>
            <p:spPr bwMode="auto">
              <a:xfrm>
                <a:off x="4080"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sp>
            <p:nvSpPr>
              <p:cNvPr id="37952" name="Rectangle 115"/>
              <p:cNvSpPr>
                <a:spLocks noChangeArrowheads="1"/>
              </p:cNvSpPr>
              <p:nvPr/>
            </p:nvSpPr>
            <p:spPr bwMode="auto">
              <a:xfrm>
                <a:off x="4408" y="1152"/>
                <a:ext cx="330" cy="330"/>
              </a:xfrm>
              <a:prstGeom prst="rect">
                <a:avLst/>
              </a:prstGeom>
              <a:solidFill>
                <a:srgbClr val="B2C5AF"/>
              </a:solidFill>
              <a:ln w="9525">
                <a:solidFill>
                  <a:schemeClr val="bg1"/>
                </a:solidFill>
                <a:miter lim="800000"/>
                <a:headEnd/>
                <a:tailEnd/>
              </a:ln>
            </p:spPr>
            <p:txBody>
              <a:bodyPr wrap="none" anchor="ctr"/>
              <a:lstStyle/>
              <a:p>
                <a:endParaRPr lang="es-ES"/>
              </a:p>
            </p:txBody>
          </p:sp>
        </p:grpSp>
      </p:grpSp>
      <p:sp>
        <p:nvSpPr>
          <p:cNvPr id="37893" name="Rectangle 116"/>
          <p:cNvSpPr>
            <a:spLocks noChangeArrowheads="1"/>
          </p:cNvSpPr>
          <p:nvPr/>
        </p:nvSpPr>
        <p:spPr bwMode="auto">
          <a:xfrm rot="-5400000">
            <a:off x="427831" y="4482307"/>
            <a:ext cx="1252537" cy="330200"/>
          </a:xfrm>
          <a:prstGeom prst="rect">
            <a:avLst/>
          </a:prstGeom>
          <a:noFill/>
          <a:ln w="9525">
            <a:noFill/>
            <a:miter lim="800000"/>
            <a:headEnd/>
            <a:tailEnd/>
          </a:ln>
        </p:spPr>
        <p:txBody>
          <a:bodyPr wrap="none" lIns="0" tIns="0" rIns="0" bIns="0">
            <a:spAutoFit/>
          </a:bodyPr>
          <a:lstStyle/>
          <a:p>
            <a:pPr>
              <a:lnSpc>
                <a:spcPct val="90000"/>
              </a:lnSpc>
            </a:pPr>
            <a:r>
              <a:rPr lang="es-ES" sz="1200" b="1">
                <a:solidFill>
                  <a:srgbClr val="800000"/>
                </a:solidFill>
                <a:latin typeface="Arial" pitchFamily="34" charset="0"/>
              </a:rPr>
              <a:t>Valor en euros</a:t>
            </a:r>
          </a:p>
          <a:p>
            <a:pPr>
              <a:lnSpc>
                <a:spcPct val="90000"/>
              </a:lnSpc>
            </a:pPr>
            <a:r>
              <a:rPr lang="es-ES" sz="1200" b="1">
                <a:solidFill>
                  <a:srgbClr val="800000"/>
                </a:solidFill>
                <a:latin typeface="Arial" pitchFamily="34" charset="0"/>
              </a:rPr>
              <a:t>(salario mensual)</a:t>
            </a:r>
          </a:p>
        </p:txBody>
      </p:sp>
      <p:sp>
        <p:nvSpPr>
          <p:cNvPr id="37894" name="Rectangle 117"/>
          <p:cNvSpPr>
            <a:spLocks noChangeArrowheads="1"/>
          </p:cNvSpPr>
          <p:nvPr/>
        </p:nvSpPr>
        <p:spPr bwMode="auto">
          <a:xfrm>
            <a:off x="2533650" y="6216650"/>
            <a:ext cx="2857500" cy="182563"/>
          </a:xfrm>
          <a:prstGeom prst="rect">
            <a:avLst/>
          </a:prstGeom>
          <a:noFill/>
          <a:ln w="9525">
            <a:noFill/>
            <a:miter lim="800000"/>
            <a:headEnd/>
            <a:tailEnd/>
          </a:ln>
        </p:spPr>
        <p:txBody>
          <a:bodyPr wrap="none" lIns="0" tIns="0" rIns="0" bIns="0">
            <a:spAutoFit/>
          </a:bodyPr>
          <a:lstStyle/>
          <a:p>
            <a:pPr algn="l"/>
            <a:r>
              <a:rPr lang="es-ES" sz="1200" b="1">
                <a:solidFill>
                  <a:srgbClr val="800000"/>
                </a:solidFill>
                <a:latin typeface="Arial" pitchFamily="34" charset="0"/>
              </a:rPr>
              <a:t>Valor del puesto (puntuaciones totales)</a:t>
            </a:r>
          </a:p>
        </p:txBody>
      </p:sp>
      <p:grpSp>
        <p:nvGrpSpPr>
          <p:cNvPr id="37895" name="Group 183"/>
          <p:cNvGrpSpPr>
            <a:grpSpLocks/>
          </p:cNvGrpSpPr>
          <p:nvPr/>
        </p:nvGrpSpPr>
        <p:grpSpPr bwMode="auto">
          <a:xfrm>
            <a:off x="1295400" y="4724400"/>
            <a:ext cx="990600" cy="1295400"/>
            <a:chOff x="816" y="2976"/>
            <a:chExt cx="624" cy="816"/>
          </a:xfrm>
        </p:grpSpPr>
        <p:sp>
          <p:nvSpPr>
            <p:cNvPr id="37930" name="Rectangle 125"/>
            <p:cNvSpPr>
              <a:spLocks noChangeArrowheads="1"/>
            </p:cNvSpPr>
            <p:nvPr/>
          </p:nvSpPr>
          <p:spPr bwMode="auto">
            <a:xfrm>
              <a:off x="816" y="3115"/>
              <a:ext cx="624" cy="677"/>
            </a:xfrm>
            <a:prstGeom prst="rect">
              <a:avLst/>
            </a:prstGeom>
            <a:solidFill>
              <a:srgbClr val="B2C5AF"/>
            </a:solidFill>
            <a:ln w="19050">
              <a:solidFill>
                <a:srgbClr val="800000"/>
              </a:solidFill>
              <a:miter lim="800000"/>
              <a:headEnd/>
              <a:tailEnd/>
            </a:ln>
          </p:spPr>
          <p:txBody>
            <a:bodyPr/>
            <a:lstStyle/>
            <a:p>
              <a:pPr algn="l">
                <a:lnSpc>
                  <a:spcPct val="90000"/>
                </a:lnSpc>
                <a:spcBef>
                  <a:spcPct val="20000"/>
                </a:spcBef>
                <a:buClr>
                  <a:srgbClr val="FF9900"/>
                </a:buClr>
                <a:buFont typeface="Wingdings" pitchFamily="2" charset="2"/>
                <a:buNone/>
              </a:pPr>
              <a:endParaRPr lang="es-ES" sz="1200">
                <a:solidFill>
                  <a:srgbClr val="800000"/>
                </a:solidFill>
                <a:latin typeface="Arial" pitchFamily="34" charset="0"/>
              </a:endParaRPr>
            </a:p>
          </p:txBody>
        </p:sp>
        <p:sp>
          <p:nvSpPr>
            <p:cNvPr id="37931" name="Rectangle 129"/>
            <p:cNvSpPr>
              <a:spLocks noChangeArrowheads="1"/>
            </p:cNvSpPr>
            <p:nvPr/>
          </p:nvSpPr>
          <p:spPr bwMode="auto">
            <a:xfrm>
              <a:off x="816" y="2976"/>
              <a:ext cx="624" cy="130"/>
            </a:xfrm>
            <a:prstGeom prst="rect">
              <a:avLst/>
            </a:prstGeom>
            <a:noFill/>
            <a:ln w="9525">
              <a:noFill/>
              <a:miter lim="800000"/>
              <a:headEnd/>
              <a:tailEnd/>
            </a:ln>
          </p:spPr>
          <p:txBody>
            <a:bodyPr/>
            <a:lstStyle/>
            <a:p>
              <a:pPr>
                <a:lnSpc>
                  <a:spcPct val="90000"/>
                </a:lnSpc>
                <a:spcBef>
                  <a:spcPct val="20000"/>
                </a:spcBef>
                <a:buClr>
                  <a:srgbClr val="FF9900"/>
                </a:buClr>
                <a:buFont typeface="Wingdings" pitchFamily="2" charset="2"/>
                <a:buNone/>
              </a:pPr>
              <a:r>
                <a:rPr lang="es-ES" sz="1200" b="1">
                  <a:solidFill>
                    <a:srgbClr val="800000"/>
                  </a:solidFill>
                  <a:latin typeface="Arial" pitchFamily="34" charset="0"/>
                </a:rPr>
                <a:t>I</a:t>
              </a:r>
            </a:p>
          </p:txBody>
        </p:sp>
      </p:grpSp>
      <p:grpSp>
        <p:nvGrpSpPr>
          <p:cNvPr id="37896" name="Group 187"/>
          <p:cNvGrpSpPr>
            <a:grpSpLocks/>
          </p:cNvGrpSpPr>
          <p:nvPr/>
        </p:nvGrpSpPr>
        <p:grpSpPr bwMode="auto">
          <a:xfrm>
            <a:off x="2286000" y="4495800"/>
            <a:ext cx="990600" cy="1143000"/>
            <a:chOff x="1440" y="2832"/>
            <a:chExt cx="624" cy="720"/>
          </a:xfrm>
        </p:grpSpPr>
        <p:sp>
          <p:nvSpPr>
            <p:cNvPr id="37928" name="Rectangle 133"/>
            <p:cNvSpPr>
              <a:spLocks noChangeArrowheads="1"/>
            </p:cNvSpPr>
            <p:nvPr/>
          </p:nvSpPr>
          <p:spPr bwMode="auto">
            <a:xfrm>
              <a:off x="1440" y="2988"/>
              <a:ext cx="624" cy="564"/>
            </a:xfrm>
            <a:prstGeom prst="rect">
              <a:avLst/>
            </a:prstGeom>
            <a:solidFill>
              <a:srgbClr val="B2C5AF"/>
            </a:solidFill>
            <a:ln w="19050">
              <a:solidFill>
                <a:srgbClr val="800000"/>
              </a:solidFill>
              <a:miter lim="800000"/>
              <a:headEnd/>
              <a:tailEnd/>
            </a:ln>
          </p:spPr>
          <p:txBody>
            <a:bodyPr/>
            <a:lstStyle/>
            <a:p>
              <a:pPr algn="l">
                <a:lnSpc>
                  <a:spcPct val="90000"/>
                </a:lnSpc>
                <a:spcBef>
                  <a:spcPct val="20000"/>
                </a:spcBef>
                <a:buClr>
                  <a:srgbClr val="FF9900"/>
                </a:buClr>
                <a:buFont typeface="Wingdings" pitchFamily="2" charset="2"/>
                <a:buNone/>
              </a:pPr>
              <a:endParaRPr lang="es-ES" sz="1200">
                <a:solidFill>
                  <a:srgbClr val="800000"/>
                </a:solidFill>
                <a:latin typeface="Arial" pitchFamily="34" charset="0"/>
              </a:endParaRPr>
            </a:p>
          </p:txBody>
        </p:sp>
        <p:sp>
          <p:nvSpPr>
            <p:cNvPr id="37929" name="Rectangle 134"/>
            <p:cNvSpPr>
              <a:spLocks noChangeArrowheads="1"/>
            </p:cNvSpPr>
            <p:nvPr/>
          </p:nvSpPr>
          <p:spPr bwMode="auto">
            <a:xfrm>
              <a:off x="1440" y="2832"/>
              <a:ext cx="624" cy="108"/>
            </a:xfrm>
            <a:prstGeom prst="rect">
              <a:avLst/>
            </a:prstGeom>
            <a:noFill/>
            <a:ln w="9525">
              <a:noFill/>
              <a:miter lim="800000"/>
              <a:headEnd/>
              <a:tailEnd/>
            </a:ln>
          </p:spPr>
          <p:txBody>
            <a:bodyPr/>
            <a:lstStyle/>
            <a:p>
              <a:pPr>
                <a:lnSpc>
                  <a:spcPct val="90000"/>
                </a:lnSpc>
                <a:spcBef>
                  <a:spcPct val="20000"/>
                </a:spcBef>
                <a:buClr>
                  <a:srgbClr val="FF9900"/>
                </a:buClr>
                <a:buFont typeface="Wingdings" pitchFamily="2" charset="2"/>
                <a:buNone/>
              </a:pPr>
              <a:r>
                <a:rPr lang="es-ES" sz="1200" b="1">
                  <a:solidFill>
                    <a:srgbClr val="800000"/>
                  </a:solidFill>
                  <a:latin typeface="Arial" pitchFamily="34" charset="0"/>
                </a:rPr>
                <a:t>II</a:t>
              </a:r>
            </a:p>
          </p:txBody>
        </p:sp>
      </p:grpSp>
      <p:grpSp>
        <p:nvGrpSpPr>
          <p:cNvPr id="37897" name="Group 186"/>
          <p:cNvGrpSpPr>
            <a:grpSpLocks/>
          </p:cNvGrpSpPr>
          <p:nvPr/>
        </p:nvGrpSpPr>
        <p:grpSpPr bwMode="auto">
          <a:xfrm>
            <a:off x="3276600" y="4038600"/>
            <a:ext cx="990600" cy="990600"/>
            <a:chOff x="2064" y="2544"/>
            <a:chExt cx="624" cy="624"/>
          </a:xfrm>
        </p:grpSpPr>
        <p:sp>
          <p:nvSpPr>
            <p:cNvPr id="37926" name="Rectangle 137"/>
            <p:cNvSpPr>
              <a:spLocks noChangeArrowheads="1"/>
            </p:cNvSpPr>
            <p:nvPr/>
          </p:nvSpPr>
          <p:spPr bwMode="auto">
            <a:xfrm>
              <a:off x="2064" y="2700"/>
              <a:ext cx="624" cy="468"/>
            </a:xfrm>
            <a:prstGeom prst="rect">
              <a:avLst/>
            </a:prstGeom>
            <a:solidFill>
              <a:srgbClr val="B2C5AF"/>
            </a:solidFill>
            <a:ln w="19050">
              <a:solidFill>
                <a:srgbClr val="800000"/>
              </a:solidFill>
              <a:miter lim="800000"/>
              <a:headEnd/>
              <a:tailEnd/>
            </a:ln>
          </p:spPr>
          <p:txBody>
            <a:bodyPr/>
            <a:lstStyle/>
            <a:p>
              <a:pPr algn="l">
                <a:lnSpc>
                  <a:spcPct val="90000"/>
                </a:lnSpc>
                <a:spcBef>
                  <a:spcPct val="20000"/>
                </a:spcBef>
                <a:buClr>
                  <a:srgbClr val="FF9900"/>
                </a:buClr>
                <a:buFont typeface="Wingdings" pitchFamily="2" charset="2"/>
                <a:buNone/>
              </a:pPr>
              <a:endParaRPr lang="es-ES" sz="1200">
                <a:solidFill>
                  <a:srgbClr val="800000"/>
                </a:solidFill>
                <a:latin typeface="Arial" pitchFamily="34" charset="0"/>
              </a:endParaRPr>
            </a:p>
          </p:txBody>
        </p:sp>
        <p:sp>
          <p:nvSpPr>
            <p:cNvPr id="37927" name="Rectangle 138"/>
            <p:cNvSpPr>
              <a:spLocks noChangeArrowheads="1"/>
            </p:cNvSpPr>
            <p:nvPr/>
          </p:nvSpPr>
          <p:spPr bwMode="auto">
            <a:xfrm>
              <a:off x="2064" y="2544"/>
              <a:ext cx="624" cy="108"/>
            </a:xfrm>
            <a:prstGeom prst="rect">
              <a:avLst/>
            </a:prstGeom>
            <a:noFill/>
            <a:ln w="9525">
              <a:noFill/>
              <a:miter lim="800000"/>
              <a:headEnd/>
              <a:tailEnd/>
            </a:ln>
          </p:spPr>
          <p:txBody>
            <a:bodyPr/>
            <a:lstStyle/>
            <a:p>
              <a:pPr>
                <a:lnSpc>
                  <a:spcPct val="90000"/>
                </a:lnSpc>
                <a:spcBef>
                  <a:spcPct val="20000"/>
                </a:spcBef>
                <a:buClr>
                  <a:srgbClr val="FF9900"/>
                </a:buClr>
                <a:buFont typeface="Wingdings" pitchFamily="2" charset="2"/>
                <a:buNone/>
              </a:pPr>
              <a:r>
                <a:rPr lang="es-ES" sz="1200" b="1">
                  <a:solidFill>
                    <a:srgbClr val="800000"/>
                  </a:solidFill>
                  <a:latin typeface="Arial" pitchFamily="34" charset="0"/>
                </a:rPr>
                <a:t>III</a:t>
              </a:r>
            </a:p>
          </p:txBody>
        </p:sp>
      </p:grpSp>
      <p:grpSp>
        <p:nvGrpSpPr>
          <p:cNvPr id="37898" name="Group 185"/>
          <p:cNvGrpSpPr>
            <a:grpSpLocks/>
          </p:cNvGrpSpPr>
          <p:nvPr/>
        </p:nvGrpSpPr>
        <p:grpSpPr bwMode="auto">
          <a:xfrm>
            <a:off x="4267200" y="3505200"/>
            <a:ext cx="990600" cy="1143000"/>
            <a:chOff x="2688" y="2208"/>
            <a:chExt cx="624" cy="720"/>
          </a:xfrm>
        </p:grpSpPr>
        <p:sp>
          <p:nvSpPr>
            <p:cNvPr id="37924" name="Rectangle 140"/>
            <p:cNvSpPr>
              <a:spLocks noChangeArrowheads="1"/>
            </p:cNvSpPr>
            <p:nvPr/>
          </p:nvSpPr>
          <p:spPr bwMode="auto">
            <a:xfrm>
              <a:off x="2688" y="2364"/>
              <a:ext cx="624" cy="564"/>
            </a:xfrm>
            <a:prstGeom prst="rect">
              <a:avLst/>
            </a:prstGeom>
            <a:solidFill>
              <a:srgbClr val="B2C5AF"/>
            </a:solidFill>
            <a:ln w="19050">
              <a:solidFill>
                <a:srgbClr val="800000"/>
              </a:solidFill>
              <a:miter lim="800000"/>
              <a:headEnd/>
              <a:tailEnd/>
            </a:ln>
          </p:spPr>
          <p:txBody>
            <a:bodyPr/>
            <a:lstStyle/>
            <a:p>
              <a:pPr algn="l">
                <a:lnSpc>
                  <a:spcPct val="90000"/>
                </a:lnSpc>
                <a:spcBef>
                  <a:spcPct val="20000"/>
                </a:spcBef>
                <a:buClr>
                  <a:srgbClr val="FF9900"/>
                </a:buClr>
                <a:buFont typeface="Wingdings" pitchFamily="2" charset="2"/>
                <a:buNone/>
              </a:pPr>
              <a:endParaRPr lang="es-ES" sz="1200">
                <a:solidFill>
                  <a:srgbClr val="800000"/>
                </a:solidFill>
                <a:latin typeface="Arial" pitchFamily="34" charset="0"/>
              </a:endParaRPr>
            </a:p>
          </p:txBody>
        </p:sp>
        <p:sp>
          <p:nvSpPr>
            <p:cNvPr id="37925" name="Rectangle 141"/>
            <p:cNvSpPr>
              <a:spLocks noChangeArrowheads="1"/>
            </p:cNvSpPr>
            <p:nvPr/>
          </p:nvSpPr>
          <p:spPr bwMode="auto">
            <a:xfrm>
              <a:off x="2688" y="2208"/>
              <a:ext cx="624" cy="108"/>
            </a:xfrm>
            <a:prstGeom prst="rect">
              <a:avLst/>
            </a:prstGeom>
            <a:noFill/>
            <a:ln w="9525">
              <a:noFill/>
              <a:miter lim="800000"/>
              <a:headEnd/>
              <a:tailEnd/>
            </a:ln>
          </p:spPr>
          <p:txBody>
            <a:bodyPr/>
            <a:lstStyle/>
            <a:p>
              <a:pPr>
                <a:lnSpc>
                  <a:spcPct val="90000"/>
                </a:lnSpc>
                <a:spcBef>
                  <a:spcPct val="20000"/>
                </a:spcBef>
                <a:buClr>
                  <a:srgbClr val="FF9900"/>
                </a:buClr>
                <a:buFont typeface="Wingdings" pitchFamily="2" charset="2"/>
                <a:buNone/>
              </a:pPr>
              <a:r>
                <a:rPr lang="es-ES" sz="1200" b="1">
                  <a:solidFill>
                    <a:srgbClr val="800000"/>
                  </a:solidFill>
                  <a:latin typeface="Arial" pitchFamily="34" charset="0"/>
                </a:rPr>
                <a:t>IV</a:t>
              </a:r>
            </a:p>
          </p:txBody>
        </p:sp>
      </p:grpSp>
      <p:grpSp>
        <p:nvGrpSpPr>
          <p:cNvPr id="37899" name="Group 184"/>
          <p:cNvGrpSpPr>
            <a:grpSpLocks/>
          </p:cNvGrpSpPr>
          <p:nvPr/>
        </p:nvGrpSpPr>
        <p:grpSpPr bwMode="auto">
          <a:xfrm>
            <a:off x="5257800" y="3124200"/>
            <a:ext cx="990600" cy="990600"/>
            <a:chOff x="3312" y="1968"/>
            <a:chExt cx="624" cy="624"/>
          </a:xfrm>
        </p:grpSpPr>
        <p:sp>
          <p:nvSpPr>
            <p:cNvPr id="37922" name="Rectangle 143"/>
            <p:cNvSpPr>
              <a:spLocks noChangeArrowheads="1"/>
            </p:cNvSpPr>
            <p:nvPr/>
          </p:nvSpPr>
          <p:spPr bwMode="auto">
            <a:xfrm>
              <a:off x="3312" y="2124"/>
              <a:ext cx="624" cy="468"/>
            </a:xfrm>
            <a:prstGeom prst="rect">
              <a:avLst/>
            </a:prstGeom>
            <a:solidFill>
              <a:srgbClr val="B2C5AF"/>
            </a:solidFill>
            <a:ln w="19050">
              <a:solidFill>
                <a:srgbClr val="800000"/>
              </a:solidFill>
              <a:miter lim="800000"/>
              <a:headEnd/>
              <a:tailEnd/>
            </a:ln>
          </p:spPr>
          <p:txBody>
            <a:bodyPr/>
            <a:lstStyle/>
            <a:p>
              <a:pPr algn="l">
                <a:lnSpc>
                  <a:spcPct val="90000"/>
                </a:lnSpc>
                <a:spcBef>
                  <a:spcPct val="20000"/>
                </a:spcBef>
                <a:buClr>
                  <a:srgbClr val="FF9900"/>
                </a:buClr>
                <a:buFont typeface="Wingdings" pitchFamily="2" charset="2"/>
                <a:buNone/>
              </a:pPr>
              <a:endParaRPr lang="es-ES" sz="1200">
                <a:solidFill>
                  <a:srgbClr val="800000"/>
                </a:solidFill>
                <a:latin typeface="Arial" pitchFamily="34" charset="0"/>
              </a:endParaRPr>
            </a:p>
          </p:txBody>
        </p:sp>
        <p:sp>
          <p:nvSpPr>
            <p:cNvPr id="37923" name="Rectangle 144"/>
            <p:cNvSpPr>
              <a:spLocks noChangeArrowheads="1"/>
            </p:cNvSpPr>
            <p:nvPr/>
          </p:nvSpPr>
          <p:spPr bwMode="auto">
            <a:xfrm>
              <a:off x="3312" y="1968"/>
              <a:ext cx="624" cy="108"/>
            </a:xfrm>
            <a:prstGeom prst="rect">
              <a:avLst/>
            </a:prstGeom>
            <a:noFill/>
            <a:ln w="9525">
              <a:noFill/>
              <a:miter lim="800000"/>
              <a:headEnd/>
              <a:tailEnd/>
            </a:ln>
          </p:spPr>
          <p:txBody>
            <a:bodyPr/>
            <a:lstStyle/>
            <a:p>
              <a:pPr>
                <a:lnSpc>
                  <a:spcPct val="90000"/>
                </a:lnSpc>
                <a:spcBef>
                  <a:spcPct val="20000"/>
                </a:spcBef>
                <a:buClr>
                  <a:srgbClr val="FF9900"/>
                </a:buClr>
                <a:buFont typeface="Wingdings" pitchFamily="2" charset="2"/>
                <a:buNone/>
              </a:pPr>
              <a:r>
                <a:rPr lang="es-ES" sz="1200" b="1">
                  <a:solidFill>
                    <a:srgbClr val="800000"/>
                  </a:solidFill>
                  <a:latin typeface="Arial" pitchFamily="34" charset="0"/>
                </a:rPr>
                <a:t>V</a:t>
              </a:r>
            </a:p>
          </p:txBody>
        </p:sp>
      </p:grpSp>
      <p:sp>
        <p:nvSpPr>
          <p:cNvPr id="37900" name="AutoShape 148"/>
          <p:cNvSpPr>
            <a:spLocks/>
          </p:cNvSpPr>
          <p:nvPr/>
        </p:nvSpPr>
        <p:spPr bwMode="auto">
          <a:xfrm rot="-5400000">
            <a:off x="3695700" y="5270500"/>
            <a:ext cx="152400" cy="990600"/>
          </a:xfrm>
          <a:prstGeom prst="leftBrace">
            <a:avLst>
              <a:gd name="adj1" fmla="val 54167"/>
              <a:gd name="adj2" fmla="val 50000"/>
            </a:avLst>
          </a:prstGeom>
          <a:noFill/>
          <a:ln w="9525">
            <a:solidFill>
              <a:srgbClr val="800000"/>
            </a:solidFill>
            <a:round/>
            <a:headEnd/>
            <a:tailEnd/>
          </a:ln>
        </p:spPr>
        <p:txBody>
          <a:bodyPr/>
          <a:lstStyle/>
          <a:p>
            <a:endParaRPr lang="es-ES"/>
          </a:p>
        </p:txBody>
      </p:sp>
      <p:sp>
        <p:nvSpPr>
          <p:cNvPr id="37901" name="Rectangle 150"/>
          <p:cNvSpPr>
            <a:spLocks noChangeArrowheads="1"/>
          </p:cNvSpPr>
          <p:nvPr/>
        </p:nvSpPr>
        <p:spPr bwMode="auto">
          <a:xfrm>
            <a:off x="3276600" y="5867400"/>
            <a:ext cx="990600" cy="292100"/>
          </a:xfrm>
          <a:prstGeom prst="rect">
            <a:avLst/>
          </a:prstGeom>
          <a:solidFill>
            <a:srgbClr val="B2C5AF">
              <a:alpha val="50195"/>
            </a:srgbClr>
          </a:solidFill>
          <a:ln w="9525">
            <a:noFill/>
            <a:miter lim="800000"/>
            <a:headEnd/>
            <a:tailEnd/>
          </a:ln>
        </p:spPr>
        <p:txBody>
          <a:bodyPr lIns="0" tIns="0" rIns="0" bIns="0">
            <a:spAutoFit/>
          </a:bodyPr>
          <a:lstStyle/>
          <a:p>
            <a:pPr>
              <a:lnSpc>
                <a:spcPct val="80000"/>
              </a:lnSpc>
              <a:spcBef>
                <a:spcPct val="20000"/>
              </a:spcBef>
              <a:buClr>
                <a:srgbClr val="FF9900"/>
              </a:buClr>
              <a:buFont typeface="Wingdings" pitchFamily="2" charset="2"/>
              <a:buNone/>
            </a:pPr>
            <a:r>
              <a:rPr lang="es-ES" sz="1200">
                <a:solidFill>
                  <a:srgbClr val="800000"/>
                </a:solidFill>
                <a:latin typeface="Arial" pitchFamily="34" charset="0"/>
              </a:rPr>
              <a:t>Familia de puestos</a:t>
            </a:r>
          </a:p>
        </p:txBody>
      </p:sp>
      <p:sp>
        <p:nvSpPr>
          <p:cNvPr id="37902" name="AutoShape 152"/>
          <p:cNvSpPr>
            <a:spLocks/>
          </p:cNvSpPr>
          <p:nvPr/>
        </p:nvSpPr>
        <p:spPr bwMode="auto">
          <a:xfrm rot="10800000">
            <a:off x="6324600" y="3352800"/>
            <a:ext cx="152400" cy="762000"/>
          </a:xfrm>
          <a:prstGeom prst="leftBrace">
            <a:avLst>
              <a:gd name="adj1" fmla="val 41667"/>
              <a:gd name="adj2" fmla="val 50000"/>
            </a:avLst>
          </a:prstGeom>
          <a:noFill/>
          <a:ln w="9525">
            <a:solidFill>
              <a:srgbClr val="800000"/>
            </a:solidFill>
            <a:round/>
            <a:headEnd/>
            <a:tailEnd/>
          </a:ln>
        </p:spPr>
        <p:txBody>
          <a:bodyPr/>
          <a:lstStyle/>
          <a:p>
            <a:endParaRPr lang="es-ES"/>
          </a:p>
        </p:txBody>
      </p:sp>
      <p:sp>
        <p:nvSpPr>
          <p:cNvPr id="37903" name="Rectangle 153"/>
          <p:cNvSpPr>
            <a:spLocks noChangeArrowheads="1"/>
          </p:cNvSpPr>
          <p:nvPr/>
        </p:nvSpPr>
        <p:spPr bwMode="auto">
          <a:xfrm rot="-5400000">
            <a:off x="6118225" y="3600450"/>
            <a:ext cx="990600" cy="292100"/>
          </a:xfrm>
          <a:prstGeom prst="rect">
            <a:avLst/>
          </a:prstGeom>
          <a:solidFill>
            <a:srgbClr val="B2C5AF">
              <a:alpha val="50195"/>
            </a:srgbClr>
          </a:solidFill>
          <a:ln w="9525">
            <a:noFill/>
            <a:miter lim="800000"/>
            <a:headEnd/>
            <a:tailEnd/>
          </a:ln>
        </p:spPr>
        <p:txBody>
          <a:bodyPr lIns="0" tIns="0" rIns="0" bIns="0">
            <a:spAutoFit/>
          </a:bodyPr>
          <a:lstStyle/>
          <a:p>
            <a:pPr>
              <a:lnSpc>
                <a:spcPct val="80000"/>
              </a:lnSpc>
              <a:spcBef>
                <a:spcPct val="20000"/>
              </a:spcBef>
              <a:buClr>
                <a:srgbClr val="FF9900"/>
              </a:buClr>
              <a:buFont typeface="Wingdings" pitchFamily="2" charset="2"/>
              <a:buNone/>
            </a:pPr>
            <a:r>
              <a:rPr lang="es-ES" sz="1200">
                <a:solidFill>
                  <a:srgbClr val="800000"/>
                </a:solidFill>
                <a:latin typeface="Arial" pitchFamily="34" charset="0"/>
              </a:rPr>
              <a:t>Banda salarial (categoría)</a:t>
            </a:r>
          </a:p>
        </p:txBody>
      </p:sp>
      <p:cxnSp>
        <p:nvCxnSpPr>
          <p:cNvPr id="37904" name="AutoShape 159"/>
          <p:cNvCxnSpPr>
            <a:cxnSpLocks noChangeShapeType="1"/>
            <a:stCxn id="37928" idx="0"/>
            <a:endCxn id="37928" idx="2"/>
          </p:cNvCxnSpPr>
          <p:nvPr/>
        </p:nvCxnSpPr>
        <p:spPr bwMode="auto">
          <a:xfrm>
            <a:off x="2781300" y="4733925"/>
            <a:ext cx="0" cy="914400"/>
          </a:xfrm>
          <a:prstGeom prst="straightConnector1">
            <a:avLst/>
          </a:prstGeom>
          <a:noFill/>
          <a:ln w="19050">
            <a:solidFill>
              <a:srgbClr val="800000"/>
            </a:solidFill>
            <a:round/>
            <a:headEnd type="triangle" w="med" len="med"/>
            <a:tailEnd type="triangle" w="med" len="med"/>
          </a:ln>
        </p:spPr>
      </p:cxnSp>
      <p:grpSp>
        <p:nvGrpSpPr>
          <p:cNvPr id="37905" name="Group 172"/>
          <p:cNvGrpSpPr>
            <a:grpSpLocks/>
          </p:cNvGrpSpPr>
          <p:nvPr/>
        </p:nvGrpSpPr>
        <p:grpSpPr bwMode="auto">
          <a:xfrm>
            <a:off x="2667000" y="5194300"/>
            <a:ext cx="215900" cy="215900"/>
            <a:chOff x="1680" y="3272"/>
            <a:chExt cx="136" cy="136"/>
          </a:xfrm>
        </p:grpSpPr>
        <p:sp>
          <p:nvSpPr>
            <p:cNvPr id="37920" name="Oval 154"/>
            <p:cNvSpPr>
              <a:spLocks noChangeArrowheads="1"/>
            </p:cNvSpPr>
            <p:nvPr/>
          </p:nvSpPr>
          <p:spPr bwMode="auto">
            <a:xfrm>
              <a:off x="1680" y="3272"/>
              <a:ext cx="136" cy="136"/>
            </a:xfrm>
            <a:prstGeom prst="ellipse">
              <a:avLst/>
            </a:prstGeom>
            <a:solidFill>
              <a:schemeClr val="bg1"/>
            </a:solidFill>
            <a:ln w="9525">
              <a:solidFill>
                <a:srgbClr val="800000"/>
              </a:solidFill>
              <a:round/>
              <a:headEnd/>
              <a:tailEnd/>
            </a:ln>
          </p:spPr>
          <p:txBody>
            <a:bodyPr/>
            <a:lstStyle/>
            <a:p>
              <a:endParaRPr lang="es-ES"/>
            </a:p>
          </p:txBody>
        </p:sp>
        <p:sp>
          <p:nvSpPr>
            <p:cNvPr id="37921" name="Oval 156"/>
            <p:cNvSpPr>
              <a:spLocks noChangeArrowheads="1"/>
            </p:cNvSpPr>
            <p:nvPr/>
          </p:nvSpPr>
          <p:spPr bwMode="auto">
            <a:xfrm>
              <a:off x="1721" y="3313"/>
              <a:ext cx="54" cy="54"/>
            </a:xfrm>
            <a:prstGeom prst="ellipse">
              <a:avLst/>
            </a:prstGeom>
            <a:solidFill>
              <a:srgbClr val="800000"/>
            </a:solidFill>
            <a:ln w="9525">
              <a:solidFill>
                <a:srgbClr val="800000"/>
              </a:solidFill>
              <a:round/>
              <a:headEnd/>
              <a:tailEnd/>
            </a:ln>
          </p:spPr>
          <p:txBody>
            <a:bodyPr/>
            <a:lstStyle/>
            <a:p>
              <a:endParaRPr lang="es-ES">
                <a:solidFill>
                  <a:srgbClr val="800000"/>
                </a:solidFill>
                <a:latin typeface="Arial" pitchFamily="34" charset="0"/>
              </a:endParaRPr>
            </a:p>
          </p:txBody>
        </p:sp>
      </p:grpSp>
      <p:cxnSp>
        <p:nvCxnSpPr>
          <p:cNvPr id="37906" name="AutoShape 160"/>
          <p:cNvCxnSpPr>
            <a:cxnSpLocks noChangeShapeType="1"/>
            <a:stCxn id="37920" idx="2"/>
          </p:cNvCxnSpPr>
          <p:nvPr/>
        </p:nvCxnSpPr>
        <p:spPr bwMode="auto">
          <a:xfrm flipH="1">
            <a:off x="1239838" y="5302250"/>
            <a:ext cx="1427162" cy="0"/>
          </a:xfrm>
          <a:prstGeom prst="straightConnector1">
            <a:avLst/>
          </a:prstGeom>
          <a:noFill/>
          <a:ln w="12700">
            <a:solidFill>
              <a:srgbClr val="800000"/>
            </a:solidFill>
            <a:prstDash val="dash"/>
            <a:round/>
            <a:headEnd/>
            <a:tailEnd/>
          </a:ln>
        </p:spPr>
      </p:cxnSp>
      <p:sp>
        <p:nvSpPr>
          <p:cNvPr id="37907" name="Rectangle 161"/>
          <p:cNvSpPr>
            <a:spLocks noChangeArrowheads="1"/>
          </p:cNvSpPr>
          <p:nvPr/>
        </p:nvSpPr>
        <p:spPr bwMode="auto">
          <a:xfrm>
            <a:off x="2960688" y="5232400"/>
            <a:ext cx="625475" cy="165100"/>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_tradnl" sz="1200">
                <a:solidFill>
                  <a:srgbClr val="800000"/>
                </a:solidFill>
                <a:latin typeface="Arial" pitchFamily="34" charset="0"/>
              </a:rPr>
              <a:t>Puesto </a:t>
            </a:r>
            <a:r>
              <a:rPr lang="es-ES_tradnl" sz="1200" b="1">
                <a:solidFill>
                  <a:srgbClr val="800000"/>
                </a:solidFill>
                <a:latin typeface="Arial" pitchFamily="34" charset="0"/>
              </a:rPr>
              <a:t>A</a:t>
            </a:r>
            <a:endParaRPr lang="es-ES" sz="1200" b="1">
              <a:solidFill>
                <a:srgbClr val="800000"/>
              </a:solidFill>
              <a:latin typeface="Arial" pitchFamily="34" charset="0"/>
            </a:endParaRPr>
          </a:p>
        </p:txBody>
      </p:sp>
      <p:grpSp>
        <p:nvGrpSpPr>
          <p:cNvPr id="37908" name="Group 173"/>
          <p:cNvGrpSpPr>
            <a:grpSpLocks/>
          </p:cNvGrpSpPr>
          <p:nvPr/>
        </p:nvGrpSpPr>
        <p:grpSpPr bwMode="auto">
          <a:xfrm>
            <a:off x="4648200" y="4876800"/>
            <a:ext cx="215900" cy="215900"/>
            <a:chOff x="2928" y="3072"/>
            <a:chExt cx="136" cy="136"/>
          </a:xfrm>
        </p:grpSpPr>
        <p:sp>
          <p:nvSpPr>
            <p:cNvPr id="37918" name="Oval 164"/>
            <p:cNvSpPr>
              <a:spLocks noChangeArrowheads="1"/>
            </p:cNvSpPr>
            <p:nvPr/>
          </p:nvSpPr>
          <p:spPr bwMode="auto">
            <a:xfrm>
              <a:off x="2928" y="3072"/>
              <a:ext cx="136" cy="136"/>
            </a:xfrm>
            <a:prstGeom prst="ellipse">
              <a:avLst/>
            </a:prstGeom>
            <a:solidFill>
              <a:schemeClr val="bg1"/>
            </a:solidFill>
            <a:ln w="9525">
              <a:solidFill>
                <a:srgbClr val="800000"/>
              </a:solidFill>
              <a:round/>
              <a:headEnd/>
              <a:tailEnd/>
            </a:ln>
          </p:spPr>
          <p:txBody>
            <a:bodyPr/>
            <a:lstStyle/>
            <a:p>
              <a:endParaRPr lang="es-ES"/>
            </a:p>
          </p:txBody>
        </p:sp>
        <p:sp>
          <p:nvSpPr>
            <p:cNvPr id="37919" name="Oval 165"/>
            <p:cNvSpPr>
              <a:spLocks noChangeArrowheads="1"/>
            </p:cNvSpPr>
            <p:nvPr/>
          </p:nvSpPr>
          <p:spPr bwMode="auto">
            <a:xfrm>
              <a:off x="2969" y="3113"/>
              <a:ext cx="54" cy="54"/>
            </a:xfrm>
            <a:prstGeom prst="ellipse">
              <a:avLst/>
            </a:prstGeom>
            <a:solidFill>
              <a:srgbClr val="800000"/>
            </a:solidFill>
            <a:ln w="9525">
              <a:solidFill>
                <a:srgbClr val="800000"/>
              </a:solidFill>
              <a:round/>
              <a:headEnd/>
              <a:tailEnd/>
            </a:ln>
          </p:spPr>
          <p:txBody>
            <a:bodyPr/>
            <a:lstStyle/>
            <a:p>
              <a:endParaRPr lang="es-ES">
                <a:solidFill>
                  <a:srgbClr val="800000"/>
                </a:solidFill>
                <a:latin typeface="Arial" pitchFamily="34" charset="0"/>
              </a:endParaRPr>
            </a:p>
          </p:txBody>
        </p:sp>
      </p:grpSp>
      <p:sp>
        <p:nvSpPr>
          <p:cNvPr id="37909" name="Rectangle 166"/>
          <p:cNvSpPr>
            <a:spLocks noChangeArrowheads="1"/>
          </p:cNvSpPr>
          <p:nvPr/>
        </p:nvSpPr>
        <p:spPr bwMode="auto">
          <a:xfrm>
            <a:off x="4937125" y="4902200"/>
            <a:ext cx="625475" cy="165100"/>
          </a:xfrm>
          <a:prstGeom prst="rect">
            <a:avLst/>
          </a:prstGeom>
          <a:noFill/>
          <a:ln w="9525">
            <a:noFill/>
            <a:miter lim="800000"/>
            <a:headEnd/>
            <a:tailEnd/>
          </a:ln>
        </p:spPr>
        <p:txBody>
          <a:bodyPr wrap="none" lIns="0" tIns="0" rIns="0" bIns="0">
            <a:spAutoFit/>
          </a:bodyPr>
          <a:lstStyle/>
          <a:p>
            <a:pPr>
              <a:lnSpc>
                <a:spcPct val="90000"/>
              </a:lnSpc>
              <a:spcBef>
                <a:spcPct val="20000"/>
              </a:spcBef>
              <a:buClr>
                <a:srgbClr val="FF9900"/>
              </a:buClr>
              <a:buFont typeface="Wingdings" pitchFamily="2" charset="2"/>
              <a:buNone/>
            </a:pPr>
            <a:r>
              <a:rPr lang="es-ES_tradnl" sz="1200">
                <a:solidFill>
                  <a:srgbClr val="800000"/>
                </a:solidFill>
                <a:latin typeface="Arial" pitchFamily="34" charset="0"/>
              </a:rPr>
              <a:t>Puesto </a:t>
            </a:r>
            <a:r>
              <a:rPr lang="es-ES_tradnl" sz="1200" b="1">
                <a:solidFill>
                  <a:srgbClr val="800000"/>
                </a:solidFill>
                <a:latin typeface="Arial" pitchFamily="34" charset="0"/>
              </a:rPr>
              <a:t>B</a:t>
            </a:r>
            <a:endParaRPr lang="es-ES" sz="1200" b="1">
              <a:solidFill>
                <a:srgbClr val="800000"/>
              </a:solidFill>
              <a:latin typeface="Arial" pitchFamily="34" charset="0"/>
            </a:endParaRPr>
          </a:p>
        </p:txBody>
      </p:sp>
      <p:sp>
        <p:nvSpPr>
          <p:cNvPr id="37910" name="AutoShape 168"/>
          <p:cNvSpPr>
            <a:spLocks/>
          </p:cNvSpPr>
          <p:nvPr/>
        </p:nvSpPr>
        <p:spPr bwMode="auto">
          <a:xfrm>
            <a:off x="7162800" y="5776913"/>
            <a:ext cx="1524000" cy="447675"/>
          </a:xfrm>
          <a:prstGeom prst="borderCallout1">
            <a:avLst>
              <a:gd name="adj1" fmla="val 110366"/>
              <a:gd name="adj2" fmla="val 92500"/>
              <a:gd name="adj3" fmla="val 110366"/>
              <a:gd name="adj4" fmla="val -48856"/>
            </a:avLst>
          </a:prstGeom>
          <a:solidFill>
            <a:srgbClr val="FFDCD1"/>
          </a:solidFill>
          <a:ln w="12700">
            <a:solidFill>
              <a:srgbClr val="800000"/>
            </a:solidFill>
            <a:miter lim="800000"/>
            <a:headEnd/>
            <a:tailEnd/>
          </a:ln>
        </p:spPr>
        <p:txBody>
          <a:bodyPr lIns="36000" tIns="36000" rIns="36000" bIns="36000" anchor="ctr">
            <a:spAutoFit/>
          </a:bodyPr>
          <a:lstStyle/>
          <a:p>
            <a:r>
              <a:rPr lang="es-ES" sz="1200" b="1">
                <a:solidFill>
                  <a:srgbClr val="800000"/>
                </a:solidFill>
                <a:latin typeface="Arial" pitchFamily="34" charset="0"/>
              </a:rPr>
              <a:t>Estimación del valor del puesto</a:t>
            </a:r>
          </a:p>
        </p:txBody>
      </p:sp>
      <p:sp>
        <p:nvSpPr>
          <p:cNvPr id="37911" name="AutoShape 169"/>
          <p:cNvSpPr>
            <a:spLocks/>
          </p:cNvSpPr>
          <p:nvPr/>
        </p:nvSpPr>
        <p:spPr bwMode="auto">
          <a:xfrm>
            <a:off x="4953000" y="5410200"/>
            <a:ext cx="1524000" cy="447675"/>
          </a:xfrm>
          <a:prstGeom prst="borderCallout1">
            <a:avLst>
              <a:gd name="adj1" fmla="val 117023"/>
              <a:gd name="adj2" fmla="val 92500"/>
              <a:gd name="adj3" fmla="val 117023"/>
              <a:gd name="adj4" fmla="val -48023"/>
            </a:avLst>
          </a:prstGeom>
          <a:solidFill>
            <a:srgbClr val="FFDCD1"/>
          </a:solidFill>
          <a:ln w="12700">
            <a:solidFill>
              <a:srgbClr val="800000"/>
            </a:solidFill>
            <a:miter lim="800000"/>
            <a:headEnd/>
            <a:tailEnd/>
          </a:ln>
        </p:spPr>
        <p:txBody>
          <a:bodyPr lIns="36000" tIns="36000" rIns="36000" bIns="36000" anchor="ctr">
            <a:spAutoFit/>
          </a:bodyPr>
          <a:lstStyle/>
          <a:p>
            <a:r>
              <a:rPr lang="es-ES" sz="1200" b="1">
                <a:solidFill>
                  <a:srgbClr val="800000"/>
                </a:solidFill>
                <a:latin typeface="Arial" pitchFamily="34" charset="0"/>
              </a:rPr>
              <a:t>Clasificación de los puestos</a:t>
            </a:r>
          </a:p>
        </p:txBody>
      </p:sp>
      <p:sp>
        <p:nvSpPr>
          <p:cNvPr id="37912" name="AutoShape 170"/>
          <p:cNvSpPr>
            <a:spLocks/>
          </p:cNvSpPr>
          <p:nvPr/>
        </p:nvSpPr>
        <p:spPr bwMode="auto">
          <a:xfrm>
            <a:off x="1131888" y="3209925"/>
            <a:ext cx="1524000" cy="447675"/>
          </a:xfrm>
          <a:prstGeom prst="borderCallout1">
            <a:avLst>
              <a:gd name="adj1" fmla="val 25532"/>
              <a:gd name="adj2" fmla="val -5000"/>
              <a:gd name="adj3" fmla="val 173403"/>
              <a:gd name="adj4" fmla="val -5000"/>
            </a:avLst>
          </a:prstGeom>
          <a:solidFill>
            <a:srgbClr val="FFDCD1"/>
          </a:solidFill>
          <a:ln w="12700">
            <a:solidFill>
              <a:srgbClr val="800000"/>
            </a:solidFill>
            <a:miter lim="800000"/>
            <a:headEnd/>
            <a:tailEnd/>
          </a:ln>
        </p:spPr>
        <p:txBody>
          <a:bodyPr lIns="36000" tIns="36000" rIns="36000" bIns="36000" anchor="ctr">
            <a:spAutoFit/>
          </a:bodyPr>
          <a:lstStyle/>
          <a:p>
            <a:r>
              <a:rPr lang="es-ES" sz="1200" b="1">
                <a:solidFill>
                  <a:srgbClr val="800000"/>
                </a:solidFill>
                <a:latin typeface="Arial" pitchFamily="34" charset="0"/>
              </a:rPr>
              <a:t>Diseño de la estructura salarial</a:t>
            </a:r>
          </a:p>
        </p:txBody>
      </p:sp>
      <p:sp>
        <p:nvSpPr>
          <p:cNvPr id="37913" name="AutoShape 171"/>
          <p:cNvSpPr>
            <a:spLocks/>
          </p:cNvSpPr>
          <p:nvPr/>
        </p:nvSpPr>
        <p:spPr bwMode="auto">
          <a:xfrm>
            <a:off x="1333500" y="3962400"/>
            <a:ext cx="1524000" cy="447675"/>
          </a:xfrm>
          <a:prstGeom prst="borderCallout1">
            <a:avLst>
              <a:gd name="adj1" fmla="val 25532"/>
              <a:gd name="adj2" fmla="val 105000"/>
              <a:gd name="adj3" fmla="val 284398"/>
              <a:gd name="adj4" fmla="val 105000"/>
            </a:avLst>
          </a:prstGeom>
          <a:solidFill>
            <a:srgbClr val="FFDCD1"/>
          </a:solidFill>
          <a:ln w="12700">
            <a:solidFill>
              <a:srgbClr val="800000"/>
            </a:solidFill>
            <a:miter lim="800000"/>
            <a:headEnd/>
            <a:tailEnd/>
          </a:ln>
        </p:spPr>
        <p:txBody>
          <a:bodyPr lIns="36000" tIns="36000" rIns="36000" bIns="36000" anchor="ctr">
            <a:spAutoFit/>
          </a:bodyPr>
          <a:lstStyle/>
          <a:p>
            <a:r>
              <a:rPr lang="es-ES" sz="1200" b="1">
                <a:solidFill>
                  <a:srgbClr val="800000"/>
                </a:solidFill>
                <a:latin typeface="Arial" pitchFamily="34" charset="0"/>
              </a:rPr>
              <a:t>Fijación de sueldos individuales</a:t>
            </a:r>
          </a:p>
        </p:txBody>
      </p:sp>
      <p:sp>
        <p:nvSpPr>
          <p:cNvPr id="37914" name="Oval 179"/>
          <p:cNvSpPr>
            <a:spLocks noChangeArrowheads="1"/>
          </p:cNvSpPr>
          <p:nvPr/>
        </p:nvSpPr>
        <p:spPr bwMode="auto">
          <a:xfrm>
            <a:off x="7086600" y="5638800"/>
            <a:ext cx="258763" cy="258763"/>
          </a:xfrm>
          <a:prstGeom prst="ellipse">
            <a:avLst/>
          </a:prstGeom>
          <a:solidFill>
            <a:srgbClr val="800000"/>
          </a:solidFill>
          <a:ln w="12700">
            <a:solidFill>
              <a:srgbClr val="800000"/>
            </a:solidFill>
            <a:round/>
            <a:headEnd/>
            <a:tailEnd/>
          </a:ln>
        </p:spPr>
        <p:txBody>
          <a:bodyPr lIns="36000" tIns="36000" rIns="36000" bIns="36000" anchor="ctr" anchorCtr="1"/>
          <a:lstStyle/>
          <a:p>
            <a:r>
              <a:rPr lang="es-ES" sz="1600" b="1">
                <a:latin typeface="Arial" pitchFamily="34" charset="0"/>
              </a:rPr>
              <a:t>1</a:t>
            </a:r>
          </a:p>
        </p:txBody>
      </p:sp>
      <p:sp>
        <p:nvSpPr>
          <p:cNvPr id="37915" name="Oval 180"/>
          <p:cNvSpPr>
            <a:spLocks noChangeArrowheads="1"/>
          </p:cNvSpPr>
          <p:nvPr/>
        </p:nvSpPr>
        <p:spPr bwMode="auto">
          <a:xfrm>
            <a:off x="4876800" y="5638800"/>
            <a:ext cx="258763" cy="258763"/>
          </a:xfrm>
          <a:prstGeom prst="ellipse">
            <a:avLst/>
          </a:prstGeom>
          <a:solidFill>
            <a:srgbClr val="800000"/>
          </a:solidFill>
          <a:ln w="12700">
            <a:solidFill>
              <a:srgbClr val="800000"/>
            </a:solidFill>
            <a:round/>
            <a:headEnd/>
            <a:tailEnd/>
          </a:ln>
        </p:spPr>
        <p:txBody>
          <a:bodyPr lIns="36000" tIns="36000" rIns="36000" bIns="36000" anchor="ctr" anchorCtr="1"/>
          <a:lstStyle/>
          <a:p>
            <a:r>
              <a:rPr lang="es-ES" sz="1600" b="1">
                <a:latin typeface="Arial" pitchFamily="34" charset="0"/>
              </a:rPr>
              <a:t>2</a:t>
            </a:r>
          </a:p>
        </p:txBody>
      </p:sp>
      <p:sp>
        <p:nvSpPr>
          <p:cNvPr id="37916" name="Oval 181"/>
          <p:cNvSpPr>
            <a:spLocks noChangeArrowheads="1"/>
          </p:cNvSpPr>
          <p:nvPr/>
        </p:nvSpPr>
        <p:spPr bwMode="auto">
          <a:xfrm>
            <a:off x="1066800" y="3048000"/>
            <a:ext cx="258763" cy="258763"/>
          </a:xfrm>
          <a:prstGeom prst="ellipse">
            <a:avLst/>
          </a:prstGeom>
          <a:solidFill>
            <a:srgbClr val="800000"/>
          </a:solidFill>
          <a:ln w="12700">
            <a:solidFill>
              <a:srgbClr val="800000"/>
            </a:solidFill>
            <a:round/>
            <a:headEnd/>
            <a:tailEnd/>
          </a:ln>
        </p:spPr>
        <p:txBody>
          <a:bodyPr lIns="36000" tIns="36000" rIns="36000" bIns="36000" anchor="ctr" anchorCtr="1"/>
          <a:lstStyle/>
          <a:p>
            <a:r>
              <a:rPr lang="es-ES" sz="1600" b="1">
                <a:latin typeface="Arial" pitchFamily="34" charset="0"/>
              </a:rPr>
              <a:t>3</a:t>
            </a:r>
          </a:p>
        </p:txBody>
      </p:sp>
      <p:sp>
        <p:nvSpPr>
          <p:cNvPr id="37917" name="Oval 182"/>
          <p:cNvSpPr>
            <a:spLocks noChangeArrowheads="1"/>
          </p:cNvSpPr>
          <p:nvPr/>
        </p:nvSpPr>
        <p:spPr bwMode="auto">
          <a:xfrm>
            <a:off x="1295400" y="4191000"/>
            <a:ext cx="258763" cy="258763"/>
          </a:xfrm>
          <a:prstGeom prst="ellipse">
            <a:avLst/>
          </a:prstGeom>
          <a:solidFill>
            <a:srgbClr val="800000"/>
          </a:solidFill>
          <a:ln w="12700">
            <a:solidFill>
              <a:srgbClr val="800000"/>
            </a:solidFill>
            <a:round/>
            <a:headEnd/>
            <a:tailEnd/>
          </a:ln>
        </p:spPr>
        <p:txBody>
          <a:bodyPr lIns="36000" tIns="36000" rIns="36000" bIns="36000" anchor="ctr" anchorCtr="1"/>
          <a:lstStyle/>
          <a:p>
            <a:r>
              <a:rPr lang="es-ES" sz="1600" b="1">
                <a:latin typeface="Arial" pitchFamily="34" charset="0"/>
              </a:rPr>
              <a:t>4</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s-ES_tradnl" smtClean="0"/>
              <a:t>Retribución:retribuciones directas</a:t>
            </a:r>
            <a:endParaRPr lang="es-ES" smtClean="0"/>
          </a:p>
        </p:txBody>
      </p:sp>
      <p:sp>
        <p:nvSpPr>
          <p:cNvPr id="38915" name="Rectangle 3"/>
          <p:cNvSpPr>
            <a:spLocks noGrp="1" noChangeArrowheads="1"/>
          </p:cNvSpPr>
          <p:nvPr>
            <p:ph type="body" idx="1"/>
          </p:nvPr>
        </p:nvSpPr>
        <p:spPr/>
        <p:txBody>
          <a:bodyPr/>
          <a:lstStyle/>
          <a:p>
            <a:pPr eaLnBrk="1" hangingPunct="1">
              <a:lnSpc>
                <a:spcPct val="80000"/>
              </a:lnSpc>
            </a:pPr>
            <a:r>
              <a:rPr lang="es-ES" smtClean="0"/>
              <a:t>Estimación del valor del puesto</a:t>
            </a:r>
          </a:p>
          <a:p>
            <a:pPr lvl="1" eaLnBrk="1" hangingPunct="1">
              <a:lnSpc>
                <a:spcPct val="90000"/>
              </a:lnSpc>
            </a:pPr>
            <a:r>
              <a:rPr lang="es-ES" smtClean="0"/>
              <a:t>Establecer el </a:t>
            </a:r>
            <a:r>
              <a:rPr lang="es-ES" smtClean="0">
                <a:solidFill>
                  <a:srgbClr val="008000"/>
                </a:solidFill>
              </a:rPr>
              <a:t>valor relativo</a:t>
            </a:r>
            <a:r>
              <a:rPr lang="es-ES" smtClean="0"/>
              <a:t> que para la empresa tienen los diferentes puestos de trabajo en relación a otros. </a:t>
            </a:r>
            <a:r>
              <a:rPr lang="es-ES" smtClean="0">
                <a:solidFill>
                  <a:srgbClr val="008000"/>
                </a:solidFill>
              </a:rPr>
              <a:t>Equidad interna</a:t>
            </a:r>
            <a:r>
              <a:rPr lang="es-ES" smtClean="0"/>
              <a:t>.</a:t>
            </a:r>
          </a:p>
          <a:p>
            <a:pPr lvl="1" eaLnBrk="1" hangingPunct="1">
              <a:lnSpc>
                <a:spcPct val="90000"/>
              </a:lnSpc>
            </a:pPr>
            <a:r>
              <a:rPr lang="es-ES" smtClean="0"/>
              <a:t>Las puntuaciones representan, en una escala relativa, la </a:t>
            </a:r>
            <a:r>
              <a:rPr lang="es-ES" smtClean="0">
                <a:solidFill>
                  <a:srgbClr val="008000"/>
                </a:solidFill>
              </a:rPr>
              <a:t>valoración</a:t>
            </a:r>
            <a:r>
              <a:rPr lang="es-ES" smtClean="0"/>
              <a:t> de las </a:t>
            </a:r>
            <a:r>
              <a:rPr lang="es-ES" smtClean="0">
                <a:solidFill>
                  <a:srgbClr val="008000"/>
                </a:solidFill>
              </a:rPr>
              <a:t>contribuciones</a:t>
            </a:r>
            <a:r>
              <a:rPr lang="es-ES" smtClean="0"/>
              <a:t> de los puestos a la empresa.</a:t>
            </a:r>
          </a:p>
          <a:p>
            <a:pPr lvl="1" eaLnBrk="1" hangingPunct="1">
              <a:lnSpc>
                <a:spcPct val="90000"/>
              </a:lnSpc>
            </a:pPr>
            <a:r>
              <a:rPr lang="es-ES" smtClean="0"/>
              <a:t>Se aplican </a:t>
            </a:r>
            <a:r>
              <a:rPr lang="es-ES" smtClean="0">
                <a:solidFill>
                  <a:srgbClr val="008000"/>
                </a:solidFill>
              </a:rPr>
              <a:t>métodos y procedimientos sistemáticos</a:t>
            </a:r>
            <a:r>
              <a:rPr lang="es-ES" smtClean="0"/>
              <a:t> (para evitar en lo posible la subjetividad) que a partir de </a:t>
            </a:r>
            <a:r>
              <a:rPr lang="es-ES" smtClean="0">
                <a:solidFill>
                  <a:srgbClr val="008000"/>
                </a:solidFill>
              </a:rPr>
              <a:t>ADP</a:t>
            </a:r>
            <a:r>
              <a:rPr lang="es-ES" smtClean="0"/>
              <a:t> y de la determinación de los </a:t>
            </a:r>
            <a:r>
              <a:rPr lang="es-ES" smtClean="0">
                <a:solidFill>
                  <a:srgbClr val="008000"/>
                </a:solidFill>
              </a:rPr>
              <a:t>factores retributivos</a:t>
            </a:r>
            <a:r>
              <a:rPr lang="es-ES" smtClean="0"/>
              <a:t> y su </a:t>
            </a:r>
            <a:r>
              <a:rPr lang="es-ES" smtClean="0">
                <a:solidFill>
                  <a:srgbClr val="008000"/>
                </a:solidFill>
              </a:rPr>
              <a:t>importancia relativa</a:t>
            </a:r>
            <a:r>
              <a:rPr lang="es-ES" smtClean="0"/>
              <a:t> determinan la valoración del puesto. Algunos factores:</a:t>
            </a:r>
          </a:p>
          <a:p>
            <a:pPr lvl="2" eaLnBrk="1" hangingPunct="1">
              <a:lnSpc>
                <a:spcPct val="90000"/>
              </a:lnSpc>
            </a:pPr>
            <a:r>
              <a:rPr lang="es-ES" smtClean="0"/>
              <a:t>Conocimiento del puesto, solución de problemas, repercusiones, condiciones de trabajo, grado de supervisión, responsabilidad, ...</a:t>
            </a:r>
          </a:p>
          <a:p>
            <a:pPr lvl="1" eaLnBrk="1" hangingPunct="1">
              <a:lnSpc>
                <a:spcPct val="90000"/>
              </a:lnSpc>
            </a:pPr>
            <a:r>
              <a:rPr lang="es-ES" smtClean="0"/>
              <a:t>Se pueden aplicar </a:t>
            </a:r>
            <a:r>
              <a:rPr lang="es-ES" smtClean="0">
                <a:solidFill>
                  <a:srgbClr val="008000"/>
                </a:solidFill>
              </a:rPr>
              <a:t>distintos planes</a:t>
            </a:r>
            <a:r>
              <a:rPr lang="es-ES" smtClean="0"/>
              <a:t> de valoración a diferentes áreas de la empresa (mejor adaptación) o </a:t>
            </a:r>
            <a:r>
              <a:rPr lang="es-ES" smtClean="0">
                <a:solidFill>
                  <a:srgbClr val="CC6600"/>
                </a:solidFill>
              </a:rPr>
              <a:t>un único plan</a:t>
            </a:r>
            <a:r>
              <a:rPr lang="es-ES" smtClean="0"/>
              <a:t> (más equidad)</a:t>
            </a:r>
          </a:p>
          <a:p>
            <a:pPr lvl="1" eaLnBrk="1" hangingPunct="1">
              <a:lnSpc>
                <a:spcPct val="90000"/>
              </a:lnSpc>
            </a:pPr>
            <a:r>
              <a:rPr lang="es-ES" smtClean="0"/>
              <a:t>Evitar la </a:t>
            </a:r>
            <a:r>
              <a:rPr lang="es-ES" smtClean="0">
                <a:solidFill>
                  <a:srgbClr val="008000"/>
                </a:solidFill>
              </a:rPr>
              <a:t>discriminación</a:t>
            </a:r>
            <a:r>
              <a:rPr lang="es-ES" smtClean="0"/>
              <a:t> y la </a:t>
            </a:r>
            <a:r>
              <a:rPr lang="es-ES" smtClean="0">
                <a:solidFill>
                  <a:srgbClr val="008000"/>
                </a:solidFill>
              </a:rPr>
              <a:t>subjetividad</a:t>
            </a:r>
            <a:r>
              <a:rPr lang="es-ES" smtClean="0"/>
              <a:t>: participación de supervisores, especialistas y empleados en el proceso.</a:t>
            </a:r>
          </a:p>
        </p:txBody>
      </p:sp>
      <p:sp>
        <p:nvSpPr>
          <p:cNvPr id="38916"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
        <p:nvSpPr>
          <p:cNvPr id="38917" name="Rectangle 5"/>
          <p:cNvSpPr>
            <a:spLocks noChangeArrowheads="1"/>
          </p:cNvSpPr>
          <p:nvPr/>
        </p:nvSpPr>
        <p:spPr bwMode="auto">
          <a:xfrm>
            <a:off x="684213" y="1341438"/>
            <a:ext cx="8064500" cy="2735262"/>
          </a:xfrm>
          <a:prstGeom prst="rect">
            <a:avLst/>
          </a:prstGeom>
          <a:solidFill>
            <a:srgbClr val="4F7DAE">
              <a:alpha val="25098"/>
            </a:srgbClr>
          </a:solidFill>
          <a:ln w="9525">
            <a:noFill/>
            <a:miter lim="800000"/>
            <a:headEnd/>
            <a:tailEnd/>
          </a:ln>
        </p:spPr>
        <p:txBody>
          <a:bodyPr wrap="none" anchor="ctr"/>
          <a:lstStyle/>
          <a:p>
            <a:endParaRPr lang="es-E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s-ES_tradnl" smtClean="0"/>
              <a:t>Retribución:retribuciones directas</a:t>
            </a:r>
            <a:endParaRPr lang="es-ES" smtClean="0"/>
          </a:p>
        </p:txBody>
      </p:sp>
      <p:sp>
        <p:nvSpPr>
          <p:cNvPr id="39939" name="Rectangle 3"/>
          <p:cNvSpPr>
            <a:spLocks noGrp="1" noChangeArrowheads="1"/>
          </p:cNvSpPr>
          <p:nvPr>
            <p:ph type="body" idx="1"/>
          </p:nvPr>
        </p:nvSpPr>
        <p:spPr/>
        <p:txBody>
          <a:bodyPr/>
          <a:lstStyle/>
          <a:p>
            <a:pPr eaLnBrk="1" hangingPunct="1">
              <a:lnSpc>
                <a:spcPct val="80000"/>
              </a:lnSpc>
            </a:pPr>
            <a:r>
              <a:rPr lang="es-ES_tradnl" sz="2000" smtClean="0"/>
              <a:t>Algunos métodos de valoración de puestos</a:t>
            </a:r>
          </a:p>
          <a:p>
            <a:pPr lvl="1" eaLnBrk="1" hangingPunct="1">
              <a:lnSpc>
                <a:spcPct val="90000"/>
              </a:lnSpc>
            </a:pPr>
            <a:r>
              <a:rPr lang="es-ES" sz="1800" smtClean="0">
                <a:solidFill>
                  <a:srgbClr val="008000"/>
                </a:solidFill>
              </a:rPr>
              <a:t>Ordenación directa</a:t>
            </a:r>
            <a:r>
              <a:rPr lang="es-ES" sz="1800" smtClean="0"/>
              <a:t>: sencillo y para pocos puestos, mono o multifactorial</a:t>
            </a:r>
          </a:p>
          <a:p>
            <a:pPr lvl="1" eaLnBrk="1" hangingPunct="1">
              <a:lnSpc>
                <a:spcPct val="90000"/>
              </a:lnSpc>
            </a:pPr>
            <a:r>
              <a:rPr lang="es-ES" sz="1800" smtClean="0">
                <a:solidFill>
                  <a:srgbClr val="008000"/>
                </a:solidFill>
              </a:rPr>
              <a:t>Clasificación de puestos de trabajo</a:t>
            </a:r>
            <a:r>
              <a:rPr lang="es-ES" sz="1800" smtClean="0"/>
              <a:t>: parecido pero ordenando clases en lugar de puestos y luego asignando puestos a clases</a:t>
            </a:r>
          </a:p>
          <a:p>
            <a:pPr lvl="1" eaLnBrk="1" hangingPunct="1">
              <a:lnSpc>
                <a:spcPct val="90000"/>
              </a:lnSpc>
            </a:pPr>
            <a:r>
              <a:rPr lang="es-ES" sz="1800" smtClean="0">
                <a:solidFill>
                  <a:srgbClr val="008000"/>
                </a:solidFill>
              </a:rPr>
              <a:t>Calificación por punto y de puntuación de factores</a:t>
            </a:r>
            <a:r>
              <a:rPr lang="es-ES" sz="1800" smtClean="0"/>
              <a:t>:</a:t>
            </a:r>
          </a:p>
          <a:p>
            <a:pPr lvl="2" eaLnBrk="1" hangingPunct="1">
              <a:lnSpc>
                <a:spcPct val="90000"/>
              </a:lnSpc>
            </a:pPr>
            <a:r>
              <a:rPr lang="es-ES" sz="1600" smtClean="0"/>
              <a:t>Valorar cada factor para el puesto y agregarlos según la importancia relativa de factores</a:t>
            </a:r>
          </a:p>
          <a:p>
            <a:pPr lvl="2" eaLnBrk="1" hangingPunct="1">
              <a:lnSpc>
                <a:spcPct val="90000"/>
              </a:lnSpc>
            </a:pPr>
            <a:r>
              <a:rPr lang="es-ES" sz="1600" smtClean="0"/>
              <a:t>Método completo pero complejo y costoso de aplicar</a:t>
            </a:r>
          </a:p>
          <a:p>
            <a:pPr lvl="2" eaLnBrk="1" hangingPunct="1">
              <a:lnSpc>
                <a:spcPct val="90000"/>
              </a:lnSpc>
            </a:pPr>
            <a:r>
              <a:rPr lang="es-ES" sz="1600" smtClean="0"/>
              <a:t>Muy utilizado, posibilidad de comparación interempresarial</a:t>
            </a:r>
          </a:p>
          <a:p>
            <a:pPr lvl="2" eaLnBrk="1" hangingPunct="1">
              <a:lnSpc>
                <a:spcPct val="90000"/>
              </a:lnSpc>
            </a:pPr>
            <a:r>
              <a:rPr lang="es-ES" sz="1600" smtClean="0"/>
              <a:t>Poco cuestionable y facilita la conversión a salarios y clases</a:t>
            </a:r>
          </a:p>
          <a:p>
            <a:pPr lvl="1" eaLnBrk="1" hangingPunct="1">
              <a:lnSpc>
                <a:spcPct val="90000"/>
              </a:lnSpc>
            </a:pPr>
            <a:r>
              <a:rPr lang="es-ES" sz="1800" smtClean="0">
                <a:solidFill>
                  <a:srgbClr val="008000"/>
                </a:solidFill>
              </a:rPr>
              <a:t>Sistema de clasificación por puntos</a:t>
            </a:r>
            <a:r>
              <a:rPr lang="es-ES" sz="1800" smtClean="0"/>
              <a:t> (</a:t>
            </a:r>
            <a:r>
              <a:rPr lang="es-ES" sz="1800" i="1" smtClean="0">
                <a:hlinkClick r:id="rId2"/>
              </a:rPr>
              <a:t>www.towersperrin.com</a:t>
            </a:r>
            <a:r>
              <a:rPr lang="es-ES" sz="1800" smtClean="0"/>
              <a:t>)</a:t>
            </a:r>
          </a:p>
          <a:p>
            <a:pPr lvl="1" eaLnBrk="1" hangingPunct="1">
              <a:lnSpc>
                <a:spcPct val="90000"/>
              </a:lnSpc>
            </a:pPr>
            <a:r>
              <a:rPr lang="es-ES" sz="1800" smtClean="0">
                <a:solidFill>
                  <a:srgbClr val="008000"/>
                </a:solidFill>
              </a:rPr>
              <a:t>El Plan Hay</a:t>
            </a:r>
            <a:r>
              <a:rPr lang="es-ES" sz="1800" smtClean="0"/>
              <a:t> (</a:t>
            </a:r>
            <a:r>
              <a:rPr lang="es-ES" sz="1800" i="1" smtClean="0">
                <a:hlinkClick r:id="rId3"/>
              </a:rPr>
              <a:t>http://www.haygroup.es</a:t>
            </a:r>
            <a:r>
              <a:rPr lang="es-ES" sz="1800" smtClean="0"/>
              <a:t>)</a:t>
            </a:r>
          </a:p>
          <a:p>
            <a:pPr lvl="1" eaLnBrk="1" hangingPunct="1">
              <a:lnSpc>
                <a:spcPct val="90000"/>
              </a:lnSpc>
            </a:pPr>
            <a:r>
              <a:rPr lang="es-ES" sz="1800" smtClean="0">
                <a:solidFill>
                  <a:srgbClr val="008000"/>
                </a:solidFill>
              </a:rPr>
              <a:t>Comparación de factores</a:t>
            </a:r>
            <a:r>
              <a:rPr lang="es-ES" sz="1800" smtClean="0"/>
              <a:t>: asignando valor monetario a los factores y utilizando puestos de trabajo de referencia</a:t>
            </a:r>
          </a:p>
          <a:p>
            <a:pPr lvl="1" eaLnBrk="1" hangingPunct="1">
              <a:lnSpc>
                <a:spcPct val="90000"/>
              </a:lnSpc>
            </a:pPr>
            <a:r>
              <a:rPr lang="es-ES" sz="1800" smtClean="0">
                <a:solidFill>
                  <a:srgbClr val="008000"/>
                </a:solidFill>
              </a:rPr>
              <a:t>Evaluación basada en las habilidades</a:t>
            </a:r>
            <a:r>
              <a:rPr lang="es-ES" sz="1800" smtClean="0"/>
              <a:t>: </a:t>
            </a:r>
            <a:r>
              <a:rPr lang="es-ES" sz="1800" i="1" smtClean="0"/>
              <a:t>pagar por la persona</a:t>
            </a:r>
            <a:r>
              <a:rPr lang="es-ES" sz="1800" smtClean="0"/>
              <a:t> en lugar del enfoque </a:t>
            </a:r>
            <a:r>
              <a:rPr lang="es-ES" sz="1800" i="1" smtClean="0"/>
              <a:t>pagar por el puesto</a:t>
            </a:r>
            <a:r>
              <a:rPr lang="es-ES" sz="1800" smtClean="0"/>
              <a:t>. O al menos por una combinación del puesto y la persona</a:t>
            </a:r>
          </a:p>
          <a:p>
            <a:pPr lvl="1" eaLnBrk="1" hangingPunct="1">
              <a:lnSpc>
                <a:spcPct val="90000"/>
              </a:lnSpc>
            </a:pPr>
            <a:endParaRPr lang="es-ES" sz="1800" smtClean="0"/>
          </a:p>
        </p:txBody>
      </p:sp>
      <p:sp>
        <p:nvSpPr>
          <p:cNvPr id="39940"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s-ES_tradnl" smtClean="0"/>
              <a:t>Retribución:retribuciones directas</a:t>
            </a:r>
            <a:endParaRPr lang="es-ES" smtClean="0"/>
          </a:p>
        </p:txBody>
      </p:sp>
      <p:sp>
        <p:nvSpPr>
          <p:cNvPr id="40963" name="Rectangle 3"/>
          <p:cNvSpPr>
            <a:spLocks noGrp="1" noChangeArrowheads="1"/>
          </p:cNvSpPr>
          <p:nvPr>
            <p:ph type="body" idx="1"/>
          </p:nvPr>
        </p:nvSpPr>
        <p:spPr/>
        <p:txBody>
          <a:bodyPr/>
          <a:lstStyle/>
          <a:p>
            <a:pPr eaLnBrk="1" hangingPunct="1">
              <a:lnSpc>
                <a:spcPct val="100000"/>
              </a:lnSpc>
            </a:pPr>
            <a:r>
              <a:rPr lang="es-ES" sz="2000" smtClean="0"/>
              <a:t>Clasificación de los puestos de trabajo</a:t>
            </a:r>
          </a:p>
          <a:p>
            <a:pPr lvl="1" eaLnBrk="1" hangingPunct="1"/>
            <a:r>
              <a:rPr lang="es-ES" sz="1800" smtClean="0"/>
              <a:t>Consiste en establecer </a:t>
            </a:r>
            <a:r>
              <a:rPr lang="es-ES" sz="1800" smtClean="0">
                <a:solidFill>
                  <a:srgbClr val="008000"/>
                </a:solidFill>
              </a:rPr>
              <a:t>clases o familias de puestos</a:t>
            </a:r>
            <a:r>
              <a:rPr lang="es-ES" sz="1800" smtClean="0"/>
              <a:t> de trabajo en función de las puntuaciones o valoraciones previamente realizadas.</a:t>
            </a:r>
          </a:p>
          <a:p>
            <a:pPr lvl="1" eaLnBrk="1" hangingPunct="1"/>
            <a:r>
              <a:rPr lang="es-ES" sz="1800" smtClean="0"/>
              <a:t>A todos los puestos dentro de una clase se le asignará un mismo rango de salarios</a:t>
            </a:r>
          </a:p>
          <a:p>
            <a:pPr lvl="1" eaLnBrk="1" hangingPunct="1"/>
            <a:r>
              <a:rPr lang="es-ES" sz="1800" smtClean="0">
                <a:solidFill>
                  <a:srgbClr val="008000"/>
                </a:solidFill>
              </a:rPr>
              <a:t>Facilita la administración de salarios</a:t>
            </a:r>
            <a:r>
              <a:rPr lang="es-ES" sz="1800" smtClean="0"/>
              <a:t> y permite establecer unas categorías que serán útiles en las definiciones de planes de carrera y en las promociones</a:t>
            </a:r>
          </a:p>
          <a:p>
            <a:pPr eaLnBrk="1" hangingPunct="1">
              <a:lnSpc>
                <a:spcPct val="100000"/>
              </a:lnSpc>
            </a:pPr>
            <a:r>
              <a:rPr lang="es-ES" sz="2000" smtClean="0"/>
              <a:t>Fijación de la estructura salarial</a:t>
            </a:r>
          </a:p>
          <a:p>
            <a:pPr lvl="1" eaLnBrk="1" hangingPunct="1"/>
            <a:r>
              <a:rPr lang="es-ES" sz="1800" smtClean="0"/>
              <a:t>Se asignan valores económicos (</a:t>
            </a:r>
            <a:r>
              <a:rPr lang="es-ES" sz="1800" smtClean="0">
                <a:solidFill>
                  <a:srgbClr val="008000"/>
                </a:solidFill>
              </a:rPr>
              <a:t>rangos salariales</a:t>
            </a:r>
            <a:r>
              <a:rPr lang="es-ES" sz="1800" smtClean="0"/>
              <a:t>) a las familias de puestos de trabajo resultantes.</a:t>
            </a:r>
          </a:p>
          <a:p>
            <a:pPr lvl="1" eaLnBrk="1" hangingPunct="1"/>
            <a:r>
              <a:rPr lang="es-ES" sz="1800" smtClean="0"/>
              <a:t>Referencia externa mediante </a:t>
            </a:r>
            <a:r>
              <a:rPr lang="es-ES" sz="1800" smtClean="0">
                <a:solidFill>
                  <a:srgbClr val="008000"/>
                </a:solidFill>
              </a:rPr>
              <a:t>estudios salariales</a:t>
            </a:r>
            <a:r>
              <a:rPr lang="es-ES" sz="1800" smtClean="0"/>
              <a:t>. ¿diferenciarse? </a:t>
            </a:r>
            <a:r>
              <a:rPr lang="es-ES" sz="1800" smtClean="0">
                <a:solidFill>
                  <a:srgbClr val="008000"/>
                </a:solidFill>
              </a:rPr>
              <a:t>Estructura de categorías</a:t>
            </a:r>
            <a:r>
              <a:rPr lang="es-ES" sz="1800" smtClean="0"/>
              <a:t>: según las familias previamente construidas asignar bandas salariales. Si la empresa no es nueva partirá de la situación salarial existente y si hay desequilibrios buscará su desaparición a largo plazo. Si la empresa es nueva se basará más en lo que hacen otras empresas (</a:t>
            </a:r>
            <a:r>
              <a:rPr lang="es-ES" sz="1800" i="1" smtClean="0"/>
              <a:t>estudios salariales</a:t>
            </a:r>
            <a:r>
              <a:rPr lang="es-ES" sz="1800" smtClean="0"/>
              <a:t>)</a:t>
            </a:r>
          </a:p>
        </p:txBody>
      </p:sp>
      <p:sp>
        <p:nvSpPr>
          <p:cNvPr id="40964"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pic>
        <p:nvPicPr>
          <p:cNvPr id="40965" name="Picture 6" descr="IE">
            <a:hlinkClick r:id="rId2"/>
          </p:cNvPr>
          <p:cNvPicPr>
            <a:picLocks noChangeAspect="1" noChangeArrowheads="1"/>
          </p:cNvPicPr>
          <p:nvPr/>
        </p:nvPicPr>
        <p:blipFill>
          <a:blip r:embed="rId3" cstate="print"/>
          <a:srcRect/>
          <a:stretch>
            <a:fillRect/>
          </a:stretch>
        </p:blipFill>
        <p:spPr bwMode="auto">
          <a:xfrm>
            <a:off x="8243888" y="4221163"/>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s-ES_tradnl" smtClean="0"/>
              <a:t>Retribución:retribuciones directas</a:t>
            </a:r>
            <a:endParaRPr lang="es-ES" smtClean="0"/>
          </a:p>
        </p:txBody>
      </p:sp>
      <p:sp>
        <p:nvSpPr>
          <p:cNvPr id="41987" name="Rectangle 3"/>
          <p:cNvSpPr>
            <a:spLocks noGrp="1" noChangeArrowheads="1"/>
          </p:cNvSpPr>
          <p:nvPr>
            <p:ph type="body" idx="1"/>
          </p:nvPr>
        </p:nvSpPr>
        <p:spPr/>
        <p:txBody>
          <a:bodyPr/>
          <a:lstStyle/>
          <a:p>
            <a:pPr eaLnBrk="1" hangingPunct="1"/>
            <a:r>
              <a:rPr lang="es-ES" smtClean="0"/>
              <a:t>Determinación del salario individual</a:t>
            </a:r>
          </a:p>
          <a:p>
            <a:pPr lvl="1" eaLnBrk="1" hangingPunct="1"/>
            <a:r>
              <a:rPr lang="es-ES" smtClean="0"/>
              <a:t>Responde finalmente a la pregunta de </a:t>
            </a:r>
            <a:r>
              <a:rPr lang="es-ES" smtClean="0">
                <a:solidFill>
                  <a:srgbClr val="008000"/>
                </a:solidFill>
              </a:rPr>
              <a:t>¿cuánto se debe pagar a un empleado en concreto?</a:t>
            </a:r>
          </a:p>
          <a:p>
            <a:pPr lvl="1" eaLnBrk="1" hangingPunct="1"/>
            <a:r>
              <a:rPr lang="es-ES" smtClean="0"/>
              <a:t>Dos personas que desempeñan el mismo puesto pueden estar cobrando diferente, siempre dentro de la misma banda salarial</a:t>
            </a:r>
          </a:p>
          <a:p>
            <a:pPr lvl="1" eaLnBrk="1" hangingPunct="1"/>
            <a:r>
              <a:rPr lang="es-ES" smtClean="0"/>
              <a:t>Se tienen en cuenta otros factores como relacionados con las contribuciones personales y el rendimiento: recompensar la </a:t>
            </a:r>
            <a:r>
              <a:rPr lang="es-ES" smtClean="0">
                <a:solidFill>
                  <a:srgbClr val="008000"/>
                </a:solidFill>
              </a:rPr>
              <a:t>antigüedad</a:t>
            </a:r>
            <a:r>
              <a:rPr lang="es-ES" smtClean="0"/>
              <a:t> (=experiencia), </a:t>
            </a:r>
            <a:r>
              <a:rPr lang="es-ES" smtClean="0">
                <a:solidFill>
                  <a:srgbClr val="008000"/>
                </a:solidFill>
              </a:rPr>
              <a:t>edad</a:t>
            </a:r>
            <a:r>
              <a:rPr lang="es-ES" smtClean="0"/>
              <a:t>, </a:t>
            </a:r>
            <a:r>
              <a:rPr lang="es-ES" smtClean="0">
                <a:solidFill>
                  <a:srgbClr val="008000"/>
                </a:solidFill>
              </a:rPr>
              <a:t>tamaño de la familia</a:t>
            </a:r>
            <a:r>
              <a:rPr lang="es-ES" smtClean="0"/>
              <a:t>, </a:t>
            </a:r>
            <a:r>
              <a:rPr lang="es-ES" smtClean="0">
                <a:solidFill>
                  <a:srgbClr val="008000"/>
                </a:solidFill>
              </a:rPr>
              <a:t>habilidades</a:t>
            </a:r>
            <a:r>
              <a:rPr lang="es-ES" smtClean="0"/>
              <a:t> y </a:t>
            </a:r>
            <a:r>
              <a:rPr lang="es-ES" smtClean="0">
                <a:solidFill>
                  <a:srgbClr val="008000"/>
                </a:solidFill>
              </a:rPr>
              <a:t>potencial del empleado</a:t>
            </a:r>
            <a:r>
              <a:rPr lang="es-ES" smtClean="0"/>
              <a:t>, </a:t>
            </a:r>
            <a:r>
              <a:rPr lang="es-ES" smtClean="0">
                <a:solidFill>
                  <a:srgbClr val="008000"/>
                </a:solidFill>
              </a:rPr>
              <a:t>situación coyuntural</a:t>
            </a:r>
            <a:r>
              <a:rPr lang="es-ES" smtClean="0"/>
              <a:t> del empleado en relación con la empresa.</a:t>
            </a:r>
          </a:p>
        </p:txBody>
      </p:sp>
      <p:sp>
        <p:nvSpPr>
          <p:cNvPr id="41988"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s-ES_tradnl" smtClean="0"/>
              <a:t>Retribución:retribuciones directas</a:t>
            </a:r>
            <a:endParaRPr lang="es-ES" smtClean="0"/>
          </a:p>
        </p:txBody>
      </p:sp>
      <p:sp>
        <p:nvSpPr>
          <p:cNvPr id="43011" name="Rectangle 3"/>
          <p:cNvSpPr>
            <a:spLocks noGrp="1" noChangeArrowheads="1"/>
          </p:cNvSpPr>
          <p:nvPr>
            <p:ph type="body" idx="1"/>
          </p:nvPr>
        </p:nvSpPr>
        <p:spPr/>
        <p:txBody>
          <a:bodyPr/>
          <a:lstStyle/>
          <a:p>
            <a:pPr eaLnBrk="1" hangingPunct="1">
              <a:lnSpc>
                <a:spcPct val="80000"/>
              </a:lnSpc>
            </a:pPr>
            <a:r>
              <a:rPr lang="es-ES" smtClean="0"/>
              <a:t>Sistemas de retribución basados en el rendimiento</a:t>
            </a:r>
          </a:p>
          <a:p>
            <a:pPr lvl="1" eaLnBrk="1" hangingPunct="1">
              <a:lnSpc>
                <a:spcPct val="90000"/>
              </a:lnSpc>
            </a:pPr>
            <a:r>
              <a:rPr lang="es-ES" smtClean="0"/>
              <a:t>Persiguen </a:t>
            </a:r>
            <a:r>
              <a:rPr lang="es-ES" smtClean="0">
                <a:solidFill>
                  <a:srgbClr val="008000"/>
                </a:solidFill>
              </a:rPr>
              <a:t>aumentar el rendimiento</a:t>
            </a:r>
            <a:r>
              <a:rPr lang="es-ES" smtClean="0"/>
              <a:t> (efectividad de hasta un 30%)</a:t>
            </a:r>
          </a:p>
          <a:p>
            <a:pPr lvl="1" eaLnBrk="1" hangingPunct="1">
              <a:lnSpc>
                <a:spcPct val="90000"/>
              </a:lnSpc>
            </a:pPr>
            <a:r>
              <a:rPr lang="es-ES" smtClean="0"/>
              <a:t>Para ser </a:t>
            </a:r>
            <a:r>
              <a:rPr lang="es-ES" smtClean="0">
                <a:solidFill>
                  <a:srgbClr val="008000"/>
                </a:solidFill>
              </a:rPr>
              <a:t>efectivas</a:t>
            </a:r>
            <a:r>
              <a:rPr lang="es-ES" smtClean="0"/>
              <a:t>:</a:t>
            </a:r>
          </a:p>
          <a:p>
            <a:pPr lvl="2" eaLnBrk="1" hangingPunct="1">
              <a:lnSpc>
                <a:spcPct val="90000"/>
              </a:lnSpc>
            </a:pPr>
            <a:r>
              <a:rPr lang="es-ES" smtClean="0">
                <a:solidFill>
                  <a:srgbClr val="008000"/>
                </a:solidFill>
              </a:rPr>
              <a:t>vinculadas al rendimiento</a:t>
            </a:r>
            <a:r>
              <a:rPr lang="es-ES" smtClean="0"/>
              <a:t> y su medición debe ser justa</a:t>
            </a:r>
          </a:p>
          <a:p>
            <a:pPr lvl="2" eaLnBrk="1" hangingPunct="1">
              <a:lnSpc>
                <a:spcPct val="90000"/>
              </a:lnSpc>
            </a:pPr>
            <a:r>
              <a:rPr lang="es-ES" smtClean="0">
                <a:solidFill>
                  <a:srgbClr val="008000"/>
                </a:solidFill>
              </a:rPr>
              <a:t>cuantía motivadora</a:t>
            </a:r>
          </a:p>
          <a:p>
            <a:pPr lvl="2" eaLnBrk="1" hangingPunct="1">
              <a:lnSpc>
                <a:spcPct val="90000"/>
              </a:lnSpc>
            </a:pPr>
            <a:r>
              <a:rPr lang="es-ES" smtClean="0"/>
              <a:t>dependientes del empleado</a:t>
            </a:r>
          </a:p>
          <a:p>
            <a:pPr lvl="2" eaLnBrk="1" hangingPunct="1">
              <a:lnSpc>
                <a:spcPct val="90000"/>
              </a:lnSpc>
            </a:pPr>
            <a:r>
              <a:rPr lang="es-ES" smtClean="0"/>
              <a:t>no deben generar </a:t>
            </a:r>
            <a:r>
              <a:rPr lang="es-ES" smtClean="0">
                <a:solidFill>
                  <a:srgbClr val="008000"/>
                </a:solidFill>
              </a:rPr>
              <a:t>conflictos o peligros</a:t>
            </a:r>
            <a:r>
              <a:rPr lang="es-ES" smtClean="0"/>
              <a:t> (</a:t>
            </a:r>
            <a:r>
              <a:rPr lang="es-ES" i="1" smtClean="0"/>
              <a:t>repartidores de pizzas</a:t>
            </a:r>
            <a:r>
              <a:rPr lang="es-ES" smtClean="0"/>
              <a:t>)</a:t>
            </a:r>
          </a:p>
          <a:p>
            <a:pPr lvl="2" eaLnBrk="1" hangingPunct="1">
              <a:lnSpc>
                <a:spcPct val="90000"/>
              </a:lnSpc>
            </a:pPr>
            <a:r>
              <a:rPr lang="es-ES" smtClean="0"/>
              <a:t>reglas </a:t>
            </a:r>
            <a:r>
              <a:rPr lang="es-ES" smtClean="0">
                <a:solidFill>
                  <a:srgbClr val="008000"/>
                </a:solidFill>
              </a:rPr>
              <a:t>claras y públicas</a:t>
            </a:r>
          </a:p>
          <a:p>
            <a:pPr lvl="2" eaLnBrk="1" hangingPunct="1">
              <a:lnSpc>
                <a:spcPct val="90000"/>
              </a:lnSpc>
            </a:pPr>
            <a:r>
              <a:rPr lang="es-ES" smtClean="0"/>
              <a:t>los jefes deben dar </a:t>
            </a:r>
            <a:r>
              <a:rPr lang="es-ES" smtClean="0">
                <a:solidFill>
                  <a:srgbClr val="008000"/>
                </a:solidFill>
              </a:rPr>
              <a:t>retroalimentación</a:t>
            </a:r>
            <a:r>
              <a:rPr lang="es-ES" smtClean="0"/>
              <a:t> a los empleados</a:t>
            </a:r>
          </a:p>
          <a:p>
            <a:pPr lvl="1" eaLnBrk="1" hangingPunct="1">
              <a:lnSpc>
                <a:spcPct val="90000"/>
              </a:lnSpc>
            </a:pPr>
            <a:r>
              <a:rPr lang="es-ES" smtClean="0">
                <a:solidFill>
                  <a:srgbClr val="008000"/>
                </a:solidFill>
              </a:rPr>
              <a:t>Planes de incentivos salariales</a:t>
            </a:r>
            <a:r>
              <a:rPr lang="es-ES" smtClean="0"/>
              <a:t>: vinculados a medidas del rendimiento y resultados </a:t>
            </a:r>
            <a:r>
              <a:rPr lang="es-ES" smtClean="0">
                <a:solidFill>
                  <a:srgbClr val="008000"/>
                </a:solidFill>
              </a:rPr>
              <a:t>objetivos</a:t>
            </a:r>
            <a:r>
              <a:rPr lang="es-ES" smtClean="0"/>
              <a:t>. Pueden dar lugar a oscilaciones del salario importantes.</a:t>
            </a:r>
          </a:p>
          <a:p>
            <a:pPr lvl="1" eaLnBrk="1" hangingPunct="1">
              <a:lnSpc>
                <a:spcPct val="90000"/>
              </a:lnSpc>
            </a:pPr>
            <a:r>
              <a:rPr lang="es-ES" smtClean="0">
                <a:solidFill>
                  <a:srgbClr val="008000"/>
                </a:solidFill>
              </a:rPr>
              <a:t>Planes de remuneración por méritos</a:t>
            </a:r>
            <a:r>
              <a:rPr lang="es-ES" smtClean="0"/>
              <a:t>: basados en medidas de rendimiento </a:t>
            </a:r>
            <a:r>
              <a:rPr lang="es-ES" smtClean="0">
                <a:solidFill>
                  <a:srgbClr val="008000"/>
                </a:solidFill>
              </a:rPr>
              <a:t>subjetivas</a:t>
            </a:r>
            <a:r>
              <a:rPr lang="es-ES" smtClean="0"/>
              <a:t>, como apreciación de jefes. Afectan a un porcentaje del sueldo menor.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s-ES_tradnl" smtClean="0"/>
              <a:t>Importancia creciente de la gestión de RRHH</a:t>
            </a:r>
            <a:endParaRPr lang="es-ES" smtClean="0"/>
          </a:p>
        </p:txBody>
      </p:sp>
      <p:sp>
        <p:nvSpPr>
          <p:cNvPr id="7171" name="Rectangle 3"/>
          <p:cNvSpPr>
            <a:spLocks noGrp="1" noChangeArrowheads="1"/>
          </p:cNvSpPr>
          <p:nvPr>
            <p:ph type="body" idx="1"/>
          </p:nvPr>
        </p:nvSpPr>
        <p:spPr/>
        <p:txBody>
          <a:bodyPr/>
          <a:lstStyle/>
          <a:p>
            <a:pPr eaLnBrk="1" hangingPunct="1">
              <a:lnSpc>
                <a:spcPct val="100000"/>
              </a:lnSpc>
            </a:pPr>
            <a:r>
              <a:rPr lang="es-ES" sz="2000" smtClean="0"/>
              <a:t>Los factores de cambio en los últimos años han aumentado la relevancia de la gestión de RRHH</a:t>
            </a:r>
          </a:p>
          <a:p>
            <a:pPr lvl="1" eaLnBrk="1" hangingPunct="1"/>
            <a:r>
              <a:rPr lang="es-ES" sz="1800" b="1" smtClean="0"/>
              <a:t>Aumento de la competencia</a:t>
            </a:r>
            <a:r>
              <a:rPr lang="es-ES" sz="1800" smtClean="0"/>
              <a:t>: </a:t>
            </a:r>
            <a:r>
              <a:rPr lang="es-ES" sz="1600" smtClean="0"/>
              <a:t>globalización, la eficacia de los medios tradicionales de generar competitividad cada vez es menor. Se requiere </a:t>
            </a:r>
            <a:r>
              <a:rPr lang="es-ES" sz="1600" smtClean="0">
                <a:solidFill>
                  <a:srgbClr val="008000"/>
                </a:solidFill>
              </a:rPr>
              <a:t>Innovación</a:t>
            </a:r>
            <a:r>
              <a:rPr lang="es-ES" sz="1600" smtClean="0"/>
              <a:t> &gt; </a:t>
            </a:r>
            <a:r>
              <a:rPr lang="es-ES" sz="1600" smtClean="0">
                <a:solidFill>
                  <a:srgbClr val="008000"/>
                </a:solidFill>
              </a:rPr>
              <a:t>Capital Humano, Conocimiento</a:t>
            </a:r>
          </a:p>
          <a:p>
            <a:pPr lvl="1" eaLnBrk="1" hangingPunct="1"/>
            <a:r>
              <a:rPr lang="es-ES" sz="1800" b="1" smtClean="0"/>
              <a:t>Relevancia del </a:t>
            </a:r>
            <a:r>
              <a:rPr lang="es-ES" sz="1800" b="1" smtClean="0">
                <a:solidFill>
                  <a:srgbClr val="008000"/>
                </a:solidFill>
              </a:rPr>
              <a:t>coste</a:t>
            </a:r>
            <a:r>
              <a:rPr lang="es-ES" sz="1800" b="1" smtClean="0"/>
              <a:t> de los RRHH</a:t>
            </a:r>
            <a:r>
              <a:rPr lang="es-ES" sz="1800" smtClean="0"/>
              <a:t>: </a:t>
            </a:r>
            <a:r>
              <a:rPr lang="es-ES" sz="1600" smtClean="0"/>
              <a:t>entre el 30% y el 80% !!!</a:t>
            </a:r>
          </a:p>
          <a:p>
            <a:pPr lvl="1" eaLnBrk="1" hangingPunct="1"/>
            <a:r>
              <a:rPr lang="es-ES" sz="1800" b="1" smtClean="0"/>
              <a:t>Crisis de competitividad</a:t>
            </a:r>
            <a:r>
              <a:rPr lang="es-ES" sz="1800" smtClean="0"/>
              <a:t>: </a:t>
            </a:r>
            <a:r>
              <a:rPr lang="es-ES" sz="1600" smtClean="0"/>
              <a:t>la eficiencia en el trabajo </a:t>
            </a:r>
            <a:r>
              <a:rPr lang="es-ES" sz="1600" smtClean="0">
                <a:solidFill>
                  <a:srgbClr val="008000"/>
                </a:solidFill>
              </a:rPr>
              <a:t>no es sólo una cuestión de esfuerzo del empleado</a:t>
            </a:r>
            <a:r>
              <a:rPr lang="es-ES" sz="1600" smtClean="0"/>
              <a:t>, formación, motivación, diseño del puesto, son claves</a:t>
            </a:r>
          </a:p>
          <a:p>
            <a:pPr lvl="1" eaLnBrk="1" hangingPunct="1"/>
            <a:r>
              <a:rPr lang="es-ES" sz="1800" b="1" smtClean="0"/>
              <a:t>Ritmo y complejidad de cambio</a:t>
            </a:r>
            <a:r>
              <a:rPr lang="es-ES" sz="1800" smtClean="0"/>
              <a:t>: </a:t>
            </a:r>
            <a:r>
              <a:rPr lang="es-ES" sz="1600" smtClean="0"/>
              <a:t>cambios en los valores sociales, incorporación femenina, aumento de la población activa, aumento de los niveles de formación, </a:t>
            </a:r>
            <a:r>
              <a:rPr lang="es-ES" sz="1600" smtClean="0">
                <a:solidFill>
                  <a:srgbClr val="008000"/>
                </a:solidFill>
              </a:rPr>
              <a:t>personas más críticas</a:t>
            </a:r>
            <a:r>
              <a:rPr lang="es-ES" sz="1600" smtClean="0"/>
              <a:t> con la gestión basada sólo en la autoridad.</a:t>
            </a:r>
            <a:endParaRPr lang="es-ES" sz="1800" smtClean="0"/>
          </a:p>
          <a:p>
            <a:pPr lvl="1" eaLnBrk="1" hangingPunct="1"/>
            <a:r>
              <a:rPr lang="es-ES" sz="1800" b="1" smtClean="0"/>
              <a:t>Síntomas en el lugar de trabajo</a:t>
            </a:r>
            <a:r>
              <a:rPr lang="es-ES" sz="1800" smtClean="0"/>
              <a:t>: </a:t>
            </a:r>
            <a:r>
              <a:rPr lang="es-ES" sz="1600" smtClean="0"/>
              <a:t>estrés, absentismo, aburrimiento y descontento, depresiones, ... Son términos de moda que no benefician a las empresas</a:t>
            </a:r>
          </a:p>
          <a:p>
            <a:pPr lvl="1" eaLnBrk="1" hangingPunct="1"/>
            <a:r>
              <a:rPr lang="es-ES" sz="1800" smtClean="0"/>
              <a:t>Creciente </a:t>
            </a:r>
            <a:r>
              <a:rPr lang="es-ES" sz="1800" b="1" smtClean="0"/>
              <a:t>conciencia del papel estratégico</a:t>
            </a:r>
            <a:r>
              <a:rPr lang="es-ES" sz="1800" smtClean="0"/>
              <a:t> entre La Dirección</a:t>
            </a:r>
          </a:p>
          <a:p>
            <a:pPr lvl="1" eaLnBrk="1" hangingPunct="1"/>
            <a:r>
              <a:rPr lang="es-ES" sz="1800" b="1" smtClean="0"/>
              <a:t>Cambios en las relaciones jerárquicas</a:t>
            </a:r>
            <a:r>
              <a:rPr lang="es-ES" sz="1800" smtClean="0"/>
              <a:t>: </a:t>
            </a:r>
            <a:r>
              <a:rPr lang="es-ES" sz="1600" smtClean="0"/>
              <a:t>El control cada vez más descentralizado requiere normalización y asesoramiento a los jefes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s-ES_tradnl" smtClean="0"/>
              <a:t>Retribución:retribuciones directas</a:t>
            </a:r>
            <a:endParaRPr lang="es-ES" smtClean="0"/>
          </a:p>
        </p:txBody>
      </p:sp>
      <p:sp>
        <p:nvSpPr>
          <p:cNvPr id="44035" name="Rectangle 3"/>
          <p:cNvSpPr>
            <a:spLocks noGrp="1" noChangeArrowheads="1"/>
          </p:cNvSpPr>
          <p:nvPr>
            <p:ph type="body" idx="1"/>
          </p:nvPr>
        </p:nvSpPr>
        <p:spPr/>
        <p:txBody>
          <a:bodyPr/>
          <a:lstStyle/>
          <a:p>
            <a:pPr eaLnBrk="1" hangingPunct="1">
              <a:lnSpc>
                <a:spcPct val="80000"/>
              </a:lnSpc>
            </a:pPr>
            <a:r>
              <a:rPr lang="es-ES" sz="2000" smtClean="0"/>
              <a:t>Planes de incentivos</a:t>
            </a:r>
          </a:p>
          <a:p>
            <a:pPr lvl="1" eaLnBrk="1" hangingPunct="1">
              <a:lnSpc>
                <a:spcPct val="90000"/>
              </a:lnSpc>
            </a:pPr>
            <a:r>
              <a:rPr lang="es-ES" sz="1800" smtClean="0">
                <a:solidFill>
                  <a:srgbClr val="008000"/>
                </a:solidFill>
              </a:rPr>
              <a:t>Individuales</a:t>
            </a:r>
            <a:r>
              <a:rPr lang="es-ES" sz="1800" smtClean="0"/>
              <a:t>:</a:t>
            </a:r>
          </a:p>
          <a:p>
            <a:pPr lvl="2" eaLnBrk="1" hangingPunct="1">
              <a:lnSpc>
                <a:spcPct val="90000"/>
              </a:lnSpc>
            </a:pPr>
            <a:r>
              <a:rPr lang="es-ES" sz="1600" smtClean="0">
                <a:solidFill>
                  <a:srgbClr val="008000"/>
                </a:solidFill>
              </a:rPr>
              <a:t>Trabajo a destajo</a:t>
            </a:r>
            <a:r>
              <a:rPr lang="es-ES" sz="1600" smtClean="0"/>
              <a:t>: se paga la unidad de producción</a:t>
            </a:r>
          </a:p>
          <a:p>
            <a:pPr lvl="2" eaLnBrk="1" hangingPunct="1">
              <a:lnSpc>
                <a:spcPct val="90000"/>
              </a:lnSpc>
            </a:pPr>
            <a:r>
              <a:rPr lang="es-ES" sz="1600" smtClean="0">
                <a:solidFill>
                  <a:srgbClr val="008000"/>
                </a:solidFill>
              </a:rPr>
              <a:t>Horas de trabajo normales</a:t>
            </a:r>
            <a:r>
              <a:rPr lang="es-ES" sz="1600" smtClean="0"/>
              <a:t>: basado en medidas estándar de rendimiento (</a:t>
            </a:r>
            <a:r>
              <a:rPr lang="es-ES" sz="1600" i="1" smtClean="0"/>
              <a:t>mediciones de tiempo</a:t>
            </a:r>
            <a:r>
              <a:rPr lang="es-ES" sz="1600" smtClean="0"/>
              <a:t>). Se paga tiempo por unidad</a:t>
            </a:r>
          </a:p>
          <a:p>
            <a:pPr lvl="2" eaLnBrk="1" hangingPunct="1">
              <a:lnSpc>
                <a:spcPct val="90000"/>
              </a:lnSpc>
            </a:pPr>
            <a:r>
              <a:rPr lang="es-ES" sz="1600" smtClean="0">
                <a:solidFill>
                  <a:srgbClr val="008000"/>
                </a:solidFill>
              </a:rPr>
              <a:t>Planes de incentivos de ventas</a:t>
            </a:r>
            <a:r>
              <a:rPr lang="es-ES" sz="1600" smtClean="0"/>
              <a:t>: para vendedores y responsables de ventas, basados en comisiones y bonos por objetivos</a:t>
            </a:r>
          </a:p>
          <a:p>
            <a:pPr lvl="2" eaLnBrk="1" hangingPunct="1">
              <a:lnSpc>
                <a:spcPct val="90000"/>
              </a:lnSpc>
            </a:pPr>
            <a:r>
              <a:rPr lang="es-ES" sz="1600" smtClean="0">
                <a:solidFill>
                  <a:srgbClr val="008000"/>
                </a:solidFill>
              </a:rPr>
              <a:t>Planes de incentivos para la gerencia</a:t>
            </a:r>
          </a:p>
          <a:p>
            <a:pPr lvl="3" eaLnBrk="1" hangingPunct="1">
              <a:lnSpc>
                <a:spcPct val="90000"/>
              </a:lnSpc>
            </a:pPr>
            <a:r>
              <a:rPr lang="es-ES" sz="1400" smtClean="0"/>
              <a:t>Opciones de compra de acciones: sin vincular a objetivos, auto-motivadora si la cotización sube</a:t>
            </a:r>
          </a:p>
          <a:p>
            <a:pPr lvl="3" eaLnBrk="1" hangingPunct="1">
              <a:lnSpc>
                <a:spcPct val="90000"/>
              </a:lnSpc>
            </a:pPr>
            <a:r>
              <a:rPr lang="es-ES" sz="1400" smtClean="0"/>
              <a:t>Acciones por rendimiento: se otorga participación por cumplimiento de objetivos</a:t>
            </a:r>
          </a:p>
          <a:p>
            <a:pPr lvl="2" eaLnBrk="1" hangingPunct="1">
              <a:lnSpc>
                <a:spcPct val="90000"/>
              </a:lnSpc>
            </a:pPr>
            <a:r>
              <a:rPr lang="es-ES" sz="1600" smtClean="0">
                <a:solidFill>
                  <a:srgbClr val="008000"/>
                </a:solidFill>
              </a:rPr>
              <a:t>Sistemas de recompensa de sugerencias</a:t>
            </a:r>
            <a:r>
              <a:rPr lang="es-ES" sz="1600" smtClean="0"/>
              <a:t>: que proporcionen beneficios o ahorros a la empresa</a:t>
            </a:r>
          </a:p>
          <a:p>
            <a:pPr lvl="1" eaLnBrk="1" hangingPunct="1">
              <a:lnSpc>
                <a:spcPct val="90000"/>
              </a:lnSpc>
            </a:pPr>
            <a:r>
              <a:rPr lang="es-ES" sz="1800" smtClean="0">
                <a:solidFill>
                  <a:srgbClr val="008000"/>
                </a:solidFill>
              </a:rPr>
              <a:t>En grupo</a:t>
            </a:r>
            <a:r>
              <a:rPr lang="es-ES" sz="1800" smtClean="0"/>
              <a:t>: </a:t>
            </a:r>
            <a:r>
              <a:rPr lang="es-ES" sz="1600" smtClean="0"/>
              <a:t>tienen sentido cuando los resultados dependen del funcionamiento del grupo en tareas interdependientes</a:t>
            </a:r>
          </a:p>
          <a:p>
            <a:pPr lvl="1" eaLnBrk="1" hangingPunct="1">
              <a:lnSpc>
                <a:spcPct val="90000"/>
              </a:lnSpc>
            </a:pPr>
            <a:r>
              <a:rPr lang="es-ES" sz="1800" smtClean="0">
                <a:solidFill>
                  <a:srgbClr val="008000"/>
                </a:solidFill>
              </a:rPr>
              <a:t>Para toda la organización</a:t>
            </a:r>
            <a:r>
              <a:rPr lang="es-ES" sz="1800" smtClean="0"/>
              <a:t>: vinculados al beneficio que la compañía obtiene. Alinear los intereses de empleados y accionistas.</a:t>
            </a:r>
          </a:p>
          <a:p>
            <a:pPr lvl="2" eaLnBrk="1" hangingPunct="1">
              <a:lnSpc>
                <a:spcPct val="90000"/>
              </a:lnSpc>
            </a:pPr>
            <a:r>
              <a:rPr lang="es-ES" smtClean="0"/>
              <a:t>Plan Scalon: repartir mejoras en ahorros de costes (p.ej. Ventas/costes salariales) entre los empleados y la empresa. Para conseguir la colaboración gerencia-empleados-</a:t>
            </a:r>
          </a:p>
        </p:txBody>
      </p:sp>
      <p:sp>
        <p:nvSpPr>
          <p:cNvPr id="44036"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s-ES_tradnl" smtClean="0"/>
              <a:t>Retribución:retribuciones directas</a:t>
            </a:r>
            <a:endParaRPr lang="es-ES" smtClean="0"/>
          </a:p>
        </p:txBody>
      </p:sp>
      <p:sp>
        <p:nvSpPr>
          <p:cNvPr id="45059" name="Rectangle 3"/>
          <p:cNvSpPr>
            <a:spLocks noGrp="1" noChangeArrowheads="1"/>
          </p:cNvSpPr>
          <p:nvPr>
            <p:ph type="body" idx="1"/>
          </p:nvPr>
        </p:nvSpPr>
        <p:spPr/>
        <p:txBody>
          <a:bodyPr/>
          <a:lstStyle/>
          <a:p>
            <a:pPr eaLnBrk="1" hangingPunct="1">
              <a:lnSpc>
                <a:spcPct val="80000"/>
              </a:lnSpc>
            </a:pPr>
            <a:r>
              <a:rPr lang="es-ES" sz="2000" smtClean="0"/>
              <a:t>Planes de retribución por méritos</a:t>
            </a:r>
          </a:p>
          <a:p>
            <a:pPr lvl="1" eaLnBrk="1" hangingPunct="1">
              <a:lnSpc>
                <a:spcPct val="90000"/>
              </a:lnSpc>
            </a:pPr>
            <a:r>
              <a:rPr lang="es-ES" sz="1800" smtClean="0"/>
              <a:t>Orientados a asignar </a:t>
            </a:r>
            <a:r>
              <a:rPr lang="es-ES" sz="1800" smtClean="0">
                <a:solidFill>
                  <a:srgbClr val="008000"/>
                </a:solidFill>
              </a:rPr>
              <a:t>anualmente</a:t>
            </a:r>
            <a:r>
              <a:rPr lang="es-ES" sz="1800" smtClean="0"/>
              <a:t> las </a:t>
            </a:r>
            <a:r>
              <a:rPr lang="es-ES" sz="1800" smtClean="0">
                <a:solidFill>
                  <a:srgbClr val="008000"/>
                </a:solidFill>
              </a:rPr>
              <a:t>subidas salariales</a:t>
            </a:r>
            <a:r>
              <a:rPr lang="es-ES" sz="1800" smtClean="0"/>
              <a:t> en función de los méritos juzgados por los superiores. El proceso puede ser más o menos discrecional e incluir elementos de autoevaluación y también sistemas de contrastación</a:t>
            </a:r>
          </a:p>
          <a:p>
            <a:pPr lvl="1" eaLnBrk="1" hangingPunct="1">
              <a:lnSpc>
                <a:spcPct val="90000"/>
              </a:lnSpc>
            </a:pPr>
            <a:r>
              <a:rPr lang="es-ES" sz="1800" smtClean="0"/>
              <a:t>Otorgan a los jefes un </a:t>
            </a:r>
            <a:r>
              <a:rPr lang="es-ES" sz="1800" smtClean="0">
                <a:solidFill>
                  <a:srgbClr val="008000"/>
                </a:solidFill>
              </a:rPr>
              <a:t>elemento efectivo para motivar</a:t>
            </a:r>
            <a:r>
              <a:rPr lang="es-ES" sz="1800" smtClean="0"/>
              <a:t> al personal, pero de doble filo si no se utiliza adecuadamente</a:t>
            </a:r>
          </a:p>
          <a:p>
            <a:pPr lvl="1" eaLnBrk="1" hangingPunct="1">
              <a:lnSpc>
                <a:spcPct val="90000"/>
              </a:lnSpc>
            </a:pPr>
            <a:r>
              <a:rPr lang="es-ES" sz="1800" smtClean="0"/>
              <a:t>Se otorgan </a:t>
            </a:r>
            <a:r>
              <a:rPr lang="es-ES" sz="1800" smtClean="0">
                <a:solidFill>
                  <a:srgbClr val="008000"/>
                </a:solidFill>
              </a:rPr>
              <a:t>incrementos salariales diferenciados</a:t>
            </a:r>
            <a:r>
              <a:rPr lang="es-ES" sz="1800" smtClean="0"/>
              <a:t> en función de la evaluación del superior</a:t>
            </a:r>
          </a:p>
          <a:p>
            <a:pPr lvl="1" eaLnBrk="1" hangingPunct="1">
              <a:lnSpc>
                <a:spcPct val="90000"/>
              </a:lnSpc>
            </a:pPr>
            <a:r>
              <a:rPr lang="es-ES" sz="1800" smtClean="0"/>
              <a:t>Se debe </a:t>
            </a:r>
            <a:r>
              <a:rPr lang="es-ES" sz="1800" smtClean="0">
                <a:solidFill>
                  <a:srgbClr val="008000"/>
                </a:solidFill>
              </a:rPr>
              <a:t>controlar el aumento total</a:t>
            </a:r>
            <a:r>
              <a:rPr lang="es-ES" sz="1800" smtClean="0"/>
              <a:t> que supone. Se pueden asignar presupuestos de incremento salarial por unidades organizativas.</a:t>
            </a:r>
          </a:p>
          <a:p>
            <a:pPr lvl="1" eaLnBrk="1" hangingPunct="1">
              <a:lnSpc>
                <a:spcPct val="90000"/>
              </a:lnSpc>
            </a:pPr>
            <a:r>
              <a:rPr lang="es-ES" sz="1800" smtClean="0"/>
              <a:t>Los incrementos mayores no son los que más gasto generan pues se aplican a muchas menos personas</a:t>
            </a:r>
          </a:p>
          <a:p>
            <a:pPr eaLnBrk="1" hangingPunct="1">
              <a:lnSpc>
                <a:spcPct val="80000"/>
              </a:lnSpc>
            </a:pPr>
            <a:r>
              <a:rPr lang="es-ES" sz="2000" smtClean="0"/>
              <a:t>Ajustes por coste de la vida, vinculados al IPC</a:t>
            </a:r>
          </a:p>
          <a:p>
            <a:pPr lvl="1" eaLnBrk="1" hangingPunct="1">
              <a:lnSpc>
                <a:spcPct val="90000"/>
              </a:lnSpc>
            </a:pPr>
            <a:r>
              <a:rPr lang="es-ES" sz="1800" smtClean="0"/>
              <a:t>Se negocian con los sindicatos. Hay empresas líderes sectoriales que marcan la pauta (Corte Inglés). </a:t>
            </a:r>
            <a:r>
              <a:rPr lang="es-ES" sz="1600" i="1" smtClean="0"/>
              <a:t>¿Porqué el gobierno siempre emite estimaciones bajas del IPC y porqué las cláusulas de revisión automática?</a:t>
            </a:r>
          </a:p>
          <a:p>
            <a:pPr lvl="1" eaLnBrk="1" hangingPunct="1">
              <a:lnSpc>
                <a:spcPct val="90000"/>
              </a:lnSpc>
            </a:pPr>
            <a:r>
              <a:rPr lang="es-ES" sz="1800" smtClean="0"/>
              <a:t>Las empresas pueden tener </a:t>
            </a:r>
            <a:r>
              <a:rPr lang="es-ES" sz="1800" smtClean="0">
                <a:solidFill>
                  <a:srgbClr val="008000"/>
                </a:solidFill>
              </a:rPr>
              <a:t>personal convenio</a:t>
            </a:r>
            <a:r>
              <a:rPr lang="es-ES" sz="1800" smtClean="0"/>
              <a:t> y </a:t>
            </a:r>
            <a:r>
              <a:rPr lang="es-ES" sz="1800" smtClean="0">
                <a:solidFill>
                  <a:srgbClr val="008000"/>
                </a:solidFill>
              </a:rPr>
              <a:t>extra-convenio</a:t>
            </a:r>
          </a:p>
          <a:p>
            <a:pPr lvl="1" eaLnBrk="1" hangingPunct="1">
              <a:lnSpc>
                <a:spcPct val="90000"/>
              </a:lnSpc>
            </a:pPr>
            <a:r>
              <a:rPr lang="es-ES" sz="1800" smtClean="0"/>
              <a:t>Los sueldos aumentan </a:t>
            </a:r>
            <a:r>
              <a:rPr lang="es-ES" sz="1800" smtClean="0">
                <a:solidFill>
                  <a:srgbClr val="008000"/>
                </a:solidFill>
              </a:rPr>
              <a:t>sin relación con la productividad</a:t>
            </a:r>
            <a:r>
              <a:rPr lang="es-ES" sz="1800" smtClean="0"/>
              <a:t> a la vez que lo hace el IPC, eliminando la posibilidad de premiar el rendimiento</a:t>
            </a:r>
          </a:p>
          <a:p>
            <a:pPr lvl="1" eaLnBrk="1" hangingPunct="1">
              <a:lnSpc>
                <a:spcPct val="90000"/>
              </a:lnSpc>
            </a:pPr>
            <a:endParaRPr lang="es-ES" sz="1800" smtClean="0"/>
          </a:p>
        </p:txBody>
      </p:sp>
      <p:sp>
        <p:nvSpPr>
          <p:cNvPr id="45060"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s-ES_tradnl" smtClean="0"/>
              <a:t>Retribución:retribuciones directas</a:t>
            </a:r>
            <a:endParaRPr lang="es-ES" smtClean="0"/>
          </a:p>
        </p:txBody>
      </p:sp>
      <p:sp>
        <p:nvSpPr>
          <p:cNvPr id="46083" name="Rectangle 3"/>
          <p:cNvSpPr>
            <a:spLocks noGrp="1" noChangeArrowheads="1"/>
          </p:cNvSpPr>
          <p:nvPr>
            <p:ph type="body" idx="1"/>
          </p:nvPr>
        </p:nvSpPr>
        <p:spPr/>
        <p:txBody>
          <a:bodyPr/>
          <a:lstStyle/>
          <a:p>
            <a:pPr eaLnBrk="1" hangingPunct="1"/>
            <a:r>
              <a:rPr lang="es-ES" smtClean="0"/>
              <a:t>Secreto de las retribuciones</a:t>
            </a:r>
          </a:p>
          <a:p>
            <a:pPr lvl="1" eaLnBrk="1" hangingPunct="1"/>
            <a:r>
              <a:rPr lang="es-ES" smtClean="0"/>
              <a:t>Principalmente las empresas tienden a tener políticas salariales no públicas</a:t>
            </a:r>
          </a:p>
          <a:p>
            <a:pPr lvl="1" eaLnBrk="1" hangingPunct="1"/>
            <a:r>
              <a:rPr lang="es-ES" smtClean="0"/>
              <a:t>La principal razón para ello es evitar los conflictos por comparaciones negativas</a:t>
            </a:r>
          </a:p>
          <a:p>
            <a:pPr lvl="1" eaLnBrk="1" hangingPunct="1"/>
            <a:r>
              <a:rPr lang="es-ES" smtClean="0"/>
              <a:t>Las políticas públicas y transparentes por otra parte proporcionan un clima de confianza, pero exigen a la empresa un esfuerzo de objetivación y seguir los métodos descritos con la participación de diferentes estamentos</a:t>
            </a:r>
          </a:p>
          <a:p>
            <a:pPr eaLnBrk="1" hangingPunct="1"/>
            <a:r>
              <a:rPr lang="es-ES" smtClean="0"/>
              <a:t>Satisfacción con la retribución</a:t>
            </a:r>
          </a:p>
          <a:p>
            <a:pPr lvl="1" eaLnBrk="1" hangingPunct="1"/>
            <a:r>
              <a:rPr lang="es-ES" smtClean="0"/>
              <a:t>Equidad interna y interna son las bases de la satisfacción junto con la relación entre el nivel salarial real y el percibido como </a:t>
            </a:r>
            <a:r>
              <a:rPr lang="es-ES" i="1" smtClean="0"/>
              <a:t>debido</a:t>
            </a:r>
            <a:r>
              <a:rPr lang="es-ES" smtClean="0"/>
              <a:t> por empleado.</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s-ES_tradnl" smtClean="0"/>
              <a:t>Retribución:retribuciones indirectas</a:t>
            </a:r>
            <a:endParaRPr lang="es-ES" smtClean="0"/>
          </a:p>
        </p:txBody>
      </p:sp>
      <p:sp>
        <p:nvSpPr>
          <p:cNvPr id="47107" name="Rectangle 3"/>
          <p:cNvSpPr>
            <a:spLocks noGrp="1" noChangeArrowheads="1"/>
          </p:cNvSpPr>
          <p:nvPr>
            <p:ph type="body" idx="1"/>
          </p:nvPr>
        </p:nvSpPr>
        <p:spPr/>
        <p:txBody>
          <a:bodyPr/>
          <a:lstStyle/>
          <a:p>
            <a:pPr eaLnBrk="1" hangingPunct="1">
              <a:lnSpc>
                <a:spcPct val="80000"/>
              </a:lnSpc>
            </a:pPr>
            <a:r>
              <a:rPr lang="es-ES" smtClean="0"/>
              <a:t>El dinero no es el único elemento motivador:</a:t>
            </a:r>
          </a:p>
          <a:p>
            <a:pPr lvl="1" eaLnBrk="1" hangingPunct="1">
              <a:lnSpc>
                <a:spcPct val="90000"/>
              </a:lnSpc>
            </a:pPr>
            <a:r>
              <a:rPr lang="es-ES" smtClean="0"/>
              <a:t>Si la función de la retribución es recompensar el factor trabajo, no hay ningún sentido en utilizar sólo el dinero</a:t>
            </a:r>
          </a:p>
          <a:p>
            <a:pPr lvl="1" eaLnBrk="1" hangingPunct="1">
              <a:lnSpc>
                <a:spcPct val="90000"/>
              </a:lnSpc>
            </a:pPr>
            <a:r>
              <a:rPr lang="es-ES" smtClean="0"/>
              <a:t>¿Cuáles son las prestaciones que más valora el empleado?¿Porqué?</a:t>
            </a:r>
          </a:p>
          <a:p>
            <a:pPr eaLnBrk="1" hangingPunct="1">
              <a:lnSpc>
                <a:spcPct val="80000"/>
              </a:lnSpc>
            </a:pPr>
            <a:r>
              <a:rPr lang="es-ES" smtClean="0"/>
              <a:t>Objetivos</a:t>
            </a:r>
          </a:p>
          <a:p>
            <a:pPr lvl="1" eaLnBrk="1" hangingPunct="1">
              <a:lnSpc>
                <a:spcPct val="90000"/>
              </a:lnSpc>
            </a:pPr>
            <a:r>
              <a:rPr lang="es-ES" smtClean="0">
                <a:solidFill>
                  <a:srgbClr val="008000"/>
                </a:solidFill>
              </a:rPr>
              <a:t>Atraer a candidatos</a:t>
            </a:r>
            <a:r>
              <a:rPr lang="es-ES" smtClean="0"/>
              <a:t>: los elementos de motivación pueden ser muy variados</a:t>
            </a:r>
          </a:p>
          <a:p>
            <a:pPr lvl="1" eaLnBrk="1" hangingPunct="1">
              <a:lnSpc>
                <a:spcPct val="90000"/>
              </a:lnSpc>
            </a:pPr>
            <a:r>
              <a:rPr lang="es-ES" smtClean="0">
                <a:solidFill>
                  <a:srgbClr val="008000"/>
                </a:solidFill>
              </a:rPr>
              <a:t>Retener a empleados</a:t>
            </a:r>
          </a:p>
          <a:p>
            <a:pPr lvl="1" eaLnBrk="1" hangingPunct="1">
              <a:lnSpc>
                <a:spcPct val="90000"/>
              </a:lnSpc>
            </a:pPr>
            <a:r>
              <a:rPr lang="es-ES" smtClean="0">
                <a:solidFill>
                  <a:srgbClr val="008000"/>
                </a:solidFill>
              </a:rPr>
              <a:t>Controlar los costes</a:t>
            </a:r>
            <a:r>
              <a:rPr lang="es-ES" smtClean="0"/>
              <a:t>: algunas prestaciones son desgravables</a:t>
            </a:r>
          </a:p>
          <a:p>
            <a:pPr lvl="1" eaLnBrk="1" hangingPunct="1">
              <a:lnSpc>
                <a:spcPct val="90000"/>
              </a:lnSpc>
            </a:pPr>
            <a:r>
              <a:rPr lang="es-ES" smtClean="0"/>
              <a:t>Prestaciones sociales </a:t>
            </a:r>
            <a:r>
              <a:rPr lang="es-ES" smtClean="0">
                <a:solidFill>
                  <a:srgbClr val="008000"/>
                </a:solidFill>
              </a:rPr>
              <a:t>legalmente exigidas</a:t>
            </a:r>
            <a:r>
              <a:rPr lang="es-ES" smtClean="0"/>
              <a:t> (depende del país)</a:t>
            </a:r>
          </a:p>
          <a:p>
            <a:pPr lvl="1" eaLnBrk="1" hangingPunct="1">
              <a:lnSpc>
                <a:spcPct val="90000"/>
              </a:lnSpc>
            </a:pPr>
            <a:r>
              <a:rPr lang="es-ES" smtClean="0"/>
              <a:t>Aumentar la </a:t>
            </a:r>
            <a:r>
              <a:rPr lang="es-ES" smtClean="0">
                <a:solidFill>
                  <a:srgbClr val="008000"/>
                </a:solidFill>
              </a:rPr>
              <a:t>moral</a:t>
            </a:r>
            <a:r>
              <a:rPr lang="es-ES" smtClean="0"/>
              <a:t> y la </a:t>
            </a:r>
            <a:r>
              <a:rPr lang="es-ES" smtClean="0">
                <a:solidFill>
                  <a:srgbClr val="008000"/>
                </a:solidFill>
              </a:rPr>
              <a:t>satisfacción en el trabajo</a:t>
            </a:r>
          </a:p>
          <a:p>
            <a:pPr lvl="1" eaLnBrk="1" hangingPunct="1">
              <a:lnSpc>
                <a:spcPct val="90000"/>
              </a:lnSpc>
            </a:pPr>
            <a:r>
              <a:rPr lang="es-ES" smtClean="0"/>
              <a:t>Mejorar la </a:t>
            </a:r>
            <a:r>
              <a:rPr lang="es-ES" smtClean="0">
                <a:solidFill>
                  <a:srgbClr val="008000"/>
                </a:solidFill>
              </a:rPr>
              <a:t>imagen de la empresa</a:t>
            </a:r>
            <a:r>
              <a:rPr lang="es-ES" smtClean="0"/>
              <a:t> entre los empleados</a:t>
            </a:r>
          </a:p>
          <a:p>
            <a:pPr lvl="1" eaLnBrk="1" hangingPunct="1">
              <a:lnSpc>
                <a:spcPct val="90000"/>
              </a:lnSpc>
            </a:pPr>
            <a:r>
              <a:rPr lang="es-ES" smtClean="0">
                <a:solidFill>
                  <a:srgbClr val="008000"/>
                </a:solidFill>
              </a:rPr>
              <a:t>Reducir los factores de estrés ambiental</a:t>
            </a:r>
            <a:r>
              <a:rPr lang="es-ES" smtClean="0"/>
              <a:t> que influyen negativamente en le rendimiento</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s-ES_tradnl" smtClean="0"/>
              <a:t>Retribución:retribuciones indirectas</a:t>
            </a:r>
            <a:endParaRPr lang="es-ES" smtClean="0"/>
          </a:p>
        </p:txBody>
      </p:sp>
      <p:sp>
        <p:nvSpPr>
          <p:cNvPr id="48131" name="Rectangle 3"/>
          <p:cNvSpPr>
            <a:spLocks noGrp="1" noChangeArrowheads="1"/>
          </p:cNvSpPr>
          <p:nvPr>
            <p:ph type="body" idx="1"/>
          </p:nvPr>
        </p:nvSpPr>
        <p:spPr/>
        <p:txBody>
          <a:bodyPr/>
          <a:lstStyle/>
          <a:p>
            <a:pPr eaLnBrk="1" hangingPunct="1">
              <a:lnSpc>
                <a:spcPct val="80000"/>
              </a:lnSpc>
            </a:pPr>
            <a:r>
              <a:rPr lang="es-ES" sz="2000" smtClean="0"/>
              <a:t>Programas de protección públicos y privados</a:t>
            </a:r>
          </a:p>
          <a:p>
            <a:pPr lvl="1" eaLnBrk="1" hangingPunct="1">
              <a:lnSpc>
                <a:spcPct val="90000"/>
              </a:lnSpc>
            </a:pPr>
            <a:r>
              <a:rPr lang="es-ES" sz="1800" smtClean="0"/>
              <a:t>Planes de pensiones y planes de protección contra desempleo</a:t>
            </a:r>
          </a:p>
          <a:p>
            <a:pPr lvl="1" eaLnBrk="1" hangingPunct="1">
              <a:lnSpc>
                <a:spcPct val="90000"/>
              </a:lnSpc>
            </a:pPr>
            <a:r>
              <a:rPr lang="es-ES" sz="1800" smtClean="0"/>
              <a:t>Seguros sanitarios y reconocimientos médicos periódicos</a:t>
            </a:r>
          </a:p>
          <a:p>
            <a:pPr lvl="1" eaLnBrk="1" hangingPunct="1">
              <a:lnSpc>
                <a:spcPct val="90000"/>
              </a:lnSpc>
            </a:pPr>
            <a:r>
              <a:rPr lang="es-ES" sz="1800" smtClean="0"/>
              <a:t>Otros</a:t>
            </a:r>
          </a:p>
          <a:p>
            <a:pPr eaLnBrk="1" hangingPunct="1">
              <a:lnSpc>
                <a:spcPct val="80000"/>
              </a:lnSpc>
            </a:pPr>
            <a:r>
              <a:rPr lang="es-ES" sz="2000" smtClean="0"/>
              <a:t>Sueldos por tiempo no trabajado</a:t>
            </a:r>
          </a:p>
          <a:p>
            <a:pPr lvl="1" eaLnBrk="1" hangingPunct="1">
              <a:lnSpc>
                <a:spcPct val="90000"/>
              </a:lnSpc>
            </a:pPr>
            <a:r>
              <a:rPr lang="es-ES" sz="1800" smtClean="0"/>
              <a:t>Vacaciones, fines de semana y fiestas</a:t>
            </a:r>
          </a:p>
          <a:p>
            <a:pPr lvl="1" eaLnBrk="1" hangingPunct="1">
              <a:lnSpc>
                <a:spcPct val="90000"/>
              </a:lnSpc>
            </a:pPr>
            <a:r>
              <a:rPr lang="es-ES" sz="1800" smtClean="0"/>
              <a:t>Períodos sabáticos: normalmente vinculados a formación y otras actividades también interesantes para la empresa</a:t>
            </a:r>
          </a:p>
          <a:p>
            <a:pPr eaLnBrk="1" hangingPunct="1">
              <a:lnSpc>
                <a:spcPct val="80000"/>
              </a:lnSpc>
            </a:pPr>
            <a:r>
              <a:rPr lang="es-ES" sz="2000" smtClean="0"/>
              <a:t>Servicios a empleados y retribuciones en especie</a:t>
            </a:r>
          </a:p>
          <a:p>
            <a:pPr lvl="1" eaLnBrk="1" hangingPunct="1">
              <a:lnSpc>
                <a:spcPct val="90000"/>
              </a:lnSpc>
            </a:pPr>
            <a:r>
              <a:rPr lang="es-ES" sz="1800" smtClean="0"/>
              <a:t>Guarderías y atención a familiares mayores</a:t>
            </a:r>
          </a:p>
          <a:p>
            <a:pPr lvl="1" eaLnBrk="1" hangingPunct="1">
              <a:lnSpc>
                <a:spcPct val="90000"/>
              </a:lnSpc>
            </a:pPr>
            <a:r>
              <a:rPr lang="es-ES" sz="1800" smtClean="0"/>
              <a:t>Venta de productos de la empresa en condiciones ventajosas</a:t>
            </a:r>
          </a:p>
          <a:p>
            <a:pPr lvl="1" eaLnBrk="1" hangingPunct="1">
              <a:lnSpc>
                <a:spcPct val="90000"/>
              </a:lnSpc>
            </a:pPr>
            <a:r>
              <a:rPr lang="es-ES" sz="1800" smtClean="0"/>
              <a:t>Ocio: viajes, clubs privados y actividades deportivas subvencionadas</a:t>
            </a:r>
          </a:p>
          <a:p>
            <a:pPr lvl="1" eaLnBrk="1" hangingPunct="1">
              <a:lnSpc>
                <a:spcPct val="90000"/>
              </a:lnSpc>
            </a:pPr>
            <a:r>
              <a:rPr lang="es-ES" sz="1800" smtClean="0"/>
              <a:t>Educación: subvención para actividades formativas, becas</a:t>
            </a:r>
          </a:p>
          <a:p>
            <a:pPr lvl="1" eaLnBrk="1" hangingPunct="1">
              <a:lnSpc>
                <a:spcPct val="90000"/>
              </a:lnSpc>
            </a:pPr>
            <a:r>
              <a:rPr lang="es-ES" sz="1800" smtClean="0"/>
              <a:t>Movilidad: bonos para desplazamientos, coche de empresa</a:t>
            </a:r>
          </a:p>
          <a:p>
            <a:pPr lvl="1" eaLnBrk="1" hangingPunct="1">
              <a:lnSpc>
                <a:spcPct val="90000"/>
              </a:lnSpc>
            </a:pPr>
            <a:r>
              <a:rPr lang="es-ES" sz="1800" smtClean="0"/>
              <a:t>Otros: teléfono móvil, gastos de comida</a:t>
            </a:r>
          </a:p>
          <a:p>
            <a:pPr lvl="1" eaLnBrk="1" hangingPunct="1">
              <a:lnSpc>
                <a:spcPct val="90000"/>
              </a:lnSpc>
            </a:pPr>
            <a:r>
              <a:rPr lang="es-ES" sz="1800" smtClean="0"/>
              <a:t>... La creatividad no tiene límite ...</a:t>
            </a:r>
          </a:p>
          <a:p>
            <a:pPr lvl="1" eaLnBrk="1" hangingPunct="1">
              <a:lnSpc>
                <a:spcPct val="90000"/>
              </a:lnSpc>
            </a:pPr>
            <a:r>
              <a:rPr lang="es-ES" sz="1800" smtClean="0"/>
              <a:t>Hay que tener en cuenta el tratamiento fiscal que puedan tener para el empleado estas retribuciones</a:t>
            </a:r>
          </a:p>
        </p:txBody>
      </p:sp>
      <p:sp>
        <p:nvSpPr>
          <p:cNvPr id="48132"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s-ES_tradnl" smtClean="0"/>
              <a:t>Retribución:retribuciones indirectas</a:t>
            </a:r>
            <a:endParaRPr lang="es-ES" smtClean="0"/>
          </a:p>
        </p:txBody>
      </p:sp>
      <p:sp>
        <p:nvSpPr>
          <p:cNvPr id="49155" name="Rectangle 3"/>
          <p:cNvSpPr>
            <a:spLocks noGrp="1" noChangeArrowheads="1"/>
          </p:cNvSpPr>
          <p:nvPr>
            <p:ph type="body" idx="1"/>
          </p:nvPr>
        </p:nvSpPr>
        <p:spPr/>
        <p:txBody>
          <a:bodyPr/>
          <a:lstStyle/>
          <a:p>
            <a:pPr eaLnBrk="1" hangingPunct="1"/>
            <a:r>
              <a:rPr lang="es-ES" sz="2800" smtClean="0"/>
              <a:t>Fórmulas de excelencia</a:t>
            </a:r>
          </a:p>
          <a:p>
            <a:pPr lvl="1" eaLnBrk="1" hangingPunct="1"/>
            <a:r>
              <a:rPr lang="es-ES" sz="2400" smtClean="0"/>
              <a:t>Están orientadas a directivos y profesionales y se vinculan con su permanencia en la empresa</a:t>
            </a:r>
          </a:p>
          <a:p>
            <a:pPr lvl="1" eaLnBrk="1" hangingPunct="1"/>
            <a:r>
              <a:rPr lang="es-ES" sz="2400" smtClean="0">
                <a:solidFill>
                  <a:srgbClr val="008000"/>
                </a:solidFill>
              </a:rPr>
              <a:t>Paracaídas de oro</a:t>
            </a:r>
            <a:r>
              <a:rPr lang="es-ES" sz="2400" smtClean="0"/>
              <a:t>: destinadas a proteger al directivo ante la toma de control de la empresa por otra. Consisten en acuerdos muy generosos de indemnización por cese de altos cargos</a:t>
            </a:r>
          </a:p>
          <a:p>
            <a:pPr lvl="1" eaLnBrk="1" hangingPunct="1"/>
            <a:r>
              <a:rPr lang="es-ES" sz="2400" smtClean="0">
                <a:solidFill>
                  <a:srgbClr val="008000"/>
                </a:solidFill>
              </a:rPr>
              <a:t>Esposas de oro</a:t>
            </a:r>
            <a:r>
              <a:rPr lang="es-ES" sz="2400" smtClean="0"/>
              <a:t>: destinadas a evitar la fuga de directivos clave. Por ejemplo las opciones de compra de acciones o algunas cláusulas de no competencia remuneradas explícitamente en el contrato</a:t>
            </a:r>
          </a:p>
        </p:txBody>
      </p:sp>
      <p:sp>
        <p:nvSpPr>
          <p:cNvPr id="49156" name="Text Box 2"/>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
        <p:nvSpPr>
          <p:cNvPr id="50179" name="Rectangle 5"/>
          <p:cNvSpPr>
            <a:spLocks noGrp="1" noChangeArrowheads="1"/>
          </p:cNvSpPr>
          <p:nvPr>
            <p:ph type="title"/>
          </p:nvPr>
        </p:nvSpPr>
        <p:spPr>
          <a:noFill/>
        </p:spPr>
        <p:txBody>
          <a:bodyPr/>
          <a:lstStyle/>
          <a:p>
            <a:pPr eaLnBrk="1" hangingPunct="1"/>
            <a:r>
              <a:rPr lang="es-ES_tradnl" smtClean="0"/>
              <a:t>La contractació</a:t>
            </a:r>
            <a:endParaRPr lang="es-ES" smtClean="0"/>
          </a:p>
        </p:txBody>
      </p:sp>
      <p:sp>
        <p:nvSpPr>
          <p:cNvPr id="50180" name="Rectangle 6"/>
          <p:cNvSpPr>
            <a:spLocks noChangeArrowheads="1"/>
          </p:cNvSpPr>
          <p:nvPr/>
        </p:nvSpPr>
        <p:spPr bwMode="auto">
          <a:xfrm>
            <a:off x="685800" y="990600"/>
            <a:ext cx="7772400" cy="5181600"/>
          </a:xfrm>
          <a:prstGeom prst="rect">
            <a:avLst/>
          </a:prstGeom>
          <a:noFill/>
          <a:ln w="9525">
            <a:noFill/>
            <a:miter lim="800000"/>
            <a:headEnd/>
            <a:tailEnd/>
          </a:ln>
        </p:spPr>
        <p:txBody>
          <a:bodyPr/>
          <a:lstStyle/>
          <a:p>
            <a:pPr marL="188913" indent="-188913" algn="l">
              <a:lnSpc>
                <a:spcPct val="90000"/>
              </a:lnSpc>
              <a:spcBef>
                <a:spcPct val="20000"/>
              </a:spcBef>
              <a:buClr>
                <a:srgbClr val="FF9900"/>
              </a:buClr>
              <a:buFont typeface="Wingdings" pitchFamily="2" charset="2"/>
              <a:buChar char="§"/>
            </a:pPr>
            <a:r>
              <a:rPr lang="ca-ES" sz="2800" b="1">
                <a:solidFill>
                  <a:srgbClr val="4F7DAE"/>
                </a:solidFill>
                <a:latin typeface="Arial" pitchFamily="34" charset="0"/>
              </a:rPr>
              <a:t>Contracte de treball</a:t>
            </a:r>
          </a:p>
          <a:p>
            <a:pPr marL="576263" lvl="1" indent="-196850" algn="l">
              <a:spcBef>
                <a:spcPct val="20000"/>
              </a:spcBef>
              <a:buClr>
                <a:srgbClr val="FF9900"/>
              </a:buClr>
              <a:buFontTx/>
              <a:buChar char="•"/>
            </a:pPr>
            <a:r>
              <a:rPr lang="ca-ES" sz="2400">
                <a:solidFill>
                  <a:schemeClr val="tx1"/>
                </a:solidFill>
                <a:latin typeface="Arial" pitchFamily="34" charset="0"/>
              </a:rPr>
              <a:t>Acord de voluntats entre una empresa i un treballador, mitjançant el qual aquest es compromet a prestar personalment a l’empresa els seus serveis retribuïts i a actuar sota la seva direcció, i li cedeix, des del començament, el resultat que obtingui amb la seva activitat.</a:t>
            </a:r>
          </a:p>
          <a:p>
            <a:pPr marL="576263" lvl="1" indent="-196850" algn="l">
              <a:spcBef>
                <a:spcPct val="20000"/>
              </a:spcBef>
              <a:buClr>
                <a:srgbClr val="FF9900"/>
              </a:buClr>
              <a:buFontTx/>
              <a:buChar char="•"/>
            </a:pPr>
            <a:r>
              <a:rPr lang="ca-ES" sz="2400">
                <a:solidFill>
                  <a:schemeClr val="tx1"/>
                </a:solidFill>
                <a:latin typeface="Arial" pitchFamily="34" charset="0"/>
              </a:rPr>
              <a:t>Hi ha diversos tipus de contracte, depenent de les característiques del lloc que s’ha de cobrir, el temps, i el cost, (hi ha bonificacions).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
        <p:nvSpPr>
          <p:cNvPr id="51203" name="Rectangle 6"/>
          <p:cNvSpPr>
            <a:spLocks noGrp="1" noChangeArrowheads="1"/>
          </p:cNvSpPr>
          <p:nvPr>
            <p:ph type="title"/>
          </p:nvPr>
        </p:nvSpPr>
        <p:spPr>
          <a:noFill/>
        </p:spPr>
        <p:txBody>
          <a:bodyPr/>
          <a:lstStyle/>
          <a:p>
            <a:pPr eaLnBrk="1" hangingPunct="1"/>
            <a:r>
              <a:rPr lang="es-ES_tradnl" smtClean="0"/>
              <a:t>La contractació</a:t>
            </a:r>
            <a:endParaRPr lang="es-ES" smtClean="0"/>
          </a:p>
        </p:txBody>
      </p:sp>
      <p:sp>
        <p:nvSpPr>
          <p:cNvPr id="51204" name="Rectangle 7"/>
          <p:cNvSpPr>
            <a:spLocks noChangeArrowheads="1"/>
          </p:cNvSpPr>
          <p:nvPr/>
        </p:nvSpPr>
        <p:spPr bwMode="auto">
          <a:xfrm>
            <a:off x="685800" y="990600"/>
            <a:ext cx="7772400" cy="5181600"/>
          </a:xfrm>
          <a:prstGeom prst="rect">
            <a:avLst/>
          </a:prstGeom>
          <a:noFill/>
          <a:ln w="9525">
            <a:noFill/>
            <a:miter lim="800000"/>
            <a:headEnd/>
            <a:tailEnd/>
          </a:ln>
        </p:spPr>
        <p:txBody>
          <a:bodyPr/>
          <a:lstStyle/>
          <a:p>
            <a:pPr marL="188913" indent="-188913" algn="l">
              <a:lnSpc>
                <a:spcPct val="90000"/>
              </a:lnSpc>
              <a:spcBef>
                <a:spcPct val="20000"/>
              </a:spcBef>
              <a:buClr>
                <a:srgbClr val="FF9900"/>
              </a:buClr>
              <a:buFont typeface="Wingdings" pitchFamily="2" charset="2"/>
              <a:buChar char="§"/>
            </a:pPr>
            <a:r>
              <a:rPr lang="ca-ES" sz="2800" b="1">
                <a:solidFill>
                  <a:srgbClr val="4F7DAE"/>
                </a:solidFill>
                <a:latin typeface="Arial" pitchFamily="34" charset="0"/>
              </a:rPr>
              <a:t>Segons els capítol II de la Llei del treballador (LET), han de contenir les dades següents:</a:t>
            </a:r>
          </a:p>
          <a:p>
            <a:pPr marL="576263" lvl="1" indent="-196850" algn="l">
              <a:spcBef>
                <a:spcPct val="20000"/>
              </a:spcBef>
              <a:buClr>
                <a:srgbClr val="FF9900"/>
              </a:buClr>
              <a:buFontTx/>
              <a:buChar char="•"/>
            </a:pPr>
            <a:r>
              <a:rPr lang="ca-ES" sz="2400">
                <a:solidFill>
                  <a:schemeClr val="tx1"/>
                </a:solidFill>
                <a:latin typeface="Arial" pitchFamily="34" charset="0"/>
              </a:rPr>
              <a:t>El període de prova.</a:t>
            </a:r>
          </a:p>
          <a:p>
            <a:pPr marL="952500" lvl="2" indent="-185738" algn="l">
              <a:spcBef>
                <a:spcPct val="20000"/>
              </a:spcBef>
              <a:buClr>
                <a:srgbClr val="FF9900"/>
              </a:buClr>
              <a:buFontTx/>
              <a:buChar char="–"/>
            </a:pPr>
            <a:r>
              <a:rPr lang="ca-ES" sz="2000">
                <a:solidFill>
                  <a:schemeClr val="tx1"/>
                </a:solidFill>
                <a:latin typeface="Arial" pitchFamily="34" charset="0"/>
                <a:cs typeface="Arial" pitchFamily="34" charset="0"/>
              </a:rPr>
              <a:t>En general 6 mesos per a tècnics titulats.</a:t>
            </a:r>
          </a:p>
          <a:p>
            <a:pPr marL="952500" lvl="2" indent="-185738" algn="l">
              <a:spcBef>
                <a:spcPct val="20000"/>
              </a:spcBef>
              <a:buClr>
                <a:srgbClr val="FF9900"/>
              </a:buClr>
              <a:buFontTx/>
              <a:buChar char="–"/>
            </a:pPr>
            <a:r>
              <a:rPr lang="ca-ES" sz="2000">
                <a:solidFill>
                  <a:schemeClr val="tx1"/>
                </a:solidFill>
                <a:latin typeface="Arial" pitchFamily="34" charset="0"/>
                <a:cs typeface="Arial" pitchFamily="34" charset="0"/>
              </a:rPr>
              <a:t>2 mesos en empreses de &gt; ó = 25 treballadors.</a:t>
            </a:r>
          </a:p>
          <a:p>
            <a:pPr marL="952500" lvl="2" indent="-185738" algn="l">
              <a:spcBef>
                <a:spcPct val="20000"/>
              </a:spcBef>
              <a:buClr>
                <a:srgbClr val="FF9900"/>
              </a:buClr>
              <a:buFontTx/>
              <a:buChar char="–"/>
            </a:pPr>
            <a:r>
              <a:rPr lang="ca-ES" sz="2000">
                <a:solidFill>
                  <a:schemeClr val="tx1"/>
                </a:solidFill>
                <a:latin typeface="Arial" pitchFamily="34" charset="0"/>
                <a:cs typeface="Arial" pitchFamily="34" charset="0"/>
              </a:rPr>
              <a:t>3 mesos en empreses de &lt; 25 treballadors.</a:t>
            </a:r>
          </a:p>
          <a:p>
            <a:pPr marL="576263" lvl="1" indent="-196850" algn="l">
              <a:spcBef>
                <a:spcPct val="20000"/>
              </a:spcBef>
              <a:buClr>
                <a:srgbClr val="FF9900"/>
              </a:buClr>
              <a:buFontTx/>
              <a:buChar char="•"/>
            </a:pPr>
            <a:r>
              <a:rPr lang="ca-ES" sz="2400">
                <a:solidFill>
                  <a:schemeClr val="tx1"/>
                </a:solidFill>
                <a:latin typeface="Arial" pitchFamily="34" charset="0"/>
                <a:cs typeface="Arial" pitchFamily="34" charset="0"/>
              </a:rPr>
              <a:t>Durada</a:t>
            </a:r>
          </a:p>
          <a:p>
            <a:pPr marL="952500" lvl="2" indent="-185738" algn="l">
              <a:spcBef>
                <a:spcPct val="20000"/>
              </a:spcBef>
              <a:buClr>
                <a:srgbClr val="FF9900"/>
              </a:buClr>
              <a:buFontTx/>
              <a:buChar char="–"/>
            </a:pPr>
            <a:r>
              <a:rPr lang="ca-ES" sz="2000">
                <a:solidFill>
                  <a:schemeClr val="tx1"/>
                </a:solidFill>
                <a:latin typeface="Arial" pitchFamily="34" charset="0"/>
                <a:cs typeface="Arial" pitchFamily="34" charset="0"/>
              </a:rPr>
              <a:t>Contingut de la prestació laboral. Quina feina farà.</a:t>
            </a:r>
          </a:p>
          <a:p>
            <a:pPr marL="576263" lvl="1" indent="-196850" algn="l">
              <a:spcBef>
                <a:spcPct val="20000"/>
              </a:spcBef>
              <a:buClr>
                <a:srgbClr val="FF9900"/>
              </a:buClr>
              <a:buFontTx/>
              <a:buChar char="•"/>
            </a:pPr>
            <a:r>
              <a:rPr lang="ca-ES" sz="2400">
                <a:solidFill>
                  <a:schemeClr val="tx1"/>
                </a:solidFill>
                <a:latin typeface="Arial" pitchFamily="34" charset="0"/>
                <a:cs typeface="Arial" pitchFamily="34" charset="0"/>
              </a:rPr>
              <a:t>El salari i les garanties salarials. A fixar d’acord amb conveni col·lectiu i normativa vigent.</a:t>
            </a:r>
          </a:p>
          <a:p>
            <a:pPr marL="576263" lvl="1" indent="-196850" algn="l">
              <a:spcBef>
                <a:spcPct val="20000"/>
              </a:spcBef>
              <a:buClr>
                <a:srgbClr val="FF9900"/>
              </a:buClr>
              <a:buFontTx/>
              <a:buChar char="•"/>
            </a:pPr>
            <a:r>
              <a:rPr lang="ca-ES" sz="2400">
                <a:solidFill>
                  <a:schemeClr val="tx1"/>
                </a:solidFill>
                <a:latin typeface="Arial" pitchFamily="34" charset="0"/>
                <a:cs typeface="Arial" pitchFamily="34" charset="0"/>
              </a:rPr>
              <a:t>El temps de treball. Jornada laboral, hores extres, torns, dies de vacances,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
        <p:nvSpPr>
          <p:cNvPr id="52227" name="Rectangle 5"/>
          <p:cNvSpPr>
            <a:spLocks noGrp="1" noChangeArrowheads="1"/>
          </p:cNvSpPr>
          <p:nvPr>
            <p:ph type="title"/>
          </p:nvPr>
        </p:nvSpPr>
        <p:spPr/>
        <p:txBody>
          <a:bodyPr/>
          <a:lstStyle/>
          <a:p>
            <a:pPr eaLnBrk="1" hangingPunct="1"/>
            <a:r>
              <a:rPr lang="es-ES" smtClean="0"/>
              <a:t>La contractació</a:t>
            </a:r>
          </a:p>
        </p:txBody>
      </p:sp>
      <p:pic>
        <p:nvPicPr>
          <p:cNvPr id="52228" name="Picture 6" descr="IE">
            <a:hlinkClick r:id="rId2"/>
          </p:cNvPr>
          <p:cNvPicPr>
            <a:picLocks noChangeAspect="1" noChangeArrowheads="1"/>
          </p:cNvPicPr>
          <p:nvPr/>
        </p:nvPicPr>
        <p:blipFill>
          <a:blip r:embed="rId3" cstate="print"/>
          <a:srcRect/>
          <a:stretch>
            <a:fillRect/>
          </a:stretch>
        </p:blipFill>
        <p:spPr bwMode="auto">
          <a:xfrm>
            <a:off x="8243888" y="4797425"/>
            <a:ext cx="571500" cy="571500"/>
          </a:xfrm>
          <a:prstGeom prst="rect">
            <a:avLst/>
          </a:prstGeom>
          <a:noFill/>
          <a:ln w="9525">
            <a:noFill/>
            <a:miter lim="800000"/>
            <a:headEnd/>
            <a:tailEnd/>
          </a:ln>
        </p:spPr>
      </p:pic>
      <p:sp>
        <p:nvSpPr>
          <p:cNvPr id="52229" name="Rectangle 8"/>
          <p:cNvSpPr>
            <a:spLocks noChangeArrowheads="1"/>
          </p:cNvSpPr>
          <p:nvPr/>
        </p:nvSpPr>
        <p:spPr bwMode="auto">
          <a:xfrm>
            <a:off x="685800" y="990600"/>
            <a:ext cx="7772400" cy="5181600"/>
          </a:xfrm>
          <a:prstGeom prst="rect">
            <a:avLst/>
          </a:prstGeom>
          <a:noFill/>
          <a:ln w="9525">
            <a:noFill/>
            <a:miter lim="800000"/>
            <a:headEnd/>
            <a:tailEnd/>
          </a:ln>
        </p:spPr>
        <p:txBody>
          <a:bodyPr/>
          <a:lstStyle/>
          <a:p>
            <a:pPr marL="188913" indent="-188913" algn="l">
              <a:spcBef>
                <a:spcPct val="20000"/>
              </a:spcBef>
              <a:buClr>
                <a:srgbClr val="FF9900"/>
              </a:buClr>
              <a:buFont typeface="Wingdings" pitchFamily="2" charset="2"/>
              <a:buChar char="§"/>
            </a:pPr>
            <a:r>
              <a:rPr lang="ca-ES" sz="2800" b="1">
                <a:solidFill>
                  <a:srgbClr val="4F7DAE"/>
                </a:solidFill>
                <a:latin typeface="Arial" pitchFamily="34" charset="0"/>
              </a:rPr>
              <a:t>Algunes de les modalitats bàsiques de contractació:</a:t>
            </a:r>
          </a:p>
          <a:p>
            <a:pPr marL="576263" lvl="1" indent="-196850" algn="l">
              <a:spcBef>
                <a:spcPct val="20000"/>
              </a:spcBef>
              <a:buClr>
                <a:srgbClr val="FF9900"/>
              </a:buClr>
              <a:buFontTx/>
              <a:buChar char="•"/>
            </a:pPr>
            <a:r>
              <a:rPr lang="ca-ES" sz="2400">
                <a:solidFill>
                  <a:schemeClr val="tx1"/>
                </a:solidFill>
                <a:latin typeface="Arial" pitchFamily="34" charset="0"/>
              </a:rPr>
              <a:t>Contracte de treball per temps indefinit: No es fixa una data determinada per a l’extinció de la relació laboral.</a:t>
            </a:r>
          </a:p>
          <a:p>
            <a:pPr marL="576263" lvl="1" indent="-196850" algn="l">
              <a:spcBef>
                <a:spcPct val="20000"/>
              </a:spcBef>
              <a:buClr>
                <a:srgbClr val="FF9900"/>
              </a:buClr>
              <a:buFontTx/>
              <a:buChar char="•"/>
            </a:pPr>
            <a:r>
              <a:rPr lang="ca-ES" sz="2400">
                <a:solidFill>
                  <a:schemeClr val="tx1"/>
                </a:solidFill>
                <a:latin typeface="Arial" pitchFamily="34" charset="0"/>
              </a:rPr>
              <a:t>Contracte de treball de durada determinada: Es fixa un període determinat. Es pot prorrogar.</a:t>
            </a:r>
          </a:p>
          <a:p>
            <a:pPr marL="576263" lvl="1" indent="-196850" algn="l">
              <a:spcBef>
                <a:spcPct val="20000"/>
              </a:spcBef>
              <a:buClr>
                <a:srgbClr val="FF9900"/>
              </a:buClr>
              <a:buFontTx/>
              <a:buChar char="•"/>
            </a:pPr>
            <a:r>
              <a:rPr lang="ca-ES" sz="2400">
                <a:solidFill>
                  <a:schemeClr val="tx1"/>
                </a:solidFill>
                <a:latin typeface="Arial" pitchFamily="34" charset="0"/>
              </a:rPr>
              <a:t>Hi ha dos tipus de contracte formatiu: Contracte en pràctiques i contracte per a la formació.</a:t>
            </a:r>
          </a:p>
          <a:p>
            <a:pPr marL="576263" lvl="1" indent="-196850" algn="l">
              <a:spcBef>
                <a:spcPct val="20000"/>
              </a:spcBef>
              <a:buClr>
                <a:srgbClr val="FF9900"/>
              </a:buClr>
              <a:buFontTx/>
              <a:buChar char="•"/>
            </a:pPr>
            <a:r>
              <a:rPr lang="ca-ES" sz="2400">
                <a:solidFill>
                  <a:schemeClr val="tx1"/>
                </a:solidFill>
                <a:latin typeface="Arial" pitchFamily="34" charset="0"/>
              </a:rPr>
              <a:t>( Contractes estructurals, conjunturals, formatius, ...) </a:t>
            </a:r>
            <a:endParaRPr lang="es-ES" sz="2400">
              <a:solidFill>
                <a:schemeClr val="tx1"/>
              </a:solidFill>
              <a:latin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4774" name="Group 38"/>
          <p:cNvGraphicFramePr>
            <a:graphicFrameLocks noGrp="1"/>
          </p:cNvGraphicFramePr>
          <p:nvPr>
            <p:ph/>
          </p:nvPr>
        </p:nvGraphicFramePr>
        <p:xfrm>
          <a:off x="395288" y="620688"/>
          <a:ext cx="8488362" cy="5860356"/>
        </p:xfrm>
        <a:graphic>
          <a:graphicData uri="http://schemas.openxmlformats.org/drawingml/2006/table">
            <a:tbl>
              <a:tblPr/>
              <a:tblGrid>
                <a:gridCol w="1809750"/>
                <a:gridCol w="3241675"/>
                <a:gridCol w="3436937"/>
              </a:tblGrid>
              <a:tr h="56038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ca-ES" sz="1600" b="0" i="0" u="none" strike="noStrike" cap="none" normalizeH="0" baseline="0" dirty="0" smtClean="0">
                        <a:ln>
                          <a:noFill/>
                        </a:ln>
                        <a:solidFill>
                          <a:srgbClr val="800000"/>
                        </a:solidFill>
                        <a:effectLst/>
                        <a:latin typeface="Arial" pitchFamily="34" charset="0"/>
                      </a:endParaRP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dirty="0" smtClean="0">
                          <a:ln>
                            <a:noFill/>
                          </a:ln>
                          <a:solidFill>
                            <a:schemeClr val="bg1"/>
                          </a:solidFill>
                          <a:effectLst/>
                          <a:latin typeface="Arial" pitchFamily="34" charset="0"/>
                        </a:rPr>
                        <a:t>Contracte en pràctiques</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ctr"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smtClean="0">
                          <a:ln>
                            <a:noFill/>
                          </a:ln>
                          <a:solidFill>
                            <a:schemeClr val="bg1"/>
                          </a:solidFill>
                          <a:effectLst/>
                          <a:latin typeface="Arial" pitchFamily="34" charset="0"/>
                        </a:rPr>
                        <a:t>Contracte de formació</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r>
              <a:tr h="590550">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dirty="0" smtClean="0">
                          <a:ln>
                            <a:noFill/>
                          </a:ln>
                          <a:solidFill>
                            <a:schemeClr val="bg1"/>
                          </a:solidFill>
                          <a:effectLst/>
                          <a:latin typeface="Arial" pitchFamily="34" charset="0"/>
                        </a:rPr>
                        <a:t>Requisits del treballador/</a:t>
                      </a:r>
                      <a:r>
                        <a:rPr kumimoji="0" lang="ca-ES" sz="1600" b="1" i="0" u="none" strike="noStrike" cap="none" normalizeH="0" baseline="0" dirty="0" err="1" smtClean="0">
                          <a:ln>
                            <a:noFill/>
                          </a:ln>
                          <a:solidFill>
                            <a:schemeClr val="bg1"/>
                          </a:solidFill>
                          <a:effectLst/>
                          <a:latin typeface="Arial" pitchFamily="34" charset="0"/>
                        </a:rPr>
                        <a:t>ra</a:t>
                      </a:r>
                      <a:endParaRPr kumimoji="0" lang="ca-ES" sz="1600" b="1" i="0" u="none" strike="noStrike" cap="none" normalizeH="0" baseline="0" dirty="0" smtClean="0">
                        <a:ln>
                          <a:noFill/>
                        </a:ln>
                        <a:solidFill>
                          <a:schemeClr val="bg1"/>
                        </a:solidFill>
                        <a:effectLst/>
                        <a:latin typeface="Arial" pitchFamily="34" charset="0"/>
                      </a:endParaRP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dirty="0" smtClean="0">
                          <a:ln>
                            <a:noFill/>
                          </a:ln>
                          <a:solidFill>
                            <a:srgbClr val="800000"/>
                          </a:solidFill>
                          <a:effectLst/>
                          <a:latin typeface="Arial" pitchFamily="34" charset="0"/>
                        </a:rPr>
                        <a:t>Tenir títol universitari o de formació professional de grau mitjà o superior obtingut fins 5 anys abans (7 anys discapacitats)</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dirty="0" smtClean="0">
                          <a:ln>
                            <a:noFill/>
                          </a:ln>
                          <a:solidFill>
                            <a:srgbClr val="800000"/>
                          </a:solidFill>
                          <a:effectLst/>
                          <a:latin typeface="Arial" pitchFamily="34" charset="0"/>
                        </a:rPr>
                        <a:t>Tenir entre 16 i 25 anys (o 30 anys mentre la taxa d’atur ≥ 15%). No ni ha límit per els discapacitats</a:t>
                      </a:r>
                    </a:p>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dirty="0" smtClean="0">
                          <a:ln>
                            <a:noFill/>
                          </a:ln>
                          <a:solidFill>
                            <a:srgbClr val="800000"/>
                          </a:solidFill>
                          <a:effectLst/>
                          <a:latin typeface="Arial" pitchFamily="34" charset="0"/>
                        </a:rPr>
                        <a:t>No requereix titulació. Compatible amb les activitats formatives (75% com a màxim de la jornada laboral el 1er any i 85% el 2on i 3er any)</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dirty="0" smtClean="0">
                          <a:ln>
                            <a:noFill/>
                          </a:ln>
                          <a:solidFill>
                            <a:schemeClr val="bg1"/>
                          </a:solidFill>
                          <a:effectLst/>
                          <a:latin typeface="Arial" pitchFamily="34" charset="0"/>
                        </a:rPr>
                        <a:t>Requisits de l’empresari/ària</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smtClean="0">
                          <a:ln>
                            <a:noFill/>
                          </a:ln>
                          <a:solidFill>
                            <a:srgbClr val="800000"/>
                          </a:solidFill>
                          <a:effectLst/>
                          <a:latin typeface="Arial" pitchFamily="34" charset="0"/>
                        </a:rPr>
                        <a:t>Donar al treballador/ra un lloc que li permeti realitzar la pràctica adequada al nivell d’estudis cursat.</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dirty="0" smtClean="0">
                          <a:ln>
                            <a:noFill/>
                          </a:ln>
                          <a:solidFill>
                            <a:srgbClr val="800000"/>
                          </a:solidFill>
                          <a:effectLst/>
                          <a:latin typeface="Arial" pitchFamily="34" charset="0"/>
                        </a:rPr>
                        <a:t>Té un nombre màxim de contractacions d’aquesta modalitat, segons la mida de la seva plantilla.</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r>
              <a:tr h="68738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dirty="0" smtClean="0">
                          <a:ln>
                            <a:noFill/>
                          </a:ln>
                          <a:solidFill>
                            <a:schemeClr val="bg1"/>
                          </a:solidFill>
                          <a:effectLst/>
                          <a:latin typeface="Arial" pitchFamily="34" charset="0"/>
                        </a:rPr>
                        <a:t>Durada</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dirty="0" smtClean="0">
                          <a:ln>
                            <a:noFill/>
                          </a:ln>
                          <a:solidFill>
                            <a:srgbClr val="800000"/>
                          </a:solidFill>
                          <a:effectLst/>
                          <a:latin typeface="Arial" pitchFamily="34" charset="0"/>
                        </a:rPr>
                        <a:t>Un mínim de 6 mesos i un màxim de 2 anys.</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dirty="0" smtClean="0">
                          <a:ln>
                            <a:noFill/>
                          </a:ln>
                          <a:solidFill>
                            <a:srgbClr val="800000"/>
                          </a:solidFill>
                          <a:effectLst/>
                          <a:latin typeface="Arial" pitchFamily="34" charset="0"/>
                        </a:rPr>
                        <a:t>Un mínim de 1 any (o 6 mesos si ho diu el conveni col·lectiu) i un màxim de 3 anys. Esgotada la durada màxima, el treballador no podrà ser tornat a contractar sota aquesta modalitat en aquesta o un altra empresa.</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dirty="0" smtClean="0">
                          <a:ln>
                            <a:noFill/>
                          </a:ln>
                          <a:solidFill>
                            <a:schemeClr val="bg1"/>
                          </a:solidFill>
                          <a:effectLst/>
                          <a:latin typeface="Arial" pitchFamily="34" charset="0"/>
                        </a:rPr>
                        <a:t>Pròrrogues</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defRPr/>
                      </a:pPr>
                      <a:r>
                        <a:rPr kumimoji="0" lang="ca-ES" sz="1600" b="0" i="0" u="none" strike="noStrike" cap="none" normalizeH="0" baseline="0" dirty="0" smtClean="0">
                          <a:ln>
                            <a:noFill/>
                          </a:ln>
                          <a:solidFill>
                            <a:srgbClr val="800000"/>
                          </a:solidFill>
                          <a:effectLst/>
                          <a:latin typeface="Arial" pitchFamily="34" charset="0"/>
                        </a:rPr>
                        <a:t>Sense excedir els 2 anys, se’n poden concedir un màxim de 2, que no poden ser inferiors a 6 mesos.</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defRPr/>
                      </a:pPr>
                      <a:r>
                        <a:rPr kumimoji="0" lang="ca-ES" sz="1600" b="0" i="0" u="none" strike="noStrike" cap="none" normalizeH="0" baseline="0" dirty="0" smtClean="0">
                          <a:ln>
                            <a:noFill/>
                          </a:ln>
                          <a:solidFill>
                            <a:srgbClr val="800000"/>
                          </a:solidFill>
                          <a:effectLst/>
                          <a:latin typeface="Arial" pitchFamily="34" charset="0"/>
                        </a:rPr>
                        <a:t>Sense excedir els 3 anys, se’n poden concedir un màxim de 2, que no poden ser inferiors a 6 mesos.</a:t>
                      </a:r>
                    </a:p>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ca-ES" sz="1600" b="0" i="0" u="none" strike="noStrike" cap="none" normalizeH="0" baseline="0" dirty="0" smtClean="0">
                        <a:ln>
                          <a:noFill/>
                        </a:ln>
                        <a:solidFill>
                          <a:srgbClr val="800000"/>
                        </a:solidFill>
                        <a:effectLst/>
                        <a:latin typeface="Arial" pitchFamily="34" charset="0"/>
                      </a:endParaRP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r>
            </a:tbl>
          </a:graphicData>
        </a:graphic>
      </p:graphicFrame>
      <p:sp>
        <p:nvSpPr>
          <p:cNvPr id="53276" name="Text Box 29"/>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
        <p:nvSpPr>
          <p:cNvPr id="53277" name="Rectangle 30"/>
          <p:cNvSpPr>
            <a:spLocks noChangeArrowheads="1"/>
          </p:cNvSpPr>
          <p:nvPr/>
        </p:nvSpPr>
        <p:spPr bwMode="auto">
          <a:xfrm>
            <a:off x="685800" y="0"/>
            <a:ext cx="7772400" cy="609600"/>
          </a:xfrm>
          <a:prstGeom prst="rect">
            <a:avLst/>
          </a:prstGeom>
          <a:noFill/>
          <a:ln w="9525">
            <a:noFill/>
            <a:miter lim="800000"/>
            <a:headEnd/>
            <a:tailEnd/>
          </a:ln>
        </p:spPr>
        <p:txBody>
          <a:bodyPr anchor="ctr"/>
          <a:lstStyle/>
          <a:p>
            <a:pPr algn="l"/>
            <a:r>
              <a:rPr lang="fr-FR" sz="2400">
                <a:latin typeface="Arial" pitchFamily="34" charset="0"/>
              </a:rPr>
              <a:t>Contracte en pràctiques i contracte de formació  1/2</a:t>
            </a:r>
            <a:endParaRPr lang="es-ES" sz="2400">
              <a:latin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p:txBody>
          <a:bodyPr/>
          <a:lstStyle/>
          <a:p>
            <a:pPr eaLnBrk="1" hangingPunct="1"/>
            <a:r>
              <a:rPr lang="es-ES" smtClean="0"/>
              <a:t>El departamento de RRHH en la estructura</a:t>
            </a:r>
          </a:p>
        </p:txBody>
      </p:sp>
      <p:sp>
        <p:nvSpPr>
          <p:cNvPr id="8195" name="Rectangle 1027"/>
          <p:cNvSpPr>
            <a:spLocks noGrp="1" noChangeArrowheads="1"/>
          </p:cNvSpPr>
          <p:nvPr>
            <p:ph type="body" idx="1"/>
          </p:nvPr>
        </p:nvSpPr>
        <p:spPr/>
        <p:txBody>
          <a:bodyPr/>
          <a:lstStyle/>
          <a:p>
            <a:pPr eaLnBrk="1" hangingPunct="1">
              <a:lnSpc>
                <a:spcPct val="80000"/>
              </a:lnSpc>
            </a:pPr>
            <a:r>
              <a:rPr lang="es-ES" sz="2000" smtClean="0"/>
              <a:t>Dependencia directa de alta dirección</a:t>
            </a:r>
          </a:p>
          <a:p>
            <a:pPr lvl="1" eaLnBrk="1" hangingPunct="1">
              <a:lnSpc>
                <a:spcPct val="90000"/>
              </a:lnSpc>
            </a:pPr>
            <a:r>
              <a:rPr lang="es-ES" sz="1800" smtClean="0"/>
              <a:t>El director/a tendrá el poder real para aplicar las políticas de RRHH y </a:t>
            </a:r>
            <a:r>
              <a:rPr lang="es-ES" sz="1800" b="1" smtClean="0"/>
              <a:t>armonizar la estrategia de RRHH con la de empresa</a:t>
            </a:r>
          </a:p>
          <a:p>
            <a:pPr eaLnBrk="1" hangingPunct="1">
              <a:lnSpc>
                <a:spcPct val="80000"/>
              </a:lnSpc>
            </a:pPr>
            <a:r>
              <a:rPr lang="es-ES" sz="2000" smtClean="0"/>
              <a:t>Descentralización – centralización</a:t>
            </a:r>
          </a:p>
          <a:p>
            <a:pPr lvl="1" eaLnBrk="1" hangingPunct="1">
              <a:lnSpc>
                <a:spcPct val="90000"/>
              </a:lnSpc>
            </a:pPr>
            <a:r>
              <a:rPr lang="es-ES" sz="1800" smtClean="0"/>
              <a:t>Los directores y supervisores (</a:t>
            </a:r>
            <a:r>
              <a:rPr lang="es-ES" sz="1800" b="1" smtClean="0"/>
              <a:t>los jefes) han de tener un papel relevante</a:t>
            </a:r>
            <a:r>
              <a:rPr lang="es-ES" sz="1800" smtClean="0"/>
              <a:t> en la gestión de RRHH, en el control seguramente, pero también en la definición de políticas y en su posterior aplicación, asesorados y con el </a:t>
            </a:r>
            <a:r>
              <a:rPr lang="es-ES" sz="1800" b="1" smtClean="0"/>
              <a:t>soporte de los especialistas</a:t>
            </a:r>
          </a:p>
          <a:p>
            <a:pPr eaLnBrk="1" hangingPunct="1">
              <a:lnSpc>
                <a:spcPct val="80000"/>
              </a:lnSpc>
            </a:pPr>
            <a:r>
              <a:rPr lang="es-ES" sz="2000" smtClean="0"/>
              <a:t>Tamaño de empresa:</a:t>
            </a:r>
          </a:p>
          <a:p>
            <a:pPr lvl="1" eaLnBrk="1" hangingPunct="1">
              <a:lnSpc>
                <a:spcPct val="90000"/>
              </a:lnSpc>
            </a:pPr>
            <a:r>
              <a:rPr lang="es-ES" sz="1800" b="1" smtClean="0"/>
              <a:t>Empresas pequeñas</a:t>
            </a:r>
            <a:r>
              <a:rPr lang="es-ES" sz="1800" smtClean="0"/>
              <a:t> (y medianas): </a:t>
            </a:r>
            <a:r>
              <a:rPr lang="es-ES" sz="1600" smtClean="0"/>
              <a:t>más centradas en el CP</a:t>
            </a:r>
          </a:p>
          <a:p>
            <a:pPr lvl="2" eaLnBrk="1" hangingPunct="1">
              <a:lnSpc>
                <a:spcPct val="90000"/>
              </a:lnSpc>
            </a:pPr>
            <a:r>
              <a:rPr lang="es-ES" sz="1600" smtClean="0"/>
              <a:t>No se justifica un departamento: las funciones más estratégicas las asumen gerencia y se subcontratan especialistas puntualmente</a:t>
            </a:r>
          </a:p>
          <a:p>
            <a:pPr lvl="2" eaLnBrk="1" hangingPunct="1">
              <a:lnSpc>
                <a:spcPct val="90000"/>
              </a:lnSpc>
            </a:pPr>
            <a:r>
              <a:rPr lang="es-ES" sz="1600" smtClean="0"/>
              <a:t>Administración realiza los procesos rutinarios: nóminas, SS, etc.</a:t>
            </a:r>
          </a:p>
          <a:p>
            <a:pPr lvl="2" eaLnBrk="1" hangingPunct="1">
              <a:lnSpc>
                <a:spcPct val="90000"/>
              </a:lnSpc>
            </a:pPr>
            <a:r>
              <a:rPr lang="es-ES" sz="1600" smtClean="0"/>
              <a:t>No hay tanta conciencia de los beneficios de una gestión de RRHH</a:t>
            </a:r>
          </a:p>
          <a:p>
            <a:pPr lvl="2" eaLnBrk="1" hangingPunct="1">
              <a:lnSpc>
                <a:spcPct val="90000"/>
              </a:lnSpc>
            </a:pPr>
            <a:r>
              <a:rPr lang="es-ES" sz="1600" smtClean="0"/>
              <a:t>Sus características no le facilitan obtener ¿suficiente? provecho</a:t>
            </a:r>
          </a:p>
          <a:p>
            <a:pPr lvl="1" eaLnBrk="1" hangingPunct="1">
              <a:lnSpc>
                <a:spcPct val="90000"/>
              </a:lnSpc>
            </a:pPr>
            <a:r>
              <a:rPr lang="es-ES" sz="1800" b="1" smtClean="0"/>
              <a:t>Empresas grandes</a:t>
            </a:r>
          </a:p>
          <a:p>
            <a:pPr lvl="2" eaLnBrk="1" hangingPunct="1">
              <a:lnSpc>
                <a:spcPct val="90000"/>
              </a:lnSpc>
            </a:pPr>
            <a:r>
              <a:rPr lang="es-ES" sz="1600" smtClean="0"/>
              <a:t>Normalizan, dan soporte a jefes en tareas de dirección de personas</a:t>
            </a:r>
          </a:p>
          <a:p>
            <a:pPr lvl="2" eaLnBrk="1" hangingPunct="1">
              <a:lnSpc>
                <a:spcPct val="90000"/>
              </a:lnSpc>
            </a:pPr>
            <a:r>
              <a:rPr lang="es-ES" sz="1600" smtClean="0"/>
              <a:t>Existen economías de escalas que hacen viable su existencia</a:t>
            </a:r>
          </a:p>
          <a:p>
            <a:pPr lvl="2" eaLnBrk="1" hangingPunct="1">
              <a:lnSpc>
                <a:spcPct val="90000"/>
              </a:lnSpc>
            </a:pPr>
            <a:r>
              <a:rPr lang="es-ES" sz="1600" smtClean="0"/>
              <a:t>Aumenta la complejidad de la gestión de RRHH, especialistas</a:t>
            </a:r>
          </a:p>
          <a:p>
            <a:pPr lvl="2" eaLnBrk="1" hangingPunct="1">
              <a:lnSpc>
                <a:spcPct val="90000"/>
              </a:lnSpc>
            </a:pPr>
            <a:r>
              <a:rPr lang="es-ES" sz="1600" smtClean="0"/>
              <a:t>La empresa puede obtener grandes beneficios de la adecuada gestión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95" name="Group 35"/>
          <p:cNvGraphicFramePr>
            <a:graphicFrameLocks noGrp="1"/>
          </p:cNvGraphicFramePr>
          <p:nvPr>
            <p:ph/>
          </p:nvPr>
        </p:nvGraphicFramePr>
        <p:xfrm>
          <a:off x="395288" y="981075"/>
          <a:ext cx="8488362" cy="5296602"/>
        </p:xfrm>
        <a:graphic>
          <a:graphicData uri="http://schemas.openxmlformats.org/drawingml/2006/table">
            <a:tbl>
              <a:tblPr/>
              <a:tblGrid>
                <a:gridCol w="1809750"/>
                <a:gridCol w="3241675"/>
                <a:gridCol w="3436937"/>
              </a:tblGrid>
              <a:tr h="417513">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endParaRPr kumimoji="0" lang="ca-ES" sz="1600" b="1" i="0" u="none" strike="noStrike" cap="none" normalizeH="0" baseline="0" dirty="0" smtClean="0">
                        <a:ln>
                          <a:noFill/>
                        </a:ln>
                        <a:solidFill>
                          <a:schemeClr val="bg1"/>
                        </a:solidFill>
                        <a:effectLst/>
                        <a:latin typeface="Arial" pitchFamily="34" charset="0"/>
                      </a:endParaRP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smtClean="0">
                          <a:ln>
                            <a:noFill/>
                          </a:ln>
                          <a:solidFill>
                            <a:schemeClr val="bg1"/>
                          </a:solidFill>
                          <a:effectLst/>
                          <a:latin typeface="Arial" pitchFamily="34" charset="0"/>
                        </a:rPr>
                        <a:t>Contracte en pràctiques</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smtClean="0">
                          <a:ln>
                            <a:noFill/>
                          </a:ln>
                          <a:solidFill>
                            <a:schemeClr val="bg1"/>
                          </a:solidFill>
                          <a:effectLst/>
                          <a:latin typeface="Arial" pitchFamily="34" charset="0"/>
                        </a:rPr>
                        <a:t>Contracte de formació</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r>
              <a:tr h="687388">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smtClean="0">
                          <a:ln>
                            <a:noFill/>
                          </a:ln>
                          <a:solidFill>
                            <a:schemeClr val="bg1"/>
                          </a:solidFill>
                          <a:effectLst/>
                          <a:latin typeface="Arial" pitchFamily="34" charset="0"/>
                        </a:rPr>
                        <a:t>Període de prova</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smtClean="0">
                          <a:ln>
                            <a:noFill/>
                          </a:ln>
                          <a:solidFill>
                            <a:srgbClr val="800000"/>
                          </a:solidFill>
                          <a:effectLst/>
                          <a:latin typeface="Arial" pitchFamily="34" charset="0"/>
                        </a:rPr>
                        <a:t>No pot ser superior a 1 mes per als titulats de grau mitjà i 2 mesos per als de grau superior.</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dirty="0" smtClean="0">
                          <a:ln>
                            <a:noFill/>
                          </a:ln>
                          <a:solidFill>
                            <a:srgbClr val="800000"/>
                          </a:solidFill>
                          <a:effectLst/>
                          <a:latin typeface="Arial" pitchFamily="34" charset="0"/>
                        </a:rPr>
                        <a:t>2 mesos</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smtClean="0">
                          <a:ln>
                            <a:noFill/>
                          </a:ln>
                          <a:solidFill>
                            <a:schemeClr val="bg1"/>
                          </a:solidFill>
                          <a:effectLst/>
                          <a:latin typeface="Arial" pitchFamily="34" charset="0"/>
                        </a:rPr>
                        <a:t>Retribució</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smtClean="0">
                          <a:ln>
                            <a:noFill/>
                          </a:ln>
                          <a:solidFill>
                            <a:srgbClr val="800000"/>
                          </a:solidFill>
                          <a:effectLst/>
                          <a:latin typeface="Arial" pitchFamily="34" charset="0"/>
                        </a:rPr>
                        <a:t>Segons el conveni, no pot ser inferior al 60% del salari d’un treballador que ocupi el mateix lloc de treball, durant el primer any de vigència del contracte, ni al 75% durant el segon any. Malgrat això, no pot ser mai inferior al salari mínim interprofessional (SMI)</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dirty="0" smtClean="0">
                          <a:ln>
                            <a:noFill/>
                          </a:ln>
                          <a:solidFill>
                            <a:srgbClr val="800000"/>
                          </a:solidFill>
                          <a:effectLst/>
                          <a:latin typeface="Arial" pitchFamily="34" charset="0"/>
                        </a:rPr>
                        <a:t>Serà fixat mitjançant el conveni, mai inferior al SMI i serà proporcional al temps treballat.</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smtClean="0">
                          <a:ln>
                            <a:noFill/>
                          </a:ln>
                          <a:solidFill>
                            <a:schemeClr val="bg1"/>
                          </a:solidFill>
                          <a:effectLst/>
                          <a:latin typeface="Arial" pitchFamily="34" charset="0"/>
                        </a:rPr>
                        <a:t>Forma</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smtClean="0">
                          <a:ln>
                            <a:noFill/>
                          </a:ln>
                          <a:solidFill>
                            <a:srgbClr val="800000"/>
                          </a:solidFill>
                          <a:effectLst/>
                          <a:latin typeface="Arial" pitchFamily="34" charset="0"/>
                        </a:rPr>
                        <a:t>Per escrit.</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smtClean="0">
                          <a:ln>
                            <a:noFill/>
                          </a:ln>
                          <a:solidFill>
                            <a:srgbClr val="800000"/>
                          </a:solidFill>
                          <a:effectLst/>
                          <a:latin typeface="Arial" pitchFamily="34" charset="0"/>
                        </a:rPr>
                        <a:t>Per escrit.</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1" i="0" u="none" strike="noStrike" cap="none" normalizeH="0" baseline="0" smtClean="0">
                          <a:ln>
                            <a:noFill/>
                          </a:ln>
                          <a:solidFill>
                            <a:schemeClr val="bg1"/>
                          </a:solidFill>
                          <a:effectLst/>
                          <a:latin typeface="Arial" pitchFamily="34" charset="0"/>
                        </a:rPr>
                        <a:t>Excepcions</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solidFill>
                      <a:srgbClr val="B2C5AF"/>
                    </a:solid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smtClean="0">
                          <a:ln>
                            <a:noFill/>
                          </a:ln>
                          <a:solidFill>
                            <a:srgbClr val="800000"/>
                          </a:solidFill>
                          <a:effectLst/>
                          <a:latin typeface="Arial" pitchFamily="34" charset="0"/>
                        </a:rPr>
                        <a:t>No es tindrà en compte la consideració de contracte en pràctiques quan la pràctica s’inclogui en els estudis corresponents i sempre que es realitzi com a part integrant dels cursos de formació professional.</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FF9900"/>
                        </a:buClr>
                        <a:buSzTx/>
                        <a:buFont typeface="Wingdings" pitchFamily="2" charset="2"/>
                        <a:buNone/>
                        <a:tabLst/>
                      </a:pPr>
                      <a:r>
                        <a:rPr kumimoji="0" lang="ca-ES" sz="1600" b="0" i="0" u="none" strike="noStrike" cap="none" normalizeH="0" baseline="0" smtClean="0">
                          <a:ln>
                            <a:noFill/>
                          </a:ln>
                          <a:solidFill>
                            <a:srgbClr val="800000"/>
                          </a:solidFill>
                          <a:effectLst/>
                          <a:latin typeface="Arial" pitchFamily="34" charset="0"/>
                        </a:rPr>
                        <a:t>No es poden expedir aquests tipus de contractes quan tinguin per objecte la qualificació per a un lloc de treball que hagi ocupat anteriorment el treballador en la mateixa empresa, per un període superior a 12 mesos.</a:t>
                      </a:r>
                    </a:p>
                  </a:txBody>
                  <a:tcPr marL="90000" marR="90000" marT="46800" marB="46800" anchor="ctr" horzOverflow="overflow">
                    <a:lnL w="19050" cap="flat" cmpd="sng" algn="ctr">
                      <a:solidFill>
                        <a:srgbClr val="800000"/>
                      </a:solidFill>
                      <a:prstDash val="solid"/>
                      <a:round/>
                      <a:headEnd type="none" w="med" len="med"/>
                      <a:tailEnd type="none" w="med" len="med"/>
                    </a:lnL>
                    <a:lnR w="19050" cap="flat" cmpd="sng" algn="ctr">
                      <a:solidFill>
                        <a:srgbClr val="800000"/>
                      </a:solidFill>
                      <a:prstDash val="solid"/>
                      <a:round/>
                      <a:headEnd type="none" w="med" len="med"/>
                      <a:tailEnd type="none" w="med" len="med"/>
                    </a:lnR>
                    <a:lnT w="19050" cap="flat" cmpd="sng" algn="ctr">
                      <a:solidFill>
                        <a:srgbClr val="800000"/>
                      </a:solidFill>
                      <a:prstDash val="solid"/>
                      <a:round/>
                      <a:headEnd type="none" w="med" len="med"/>
                      <a:tailEnd type="none" w="med" len="med"/>
                    </a:lnT>
                    <a:lnB w="19050" cap="flat" cmpd="sng" algn="ctr">
                      <a:solidFill>
                        <a:srgbClr val="800000"/>
                      </a:solidFill>
                      <a:prstDash val="solid"/>
                      <a:round/>
                      <a:headEnd type="none" w="med" len="med"/>
                      <a:tailEnd type="none" w="med" len="med"/>
                    </a:lnB>
                    <a:lnTlToBr>
                      <a:noFill/>
                    </a:lnTlToBr>
                    <a:lnBlToTr>
                      <a:noFill/>
                    </a:lnBlToTr>
                    <a:noFill/>
                  </a:tcPr>
                </a:tc>
              </a:tr>
            </a:tbl>
          </a:graphicData>
        </a:graphic>
      </p:graphicFrame>
      <p:sp>
        <p:nvSpPr>
          <p:cNvPr id="54300" name="Text Box 29"/>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
        <p:nvSpPr>
          <p:cNvPr id="54301" name="Rectangle 30"/>
          <p:cNvSpPr>
            <a:spLocks noChangeArrowheads="1"/>
          </p:cNvSpPr>
          <p:nvPr/>
        </p:nvSpPr>
        <p:spPr bwMode="auto">
          <a:xfrm>
            <a:off x="685800" y="0"/>
            <a:ext cx="7772400" cy="609600"/>
          </a:xfrm>
          <a:prstGeom prst="rect">
            <a:avLst/>
          </a:prstGeom>
          <a:noFill/>
          <a:ln w="9525">
            <a:noFill/>
            <a:miter lim="800000"/>
            <a:headEnd/>
            <a:tailEnd/>
          </a:ln>
        </p:spPr>
        <p:txBody>
          <a:bodyPr anchor="ctr"/>
          <a:lstStyle/>
          <a:p>
            <a:pPr algn="l"/>
            <a:r>
              <a:rPr lang="fr-FR" sz="2400">
                <a:latin typeface="Arial" pitchFamily="34" charset="0"/>
              </a:rPr>
              <a:t>Contracte en pràctiques i contracte de formació  2/2</a:t>
            </a:r>
            <a:endParaRPr lang="es-ES" sz="2400">
              <a:latin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
        <p:nvSpPr>
          <p:cNvPr id="55299" name="Rectangle 5"/>
          <p:cNvSpPr>
            <a:spLocks noGrp="1" noChangeArrowheads="1"/>
          </p:cNvSpPr>
          <p:nvPr>
            <p:ph type="title"/>
          </p:nvPr>
        </p:nvSpPr>
        <p:spPr/>
        <p:txBody>
          <a:bodyPr/>
          <a:lstStyle/>
          <a:p>
            <a:pPr eaLnBrk="1" hangingPunct="1"/>
            <a:r>
              <a:rPr lang="es-ES" smtClean="0"/>
              <a:t>La contractació</a:t>
            </a:r>
          </a:p>
        </p:txBody>
      </p:sp>
      <p:pic>
        <p:nvPicPr>
          <p:cNvPr id="55300" name="Picture 6" descr="IE">
            <a:hlinkClick r:id="rId2"/>
          </p:cNvPr>
          <p:cNvPicPr>
            <a:picLocks noChangeAspect="1" noChangeArrowheads="1"/>
          </p:cNvPicPr>
          <p:nvPr/>
        </p:nvPicPr>
        <p:blipFill>
          <a:blip r:embed="rId3" cstate="print"/>
          <a:srcRect/>
          <a:stretch>
            <a:fillRect/>
          </a:stretch>
        </p:blipFill>
        <p:spPr bwMode="auto">
          <a:xfrm>
            <a:off x="8243888" y="5810250"/>
            <a:ext cx="571500" cy="571500"/>
          </a:xfrm>
          <a:prstGeom prst="rect">
            <a:avLst/>
          </a:prstGeom>
          <a:noFill/>
          <a:ln w="9525">
            <a:noFill/>
            <a:miter lim="800000"/>
            <a:headEnd/>
            <a:tailEnd/>
          </a:ln>
        </p:spPr>
      </p:pic>
      <p:pic>
        <p:nvPicPr>
          <p:cNvPr id="55301" name="Picture 7" descr="IE">
            <a:hlinkClick r:id="rId4"/>
          </p:cNvPr>
          <p:cNvPicPr>
            <a:picLocks noChangeAspect="1" noChangeArrowheads="1"/>
          </p:cNvPicPr>
          <p:nvPr/>
        </p:nvPicPr>
        <p:blipFill>
          <a:blip r:embed="rId3" cstate="print"/>
          <a:srcRect/>
          <a:stretch>
            <a:fillRect/>
          </a:stretch>
        </p:blipFill>
        <p:spPr bwMode="auto">
          <a:xfrm>
            <a:off x="8243888" y="5229225"/>
            <a:ext cx="571500" cy="571500"/>
          </a:xfrm>
          <a:prstGeom prst="rect">
            <a:avLst/>
          </a:prstGeom>
          <a:noFill/>
          <a:ln w="9525">
            <a:noFill/>
            <a:miter lim="800000"/>
            <a:headEnd/>
            <a:tailEnd/>
          </a:ln>
        </p:spPr>
      </p:pic>
      <p:sp>
        <p:nvSpPr>
          <p:cNvPr id="55302" name="Rectangle 8"/>
          <p:cNvSpPr>
            <a:spLocks noChangeArrowheads="1"/>
          </p:cNvSpPr>
          <p:nvPr/>
        </p:nvSpPr>
        <p:spPr bwMode="auto">
          <a:xfrm>
            <a:off x="685800" y="990600"/>
            <a:ext cx="7772400" cy="5181600"/>
          </a:xfrm>
          <a:prstGeom prst="rect">
            <a:avLst/>
          </a:prstGeom>
          <a:noFill/>
          <a:ln w="9525">
            <a:noFill/>
            <a:miter lim="800000"/>
            <a:headEnd/>
            <a:tailEnd/>
          </a:ln>
        </p:spPr>
        <p:txBody>
          <a:bodyPr/>
          <a:lstStyle/>
          <a:p>
            <a:pPr marL="188913" indent="-188913" algn="l">
              <a:lnSpc>
                <a:spcPct val="90000"/>
              </a:lnSpc>
              <a:spcBef>
                <a:spcPct val="20000"/>
              </a:spcBef>
              <a:buClr>
                <a:srgbClr val="FF9900"/>
              </a:buClr>
              <a:buFont typeface="Wingdings" pitchFamily="2" charset="2"/>
              <a:buNone/>
            </a:pPr>
            <a:r>
              <a:rPr lang="ca-ES" sz="2400" b="1" dirty="0">
                <a:solidFill>
                  <a:srgbClr val="4F7DAE"/>
                </a:solidFill>
                <a:latin typeface="Arial" pitchFamily="34" charset="0"/>
              </a:rPr>
              <a:t>Nòmines i assegurances socials </a:t>
            </a:r>
          </a:p>
          <a:p>
            <a:pPr marL="576263" lvl="1" indent="-196850" algn="l">
              <a:spcBef>
                <a:spcPct val="20000"/>
              </a:spcBef>
              <a:buClr>
                <a:srgbClr val="FF9900"/>
              </a:buClr>
              <a:buFontTx/>
              <a:buChar char="•"/>
            </a:pPr>
            <a:r>
              <a:rPr lang="ca-ES" sz="2000" b="1" dirty="0">
                <a:solidFill>
                  <a:schemeClr val="tx1"/>
                </a:solidFill>
                <a:latin typeface="Arial" pitchFamily="34" charset="0"/>
              </a:rPr>
              <a:t>El salari</a:t>
            </a:r>
            <a:r>
              <a:rPr lang="ca-ES" sz="2000" dirty="0">
                <a:solidFill>
                  <a:schemeClr val="tx1"/>
                </a:solidFill>
                <a:latin typeface="Arial" pitchFamily="34" charset="0"/>
              </a:rPr>
              <a:t> consisteix en la totalitat de les prestacions econòmiques dels treballadors en diners o en espècie per a la prestació professional dels serveis laborals per compte </a:t>
            </a:r>
            <a:r>
              <a:rPr lang="ca-ES" sz="2000" dirty="0" err="1">
                <a:solidFill>
                  <a:schemeClr val="tx1"/>
                </a:solidFill>
                <a:latin typeface="Arial" pitchFamily="34" charset="0"/>
              </a:rPr>
              <a:t>d’altri</a:t>
            </a:r>
            <a:r>
              <a:rPr lang="ca-ES" sz="2000" dirty="0">
                <a:solidFill>
                  <a:schemeClr val="tx1"/>
                </a:solidFill>
                <a:latin typeface="Arial" pitchFamily="34" charset="0"/>
              </a:rPr>
              <a:t>.</a:t>
            </a:r>
          </a:p>
          <a:p>
            <a:pPr marL="576263" lvl="1" indent="-196850" algn="l">
              <a:spcBef>
                <a:spcPct val="20000"/>
              </a:spcBef>
              <a:buClr>
                <a:srgbClr val="FF9900"/>
              </a:buClr>
              <a:buFontTx/>
              <a:buChar char="•"/>
            </a:pPr>
            <a:r>
              <a:rPr lang="ca-ES" sz="2000" dirty="0">
                <a:solidFill>
                  <a:schemeClr val="tx1"/>
                </a:solidFill>
                <a:latin typeface="Arial" pitchFamily="34" charset="0"/>
              </a:rPr>
              <a:t>El salari està compost per dos elements:</a:t>
            </a:r>
          </a:p>
          <a:p>
            <a:pPr marL="952500" lvl="2" indent="-185738" algn="l">
              <a:spcBef>
                <a:spcPct val="20000"/>
              </a:spcBef>
              <a:buClr>
                <a:srgbClr val="FF9900"/>
              </a:buClr>
              <a:buFontTx/>
              <a:buChar char="–"/>
            </a:pPr>
            <a:r>
              <a:rPr lang="ca-ES" sz="1800" b="1" dirty="0">
                <a:solidFill>
                  <a:schemeClr val="tx1"/>
                </a:solidFill>
                <a:latin typeface="Arial" pitchFamily="34" charset="0"/>
              </a:rPr>
              <a:t>Salari base</a:t>
            </a:r>
            <a:r>
              <a:rPr lang="ca-ES" sz="1800" dirty="0">
                <a:solidFill>
                  <a:schemeClr val="tx1"/>
                </a:solidFill>
                <a:latin typeface="Arial" pitchFamily="34" charset="0"/>
              </a:rPr>
              <a:t>: es la retribució fixada per unitat de temps o d’obra tenint en compte el que s’ha determinat en el salari mínim interprofessional, o el que estableixen els convenis col·lectius, o bé en contractes individuals.</a:t>
            </a:r>
          </a:p>
          <a:p>
            <a:pPr marL="952500" lvl="2" indent="-185738" algn="l">
              <a:spcBef>
                <a:spcPct val="20000"/>
              </a:spcBef>
              <a:buClr>
                <a:srgbClr val="FF9900"/>
              </a:buClr>
              <a:buFontTx/>
              <a:buChar char="–"/>
            </a:pPr>
            <a:r>
              <a:rPr lang="ca-ES" sz="1800" b="1" dirty="0">
                <a:solidFill>
                  <a:schemeClr val="tx1"/>
                </a:solidFill>
                <a:latin typeface="Arial" pitchFamily="34" charset="0"/>
              </a:rPr>
              <a:t>Complements salarials</a:t>
            </a:r>
            <a:r>
              <a:rPr lang="ca-ES" sz="1800" dirty="0">
                <a:solidFill>
                  <a:schemeClr val="tx1"/>
                </a:solidFill>
                <a:latin typeface="Arial" pitchFamily="34" charset="0"/>
              </a:rPr>
              <a:t>: són les quantitats que s’afegeixen al salari base.</a:t>
            </a:r>
          </a:p>
          <a:p>
            <a:pPr marL="576263" lvl="1" indent="-196850" algn="l">
              <a:spcBef>
                <a:spcPct val="20000"/>
              </a:spcBef>
              <a:buClr>
                <a:srgbClr val="FF9900"/>
              </a:buClr>
              <a:buFontTx/>
              <a:buChar char="•"/>
            </a:pPr>
            <a:r>
              <a:rPr lang="ca-ES" sz="1800" b="1" dirty="0">
                <a:solidFill>
                  <a:schemeClr val="tx1"/>
                </a:solidFill>
                <a:latin typeface="Arial" pitchFamily="34" charset="0"/>
              </a:rPr>
              <a:t>Salari mínim interprofessional (SMI)</a:t>
            </a:r>
            <a:r>
              <a:rPr lang="ca-ES" sz="1800" dirty="0">
                <a:solidFill>
                  <a:schemeClr val="tx1"/>
                </a:solidFill>
                <a:latin typeface="Arial" pitchFamily="34" charset="0"/>
              </a:rPr>
              <a:t>: per a </a:t>
            </a:r>
            <a:r>
              <a:rPr lang="ca-ES" sz="1800">
                <a:solidFill>
                  <a:schemeClr val="tx1"/>
                </a:solidFill>
                <a:latin typeface="Arial" pitchFamily="34" charset="0"/>
              </a:rPr>
              <a:t>l’any </a:t>
            </a:r>
            <a:r>
              <a:rPr lang="ca-ES" sz="1800" smtClean="0">
                <a:solidFill>
                  <a:schemeClr val="tx1"/>
                </a:solidFill>
                <a:latin typeface="Arial" pitchFamily="34" charset="0"/>
              </a:rPr>
              <a:t>2014 </a:t>
            </a:r>
            <a:r>
              <a:rPr lang="ca-ES" sz="1800" dirty="0">
                <a:solidFill>
                  <a:schemeClr val="tx1"/>
                </a:solidFill>
                <a:latin typeface="Arial" pitchFamily="34" charset="0"/>
              </a:rPr>
              <a:t>és </a:t>
            </a:r>
            <a:r>
              <a:rPr lang="ca-ES" sz="1800">
                <a:solidFill>
                  <a:schemeClr val="tx1"/>
                </a:solidFill>
                <a:latin typeface="Arial" pitchFamily="34" charset="0"/>
              </a:rPr>
              <a:t>de </a:t>
            </a:r>
            <a:r>
              <a:rPr lang="ca-ES" sz="1800" smtClean="0">
                <a:solidFill>
                  <a:schemeClr val="tx1"/>
                </a:solidFill>
                <a:latin typeface="Arial" pitchFamily="34" charset="0"/>
              </a:rPr>
              <a:t>645,30 </a:t>
            </a:r>
            <a:r>
              <a:rPr lang="ca-ES" sz="1800" dirty="0" smtClean="0">
                <a:solidFill>
                  <a:schemeClr val="tx1"/>
                </a:solidFill>
                <a:latin typeface="Arial" pitchFamily="34" charset="0"/>
              </a:rPr>
              <a:t>€ </a:t>
            </a:r>
            <a:r>
              <a:rPr lang="ca-ES" sz="1800" dirty="0">
                <a:solidFill>
                  <a:schemeClr val="tx1"/>
                </a:solidFill>
                <a:latin typeface="Arial" pitchFamily="34" charset="0"/>
              </a:rPr>
              <a:t>mensuals per 14 pagues anuals.</a:t>
            </a:r>
          </a:p>
          <a:p>
            <a:pPr marL="188913" indent="-188913" algn="l">
              <a:lnSpc>
                <a:spcPct val="90000"/>
              </a:lnSpc>
              <a:spcBef>
                <a:spcPct val="20000"/>
              </a:spcBef>
              <a:buClr>
                <a:srgbClr val="FF9900"/>
              </a:buClr>
              <a:buFont typeface="Wingdings" pitchFamily="2" charset="2"/>
              <a:buChar char="§"/>
            </a:pPr>
            <a:r>
              <a:rPr lang="es-ES" sz="2000" b="1" dirty="0">
                <a:solidFill>
                  <a:srgbClr val="4F7DAE"/>
                </a:solidFill>
                <a:latin typeface="Arial" pitchFamily="34" charset="0"/>
              </a:rPr>
              <a:t>Coste empresarial</a:t>
            </a:r>
          </a:p>
          <a:p>
            <a:pPr marL="576263" lvl="1" indent="-196850" algn="l">
              <a:spcBef>
                <a:spcPct val="20000"/>
              </a:spcBef>
              <a:buClr>
                <a:srgbClr val="FF9900"/>
              </a:buClr>
              <a:buFontTx/>
              <a:buChar char="•"/>
            </a:pPr>
            <a:r>
              <a:rPr lang="es-ES" sz="1800" dirty="0">
                <a:solidFill>
                  <a:schemeClr val="tx1"/>
                </a:solidFill>
                <a:latin typeface="Arial" pitchFamily="34" charset="0"/>
              </a:rPr>
              <a:t>Sueldo bruto = sueldo neto + retención IRPF </a:t>
            </a:r>
            <a:r>
              <a:rPr lang="es-ES" sz="1800" dirty="0" smtClean="0">
                <a:solidFill>
                  <a:schemeClr val="tx1"/>
                </a:solidFill>
                <a:latin typeface="Arial" pitchFamily="34" charset="0"/>
              </a:rPr>
              <a:t>(0% </a:t>
            </a:r>
            <a:r>
              <a:rPr lang="es-ES" sz="1800" dirty="0">
                <a:solidFill>
                  <a:schemeClr val="tx1"/>
                </a:solidFill>
                <a:latin typeface="Arial" pitchFamily="34" charset="0"/>
              </a:rPr>
              <a:t>al </a:t>
            </a:r>
            <a:r>
              <a:rPr lang="es-ES" sz="1800" dirty="0" smtClean="0">
                <a:solidFill>
                  <a:schemeClr val="tx1"/>
                </a:solidFill>
                <a:latin typeface="Arial" pitchFamily="34" charset="0"/>
              </a:rPr>
              <a:t>36,4%) </a:t>
            </a:r>
            <a:r>
              <a:rPr lang="es-ES" sz="1800" dirty="0">
                <a:solidFill>
                  <a:schemeClr val="tx1"/>
                </a:solidFill>
                <a:latin typeface="Arial" pitchFamily="34" charset="0"/>
              </a:rPr>
              <a:t>+ </a:t>
            </a:r>
            <a:r>
              <a:rPr lang="es-ES" sz="1800" dirty="0" err="1">
                <a:solidFill>
                  <a:schemeClr val="tx1"/>
                </a:solidFill>
                <a:latin typeface="Arial" pitchFamily="34" charset="0"/>
              </a:rPr>
              <a:t>SS_trabajador</a:t>
            </a:r>
            <a:r>
              <a:rPr lang="es-ES" sz="1800" dirty="0">
                <a:solidFill>
                  <a:schemeClr val="tx1"/>
                </a:solidFill>
                <a:latin typeface="Arial" pitchFamily="34" charset="0"/>
              </a:rPr>
              <a:t> </a:t>
            </a:r>
            <a:r>
              <a:rPr lang="es-ES" sz="1800" dirty="0" smtClean="0">
                <a:solidFill>
                  <a:schemeClr val="tx1"/>
                </a:solidFill>
                <a:latin typeface="Arial" pitchFamily="34" charset="0"/>
              </a:rPr>
              <a:t>(~4,7</a:t>
            </a:r>
            <a:r>
              <a:rPr lang="es-ES" sz="1800" dirty="0">
                <a:solidFill>
                  <a:schemeClr val="tx1"/>
                </a:solidFill>
                <a:latin typeface="Arial" pitchFamily="34" charset="0"/>
              </a:rPr>
              <a:t>%) + protección del desempleo (~</a:t>
            </a:r>
            <a:r>
              <a:rPr lang="es-ES" sz="1800" dirty="0" smtClean="0">
                <a:solidFill>
                  <a:schemeClr val="tx1"/>
                </a:solidFill>
                <a:latin typeface="Arial" pitchFamily="34" charset="0"/>
              </a:rPr>
              <a:t>1,55</a:t>
            </a:r>
            <a:r>
              <a:rPr lang="es-ES" sz="1800" dirty="0">
                <a:solidFill>
                  <a:schemeClr val="tx1"/>
                </a:solidFill>
                <a:latin typeface="Arial" pitchFamily="34" charset="0"/>
              </a:rPr>
              <a:t>%)</a:t>
            </a:r>
          </a:p>
          <a:p>
            <a:pPr marL="576263" lvl="1" indent="-196850" algn="l">
              <a:spcBef>
                <a:spcPct val="20000"/>
              </a:spcBef>
              <a:buClr>
                <a:srgbClr val="FF9900"/>
              </a:buClr>
              <a:buFontTx/>
              <a:buChar char="•"/>
            </a:pPr>
            <a:r>
              <a:rPr lang="es-ES" sz="1800" dirty="0">
                <a:solidFill>
                  <a:schemeClr val="tx1"/>
                </a:solidFill>
                <a:latin typeface="Arial" pitchFamily="34" charset="0"/>
              </a:rPr>
              <a:t>Coste salarial = sueldo bruto + </a:t>
            </a:r>
            <a:r>
              <a:rPr lang="es-ES" sz="1800" dirty="0" err="1">
                <a:solidFill>
                  <a:schemeClr val="tx1"/>
                </a:solidFill>
                <a:latin typeface="Arial" pitchFamily="34" charset="0"/>
              </a:rPr>
              <a:t>SS_empresa</a:t>
            </a:r>
            <a:r>
              <a:rPr lang="es-ES" sz="1800" dirty="0">
                <a:solidFill>
                  <a:schemeClr val="tx1"/>
                </a:solidFill>
                <a:latin typeface="Arial" pitchFamily="34" charset="0"/>
              </a:rPr>
              <a:t> (~23,6%+ 5,75%)</a:t>
            </a:r>
            <a:endParaRPr lang="ca-ES" sz="1800" dirty="0">
              <a:solidFill>
                <a:schemeClr val="tx1"/>
              </a:solidFill>
              <a:latin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8680450" y="0"/>
            <a:ext cx="463550" cy="641350"/>
          </a:xfrm>
          <a:prstGeom prst="rect">
            <a:avLst/>
          </a:prstGeom>
          <a:solidFill>
            <a:schemeClr val="bg1"/>
          </a:solidFill>
          <a:ln w="9525">
            <a:noFill/>
            <a:miter lim="800000"/>
            <a:headEnd/>
            <a:tailEnd/>
          </a:ln>
        </p:spPr>
        <p:txBody>
          <a:bodyPr wrap="none">
            <a:spAutoFit/>
          </a:bodyPr>
          <a:lstStyle/>
          <a:p>
            <a:r>
              <a:rPr lang="es-ES" sz="3600" b="1">
                <a:solidFill>
                  <a:srgbClr val="FF0000"/>
                </a:solidFill>
                <a:latin typeface="Arial" pitchFamily="34" charset="0"/>
              </a:rPr>
              <a:t>L</a:t>
            </a:r>
            <a:endParaRPr lang="es-ES">
              <a:latin typeface="Arial" pitchFamily="34" charset="0"/>
            </a:endParaRPr>
          </a:p>
        </p:txBody>
      </p:sp>
      <p:sp>
        <p:nvSpPr>
          <p:cNvPr id="56323" name="Rectangle 5"/>
          <p:cNvSpPr>
            <a:spLocks noGrp="1" noChangeArrowheads="1"/>
          </p:cNvSpPr>
          <p:nvPr>
            <p:ph type="title"/>
          </p:nvPr>
        </p:nvSpPr>
        <p:spPr/>
        <p:txBody>
          <a:bodyPr/>
          <a:lstStyle/>
          <a:p>
            <a:pPr eaLnBrk="1" hangingPunct="1"/>
            <a:r>
              <a:rPr lang="es-ES" smtClean="0"/>
              <a:t>La contractació</a:t>
            </a:r>
          </a:p>
        </p:txBody>
      </p:sp>
      <p:sp>
        <p:nvSpPr>
          <p:cNvPr id="56324" name="Rectangle 6"/>
          <p:cNvSpPr>
            <a:spLocks noChangeArrowheads="1"/>
          </p:cNvSpPr>
          <p:nvPr/>
        </p:nvSpPr>
        <p:spPr bwMode="auto">
          <a:xfrm>
            <a:off x="685800" y="836613"/>
            <a:ext cx="7772400" cy="5335587"/>
          </a:xfrm>
          <a:prstGeom prst="rect">
            <a:avLst/>
          </a:prstGeom>
          <a:noFill/>
          <a:ln w="9525">
            <a:noFill/>
            <a:miter lim="800000"/>
            <a:headEnd/>
            <a:tailEnd/>
          </a:ln>
        </p:spPr>
        <p:txBody>
          <a:bodyPr/>
          <a:lstStyle/>
          <a:p>
            <a:pPr marL="188913" indent="-188913" algn="just">
              <a:lnSpc>
                <a:spcPct val="90000"/>
              </a:lnSpc>
              <a:spcBef>
                <a:spcPct val="20000"/>
              </a:spcBef>
              <a:buClr>
                <a:srgbClr val="FF9900"/>
              </a:buClr>
              <a:buFont typeface="Wingdings" pitchFamily="2" charset="2"/>
              <a:buChar char="§"/>
            </a:pPr>
            <a:r>
              <a:rPr lang="ca-ES" sz="2400" b="1">
                <a:solidFill>
                  <a:srgbClr val="4F7DAE"/>
                </a:solidFill>
                <a:latin typeface="Arial" pitchFamily="34" charset="0"/>
              </a:rPr>
              <a:t>El full salarial</a:t>
            </a:r>
          </a:p>
          <a:p>
            <a:pPr marL="576263" lvl="1" indent="-196850" algn="just">
              <a:spcBef>
                <a:spcPct val="20000"/>
              </a:spcBef>
              <a:buClr>
                <a:srgbClr val="FF9900"/>
              </a:buClr>
              <a:buFontTx/>
              <a:buChar char="•"/>
            </a:pPr>
            <a:r>
              <a:rPr lang="ca-ES" sz="2000" b="1">
                <a:solidFill>
                  <a:schemeClr val="tx1"/>
                </a:solidFill>
                <a:latin typeface="Arial" pitchFamily="34" charset="0"/>
              </a:rPr>
              <a:t>Encapçalament</a:t>
            </a:r>
            <a:r>
              <a:rPr lang="ca-ES" sz="2000">
                <a:solidFill>
                  <a:schemeClr val="tx1"/>
                </a:solidFill>
                <a:latin typeface="Arial" pitchFamily="34" charset="0"/>
              </a:rPr>
              <a:t>: dades de l’empresa i del treballador/ra.</a:t>
            </a:r>
          </a:p>
          <a:p>
            <a:pPr marL="576263" lvl="1" indent="-196850" algn="just">
              <a:spcBef>
                <a:spcPct val="20000"/>
              </a:spcBef>
              <a:buClr>
                <a:srgbClr val="FF9900"/>
              </a:buClr>
              <a:buFontTx/>
              <a:buChar char="•"/>
            </a:pPr>
            <a:r>
              <a:rPr lang="ca-ES" sz="2000" b="1">
                <a:solidFill>
                  <a:schemeClr val="tx1"/>
                </a:solidFill>
                <a:latin typeface="Arial" pitchFamily="34" charset="0"/>
              </a:rPr>
              <a:t>Meritacions</a:t>
            </a:r>
            <a:r>
              <a:rPr lang="ca-ES" sz="2000">
                <a:solidFill>
                  <a:schemeClr val="tx1"/>
                </a:solidFill>
                <a:latin typeface="Arial" pitchFamily="34" charset="0"/>
              </a:rPr>
              <a:t>: quantitats que rep el treballador/ra per diferents conceptes. Formen el salari brut.</a:t>
            </a:r>
          </a:p>
          <a:p>
            <a:pPr marL="576263" lvl="1" indent="-196850" algn="just">
              <a:spcBef>
                <a:spcPct val="20000"/>
              </a:spcBef>
              <a:buClr>
                <a:srgbClr val="FF9900"/>
              </a:buClr>
              <a:buFontTx/>
              <a:buChar char="•"/>
            </a:pPr>
            <a:r>
              <a:rPr lang="ca-ES" sz="2000" b="1">
                <a:solidFill>
                  <a:schemeClr val="tx1"/>
                </a:solidFill>
                <a:latin typeface="Arial" pitchFamily="34" charset="0"/>
              </a:rPr>
              <a:t>Bases de cotització a la S.S.</a:t>
            </a:r>
            <a:r>
              <a:rPr lang="ca-ES" sz="2000">
                <a:solidFill>
                  <a:schemeClr val="tx1"/>
                </a:solidFill>
                <a:latin typeface="Arial" pitchFamily="34" charset="0"/>
              </a:rPr>
              <a:t>:  quantitat determinada d’acord amb les retribucions a rebre. A aquesta base s’hi apliquen els tipus de cotització per obtenir la quota que s’ha d’ingressar a la S.S.</a:t>
            </a:r>
          </a:p>
          <a:p>
            <a:pPr marL="576263" lvl="1" indent="-196850" algn="just">
              <a:spcBef>
                <a:spcPct val="20000"/>
              </a:spcBef>
              <a:buClr>
                <a:srgbClr val="FF9900"/>
              </a:buClr>
              <a:buFontTx/>
              <a:buChar char="•"/>
            </a:pPr>
            <a:r>
              <a:rPr lang="ca-ES" sz="2000" b="1">
                <a:solidFill>
                  <a:schemeClr val="tx1"/>
                </a:solidFill>
                <a:latin typeface="Arial" pitchFamily="34" charset="0"/>
              </a:rPr>
              <a:t>Deduccions</a:t>
            </a:r>
            <a:r>
              <a:rPr lang="ca-ES" sz="2000">
                <a:solidFill>
                  <a:schemeClr val="tx1"/>
                </a:solidFill>
                <a:latin typeface="Arial" pitchFamily="34" charset="0"/>
              </a:rPr>
              <a:t>:  Cotització a la S.S. i retencions de l’IRPF.</a:t>
            </a:r>
          </a:p>
          <a:p>
            <a:pPr marL="576263" lvl="1" indent="-196850" algn="just">
              <a:spcBef>
                <a:spcPct val="20000"/>
              </a:spcBef>
              <a:buClr>
                <a:srgbClr val="FF9900"/>
              </a:buClr>
              <a:buFontTx/>
              <a:buChar char="•"/>
            </a:pPr>
            <a:r>
              <a:rPr lang="ca-ES" sz="2000" b="1">
                <a:solidFill>
                  <a:schemeClr val="tx1"/>
                </a:solidFill>
                <a:latin typeface="Arial" pitchFamily="34" charset="0"/>
              </a:rPr>
              <a:t>Total a percebre</a:t>
            </a:r>
            <a:r>
              <a:rPr lang="ca-ES" sz="2000">
                <a:solidFill>
                  <a:schemeClr val="tx1"/>
                </a:solidFill>
                <a:latin typeface="Arial" pitchFamily="34" charset="0"/>
              </a:rPr>
              <a:t>: Diferència entre el salari brut i les deduccions. Formen el salari net.</a:t>
            </a:r>
          </a:p>
          <a:p>
            <a:pPr marL="188913" indent="-188913" algn="just">
              <a:lnSpc>
                <a:spcPct val="90000"/>
              </a:lnSpc>
              <a:spcBef>
                <a:spcPct val="20000"/>
              </a:spcBef>
              <a:buClr>
                <a:srgbClr val="FF9900"/>
              </a:buClr>
              <a:buFont typeface="Wingdings" pitchFamily="2" charset="2"/>
              <a:buChar char="§"/>
            </a:pPr>
            <a:r>
              <a:rPr lang="es-ES" sz="2400" b="1">
                <a:solidFill>
                  <a:srgbClr val="4F7DAE"/>
                </a:solidFill>
                <a:latin typeface="Arial" pitchFamily="34" charset="0"/>
              </a:rPr>
              <a:t>Altres tasques de la funció d’administració del personal.</a:t>
            </a:r>
          </a:p>
          <a:p>
            <a:pPr marL="576263" lvl="1" indent="-196850" algn="just">
              <a:spcBef>
                <a:spcPct val="20000"/>
              </a:spcBef>
              <a:buClr>
                <a:srgbClr val="FF9900"/>
              </a:buClr>
              <a:buFontTx/>
              <a:buChar char="•"/>
            </a:pPr>
            <a:r>
              <a:rPr lang="es-ES" sz="2000">
                <a:solidFill>
                  <a:schemeClr val="tx1"/>
                </a:solidFill>
                <a:latin typeface="Arial" pitchFamily="34" charset="0"/>
              </a:rPr>
              <a:t>Emplenar tots els documents per a la liquidació de les quotes de la S.S. tant del treballador/ra com de l’empresa.</a:t>
            </a:r>
          </a:p>
          <a:p>
            <a:pPr marL="576263" lvl="1" indent="-196850" algn="just">
              <a:spcBef>
                <a:spcPct val="20000"/>
              </a:spcBef>
              <a:buClr>
                <a:srgbClr val="FF9900"/>
              </a:buClr>
              <a:buFontTx/>
              <a:buChar char="•"/>
            </a:pPr>
            <a:r>
              <a:rPr lang="es-ES" sz="2000">
                <a:solidFill>
                  <a:schemeClr val="tx1"/>
                </a:solidFill>
                <a:latin typeface="Arial" pitchFamily="34" charset="0"/>
              </a:rPr>
              <a:t>Presentació i liquidació de les retencions a compte del IRPF</a:t>
            </a:r>
            <a:endParaRPr lang="ca-ES" sz="2000">
              <a:solidFill>
                <a:schemeClr val="tx1"/>
              </a:solidFill>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2"/>
          <p:cNvSpPr>
            <a:spLocks noChangeArrowheads="1"/>
          </p:cNvSpPr>
          <p:nvPr/>
        </p:nvSpPr>
        <p:spPr bwMode="auto">
          <a:xfrm>
            <a:off x="1828800" y="838200"/>
            <a:ext cx="5486400" cy="1371600"/>
          </a:xfrm>
          <a:prstGeom prst="rect">
            <a:avLst/>
          </a:prstGeom>
          <a:solidFill>
            <a:srgbClr val="E5E5FF"/>
          </a:solidFill>
          <a:ln w="9525">
            <a:solidFill>
              <a:schemeClr val="tx1"/>
            </a:solidFill>
            <a:miter lim="800000"/>
            <a:headEnd/>
            <a:tailEnd/>
          </a:ln>
        </p:spPr>
        <p:txBody>
          <a:bodyPr wrap="none" anchor="ctr"/>
          <a:lstStyle/>
          <a:p>
            <a:endParaRPr lang="es-ES"/>
          </a:p>
        </p:txBody>
      </p:sp>
      <p:sp>
        <p:nvSpPr>
          <p:cNvPr id="9219" name="Rectangle 86"/>
          <p:cNvSpPr>
            <a:spLocks noChangeArrowheads="1"/>
          </p:cNvSpPr>
          <p:nvPr/>
        </p:nvSpPr>
        <p:spPr bwMode="auto">
          <a:xfrm>
            <a:off x="2819400" y="4038600"/>
            <a:ext cx="3429000" cy="1371600"/>
          </a:xfrm>
          <a:prstGeom prst="rect">
            <a:avLst/>
          </a:prstGeom>
          <a:solidFill>
            <a:srgbClr val="FFFFCC"/>
          </a:solidFill>
          <a:ln w="9525">
            <a:solidFill>
              <a:schemeClr val="tx1"/>
            </a:solidFill>
            <a:miter lim="800000"/>
            <a:headEnd/>
            <a:tailEnd/>
          </a:ln>
        </p:spPr>
        <p:txBody>
          <a:bodyPr wrap="none" anchor="ctr"/>
          <a:lstStyle/>
          <a:p>
            <a:endParaRPr lang="es-ES"/>
          </a:p>
        </p:txBody>
      </p:sp>
      <p:sp>
        <p:nvSpPr>
          <p:cNvPr id="9220" name="Rectangle 85"/>
          <p:cNvSpPr>
            <a:spLocks noChangeArrowheads="1"/>
          </p:cNvSpPr>
          <p:nvPr/>
        </p:nvSpPr>
        <p:spPr bwMode="auto">
          <a:xfrm>
            <a:off x="914400" y="2743200"/>
            <a:ext cx="7315200" cy="1371600"/>
          </a:xfrm>
          <a:prstGeom prst="rect">
            <a:avLst/>
          </a:prstGeom>
          <a:solidFill>
            <a:srgbClr val="FFFFCC"/>
          </a:solidFill>
          <a:ln w="9525">
            <a:solidFill>
              <a:schemeClr val="tx1"/>
            </a:solidFill>
            <a:miter lim="800000"/>
            <a:headEnd/>
            <a:tailEnd/>
          </a:ln>
        </p:spPr>
        <p:txBody>
          <a:bodyPr wrap="none" anchor="ctr"/>
          <a:lstStyle/>
          <a:p>
            <a:endParaRPr lang="es-ES"/>
          </a:p>
        </p:txBody>
      </p:sp>
      <p:sp>
        <p:nvSpPr>
          <p:cNvPr id="158781" name="Rectangle 61"/>
          <p:cNvSpPr>
            <a:spLocks noChangeArrowheads="1"/>
          </p:cNvSpPr>
          <p:nvPr/>
        </p:nvSpPr>
        <p:spPr bwMode="auto">
          <a:xfrm>
            <a:off x="2844800" y="4953000"/>
            <a:ext cx="3352800" cy="3048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Análisis del puesto de trabajo</a:t>
            </a:r>
          </a:p>
        </p:txBody>
      </p:sp>
      <p:sp>
        <p:nvSpPr>
          <p:cNvPr id="9222" name="Rectangle 2"/>
          <p:cNvSpPr>
            <a:spLocks noGrp="1" noChangeArrowheads="1"/>
          </p:cNvSpPr>
          <p:nvPr>
            <p:ph type="title"/>
          </p:nvPr>
        </p:nvSpPr>
        <p:spPr/>
        <p:txBody>
          <a:bodyPr/>
          <a:lstStyle/>
          <a:p>
            <a:pPr eaLnBrk="1" hangingPunct="1"/>
            <a:r>
              <a:rPr lang="es-ES_tradnl" smtClean="0"/>
              <a:t>Principales funciones del área de RRHH</a:t>
            </a:r>
            <a:endParaRPr lang="es-ES" smtClean="0"/>
          </a:p>
        </p:txBody>
      </p:sp>
      <p:sp>
        <p:nvSpPr>
          <p:cNvPr id="158772" name="Rectangle 52"/>
          <p:cNvSpPr>
            <a:spLocks noChangeArrowheads="1"/>
          </p:cNvSpPr>
          <p:nvPr/>
        </p:nvSpPr>
        <p:spPr bwMode="auto">
          <a:xfrm>
            <a:off x="304800" y="5130800"/>
            <a:ext cx="2438400" cy="8636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Economía</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Demografía</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Legislación</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Competencia internacional</a:t>
            </a:r>
          </a:p>
        </p:txBody>
      </p:sp>
      <p:sp>
        <p:nvSpPr>
          <p:cNvPr id="158773" name="Rectangle 53"/>
          <p:cNvSpPr>
            <a:spLocks noChangeArrowheads="1"/>
          </p:cNvSpPr>
          <p:nvPr/>
        </p:nvSpPr>
        <p:spPr bwMode="auto">
          <a:xfrm>
            <a:off x="304800" y="4851400"/>
            <a:ext cx="2438400" cy="2286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Entorno Externo</a:t>
            </a:r>
          </a:p>
        </p:txBody>
      </p:sp>
      <p:sp>
        <p:nvSpPr>
          <p:cNvPr id="158775" name="Rectangle 55"/>
          <p:cNvSpPr>
            <a:spLocks noChangeArrowheads="1"/>
          </p:cNvSpPr>
          <p:nvPr/>
        </p:nvSpPr>
        <p:spPr bwMode="auto">
          <a:xfrm>
            <a:off x="6324600" y="5181600"/>
            <a:ext cx="2438400" cy="10668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Apoyo de la alta gerencia</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Estrategia y planes empresa</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Cultura</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Tecnología y estructura</a:t>
            </a:r>
          </a:p>
          <a:p>
            <a:pPr marL="188913" indent="-1889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Tamaño, ...</a:t>
            </a:r>
          </a:p>
        </p:txBody>
      </p:sp>
      <p:sp>
        <p:nvSpPr>
          <p:cNvPr id="158776" name="Rectangle 56"/>
          <p:cNvSpPr>
            <a:spLocks noChangeArrowheads="1"/>
          </p:cNvSpPr>
          <p:nvPr/>
        </p:nvSpPr>
        <p:spPr bwMode="auto">
          <a:xfrm>
            <a:off x="6324600" y="4902200"/>
            <a:ext cx="2438400" cy="228600"/>
          </a:xfrm>
          <a:prstGeom prst="rect">
            <a:avLst/>
          </a:prstGeom>
          <a:solidFill>
            <a:srgbClr val="0080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Entorno Interno</a:t>
            </a:r>
          </a:p>
        </p:txBody>
      </p:sp>
      <p:grpSp>
        <p:nvGrpSpPr>
          <p:cNvPr id="9227" name="Group 71"/>
          <p:cNvGrpSpPr>
            <a:grpSpLocks/>
          </p:cNvGrpSpPr>
          <p:nvPr/>
        </p:nvGrpSpPr>
        <p:grpSpPr bwMode="auto">
          <a:xfrm>
            <a:off x="990600" y="2819400"/>
            <a:ext cx="1600200" cy="1193800"/>
            <a:chOff x="432" y="1888"/>
            <a:chExt cx="1008" cy="752"/>
          </a:xfrm>
        </p:grpSpPr>
        <p:sp>
          <p:nvSpPr>
            <p:cNvPr id="158783" name="Rectangle 63"/>
            <p:cNvSpPr>
              <a:spLocks noChangeArrowheads="1"/>
            </p:cNvSpPr>
            <p:nvPr/>
          </p:nvSpPr>
          <p:spPr bwMode="auto">
            <a:xfrm>
              <a:off x="432" y="2048"/>
              <a:ext cx="1008"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Planificación estratégica y otros planes</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Planificación de RRHH</a:t>
              </a:r>
            </a:p>
          </p:txBody>
        </p:sp>
        <p:sp>
          <p:nvSpPr>
            <p:cNvPr id="158784" name="Rectangle 64"/>
            <p:cNvSpPr>
              <a:spLocks noChangeArrowheads="1"/>
            </p:cNvSpPr>
            <p:nvPr/>
          </p:nvSpPr>
          <p:spPr bwMode="auto">
            <a:xfrm>
              <a:off x="432" y="1888"/>
              <a:ext cx="1008"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Planificación</a:t>
              </a:r>
            </a:p>
          </p:txBody>
        </p:sp>
      </p:grpSp>
      <p:grpSp>
        <p:nvGrpSpPr>
          <p:cNvPr id="9228" name="Group 72"/>
          <p:cNvGrpSpPr>
            <a:grpSpLocks/>
          </p:cNvGrpSpPr>
          <p:nvPr/>
        </p:nvGrpSpPr>
        <p:grpSpPr bwMode="auto">
          <a:xfrm>
            <a:off x="2819400" y="2819400"/>
            <a:ext cx="1600200" cy="1193800"/>
            <a:chOff x="1584" y="1888"/>
            <a:chExt cx="1008" cy="752"/>
          </a:xfrm>
        </p:grpSpPr>
        <p:sp>
          <p:nvSpPr>
            <p:cNvPr id="158785" name="Rectangle 65"/>
            <p:cNvSpPr>
              <a:spLocks noChangeArrowheads="1"/>
            </p:cNvSpPr>
            <p:nvPr/>
          </p:nvSpPr>
          <p:spPr bwMode="auto">
            <a:xfrm>
              <a:off x="1584" y="2048"/>
              <a:ext cx="1008"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Reclutamiento</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Selección y orientación</a:t>
              </a:r>
            </a:p>
          </p:txBody>
        </p:sp>
        <p:sp>
          <p:nvSpPr>
            <p:cNvPr id="158786" name="Rectangle 66"/>
            <p:cNvSpPr>
              <a:spLocks noChangeArrowheads="1"/>
            </p:cNvSpPr>
            <p:nvPr/>
          </p:nvSpPr>
          <p:spPr bwMode="auto">
            <a:xfrm>
              <a:off x="1584" y="1888"/>
              <a:ext cx="1008"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Contratación</a:t>
              </a:r>
            </a:p>
          </p:txBody>
        </p:sp>
      </p:grpSp>
      <p:grpSp>
        <p:nvGrpSpPr>
          <p:cNvPr id="9229" name="Group 73"/>
          <p:cNvGrpSpPr>
            <a:grpSpLocks/>
          </p:cNvGrpSpPr>
          <p:nvPr/>
        </p:nvGrpSpPr>
        <p:grpSpPr bwMode="auto">
          <a:xfrm>
            <a:off x="4648200" y="2819400"/>
            <a:ext cx="1600200" cy="1193800"/>
            <a:chOff x="2736" y="1888"/>
            <a:chExt cx="1008" cy="752"/>
          </a:xfrm>
        </p:grpSpPr>
        <p:sp>
          <p:nvSpPr>
            <p:cNvPr id="158787" name="Rectangle 67"/>
            <p:cNvSpPr>
              <a:spLocks noChangeArrowheads="1"/>
            </p:cNvSpPr>
            <p:nvPr/>
          </p:nvSpPr>
          <p:spPr bwMode="auto">
            <a:xfrm>
              <a:off x="2736" y="2048"/>
              <a:ext cx="1008"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Formación y perfeccionamiento</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Gestión de planes de carrera profesional</a:t>
              </a:r>
            </a:p>
          </p:txBody>
        </p:sp>
        <p:sp>
          <p:nvSpPr>
            <p:cNvPr id="158788" name="Rectangle 68"/>
            <p:cNvSpPr>
              <a:spLocks noChangeArrowheads="1"/>
            </p:cNvSpPr>
            <p:nvPr/>
          </p:nvSpPr>
          <p:spPr bwMode="auto">
            <a:xfrm>
              <a:off x="2736" y="1888"/>
              <a:ext cx="1008"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Crecimiento</a:t>
              </a:r>
            </a:p>
          </p:txBody>
        </p:sp>
      </p:grpSp>
      <p:grpSp>
        <p:nvGrpSpPr>
          <p:cNvPr id="9230" name="Group 74"/>
          <p:cNvGrpSpPr>
            <a:grpSpLocks/>
          </p:cNvGrpSpPr>
          <p:nvPr/>
        </p:nvGrpSpPr>
        <p:grpSpPr bwMode="auto">
          <a:xfrm>
            <a:off x="6477000" y="2819400"/>
            <a:ext cx="1600200" cy="1193800"/>
            <a:chOff x="3888" y="1888"/>
            <a:chExt cx="1008" cy="752"/>
          </a:xfrm>
        </p:grpSpPr>
        <p:sp>
          <p:nvSpPr>
            <p:cNvPr id="158789" name="Rectangle 69"/>
            <p:cNvSpPr>
              <a:spLocks noChangeArrowheads="1"/>
            </p:cNvSpPr>
            <p:nvPr/>
          </p:nvSpPr>
          <p:spPr bwMode="auto">
            <a:xfrm>
              <a:off x="3888" y="2048"/>
              <a:ext cx="1008" cy="592"/>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Evaluación del rendimiento</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Retribución</a:t>
              </a:r>
            </a:p>
          </p:txBody>
        </p:sp>
        <p:sp>
          <p:nvSpPr>
            <p:cNvPr id="158790" name="Rectangle 70"/>
            <p:cNvSpPr>
              <a:spLocks noChangeArrowheads="1"/>
            </p:cNvSpPr>
            <p:nvPr/>
          </p:nvSpPr>
          <p:spPr bwMode="auto">
            <a:xfrm>
              <a:off x="3888" y="1888"/>
              <a:ext cx="1008" cy="127"/>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Evaluación/Retrib.</a:t>
              </a:r>
            </a:p>
          </p:txBody>
        </p:sp>
      </p:grpSp>
      <p:sp>
        <p:nvSpPr>
          <p:cNvPr id="158796" name="Rectangle 76"/>
          <p:cNvSpPr>
            <a:spLocks noChangeArrowheads="1"/>
          </p:cNvSpPr>
          <p:nvPr/>
        </p:nvSpPr>
        <p:spPr bwMode="auto">
          <a:xfrm>
            <a:off x="1943100" y="1168400"/>
            <a:ext cx="1600200" cy="9398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Atraer</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Retener</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Motivar</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Ayudar a crecer</a:t>
            </a:r>
          </a:p>
        </p:txBody>
      </p:sp>
      <p:sp>
        <p:nvSpPr>
          <p:cNvPr id="158797" name="Rectangle 77"/>
          <p:cNvSpPr>
            <a:spLocks noChangeArrowheads="1"/>
          </p:cNvSpPr>
          <p:nvPr/>
        </p:nvSpPr>
        <p:spPr bwMode="auto">
          <a:xfrm>
            <a:off x="1943100" y="914400"/>
            <a:ext cx="1600200" cy="201613"/>
          </a:xfrm>
          <a:prstGeom prst="rect">
            <a:avLst/>
          </a:prstGeom>
          <a:solidFill>
            <a:srgbClr val="0033CC"/>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Objetivos expl.</a:t>
            </a:r>
          </a:p>
        </p:txBody>
      </p:sp>
      <p:sp>
        <p:nvSpPr>
          <p:cNvPr id="158799" name="Rectangle 79"/>
          <p:cNvSpPr>
            <a:spLocks noChangeArrowheads="1"/>
          </p:cNvSpPr>
          <p:nvPr/>
        </p:nvSpPr>
        <p:spPr bwMode="auto">
          <a:xfrm>
            <a:off x="3771900" y="1168400"/>
            <a:ext cx="1600200" cy="9398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Productividad</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Calidad de vida</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Cumplimiento normativas</a:t>
            </a:r>
          </a:p>
        </p:txBody>
      </p:sp>
      <p:sp>
        <p:nvSpPr>
          <p:cNvPr id="158800" name="Rectangle 80"/>
          <p:cNvSpPr>
            <a:spLocks noChangeArrowheads="1"/>
          </p:cNvSpPr>
          <p:nvPr/>
        </p:nvSpPr>
        <p:spPr bwMode="auto">
          <a:xfrm>
            <a:off x="3771900" y="914400"/>
            <a:ext cx="1600200" cy="201613"/>
          </a:xfrm>
          <a:prstGeom prst="rect">
            <a:avLst/>
          </a:prstGeom>
          <a:solidFill>
            <a:srgbClr val="0033CC"/>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Objetivos impl.</a:t>
            </a:r>
          </a:p>
        </p:txBody>
      </p:sp>
      <p:sp>
        <p:nvSpPr>
          <p:cNvPr id="158802" name="Rectangle 82"/>
          <p:cNvSpPr>
            <a:spLocks noChangeArrowheads="1"/>
          </p:cNvSpPr>
          <p:nvPr/>
        </p:nvSpPr>
        <p:spPr bwMode="auto">
          <a:xfrm>
            <a:off x="5600700" y="1168400"/>
            <a:ext cx="1600200" cy="9398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lIns="0" tIns="0" rIns="0" bIns="0"/>
          <a:lstStyle/>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Supervivencia</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Rentabilidad</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Competitividad</a:t>
            </a:r>
          </a:p>
          <a:p>
            <a:pPr marL="100013" indent="-100013" algn="l">
              <a:lnSpc>
                <a:spcPct val="90000"/>
              </a:lnSpc>
              <a:spcBef>
                <a:spcPct val="20000"/>
              </a:spcBef>
              <a:buClr>
                <a:srgbClr val="FF9900"/>
              </a:buClr>
              <a:buFont typeface="Wingdings" pitchFamily="2" charset="2"/>
              <a:buChar char="§"/>
              <a:defRPr/>
            </a:pPr>
            <a:r>
              <a:rPr lang="es-ES" sz="1200" b="1">
                <a:solidFill>
                  <a:srgbClr val="4F7DAE"/>
                </a:solidFill>
                <a:latin typeface="Arial" pitchFamily="34" charset="0"/>
              </a:rPr>
              <a:t>Adaptabilidad</a:t>
            </a:r>
          </a:p>
        </p:txBody>
      </p:sp>
      <p:sp>
        <p:nvSpPr>
          <p:cNvPr id="158803" name="Rectangle 83"/>
          <p:cNvSpPr>
            <a:spLocks noChangeArrowheads="1"/>
          </p:cNvSpPr>
          <p:nvPr/>
        </p:nvSpPr>
        <p:spPr bwMode="auto">
          <a:xfrm>
            <a:off x="5600700" y="914400"/>
            <a:ext cx="1600200" cy="201613"/>
          </a:xfrm>
          <a:prstGeom prst="rect">
            <a:avLst/>
          </a:prstGeom>
          <a:solidFill>
            <a:srgbClr val="0033CC"/>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Objetivos a LP</a:t>
            </a:r>
          </a:p>
        </p:txBody>
      </p:sp>
      <p:sp>
        <p:nvSpPr>
          <p:cNvPr id="158804" name="AutoShape 84"/>
          <p:cNvSpPr>
            <a:spLocks noChangeArrowheads="1"/>
          </p:cNvSpPr>
          <p:nvPr/>
        </p:nvSpPr>
        <p:spPr bwMode="auto">
          <a:xfrm rot="-5400000">
            <a:off x="4305300" y="2133600"/>
            <a:ext cx="533400" cy="533400"/>
          </a:xfrm>
          <a:prstGeom prst="rightArrow">
            <a:avLst>
              <a:gd name="adj1" fmla="val 50704"/>
              <a:gd name="adj2" fmla="val 44051"/>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9238" name="Rectangle 87"/>
          <p:cNvSpPr>
            <a:spLocks noChangeArrowheads="1"/>
          </p:cNvSpPr>
          <p:nvPr/>
        </p:nvSpPr>
        <p:spPr bwMode="auto">
          <a:xfrm>
            <a:off x="2843213" y="4114800"/>
            <a:ext cx="3405187" cy="141288"/>
          </a:xfrm>
          <a:prstGeom prst="rect">
            <a:avLst/>
          </a:prstGeom>
          <a:solidFill>
            <a:srgbClr val="FFFFCC"/>
          </a:solidFill>
          <a:ln w="9525">
            <a:noFill/>
            <a:miter lim="800000"/>
            <a:headEnd/>
            <a:tailEnd/>
          </a:ln>
        </p:spPr>
        <p:txBody>
          <a:bodyPr wrap="none" anchor="ctr"/>
          <a:lstStyle/>
          <a:p>
            <a:endParaRPr lang="es-ES"/>
          </a:p>
        </p:txBody>
      </p:sp>
      <p:sp>
        <p:nvSpPr>
          <p:cNvPr id="158774" name="AutoShape 54"/>
          <p:cNvSpPr>
            <a:spLocks noChangeArrowheads="1"/>
          </p:cNvSpPr>
          <p:nvPr/>
        </p:nvSpPr>
        <p:spPr bwMode="auto">
          <a:xfrm rot="-5400000">
            <a:off x="4305300" y="4254500"/>
            <a:ext cx="533400" cy="533400"/>
          </a:xfrm>
          <a:prstGeom prst="rightArrow">
            <a:avLst>
              <a:gd name="adj1" fmla="val 50704"/>
              <a:gd name="adj2" fmla="val 44051"/>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158808" name="AutoShape 88"/>
          <p:cNvSpPr>
            <a:spLocks noChangeArrowheads="1"/>
          </p:cNvSpPr>
          <p:nvPr/>
        </p:nvSpPr>
        <p:spPr bwMode="auto">
          <a:xfrm rot="-4326334">
            <a:off x="1981200" y="4241800"/>
            <a:ext cx="533400" cy="533400"/>
          </a:xfrm>
          <a:prstGeom prst="rightArrow">
            <a:avLst>
              <a:gd name="adj1" fmla="val 50704"/>
              <a:gd name="adj2" fmla="val 44051"/>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
        <p:nvSpPr>
          <p:cNvPr id="158811" name="AutoShape 91"/>
          <p:cNvSpPr>
            <a:spLocks noChangeArrowheads="1"/>
          </p:cNvSpPr>
          <p:nvPr/>
        </p:nvSpPr>
        <p:spPr bwMode="auto">
          <a:xfrm rot="4326334" flipH="1">
            <a:off x="6705600" y="4241800"/>
            <a:ext cx="533400" cy="533400"/>
          </a:xfrm>
          <a:prstGeom prst="rightArrow">
            <a:avLst>
              <a:gd name="adj1" fmla="val 50704"/>
              <a:gd name="adj2" fmla="val 44051"/>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s-ES_tradnl" smtClean="0"/>
              <a:t>Análisis y descripción de puestos de trabajo</a:t>
            </a:r>
            <a:endParaRPr lang="es-ES" smtClean="0"/>
          </a:p>
        </p:txBody>
      </p:sp>
      <p:sp>
        <p:nvSpPr>
          <p:cNvPr id="10243" name="Rectangle 3"/>
          <p:cNvSpPr>
            <a:spLocks noGrp="1" noChangeArrowheads="1"/>
          </p:cNvSpPr>
          <p:nvPr>
            <p:ph type="body" idx="1"/>
          </p:nvPr>
        </p:nvSpPr>
        <p:spPr/>
        <p:txBody>
          <a:bodyPr/>
          <a:lstStyle/>
          <a:p>
            <a:pPr eaLnBrk="1" hangingPunct="1"/>
            <a:r>
              <a:rPr lang="es-ES" sz="2000" smtClean="0"/>
              <a:t>Actividades de recopilación de información y análisis que tienen como fin describir el puesto, sus principales cometidos y actividades, las condiciones bajo las que se desarrollan y los conocimientos, habilidades y actitudes (CHA) necesarios</a:t>
            </a:r>
          </a:p>
          <a:p>
            <a:pPr eaLnBrk="1" hangingPunct="1"/>
            <a:r>
              <a:rPr lang="es-ES" sz="2000" smtClean="0"/>
              <a:t>Importancia del análisis de puestos de trabajo (ADP)</a:t>
            </a:r>
          </a:p>
          <a:p>
            <a:pPr lvl="1" eaLnBrk="1" hangingPunct="1"/>
            <a:r>
              <a:rPr lang="es-ES" sz="1800" smtClean="0"/>
              <a:t>Estructura organizativa</a:t>
            </a:r>
          </a:p>
          <a:p>
            <a:pPr lvl="1" eaLnBrk="1" hangingPunct="1"/>
            <a:r>
              <a:rPr lang="es-ES" sz="1800" smtClean="0"/>
              <a:t>Formación: potenciar y adquirir las CHA del puesto</a:t>
            </a:r>
          </a:p>
          <a:p>
            <a:pPr lvl="1" eaLnBrk="1" hangingPunct="1"/>
            <a:r>
              <a:rPr lang="es-ES" sz="1800" smtClean="0"/>
              <a:t>Reclutamiento y selección: perfiles en términos de CHA</a:t>
            </a:r>
          </a:p>
          <a:p>
            <a:pPr lvl="1" eaLnBrk="1" hangingPunct="1"/>
            <a:r>
              <a:rPr lang="es-ES" sz="1800" smtClean="0"/>
              <a:t>Planificación de carreras profesionales: sirve de guía a empleados a lo hora de orientar sus aspiraciones, decidir el tipo de formación, ...</a:t>
            </a:r>
          </a:p>
          <a:p>
            <a:pPr lvl="1" eaLnBrk="1" hangingPunct="1"/>
            <a:r>
              <a:rPr lang="es-ES" sz="1800" smtClean="0"/>
              <a:t>Evaluación del rendimiento: estándares de rendimiento y objetivos del puesto</a:t>
            </a:r>
          </a:p>
          <a:p>
            <a:pPr lvl="1" eaLnBrk="1" hangingPunct="1"/>
            <a:r>
              <a:rPr lang="es-ES" sz="1800" smtClean="0"/>
              <a:t>Retribución: permite valorar el puesto en sí y en relación con otros</a:t>
            </a:r>
          </a:p>
          <a:p>
            <a:pPr lvl="1" eaLnBrk="1" hangingPunct="1"/>
            <a:r>
              <a:rPr lang="es-ES" sz="1800" smtClean="0"/>
              <a:t>Seguridad laboral e higiene en el trabajo</a:t>
            </a:r>
          </a:p>
        </p:txBody>
      </p:sp>
      <p:pic>
        <p:nvPicPr>
          <p:cNvPr id="10244" name="Picture 4" descr="IE">
            <a:hlinkClick r:id="rId3"/>
          </p:cNvPr>
          <p:cNvPicPr>
            <a:picLocks noChangeAspect="1" noChangeArrowheads="1"/>
          </p:cNvPicPr>
          <p:nvPr/>
        </p:nvPicPr>
        <p:blipFill>
          <a:blip r:embed="rId4" cstate="print"/>
          <a:srcRect/>
          <a:stretch>
            <a:fillRect/>
          </a:stretch>
        </p:blipFill>
        <p:spPr bwMode="auto">
          <a:xfrm>
            <a:off x="8243888" y="2636838"/>
            <a:ext cx="571500" cy="571500"/>
          </a:xfrm>
          <a:prstGeom prst="rect">
            <a:avLst/>
          </a:prstGeom>
          <a:noFill/>
          <a:ln w="9525">
            <a:noFill/>
            <a:miter lim="800000"/>
            <a:headEnd/>
            <a:tailEnd/>
          </a:ln>
        </p:spPr>
      </p:pic>
      <p:pic>
        <p:nvPicPr>
          <p:cNvPr id="10245" name="Picture 5" descr="IE">
            <a:hlinkClick r:id="rId5"/>
          </p:cNvPr>
          <p:cNvPicPr>
            <a:picLocks noChangeAspect="1" noChangeArrowheads="1"/>
          </p:cNvPicPr>
          <p:nvPr/>
        </p:nvPicPr>
        <p:blipFill>
          <a:blip r:embed="rId4" cstate="print"/>
          <a:srcRect/>
          <a:stretch>
            <a:fillRect/>
          </a:stretch>
        </p:blipFill>
        <p:spPr bwMode="auto">
          <a:xfrm>
            <a:off x="8243888" y="1484313"/>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8"/>
          <p:cNvSpPr>
            <a:spLocks noChangeArrowheads="1"/>
          </p:cNvSpPr>
          <p:nvPr/>
        </p:nvSpPr>
        <p:spPr bwMode="auto">
          <a:xfrm>
            <a:off x="7893050" y="914400"/>
            <a:ext cx="1130300" cy="2438400"/>
          </a:xfrm>
          <a:prstGeom prst="rect">
            <a:avLst/>
          </a:prstGeom>
          <a:solidFill>
            <a:srgbClr val="FFE4C9"/>
          </a:solidFill>
          <a:ln w="9525">
            <a:noFill/>
            <a:miter lim="800000"/>
            <a:headEnd/>
            <a:tailEnd/>
          </a:ln>
        </p:spPr>
        <p:txBody>
          <a:bodyPr wrap="none" anchor="ctr"/>
          <a:lstStyle/>
          <a:p>
            <a:endParaRPr lang="es-ES" sz="1400" b="1">
              <a:latin typeface="Arial" pitchFamily="34" charset="0"/>
            </a:endParaRPr>
          </a:p>
        </p:txBody>
      </p:sp>
      <p:sp>
        <p:nvSpPr>
          <p:cNvPr id="11267" name="Rectangle 17"/>
          <p:cNvSpPr>
            <a:spLocks noChangeArrowheads="1"/>
          </p:cNvSpPr>
          <p:nvPr/>
        </p:nvSpPr>
        <p:spPr bwMode="auto">
          <a:xfrm>
            <a:off x="7893050" y="3962400"/>
            <a:ext cx="1130300" cy="2438400"/>
          </a:xfrm>
          <a:prstGeom prst="rect">
            <a:avLst/>
          </a:prstGeom>
          <a:solidFill>
            <a:srgbClr val="FFE4C9"/>
          </a:solidFill>
          <a:ln w="9525">
            <a:noFill/>
            <a:miter lim="800000"/>
            <a:headEnd/>
            <a:tailEnd/>
          </a:ln>
        </p:spPr>
        <p:txBody>
          <a:bodyPr wrap="none" anchor="ctr"/>
          <a:lstStyle/>
          <a:p>
            <a:endParaRPr lang="es-ES" sz="1400" b="1">
              <a:latin typeface="Arial" pitchFamily="34" charset="0"/>
            </a:endParaRPr>
          </a:p>
        </p:txBody>
      </p:sp>
      <p:sp>
        <p:nvSpPr>
          <p:cNvPr id="11268" name="Rectangle 2"/>
          <p:cNvSpPr>
            <a:spLocks noGrp="1" noChangeArrowheads="1"/>
          </p:cNvSpPr>
          <p:nvPr>
            <p:ph type="title"/>
          </p:nvPr>
        </p:nvSpPr>
        <p:spPr/>
        <p:txBody>
          <a:bodyPr/>
          <a:lstStyle/>
          <a:p>
            <a:pPr eaLnBrk="1" hangingPunct="1"/>
            <a:r>
              <a:rPr lang="es-ES_tradnl" smtClean="0"/>
              <a:t>Análisis y descripción de puestos de trabajo</a:t>
            </a:r>
            <a:endParaRPr lang="es-ES" smtClean="0"/>
          </a:p>
        </p:txBody>
      </p:sp>
      <p:sp>
        <p:nvSpPr>
          <p:cNvPr id="11269" name="Rectangle 3"/>
          <p:cNvSpPr>
            <a:spLocks noGrp="1" noChangeArrowheads="1"/>
          </p:cNvSpPr>
          <p:nvPr>
            <p:ph type="body" idx="1"/>
          </p:nvPr>
        </p:nvSpPr>
        <p:spPr>
          <a:xfrm>
            <a:off x="381000" y="990600"/>
            <a:ext cx="7772400" cy="5181600"/>
          </a:xfrm>
        </p:spPr>
        <p:txBody>
          <a:bodyPr/>
          <a:lstStyle/>
          <a:p>
            <a:pPr eaLnBrk="1" hangingPunct="1"/>
            <a:r>
              <a:rPr lang="es-ES" sz="2000" smtClean="0"/>
              <a:t>Descripción del puesto – Diseño del puesto</a:t>
            </a:r>
          </a:p>
          <a:p>
            <a:pPr lvl="1" eaLnBrk="1" hangingPunct="1"/>
            <a:r>
              <a:rPr lang="es-ES" sz="1800" smtClean="0"/>
              <a:t>Se trata de dos funciones interrelacionadas</a:t>
            </a:r>
          </a:p>
          <a:p>
            <a:pPr lvl="1" eaLnBrk="1" hangingPunct="1"/>
            <a:r>
              <a:rPr lang="es-ES" sz="1800" smtClean="0"/>
              <a:t>La descripción aporta información para diseñar el puesto</a:t>
            </a:r>
          </a:p>
          <a:p>
            <a:pPr lvl="1" eaLnBrk="1" hangingPunct="1"/>
            <a:r>
              <a:rPr lang="es-ES" sz="1800" smtClean="0"/>
              <a:t>El diseño influye en la productividad y la calidad de vida en el trabajo</a:t>
            </a:r>
          </a:p>
          <a:p>
            <a:pPr eaLnBrk="1" hangingPunct="1"/>
            <a:r>
              <a:rPr lang="es-ES" sz="2000" smtClean="0"/>
              <a:t>Diseño del puesto</a:t>
            </a:r>
          </a:p>
          <a:p>
            <a:pPr lvl="1" eaLnBrk="1" hangingPunct="1"/>
            <a:r>
              <a:rPr lang="es-ES" sz="1800" smtClean="0"/>
              <a:t>Variedad de habilidades a poner en juego por el individuo</a:t>
            </a:r>
          </a:p>
          <a:p>
            <a:pPr lvl="1" eaLnBrk="1" hangingPunct="1"/>
            <a:r>
              <a:rPr lang="es-ES" sz="1800" smtClean="0"/>
              <a:t>Significación del puesto: importancia de la función que se realiza</a:t>
            </a:r>
          </a:p>
          <a:p>
            <a:pPr lvl="1" eaLnBrk="1" hangingPunct="1"/>
            <a:r>
              <a:rPr lang="es-ES" sz="1800" smtClean="0"/>
              <a:t>Identidad: visibilidad del producto del trabajo realizado, completitud</a:t>
            </a:r>
          </a:p>
          <a:p>
            <a:pPr lvl="1" eaLnBrk="1" hangingPunct="1"/>
            <a:r>
              <a:rPr lang="es-ES" sz="1800" smtClean="0"/>
              <a:t>Autonomía: para programar el trabajo y la forma de llevarlo a cabo</a:t>
            </a:r>
          </a:p>
          <a:p>
            <a:pPr lvl="1" eaLnBrk="1" hangingPunct="1"/>
            <a:r>
              <a:rPr lang="es-ES" sz="1800" smtClean="0"/>
              <a:t>Retroalimentación: valoración y resultado de las actividades</a:t>
            </a:r>
          </a:p>
          <a:p>
            <a:pPr lvl="1" eaLnBrk="1" hangingPunct="1"/>
            <a:r>
              <a:rPr lang="es-ES" sz="1800" smtClean="0"/>
              <a:t>Elementos cognitivos: comunicación, decisión, proceso de inform.</a:t>
            </a:r>
          </a:p>
          <a:p>
            <a:pPr lvl="1" eaLnBrk="1" hangingPunct="1"/>
            <a:r>
              <a:rPr lang="es-ES" sz="1800" smtClean="0"/>
              <a:t>Elementos físicos con los que se actúa</a:t>
            </a:r>
          </a:p>
          <a:p>
            <a:pPr eaLnBrk="1" hangingPunct="1"/>
            <a:r>
              <a:rPr lang="es-ES" sz="2000" smtClean="0"/>
              <a:t>Características individuales</a:t>
            </a:r>
          </a:p>
          <a:p>
            <a:pPr lvl="1" eaLnBrk="1" hangingPunct="1"/>
            <a:r>
              <a:rPr lang="es-ES" sz="1800" smtClean="0"/>
              <a:t>El diseño debe considerar las características de la persona que ocupa el puesto de trabajo si ésta ya existe</a:t>
            </a:r>
          </a:p>
        </p:txBody>
      </p:sp>
      <p:sp>
        <p:nvSpPr>
          <p:cNvPr id="163844" name="Rectangle 4"/>
          <p:cNvSpPr>
            <a:spLocks noChangeArrowheads="1"/>
          </p:cNvSpPr>
          <p:nvPr/>
        </p:nvSpPr>
        <p:spPr bwMode="auto">
          <a:xfrm>
            <a:off x="8013700" y="4495800"/>
            <a:ext cx="889000" cy="3048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ADP</a:t>
            </a:r>
          </a:p>
        </p:txBody>
      </p:sp>
      <p:sp>
        <p:nvSpPr>
          <p:cNvPr id="163845" name="Rectangle 5"/>
          <p:cNvSpPr>
            <a:spLocks noChangeArrowheads="1"/>
          </p:cNvSpPr>
          <p:nvPr/>
        </p:nvSpPr>
        <p:spPr bwMode="auto">
          <a:xfrm>
            <a:off x="8013700" y="5095875"/>
            <a:ext cx="889000" cy="3048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Diseño</a:t>
            </a:r>
          </a:p>
        </p:txBody>
      </p:sp>
      <p:sp>
        <p:nvSpPr>
          <p:cNvPr id="163846" name="Rectangle 6"/>
          <p:cNvSpPr>
            <a:spLocks noChangeArrowheads="1"/>
          </p:cNvSpPr>
          <p:nvPr/>
        </p:nvSpPr>
        <p:spPr bwMode="auto">
          <a:xfrm>
            <a:off x="8001000" y="2295525"/>
            <a:ext cx="889000" cy="3048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ADP</a:t>
            </a:r>
          </a:p>
        </p:txBody>
      </p:sp>
      <p:sp>
        <p:nvSpPr>
          <p:cNvPr id="163847" name="Rectangle 7"/>
          <p:cNvSpPr>
            <a:spLocks noChangeArrowheads="1"/>
          </p:cNvSpPr>
          <p:nvPr/>
        </p:nvSpPr>
        <p:spPr bwMode="auto">
          <a:xfrm>
            <a:off x="8001000" y="2895600"/>
            <a:ext cx="889000" cy="3048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Diseño</a:t>
            </a:r>
          </a:p>
        </p:txBody>
      </p:sp>
      <p:cxnSp>
        <p:nvCxnSpPr>
          <p:cNvPr id="163848" name="AutoShape 8"/>
          <p:cNvCxnSpPr>
            <a:cxnSpLocks noChangeShapeType="1"/>
            <a:stCxn id="163846" idx="2"/>
            <a:endCxn id="163847" idx="0"/>
          </p:cNvCxnSpPr>
          <p:nvPr/>
        </p:nvCxnSpPr>
        <p:spPr bwMode="auto">
          <a:xfrm>
            <a:off x="8445500" y="2600325"/>
            <a:ext cx="0" cy="295275"/>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cxnSp>
        <p:nvCxnSpPr>
          <p:cNvPr id="163849" name="AutoShape 9"/>
          <p:cNvCxnSpPr>
            <a:cxnSpLocks noChangeShapeType="1"/>
            <a:stCxn id="163847" idx="1"/>
            <a:endCxn id="163846" idx="1"/>
          </p:cNvCxnSpPr>
          <p:nvPr/>
        </p:nvCxnSpPr>
        <p:spPr bwMode="auto">
          <a:xfrm rot="10800000" flipH="1">
            <a:off x="8001000" y="2447925"/>
            <a:ext cx="1588" cy="600075"/>
          </a:xfrm>
          <a:prstGeom prst="bentConnector3">
            <a:avLst>
              <a:gd name="adj1" fmla="val -15400005"/>
            </a:avLst>
          </a:prstGeom>
          <a:noFill/>
          <a:ln w="38100">
            <a:solidFill>
              <a:srgbClr val="CC3300"/>
            </a:solidFill>
            <a:miter lim="800000"/>
            <a:headEnd/>
            <a:tailEnd type="triangle" w="med" len="med"/>
          </a:ln>
          <a:effectLst>
            <a:outerShdw dist="35921" dir="2700000" algn="ctr" rotWithShape="0">
              <a:schemeClr val="bg2"/>
            </a:outerShdw>
          </a:effectLst>
        </p:spPr>
      </p:cxnSp>
      <p:cxnSp>
        <p:nvCxnSpPr>
          <p:cNvPr id="163850" name="AutoShape 10"/>
          <p:cNvCxnSpPr>
            <a:cxnSpLocks noChangeShapeType="1"/>
            <a:stCxn id="163844" idx="2"/>
            <a:endCxn id="163845" idx="0"/>
          </p:cNvCxnSpPr>
          <p:nvPr/>
        </p:nvCxnSpPr>
        <p:spPr bwMode="auto">
          <a:xfrm>
            <a:off x="8458200" y="4800600"/>
            <a:ext cx="0" cy="295275"/>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sp>
        <p:nvSpPr>
          <p:cNvPr id="163851" name="Rectangle 11"/>
          <p:cNvSpPr>
            <a:spLocks noChangeArrowheads="1"/>
          </p:cNvSpPr>
          <p:nvPr/>
        </p:nvSpPr>
        <p:spPr bwMode="auto">
          <a:xfrm>
            <a:off x="8013700" y="5715000"/>
            <a:ext cx="889000" cy="4572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Reclutam.</a:t>
            </a:r>
          </a:p>
          <a:p>
            <a:pPr>
              <a:defRPr/>
            </a:pPr>
            <a:r>
              <a:rPr lang="es-ES" sz="1400" b="1">
                <a:latin typeface="Arial" pitchFamily="34" charset="0"/>
              </a:rPr>
              <a:t>Selección</a:t>
            </a:r>
          </a:p>
        </p:txBody>
      </p:sp>
      <p:cxnSp>
        <p:nvCxnSpPr>
          <p:cNvPr id="163852" name="AutoShape 12"/>
          <p:cNvCxnSpPr>
            <a:cxnSpLocks noChangeShapeType="1"/>
            <a:stCxn id="163845" idx="2"/>
            <a:endCxn id="163851" idx="0"/>
          </p:cNvCxnSpPr>
          <p:nvPr/>
        </p:nvCxnSpPr>
        <p:spPr bwMode="auto">
          <a:xfrm>
            <a:off x="8458200" y="5400675"/>
            <a:ext cx="0" cy="314325"/>
          </a:xfrm>
          <a:prstGeom prst="straightConnector1">
            <a:avLst/>
          </a:prstGeom>
          <a:noFill/>
          <a:ln w="38100">
            <a:solidFill>
              <a:srgbClr val="CC3300"/>
            </a:solidFill>
            <a:round/>
            <a:headEnd/>
            <a:tailEnd type="triangle" w="med" len="med"/>
          </a:ln>
          <a:effectLst>
            <a:outerShdw dist="35921" dir="2700000" algn="ctr" rotWithShape="0">
              <a:schemeClr val="bg2"/>
            </a:outerShdw>
          </a:effectLst>
        </p:spPr>
      </p:cxnSp>
      <p:sp>
        <p:nvSpPr>
          <p:cNvPr id="163853" name="Rectangle 13"/>
          <p:cNvSpPr>
            <a:spLocks noChangeArrowheads="1"/>
          </p:cNvSpPr>
          <p:nvPr/>
        </p:nvSpPr>
        <p:spPr bwMode="auto">
          <a:xfrm>
            <a:off x="8001000" y="1533525"/>
            <a:ext cx="889000" cy="4572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pPr>
              <a:defRPr/>
            </a:pPr>
            <a:r>
              <a:rPr lang="es-ES" sz="1400" b="1">
                <a:latin typeface="Arial" pitchFamily="34" charset="0"/>
              </a:rPr>
              <a:t>Carácter.</a:t>
            </a:r>
          </a:p>
          <a:p>
            <a:pPr>
              <a:defRPr/>
            </a:pPr>
            <a:r>
              <a:rPr lang="es-ES" sz="1400" b="1">
                <a:latin typeface="Arial" pitchFamily="34" charset="0"/>
              </a:rPr>
              <a:t>Indiv.</a:t>
            </a:r>
          </a:p>
        </p:txBody>
      </p:sp>
      <p:cxnSp>
        <p:nvCxnSpPr>
          <p:cNvPr id="163854" name="AutoShape 14"/>
          <p:cNvCxnSpPr>
            <a:cxnSpLocks noChangeShapeType="1"/>
            <a:stCxn id="163853" idx="2"/>
            <a:endCxn id="163847" idx="3"/>
          </p:cNvCxnSpPr>
          <p:nvPr/>
        </p:nvCxnSpPr>
        <p:spPr bwMode="auto">
          <a:xfrm rot="16200000" flipH="1">
            <a:off x="8139112" y="2297113"/>
            <a:ext cx="1057275" cy="444500"/>
          </a:xfrm>
          <a:prstGeom prst="bentConnector4">
            <a:avLst>
              <a:gd name="adj1" fmla="val 14111"/>
              <a:gd name="adj2" fmla="val 117139"/>
            </a:avLst>
          </a:prstGeom>
          <a:noFill/>
          <a:ln w="38100">
            <a:solidFill>
              <a:srgbClr val="CC3300"/>
            </a:solidFill>
            <a:miter lim="800000"/>
            <a:headEnd/>
            <a:tailEnd type="triangle" w="med" len="med"/>
          </a:ln>
          <a:effectLst>
            <a:outerShdw dist="35921" dir="2700000" algn="ctr" rotWithShape="0">
              <a:schemeClr val="bg2"/>
            </a:outerShdw>
          </a:effectLst>
        </p:spPr>
      </p:cxnSp>
      <p:sp>
        <p:nvSpPr>
          <p:cNvPr id="11281" name="Text Box 15"/>
          <p:cNvSpPr txBox="1">
            <a:spLocks noChangeArrowheads="1"/>
          </p:cNvSpPr>
          <p:nvPr/>
        </p:nvSpPr>
        <p:spPr bwMode="auto">
          <a:xfrm>
            <a:off x="8039100" y="990600"/>
            <a:ext cx="838200" cy="396875"/>
          </a:xfrm>
          <a:prstGeom prst="rect">
            <a:avLst/>
          </a:prstGeom>
          <a:noFill/>
          <a:ln w="9525">
            <a:noFill/>
            <a:miter lim="800000"/>
            <a:headEnd/>
            <a:tailEnd/>
          </a:ln>
        </p:spPr>
        <p:txBody>
          <a:bodyPr lIns="0" rIns="0"/>
          <a:lstStyle/>
          <a:p>
            <a:r>
              <a:rPr lang="es-ES" sz="1200" b="1">
                <a:solidFill>
                  <a:schemeClr val="tx2"/>
                </a:solidFill>
                <a:latin typeface="Arial" pitchFamily="34" charset="0"/>
              </a:rPr>
              <a:t>Puesto</a:t>
            </a:r>
          </a:p>
          <a:p>
            <a:r>
              <a:rPr lang="es-ES" sz="1200" b="1">
                <a:solidFill>
                  <a:schemeClr val="tx2"/>
                </a:solidFill>
                <a:latin typeface="Arial" pitchFamily="34" charset="0"/>
              </a:rPr>
              <a:t>existente</a:t>
            </a:r>
          </a:p>
        </p:txBody>
      </p:sp>
      <p:sp>
        <p:nvSpPr>
          <p:cNvPr id="11282" name="Text Box 16"/>
          <p:cNvSpPr txBox="1">
            <a:spLocks noChangeArrowheads="1"/>
          </p:cNvSpPr>
          <p:nvPr/>
        </p:nvSpPr>
        <p:spPr bwMode="auto">
          <a:xfrm>
            <a:off x="8039100" y="3983038"/>
            <a:ext cx="838200" cy="396875"/>
          </a:xfrm>
          <a:prstGeom prst="rect">
            <a:avLst/>
          </a:prstGeom>
          <a:noFill/>
          <a:ln w="9525">
            <a:noFill/>
            <a:miter lim="800000"/>
            <a:headEnd/>
            <a:tailEnd/>
          </a:ln>
        </p:spPr>
        <p:txBody>
          <a:bodyPr lIns="0" rIns="0"/>
          <a:lstStyle/>
          <a:p>
            <a:r>
              <a:rPr lang="es-ES" sz="1200" b="1">
                <a:solidFill>
                  <a:schemeClr val="tx2"/>
                </a:solidFill>
                <a:latin typeface="Arial" pitchFamily="34" charset="0"/>
              </a:rPr>
              <a:t>Puesto</a:t>
            </a:r>
          </a:p>
          <a:p>
            <a:r>
              <a:rPr lang="es-ES" sz="1200" b="1">
                <a:solidFill>
                  <a:schemeClr val="tx2"/>
                </a:solidFill>
                <a:latin typeface="Arial" pitchFamily="34" charset="0"/>
              </a:rPr>
              <a:t>nuevo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s-ES_tradnl" smtClean="0"/>
              <a:t>Análisis y descripción de puestos de trabajo</a:t>
            </a:r>
            <a:endParaRPr lang="es-ES" smtClean="0"/>
          </a:p>
        </p:txBody>
      </p:sp>
      <p:sp>
        <p:nvSpPr>
          <p:cNvPr id="12291" name="Rectangle 3"/>
          <p:cNvSpPr>
            <a:spLocks noGrp="1" noChangeArrowheads="1"/>
          </p:cNvSpPr>
          <p:nvPr>
            <p:ph type="body" idx="1"/>
          </p:nvPr>
        </p:nvSpPr>
        <p:spPr/>
        <p:txBody>
          <a:bodyPr/>
          <a:lstStyle/>
          <a:p>
            <a:pPr eaLnBrk="1" hangingPunct="1">
              <a:lnSpc>
                <a:spcPct val="80000"/>
              </a:lnSpc>
            </a:pPr>
            <a:r>
              <a:rPr lang="es-ES" sz="2000" smtClean="0"/>
              <a:t>Recopilar información</a:t>
            </a:r>
          </a:p>
          <a:p>
            <a:pPr lvl="1" eaLnBrk="1" hangingPunct="1">
              <a:lnSpc>
                <a:spcPct val="90000"/>
              </a:lnSpc>
            </a:pPr>
            <a:r>
              <a:rPr lang="es-ES" sz="1800" smtClean="0"/>
              <a:t>Sobre las actividades que se realizan y se prevé que se realizarán, con qué tecnología, medios físicos,...</a:t>
            </a:r>
          </a:p>
          <a:p>
            <a:pPr lvl="1" eaLnBrk="1" hangingPunct="1">
              <a:lnSpc>
                <a:spcPct val="90000"/>
              </a:lnSpc>
            </a:pPr>
            <a:r>
              <a:rPr lang="es-ES" sz="1800" smtClean="0"/>
              <a:t>La percepción del empleado sobre el puesto</a:t>
            </a:r>
          </a:p>
          <a:p>
            <a:pPr lvl="1" eaLnBrk="1" hangingPunct="1">
              <a:lnSpc>
                <a:spcPct val="90000"/>
              </a:lnSpc>
            </a:pPr>
            <a:r>
              <a:rPr lang="es-ES" sz="1800" smtClean="0"/>
              <a:t>Capacidad y potencial del empleado en cuestión</a:t>
            </a:r>
          </a:p>
          <a:p>
            <a:pPr lvl="1" eaLnBrk="1" hangingPunct="1">
              <a:lnSpc>
                <a:spcPct val="90000"/>
              </a:lnSpc>
            </a:pPr>
            <a:r>
              <a:rPr lang="es-ES" sz="1800" smtClean="0"/>
              <a:t>Las normas y estándares aplicables al puesto y su resultado</a:t>
            </a:r>
          </a:p>
          <a:p>
            <a:pPr eaLnBrk="1" hangingPunct="1">
              <a:lnSpc>
                <a:spcPct val="80000"/>
              </a:lnSpc>
            </a:pPr>
            <a:r>
              <a:rPr lang="es-ES" sz="2000" smtClean="0"/>
              <a:t>Analizar la información sobre el puesto</a:t>
            </a:r>
          </a:p>
          <a:p>
            <a:pPr eaLnBrk="1" hangingPunct="1">
              <a:lnSpc>
                <a:spcPct val="80000"/>
              </a:lnSpc>
            </a:pPr>
            <a:r>
              <a:rPr lang="es-ES" sz="2000" smtClean="0"/>
              <a:t>Describir el puesto de trabajo y especificación de requisitos</a:t>
            </a:r>
          </a:p>
          <a:p>
            <a:pPr lvl="1" eaLnBrk="1" hangingPunct="1">
              <a:lnSpc>
                <a:spcPct val="90000"/>
              </a:lnSpc>
            </a:pPr>
            <a:r>
              <a:rPr lang="es-ES" sz="1800" smtClean="0"/>
              <a:t>Denominación del puesto</a:t>
            </a:r>
          </a:p>
          <a:p>
            <a:pPr lvl="1" eaLnBrk="1" hangingPunct="1">
              <a:lnSpc>
                <a:spcPct val="90000"/>
              </a:lnSpc>
            </a:pPr>
            <a:r>
              <a:rPr lang="es-ES" sz="1800" smtClean="0"/>
              <a:t>Ubicación en unidades organizativas</a:t>
            </a:r>
          </a:p>
          <a:p>
            <a:pPr lvl="1" eaLnBrk="1" hangingPunct="1">
              <a:lnSpc>
                <a:spcPct val="90000"/>
              </a:lnSpc>
            </a:pPr>
            <a:r>
              <a:rPr lang="es-ES" sz="1800" smtClean="0"/>
              <a:t>Supervisión que recibe y ejerce sobre otros</a:t>
            </a:r>
          </a:p>
          <a:p>
            <a:pPr lvl="1" eaLnBrk="1" hangingPunct="1">
              <a:lnSpc>
                <a:spcPct val="90000"/>
              </a:lnSpc>
            </a:pPr>
            <a:r>
              <a:rPr lang="es-ES" sz="1800" smtClean="0"/>
              <a:t>Resumen del objetivo del puesto</a:t>
            </a:r>
          </a:p>
          <a:p>
            <a:pPr lvl="1" eaLnBrk="1" hangingPunct="1">
              <a:lnSpc>
                <a:spcPct val="90000"/>
              </a:lnSpc>
            </a:pPr>
            <a:r>
              <a:rPr lang="es-ES" sz="1800" smtClean="0"/>
              <a:t>Cometidos y responsabilidades principales, tareas que lleva a cabo</a:t>
            </a:r>
          </a:p>
          <a:p>
            <a:pPr lvl="1" eaLnBrk="1" hangingPunct="1">
              <a:lnSpc>
                <a:spcPct val="90000"/>
              </a:lnSpc>
            </a:pPr>
            <a:r>
              <a:rPr lang="es-ES" sz="1800" smtClean="0"/>
              <a:t>Requisitos para ocupar el puesto: perfil (CHA)</a:t>
            </a:r>
          </a:p>
          <a:p>
            <a:pPr lvl="1" eaLnBrk="1" hangingPunct="1">
              <a:lnSpc>
                <a:spcPct val="90000"/>
              </a:lnSpc>
            </a:pPr>
            <a:r>
              <a:rPr lang="es-ES" sz="1800" smtClean="0"/>
              <a:t>Contexto del puesto de trabajo: entorno físico, condicionantes, riesgos,  normativas legales aplicables, etc.</a:t>
            </a:r>
          </a:p>
          <a:p>
            <a:pPr eaLnBrk="1" hangingPunct="1">
              <a:lnSpc>
                <a:spcPct val="80000"/>
              </a:lnSpc>
            </a:pPr>
            <a:r>
              <a:rPr lang="es-ES" sz="2000" smtClean="0"/>
              <a:t>Fichas de descripción &gt; manual ADP</a:t>
            </a:r>
          </a:p>
        </p:txBody>
      </p:sp>
      <p:pic>
        <p:nvPicPr>
          <p:cNvPr id="12292" name="Picture 15" descr="IE">
            <a:hlinkClick r:id="rId3"/>
          </p:cNvPr>
          <p:cNvPicPr>
            <a:picLocks noChangeAspect="1" noChangeArrowheads="1"/>
          </p:cNvPicPr>
          <p:nvPr/>
        </p:nvPicPr>
        <p:blipFill>
          <a:blip r:embed="rId4" cstate="print"/>
          <a:srcRect/>
          <a:stretch>
            <a:fillRect/>
          </a:stretch>
        </p:blipFill>
        <p:spPr bwMode="auto">
          <a:xfrm>
            <a:off x="8243888" y="5805488"/>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900" b="0" i="0" u="none" strike="noStrike" cap="none" normalizeH="0" baseline="0" smtClean="0">
            <a:ln>
              <a:noFill/>
            </a:ln>
            <a:solidFill>
              <a:schemeClr val="bg1"/>
            </a:solidFill>
            <a:effectLst/>
            <a:latin typeface="apt"/>
          </a:defRPr>
        </a:defPPr>
      </a:lstStyle>
    </a:spDef>
    <a:ln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900" b="0" i="0" u="none" strike="noStrike" cap="none" normalizeH="0" baseline="0" smtClean="0">
            <a:ln>
              <a:noFill/>
            </a:ln>
            <a:solidFill>
              <a:schemeClr val="bg1"/>
            </a:solidFill>
            <a:effectLst/>
            <a:latin typeface="apt"/>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l'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l'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5264</TotalTime>
  <Words>7577</Words>
  <Application>Microsoft Office PowerPoint</Application>
  <PresentationFormat>Presentación en pantalla (4:3)</PresentationFormat>
  <Paragraphs>853</Paragraphs>
  <Slides>52</Slides>
  <Notes>16</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52</vt:i4>
      </vt:variant>
    </vt:vector>
  </HeadingPairs>
  <TitlesOfParts>
    <vt:vector size="54" baseType="lpstr">
      <vt:lpstr>Diseño predeterminado</vt:lpstr>
      <vt:lpstr>Image</vt:lpstr>
      <vt:lpstr>Recursos Humanos</vt:lpstr>
      <vt:lpstr>Índice</vt:lpstr>
      <vt:lpstr>Objetivos del área de RRHH</vt:lpstr>
      <vt:lpstr>Importancia creciente de la gestión de RRHH</vt:lpstr>
      <vt:lpstr>El departamento de RRHH en la estructura</vt:lpstr>
      <vt:lpstr>Principales funciones del área de RRHH</vt:lpstr>
      <vt:lpstr>Análisis y descripción de puestos de trabajo</vt:lpstr>
      <vt:lpstr>Análisis y descripción de puestos de trabajo</vt:lpstr>
      <vt:lpstr>Análisis y descripción de puestos de trabajo</vt:lpstr>
      <vt:lpstr>Planificación de los RRHH</vt:lpstr>
      <vt:lpstr>Planificación de los RRHH</vt:lpstr>
      <vt:lpstr>Reclutamiento</vt:lpstr>
      <vt:lpstr>Reclutamiento</vt:lpstr>
      <vt:lpstr>Reclutamiento</vt:lpstr>
      <vt:lpstr>Reclutamiento</vt:lpstr>
      <vt:lpstr>Selección y orientación</vt:lpstr>
      <vt:lpstr>Selección y orientación</vt:lpstr>
      <vt:lpstr>Selección y orientación</vt:lpstr>
      <vt:lpstr>Selección y orientación</vt:lpstr>
      <vt:lpstr>Selección y orientación: instrumentos de selección</vt:lpstr>
      <vt:lpstr>Selección y orientación: instrumentos de selección</vt:lpstr>
      <vt:lpstr>Selección y orientación: instrumentos de selección</vt:lpstr>
      <vt:lpstr>Selección y orientación: orientación</vt:lpstr>
      <vt:lpstr>Formación y perfeccionamiento</vt:lpstr>
      <vt:lpstr>Formación y perfeccionamiento</vt:lpstr>
      <vt:lpstr>Formación y perfeccionamiento</vt:lpstr>
      <vt:lpstr>Formación y perfeccionamiento: métodos y medios</vt:lpstr>
      <vt:lpstr>Gestión y Planificación de carreras profesionales</vt:lpstr>
      <vt:lpstr>Gestión y Planificación de carreras profesionales</vt:lpstr>
      <vt:lpstr>Evaluación del rendimiento</vt:lpstr>
      <vt:lpstr>Evaluación del rendimiento</vt:lpstr>
      <vt:lpstr>Evaluación del rendimiento</vt:lpstr>
      <vt:lpstr>Retribución</vt:lpstr>
      <vt:lpstr>Retribución:retribuciones directas</vt:lpstr>
      <vt:lpstr>Retribución:retribuciones directas</vt:lpstr>
      <vt:lpstr>Retribución:retribuciones directas</vt:lpstr>
      <vt:lpstr>Retribución:retribuciones directas</vt:lpstr>
      <vt:lpstr>Retribución:retribuciones directas</vt:lpstr>
      <vt:lpstr>Retribución:retribuciones directas</vt:lpstr>
      <vt:lpstr>Retribución:retribuciones directas</vt:lpstr>
      <vt:lpstr>Retribución:retribuciones directas</vt:lpstr>
      <vt:lpstr>Retribución:retribuciones directas</vt:lpstr>
      <vt:lpstr>Retribución:retribuciones indirectas</vt:lpstr>
      <vt:lpstr>Retribución:retribuciones indirectas</vt:lpstr>
      <vt:lpstr>Retribución:retribuciones indirectas</vt:lpstr>
      <vt:lpstr>La contractació</vt:lpstr>
      <vt:lpstr>La contractació</vt:lpstr>
      <vt:lpstr>La contractació</vt:lpstr>
      <vt:lpstr>Presentación de PowerPoint</vt:lpstr>
      <vt:lpstr>Presentación de PowerPoint</vt:lpstr>
      <vt:lpstr>La contractació</vt:lpstr>
      <vt:lpstr>La contractació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Joan Carles Gil</cp:lastModifiedBy>
  <cp:revision>374</cp:revision>
  <dcterms:created xsi:type="dcterms:W3CDTF">1601-01-01T00:00:00Z</dcterms:created>
  <dcterms:modified xsi:type="dcterms:W3CDTF">2014-02-10T10:59:31Z</dcterms:modified>
</cp:coreProperties>
</file>