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1a03459f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a03459f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1a03459ff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a03459ff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a03459f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a03459f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1a03459ff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1a03459ff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251d2c6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251d2c6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1a03459f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1a03459f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Audio_signal_processing" TargetMode="External"/><Relationship Id="rId4" Type="http://schemas.openxmlformats.org/officeDocument/2006/relationships/hyperlink" Target="https://en.wikipedia.org/wiki/Active_noise_control" TargetMode="External"/><Relationship Id="rId10" Type="http://schemas.openxmlformats.org/officeDocument/2006/relationships/hyperlink" Target="https://www.dspguide.com/ch22/7.htm" TargetMode="External"/><Relationship Id="rId9" Type="http://schemas.openxmlformats.org/officeDocument/2006/relationships/hyperlink" Target="https://krisp.ai/?gclid=CjwKCAiA7dKMBhBCEiwAO_crFMCISCBQYvb5mi-WUqQpXMDit-l0Du1uvNfBL6CClO5aEWohNa2uqxoC4J0QAvD_BwE" TargetMode="External"/><Relationship Id="rId5" Type="http://schemas.openxmlformats.org/officeDocument/2006/relationships/hyperlink" Target="https://www.wise-geek.com/what-is-audio-processing.htm" TargetMode="External"/><Relationship Id="rId6" Type="http://schemas.openxmlformats.org/officeDocument/2006/relationships/hyperlink" Target="https://towardsdatascience.com/how-to-apply-machine-learning-and-deep-learning-methods-to-audio-analysis-615e286fcbbc" TargetMode="External"/><Relationship Id="rId7" Type="http://schemas.openxmlformats.org/officeDocument/2006/relationships/hyperlink" Target="https://processing.org/reference/libraries/sound/index.html" TargetMode="External"/><Relationship Id="rId8" Type="http://schemas.openxmlformats.org/officeDocument/2006/relationships/hyperlink" Target="https://electronics.sony.com/headphones-connect-ap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398150" y="1370500"/>
            <a:ext cx="6765000" cy="156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EC601:Photonics chips in machine learning on audio process </a:t>
            </a:r>
            <a:endParaRPr/>
          </a:p>
          <a:p>
            <a:pPr indent="0" lvl="0" marL="0" rtl="0" algn="l">
              <a:spcBef>
                <a:spcPts val="0"/>
              </a:spcBef>
              <a:spcAft>
                <a:spcPts val="0"/>
              </a:spcAft>
              <a:buNone/>
            </a:pPr>
            <a:r>
              <a:rPr lang="en"/>
              <a:t>Sprint 3</a:t>
            </a:r>
            <a:endParaRPr/>
          </a:p>
        </p:txBody>
      </p:sp>
      <p:sp>
        <p:nvSpPr>
          <p:cNvPr id="87" name="Google Shape;87;p13"/>
          <p:cNvSpPr txBox="1"/>
          <p:nvPr>
            <p:ph idx="1" type="subTitle"/>
          </p:nvPr>
        </p:nvSpPr>
        <p:spPr>
          <a:xfrm>
            <a:off x="1398150" y="3827025"/>
            <a:ext cx="3663300" cy="5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Team 16: Taozhan Zhang</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Concept about Audio Processing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a:t>Audio processing, also called audio signal processing, is a type of signal processing electronic manipulation of audio signals, which are the electronic representations of sound waves. It include A/D convert, signal sampling, audio filtering, signal modulation, etc. In actual application, the digital audio signal processing is more popular as it allows greater control for the audio signal, especially when applying the machine learning techniques on it.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 Active Noise Control</a:t>
            </a:r>
            <a:endParaRPr sz="2661"/>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b="1" lang="en"/>
              <a:t>Active Noise Control</a:t>
            </a:r>
            <a:r>
              <a:rPr lang="en"/>
              <a:t>: Also known as active noise cancellation, adding a converted phase audio wave to offset unwanted noise. To gather the noise, additional microphone is necessary to integrate in the equipment and convert the analog signal to digital signal via a processing unit then generate the converting sound and returning to the channel of speakers.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Application Products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0" y="2571750"/>
            <a:ext cx="3259151" cy="1929150"/>
          </a:xfrm>
          <a:prstGeom prst="rect">
            <a:avLst/>
          </a:prstGeom>
          <a:noFill/>
          <a:ln>
            <a:noFill/>
          </a:ln>
        </p:spPr>
      </p:pic>
      <p:pic>
        <p:nvPicPr>
          <p:cNvPr id="107" name="Google Shape;107;p16"/>
          <p:cNvPicPr preferRelativeResize="0"/>
          <p:nvPr/>
        </p:nvPicPr>
        <p:blipFill>
          <a:blip r:embed="rId4">
            <a:alphaModFix/>
          </a:blip>
          <a:stretch>
            <a:fillRect/>
          </a:stretch>
        </p:blipFill>
        <p:spPr>
          <a:xfrm>
            <a:off x="4033350" y="2196450"/>
            <a:ext cx="2304450" cy="2304450"/>
          </a:xfrm>
          <a:prstGeom prst="rect">
            <a:avLst/>
          </a:prstGeom>
          <a:noFill/>
          <a:ln>
            <a:noFill/>
          </a:ln>
        </p:spPr>
      </p:pic>
      <p:pic>
        <p:nvPicPr>
          <p:cNvPr id="108" name="Google Shape;108;p16"/>
          <p:cNvPicPr preferRelativeResize="0"/>
          <p:nvPr/>
        </p:nvPicPr>
        <p:blipFill>
          <a:blip r:embed="rId5">
            <a:alphaModFix/>
          </a:blip>
          <a:stretch>
            <a:fillRect/>
          </a:stretch>
        </p:blipFill>
        <p:spPr>
          <a:xfrm>
            <a:off x="7112000" y="2245625"/>
            <a:ext cx="1495250" cy="220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Sprint 4</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some c++/python libraries to program the appropriate  and working example code and test it under some specific </a:t>
            </a:r>
            <a:r>
              <a:rPr lang="en"/>
              <a:t>scenarios</a:t>
            </a:r>
            <a:endParaRPr/>
          </a:p>
          <a:p>
            <a:pPr indent="0" lvl="0" marL="0" rtl="0" algn="l">
              <a:spcBef>
                <a:spcPts val="1200"/>
              </a:spcBef>
              <a:spcAft>
                <a:spcPts val="0"/>
              </a:spcAft>
              <a:buNone/>
            </a:pPr>
            <a:r>
              <a:rPr lang="en"/>
              <a:t>Researching on the exist applications and embedded features on some products to know how it grade the noise level in the surroundings and handle the noise accordingly(sony headphones connect, i.e.)</a:t>
            </a:r>
            <a:endParaRPr/>
          </a:p>
          <a:p>
            <a:pPr indent="0" lvl="0" marL="0" rtl="0" algn="l">
              <a:spcBef>
                <a:spcPts val="1200"/>
              </a:spcBef>
              <a:spcAft>
                <a:spcPts val="0"/>
              </a:spcAft>
              <a:buNone/>
            </a:pPr>
            <a:r>
              <a:rPr lang="en"/>
              <a:t>Researching on the possible further application relative to the photonic chips</a:t>
            </a:r>
            <a:endParaRPr/>
          </a:p>
          <a:p>
            <a:pPr indent="0" lvl="0" marL="0" rtl="0" algn="l">
              <a:spcBef>
                <a:spcPts val="1200"/>
              </a:spcBef>
              <a:spcAft>
                <a:spcPts val="1200"/>
              </a:spcAft>
              <a:buNone/>
            </a:pPr>
            <a:r>
              <a:rPr lang="en"/>
              <a:t>Learning more details about how the machine learning is applied in the audio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149" u="sng">
                <a:solidFill>
                  <a:schemeClr val="hlink"/>
                </a:solidFill>
                <a:hlinkClick r:id="rId3"/>
              </a:rPr>
              <a:t>https://en.wikipedia.org/wiki/Audio_signal_processing</a:t>
            </a:r>
            <a:endParaRPr sz="5149"/>
          </a:p>
          <a:p>
            <a:pPr indent="0" lvl="0" marL="0" rtl="0" algn="l">
              <a:spcBef>
                <a:spcPts val="1200"/>
              </a:spcBef>
              <a:spcAft>
                <a:spcPts val="0"/>
              </a:spcAft>
              <a:buNone/>
            </a:pPr>
            <a:r>
              <a:rPr lang="en" sz="5149" u="sng">
                <a:solidFill>
                  <a:schemeClr val="hlink"/>
                </a:solidFill>
                <a:hlinkClick r:id="rId4"/>
              </a:rPr>
              <a:t>https://en.wikipedia.org/wiki/Active_noise_control</a:t>
            </a:r>
            <a:endParaRPr sz="5149"/>
          </a:p>
          <a:p>
            <a:pPr indent="0" lvl="0" marL="0" rtl="0" algn="l">
              <a:spcBef>
                <a:spcPts val="1200"/>
              </a:spcBef>
              <a:spcAft>
                <a:spcPts val="0"/>
              </a:spcAft>
              <a:buNone/>
            </a:pPr>
            <a:r>
              <a:rPr lang="en" sz="5149" u="sng">
                <a:solidFill>
                  <a:schemeClr val="hlink"/>
                </a:solidFill>
                <a:hlinkClick r:id="rId5"/>
              </a:rPr>
              <a:t>https://www.wise-geek.com/what-is-audio-processing.htm</a:t>
            </a:r>
            <a:endParaRPr sz="5149"/>
          </a:p>
          <a:p>
            <a:pPr indent="0" lvl="0" marL="0" rtl="0" algn="l">
              <a:spcBef>
                <a:spcPts val="1200"/>
              </a:spcBef>
              <a:spcAft>
                <a:spcPts val="0"/>
              </a:spcAft>
              <a:buNone/>
            </a:pPr>
            <a:r>
              <a:rPr lang="en" sz="5149" u="sng">
                <a:solidFill>
                  <a:schemeClr val="hlink"/>
                </a:solidFill>
                <a:hlinkClick r:id="rId6"/>
              </a:rPr>
              <a:t>https://towardsdatascience.com/how-to-apply-machine-learning-and-deep-learning-methods-to-audio-analysis-615e286fcbbc</a:t>
            </a:r>
            <a:endParaRPr sz="5149"/>
          </a:p>
          <a:p>
            <a:pPr indent="0" lvl="0" marL="0" rtl="0" algn="l">
              <a:spcBef>
                <a:spcPts val="1200"/>
              </a:spcBef>
              <a:spcAft>
                <a:spcPts val="0"/>
              </a:spcAft>
              <a:buNone/>
            </a:pPr>
            <a:r>
              <a:rPr lang="en" sz="5149" u="sng">
                <a:solidFill>
                  <a:schemeClr val="hlink"/>
                </a:solidFill>
                <a:hlinkClick r:id="rId7"/>
              </a:rPr>
              <a:t>https://processing.org/reference/libraries/sound/index.html</a:t>
            </a:r>
            <a:endParaRPr sz="5149"/>
          </a:p>
          <a:p>
            <a:pPr indent="0" lvl="0" marL="0" rtl="0" algn="l">
              <a:spcBef>
                <a:spcPts val="1200"/>
              </a:spcBef>
              <a:spcAft>
                <a:spcPts val="0"/>
              </a:spcAft>
              <a:buNone/>
            </a:pPr>
            <a:r>
              <a:rPr lang="en" sz="5149" u="sng">
                <a:solidFill>
                  <a:schemeClr val="hlink"/>
                </a:solidFill>
                <a:hlinkClick r:id="rId8"/>
              </a:rPr>
              <a:t>https://electronics.sony.com/headphones-connect-app</a:t>
            </a:r>
            <a:endParaRPr sz="5149"/>
          </a:p>
          <a:p>
            <a:pPr indent="0" lvl="0" marL="0" rtl="0" algn="l">
              <a:spcBef>
                <a:spcPts val="1200"/>
              </a:spcBef>
              <a:spcAft>
                <a:spcPts val="0"/>
              </a:spcAft>
              <a:buNone/>
            </a:pPr>
            <a:r>
              <a:rPr lang="en" sz="5149" u="sng">
                <a:solidFill>
                  <a:schemeClr val="hlink"/>
                </a:solidFill>
                <a:hlinkClick r:id="rId9"/>
              </a:rPr>
              <a:t>https://krisp.ai/?gclid=CjwKCAiA7dKMBhBCEiwAO_crFMCISCBQYvb5mi-WUqQpXMDit-l0Du1uvNfBL6CClO5aEWohNa2uqxoC4J0QAvD_BwE</a:t>
            </a:r>
            <a:endParaRPr sz="5149"/>
          </a:p>
          <a:p>
            <a:pPr indent="0" lvl="0" marL="0" rtl="0" algn="l">
              <a:spcBef>
                <a:spcPts val="1200"/>
              </a:spcBef>
              <a:spcAft>
                <a:spcPts val="0"/>
              </a:spcAft>
              <a:buNone/>
            </a:pPr>
            <a:r>
              <a:rPr lang="en" sz="5149" u="sng">
                <a:solidFill>
                  <a:schemeClr val="hlink"/>
                </a:solidFill>
                <a:hlinkClick r:id="rId10"/>
              </a:rPr>
              <a:t>https://www.dspguide.com/ch22/7.htm</a:t>
            </a:r>
            <a:endParaRPr sz="5149"/>
          </a:p>
          <a:p>
            <a:pPr indent="0" lvl="0" marL="0" rtl="0" algn="l">
              <a:spcBef>
                <a:spcPts val="1200"/>
              </a:spcBef>
              <a:spcAft>
                <a:spcPts val="0"/>
              </a:spcAft>
              <a:buNone/>
            </a:pPr>
            <a:r>
              <a:t/>
            </a:r>
            <a:endParaRPr sz="5149"/>
          </a:p>
          <a:p>
            <a:pPr indent="0" lvl="0" marL="0" rtl="0" algn="l">
              <a:spcBef>
                <a:spcPts val="1200"/>
              </a:spcBef>
              <a:spcAft>
                <a:spcPts val="0"/>
              </a:spcAft>
              <a:buNone/>
            </a:pPr>
            <a:r>
              <a:t/>
            </a:r>
            <a:endParaRPr sz="5149"/>
          </a:p>
          <a:p>
            <a:pPr indent="0" lvl="0" marL="0" rtl="0" algn="l">
              <a:spcBef>
                <a:spcPts val="1200"/>
              </a:spcBef>
              <a:spcAft>
                <a:spcPts val="0"/>
              </a:spcAft>
              <a:buNone/>
            </a:pPr>
            <a:r>
              <a:t/>
            </a:r>
            <a:endParaRPr sz="5149"/>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SzPts val="990"/>
              <a:buNone/>
            </a:pPr>
            <a:r>
              <a:rPr lang="en" sz="3040"/>
              <a:t>Thank you!</a:t>
            </a:r>
            <a:endParaRPr sz="304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