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64" r:id="rId9"/>
    <p:sldId id="273" r:id="rId10"/>
    <p:sldId id="265" r:id="rId11"/>
    <p:sldId id="263" r:id="rId12"/>
    <p:sldId id="259" r:id="rId13"/>
    <p:sldId id="262" r:id="rId14"/>
    <p:sldId id="260" r:id="rId15"/>
    <p:sldId id="261" r:id="rId16"/>
    <p:sldId id="26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A367-47AF-438F-BAD4-8D00B2EECD82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42F1-5819-47D8-842A-1E1CB158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7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A367-47AF-438F-BAD4-8D00B2EECD82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42F1-5819-47D8-842A-1E1CB158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94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A367-47AF-438F-BAD4-8D00B2EECD82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42F1-5819-47D8-842A-1E1CB158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4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A367-47AF-438F-BAD4-8D00B2EECD82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42F1-5819-47D8-842A-1E1CB158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26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A367-47AF-438F-BAD4-8D00B2EECD82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42F1-5819-47D8-842A-1E1CB158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A367-47AF-438F-BAD4-8D00B2EECD82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42F1-5819-47D8-842A-1E1CB158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A367-47AF-438F-BAD4-8D00B2EECD82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42F1-5819-47D8-842A-1E1CB158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20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A367-47AF-438F-BAD4-8D00B2EECD82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42F1-5819-47D8-842A-1E1CB158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22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A367-47AF-438F-BAD4-8D00B2EECD82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42F1-5819-47D8-842A-1E1CB158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83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A367-47AF-438F-BAD4-8D00B2EECD82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42F1-5819-47D8-842A-1E1CB158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0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A367-47AF-438F-BAD4-8D00B2EECD82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42F1-5819-47D8-842A-1E1CB158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54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A367-47AF-438F-BAD4-8D00B2EECD82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742F1-5819-47D8-842A-1E1CB1581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2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Hybrid Motor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778"/>
            <a:ext cx="9144000" cy="1655762"/>
          </a:xfrm>
        </p:spPr>
        <p:txBody>
          <a:bodyPr/>
          <a:lstStyle/>
          <a:p>
            <a:r>
              <a:rPr lang="en-CA" dirty="0"/>
              <a:t>Benjamin Klammer</a:t>
            </a:r>
          </a:p>
        </p:txBody>
      </p:sp>
    </p:spTree>
    <p:extLst>
      <p:ext uri="{BB962C8B-B14F-4D97-AF65-F5344CB8AC3E}">
        <p14:creationId xmlns:p14="http://schemas.microsoft.com/office/powerpoint/2010/main" val="137625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6704"/>
            <a:ext cx="10515600" cy="1325563"/>
          </a:xfrm>
        </p:spPr>
        <p:txBody>
          <a:bodyPr/>
          <a:lstStyle/>
          <a:p>
            <a:r>
              <a:rPr lang="en-CA" dirty="0"/>
              <a:t>Combustion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25563"/>
            <a:ext cx="10515600" cy="5509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Mass Balance</a:t>
            </a:r>
          </a:p>
          <a:p>
            <a:r>
              <a:rPr lang="en-CA" dirty="0"/>
              <a:t>Unsteady, for each species individually</a:t>
            </a:r>
          </a:p>
          <a:p>
            <a:pPr lvl="1"/>
            <a:r>
              <a:rPr lang="en-CA" dirty="0"/>
              <a:t>Inputs:	 </a:t>
            </a:r>
            <a:r>
              <a:rPr lang="en-CA" dirty="0" err="1"/>
              <a:t>ṁ</a:t>
            </a:r>
            <a:r>
              <a:rPr lang="en-CA" baseline="-25000" dirty="0" err="1"/>
              <a:t>e</a:t>
            </a:r>
            <a:r>
              <a:rPr lang="en-CA" dirty="0"/>
              <a:t>, </a:t>
            </a:r>
            <a:r>
              <a:rPr lang="en-CA" dirty="0" err="1"/>
              <a:t>ṁ</a:t>
            </a:r>
            <a:r>
              <a:rPr lang="en-CA" baseline="-25000" dirty="0" err="1"/>
              <a:t>f</a:t>
            </a:r>
            <a:r>
              <a:rPr lang="en-CA" dirty="0"/>
              <a:t>, </a:t>
            </a:r>
            <a:r>
              <a:rPr lang="en-CA" dirty="0" err="1"/>
              <a:t>ṁ</a:t>
            </a:r>
            <a:r>
              <a:rPr lang="en-CA" baseline="-25000" dirty="0" err="1"/>
              <a:t>ox,i</a:t>
            </a:r>
            <a:r>
              <a:rPr lang="en-CA" dirty="0"/>
              <a:t>, v, O/F, p, </a:t>
            </a:r>
            <a:r>
              <a:rPr lang="en-CA" dirty="0" err="1"/>
              <a:t>MuleSimCEA</a:t>
            </a:r>
            <a:endParaRPr lang="en-CA" dirty="0"/>
          </a:p>
          <a:p>
            <a:pPr lvl="1"/>
            <a:r>
              <a:rPr lang="en-CA" dirty="0"/>
              <a:t>Outputs:	</a:t>
            </a:r>
            <a:r>
              <a:rPr lang="en-CA" dirty="0" err="1"/>
              <a:t>dm</a:t>
            </a:r>
            <a:r>
              <a:rPr lang="en-CA" baseline="-25000" dirty="0" err="1"/>
              <a:t>k</a:t>
            </a:r>
            <a:r>
              <a:rPr lang="en-CA" dirty="0"/>
              <a:t>/</a:t>
            </a:r>
            <a:r>
              <a:rPr lang="en-CA" dirty="0" err="1"/>
              <a:t>dt</a:t>
            </a:r>
            <a:r>
              <a:rPr lang="en-CA" dirty="0"/>
              <a:t>, </a:t>
            </a:r>
            <a:r>
              <a:rPr lang="en-CA" dirty="0" err="1"/>
              <a:t>dm</a:t>
            </a:r>
            <a:r>
              <a:rPr lang="en-CA" dirty="0"/>
              <a:t>/</a:t>
            </a:r>
            <a:r>
              <a:rPr lang="en-CA" dirty="0" err="1"/>
              <a:t>dt</a:t>
            </a:r>
            <a:endParaRPr lang="en-CA" dirty="0"/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b="1" dirty="0"/>
              <a:t>Energy Balance </a:t>
            </a:r>
          </a:p>
          <a:p>
            <a:r>
              <a:rPr lang="en-CA" dirty="0"/>
              <a:t>Unsteady, </a:t>
            </a:r>
          </a:p>
          <a:p>
            <a:pPr lvl="1"/>
            <a:r>
              <a:rPr lang="en-CA" dirty="0"/>
              <a:t>Inputs:	</a:t>
            </a:r>
            <a:r>
              <a:rPr lang="en-CA" dirty="0" err="1"/>
              <a:t>ṁ</a:t>
            </a:r>
            <a:r>
              <a:rPr lang="en-CA" baseline="-25000" dirty="0" err="1"/>
              <a:t>ox,i</a:t>
            </a:r>
            <a:r>
              <a:rPr lang="en-CA" dirty="0"/>
              <a:t>, </a:t>
            </a:r>
            <a:r>
              <a:rPr lang="en-CA" dirty="0" err="1"/>
              <a:t>h</a:t>
            </a:r>
            <a:r>
              <a:rPr lang="en-CA" baseline="-25000" dirty="0" err="1"/>
              <a:t>ox,i</a:t>
            </a:r>
            <a:r>
              <a:rPr lang="en-CA" dirty="0"/>
              <a:t>, </a:t>
            </a:r>
            <a:r>
              <a:rPr lang="en-CA" dirty="0" err="1"/>
              <a:t>v</a:t>
            </a:r>
            <a:r>
              <a:rPr lang="en-CA" baseline="-25000" dirty="0" err="1"/>
              <a:t>ox,i</a:t>
            </a:r>
            <a:r>
              <a:rPr lang="en-CA" dirty="0"/>
              <a:t>, </a:t>
            </a:r>
            <a:r>
              <a:rPr lang="en-CA" dirty="0" err="1"/>
              <a:t>ṁ</a:t>
            </a:r>
            <a:r>
              <a:rPr lang="en-CA" baseline="-25000" dirty="0" err="1"/>
              <a:t>f</a:t>
            </a:r>
            <a:r>
              <a:rPr lang="en-CA" dirty="0"/>
              <a:t>,</a:t>
            </a:r>
          </a:p>
          <a:p>
            <a:pPr marL="457200" lvl="1" indent="0">
              <a:buNone/>
            </a:pPr>
            <a:r>
              <a:rPr lang="en-CA" dirty="0"/>
              <a:t>		</a:t>
            </a:r>
            <a:r>
              <a:rPr lang="en-CA" dirty="0" err="1"/>
              <a:t>h</a:t>
            </a:r>
            <a:r>
              <a:rPr lang="en-CA" baseline="-25000" dirty="0" err="1"/>
              <a:t>f</a:t>
            </a:r>
            <a:r>
              <a:rPr lang="en-CA" dirty="0"/>
              <a:t>, </a:t>
            </a:r>
            <a:r>
              <a:rPr lang="en-CA" dirty="0" err="1"/>
              <a:t>ṁ</a:t>
            </a:r>
            <a:r>
              <a:rPr lang="en-CA" baseline="-25000" dirty="0" err="1"/>
              <a:t>e</a:t>
            </a:r>
            <a:r>
              <a:rPr lang="en-CA" dirty="0"/>
              <a:t>, v, h, Q, dv/</a:t>
            </a:r>
            <a:r>
              <a:rPr lang="en-CA" dirty="0" err="1"/>
              <a:t>dt</a:t>
            </a:r>
            <a:endParaRPr lang="en-CA" dirty="0"/>
          </a:p>
          <a:p>
            <a:pPr lvl="1"/>
            <a:r>
              <a:rPr lang="en-CA" dirty="0"/>
              <a:t>Outputs:	</a:t>
            </a:r>
            <a:r>
              <a:rPr lang="en-CA" dirty="0" err="1"/>
              <a:t>dE</a:t>
            </a:r>
            <a:r>
              <a:rPr lang="en-CA" dirty="0"/>
              <a:t>/</a:t>
            </a:r>
            <a:r>
              <a:rPr lang="en-CA" dirty="0" err="1"/>
              <a:t>dt</a:t>
            </a:r>
            <a:r>
              <a:rPr lang="en-CA" dirty="0"/>
              <a:t>, </a:t>
            </a:r>
            <a:r>
              <a:rPr lang="en-CA" dirty="0" err="1"/>
              <a:t>dT</a:t>
            </a:r>
            <a:r>
              <a:rPr lang="en-CA" dirty="0"/>
              <a:t>/</a:t>
            </a:r>
            <a:r>
              <a:rPr lang="en-CA" dirty="0" err="1"/>
              <a:t>dt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2782094"/>
            <a:ext cx="6304762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7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763"/>
            <a:ext cx="10515600" cy="1325563"/>
          </a:xfrm>
        </p:spPr>
        <p:txBody>
          <a:bodyPr/>
          <a:lstStyle/>
          <a:p>
            <a:r>
              <a:rPr lang="en-CA" dirty="0"/>
              <a:t>Nozzle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4934"/>
            <a:ext cx="9655629" cy="553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Combustion chamber state properties</a:t>
            </a:r>
          </a:p>
          <a:p>
            <a:r>
              <a:rPr lang="en-CA" dirty="0"/>
              <a:t>Ideal gas law</a:t>
            </a:r>
          </a:p>
          <a:p>
            <a:pPr lvl="1"/>
            <a:r>
              <a:rPr lang="en-CA" dirty="0"/>
              <a:t>Inputs:	</a:t>
            </a:r>
            <a:r>
              <a:rPr lang="en-CA" dirty="0" err="1"/>
              <a:t>m</a:t>
            </a:r>
            <a:r>
              <a:rPr lang="en-CA" baseline="-25000" dirty="0" err="1"/>
              <a:t>k</a:t>
            </a:r>
            <a:r>
              <a:rPr lang="en-CA" dirty="0"/>
              <a:t>, T,  r  </a:t>
            </a:r>
          </a:p>
          <a:p>
            <a:pPr lvl="1"/>
            <a:r>
              <a:rPr lang="en-CA" dirty="0"/>
              <a:t>Outputs:	</a:t>
            </a:r>
            <a:r>
              <a:rPr lang="el-GR" dirty="0"/>
              <a:t>ρ</a:t>
            </a:r>
            <a:r>
              <a:rPr lang="en-CA" dirty="0"/>
              <a:t>, h, R, </a:t>
            </a:r>
            <a:r>
              <a:rPr lang="en-CA" dirty="0" err="1"/>
              <a:t>c</a:t>
            </a:r>
            <a:r>
              <a:rPr lang="en-CA" baseline="-25000" dirty="0" err="1"/>
              <a:t>p</a:t>
            </a:r>
            <a:r>
              <a:rPr lang="en-CA" dirty="0"/>
              <a:t>, c</a:t>
            </a:r>
            <a:r>
              <a:rPr lang="en-CA" baseline="-25000" dirty="0"/>
              <a:t>v</a:t>
            </a:r>
            <a:r>
              <a:rPr lang="en-CA" dirty="0"/>
              <a:t>, k, u, p </a:t>
            </a:r>
          </a:p>
          <a:p>
            <a:pPr marL="0" indent="0">
              <a:buNone/>
            </a:pPr>
            <a:r>
              <a:rPr lang="en-CA" b="1" dirty="0"/>
              <a:t>Nozzle model</a:t>
            </a:r>
          </a:p>
          <a:p>
            <a:r>
              <a:rPr lang="en-CA" dirty="0"/>
              <a:t>Ideal nozzle, choked flow, constant specific heats</a:t>
            </a:r>
          </a:p>
          <a:p>
            <a:pPr lvl="1"/>
            <a:r>
              <a:rPr lang="en-CA" dirty="0"/>
              <a:t>Inputs:	T, v, </a:t>
            </a:r>
            <a:r>
              <a:rPr lang="en-CA" dirty="0" err="1"/>
              <a:t>c</a:t>
            </a:r>
            <a:r>
              <a:rPr lang="en-CA" baseline="-25000" dirty="0" err="1"/>
              <a:t>p</a:t>
            </a:r>
            <a:r>
              <a:rPr lang="en-CA" dirty="0"/>
              <a:t>, R, k, </a:t>
            </a:r>
            <a:r>
              <a:rPr lang="el-GR" dirty="0"/>
              <a:t>ρ</a:t>
            </a:r>
            <a:endParaRPr lang="en-CA" dirty="0"/>
          </a:p>
          <a:p>
            <a:pPr lvl="1"/>
            <a:r>
              <a:rPr lang="en-CA" dirty="0"/>
              <a:t>Outputs:	</a:t>
            </a:r>
            <a:r>
              <a:rPr lang="en-CA" dirty="0" err="1"/>
              <a:t>ṁ</a:t>
            </a:r>
            <a:r>
              <a:rPr lang="en-CA" baseline="-25000" dirty="0" err="1"/>
              <a:t>e</a:t>
            </a:r>
            <a:r>
              <a:rPr lang="en-CA" dirty="0"/>
              <a:t>, v, dv/</a:t>
            </a:r>
            <a:r>
              <a:rPr lang="en-CA" dirty="0" err="1"/>
              <a:t>dt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23" y="1109264"/>
            <a:ext cx="3761905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7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4935"/>
            <a:ext cx="10515600" cy="1325563"/>
          </a:xfrm>
        </p:spPr>
        <p:txBody>
          <a:bodyPr/>
          <a:lstStyle/>
          <a:p>
            <a:r>
              <a:rPr lang="en-CA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798"/>
            <a:ext cx="10515600" cy="57378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dirty="0"/>
              <a:t>“MuleSim3.m” accepts two input files that must be saved in the same folder as the MATLAB function file: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CEA</a:t>
            </a:r>
            <a:r>
              <a:rPr lang="en-CA" dirty="0"/>
              <a:t> (default ‘MuleSim3CEA.mat’)</a:t>
            </a:r>
          </a:p>
          <a:p>
            <a:r>
              <a:rPr lang="en-CA" dirty="0"/>
              <a:t>MATLAB structure containing thermodynamic properties of combustion fluid (T, M,  for various O/F and pressures</a:t>
            </a:r>
          </a:p>
          <a:p>
            <a:r>
              <a:rPr lang="en-CA" dirty="0"/>
              <a:t>Created from CEA output file for fuel and oxidizer using “</a:t>
            </a:r>
            <a:r>
              <a:rPr lang="en-CA" dirty="0" err="1"/>
              <a:t>CEAtoMATLAB.m</a:t>
            </a:r>
            <a:r>
              <a:rPr lang="en-CA" dirty="0"/>
              <a:t>”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input</a:t>
            </a:r>
            <a:r>
              <a:rPr lang="en-CA" dirty="0"/>
              <a:t> (default ‘MuleSim3INPUT.xlsx’)</a:t>
            </a:r>
          </a:p>
          <a:p>
            <a:r>
              <a:rPr lang="en-CA" dirty="0"/>
              <a:t>Spreadsheet containing geometry, time, regression, init. cond., etc.</a:t>
            </a:r>
          </a:p>
          <a:p>
            <a:r>
              <a:rPr lang="en-CA" dirty="0"/>
              <a:t>Adjusted manually in excel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467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Chemical Equilibrium with Applications (CEA)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19" y="1864262"/>
            <a:ext cx="6103512" cy="4351338"/>
          </a:xfrm>
        </p:spPr>
        <p:txBody>
          <a:bodyPr/>
          <a:lstStyle/>
          <a:p>
            <a:r>
              <a:rPr lang="en-CA" dirty="0"/>
              <a:t>Computer program written by NASA that does thermodynamic calculations</a:t>
            </a:r>
          </a:p>
          <a:p>
            <a:r>
              <a:rPr lang="en-CA" dirty="0"/>
              <a:t>Used to determine properties of the combustion fluid at various O/F and pressures</a:t>
            </a:r>
          </a:p>
          <a:p>
            <a:r>
              <a:rPr lang="en-CA" dirty="0"/>
              <a:t>Allows model user to change composition of fuel/oxidizer (i.e. to change from pure paraffin to 90% paraffin, 10% carbon black)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3831" y="1864262"/>
            <a:ext cx="53833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Sample CEA Input Code:</a:t>
            </a:r>
          </a:p>
          <a:p>
            <a:endParaRPr lang="en-CA" dirty="0"/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oxid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N2O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wtfrac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   t(k)=298.15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fuel C32H66(a)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wtfrac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   t(k)=298.15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case=MuleSimData1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p(bar)=30  o/f=9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siunits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short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9376" y="6066008"/>
            <a:ext cx="655794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/>
              <a:t>CEA user manual can be found online: </a:t>
            </a:r>
          </a:p>
          <a:p>
            <a:r>
              <a:rPr lang="en-CA" dirty="0"/>
              <a:t>	https://www.grc.nasa.gov/www/CEAWeb/RP-1311-P2.pdf</a:t>
            </a:r>
          </a:p>
        </p:txBody>
      </p:sp>
    </p:spTree>
    <p:extLst>
      <p:ext uri="{BB962C8B-B14F-4D97-AF65-F5344CB8AC3E}">
        <p14:creationId xmlns:p14="http://schemas.microsoft.com/office/powerpoint/2010/main" val="191503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6" y="0"/>
            <a:ext cx="10515600" cy="1325563"/>
          </a:xfrm>
        </p:spPr>
        <p:txBody>
          <a:bodyPr/>
          <a:lstStyle/>
          <a:p>
            <a:r>
              <a:rPr lang="en-CA" dirty="0"/>
              <a:t>Model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7" y="798490"/>
            <a:ext cx="10481313" cy="6059510"/>
          </a:xfrm>
        </p:spPr>
      </p:pic>
    </p:spTree>
    <p:extLst>
      <p:ext uri="{BB962C8B-B14F-4D97-AF65-F5344CB8AC3E}">
        <p14:creationId xmlns:p14="http://schemas.microsoft.com/office/powerpoint/2010/main" val="159928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85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Output includes:</a:t>
            </a:r>
          </a:p>
          <a:p>
            <a:r>
              <a:rPr lang="en-CA" dirty="0"/>
              <a:t>Array of any variable used in calculations</a:t>
            </a:r>
          </a:p>
          <a:p>
            <a:r>
              <a:rPr lang="en-CA" dirty="0"/>
              <a:t>Graphical plots against time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Main variables of interest include:</a:t>
            </a:r>
          </a:p>
          <a:p>
            <a:r>
              <a:rPr lang="en-CA" dirty="0"/>
              <a:t>Pressure</a:t>
            </a:r>
          </a:p>
          <a:p>
            <a:r>
              <a:rPr lang="en-CA" dirty="0"/>
              <a:t>Temperature</a:t>
            </a:r>
          </a:p>
          <a:p>
            <a:r>
              <a:rPr lang="en-CA" dirty="0"/>
              <a:t>Fuel grain port radius</a:t>
            </a:r>
          </a:p>
          <a:p>
            <a:r>
              <a:rPr lang="en-CA" dirty="0"/>
              <a:t>O/F ratio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81" y="0"/>
            <a:ext cx="4607619" cy="345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18" y="3455714"/>
            <a:ext cx="4536382" cy="34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8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Very good agreement with Stanford-NASA for final fuel grain port diameters</a:t>
            </a:r>
          </a:p>
          <a:p>
            <a:pPr marL="0" indent="0">
              <a:buNone/>
            </a:pPr>
            <a:r>
              <a:rPr lang="en-CA" dirty="0"/>
              <a:t>Poor agreement with steady-state spreadsheet/RPA model</a:t>
            </a:r>
          </a:p>
          <a:p>
            <a:pPr lvl="1"/>
            <a:r>
              <a:rPr lang="en-CA" dirty="0"/>
              <a:t>Changing regression rate not modeled by spreadsheet</a:t>
            </a:r>
          </a:p>
          <a:p>
            <a:pPr lvl="1"/>
            <a:r>
              <a:rPr lang="en-CA" dirty="0"/>
              <a:t>Affects O/F ratio, which affects RPA calculations</a:t>
            </a:r>
          </a:p>
          <a:p>
            <a:pPr marL="0" indent="0">
              <a:buNone/>
            </a:pPr>
            <a:r>
              <a:rPr lang="en-CA" dirty="0"/>
              <a:t>Some simulations had initial decrease in temperature to 0K</a:t>
            </a:r>
          </a:p>
          <a:p>
            <a:pPr lvl="1"/>
            <a:r>
              <a:rPr lang="en-CA" dirty="0"/>
              <a:t>Does not model condensation/freezing</a:t>
            </a:r>
          </a:p>
          <a:p>
            <a:pPr lvl="1"/>
            <a:r>
              <a:rPr lang="en-CA" dirty="0"/>
              <a:t>Artefact of choked flow assumption?</a:t>
            </a:r>
          </a:p>
          <a:p>
            <a:pPr marL="0" indent="0">
              <a:buNone/>
            </a:pPr>
            <a:r>
              <a:rPr lang="en-CA" dirty="0"/>
              <a:t>Weird steps in the graphs for simulations with n≠0.5 (i.e. GOX-paraffin)</a:t>
            </a:r>
          </a:p>
          <a:p>
            <a:pPr lvl="1"/>
            <a:r>
              <a:rPr lang="en-CA" dirty="0"/>
              <a:t>Due to discrete lookup table for O/F, pressure ratios, try interpolation</a:t>
            </a:r>
          </a:p>
          <a:p>
            <a:pPr marL="0" indent="0">
              <a:buNone/>
            </a:pPr>
            <a:r>
              <a:rPr lang="en-CA" dirty="0"/>
              <a:t>Most of the run time goes to thermodynamic property calculations</a:t>
            </a:r>
          </a:p>
        </p:txBody>
      </p:sp>
    </p:spTree>
    <p:extLst>
      <p:ext uri="{BB962C8B-B14F-4D97-AF65-F5344CB8AC3E}">
        <p14:creationId xmlns:p14="http://schemas.microsoft.com/office/powerpoint/2010/main" val="200939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 (a.k.a. lots)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Improving speed/accuracy of model</a:t>
            </a:r>
          </a:p>
          <a:p>
            <a:pPr marL="0" indent="0">
              <a:buNone/>
            </a:pPr>
            <a:r>
              <a:rPr lang="en-CA" dirty="0"/>
              <a:t>Quasi-steady implementation – faster, more stable</a:t>
            </a:r>
          </a:p>
          <a:p>
            <a:pPr marL="0" indent="0">
              <a:buNone/>
            </a:pPr>
            <a:r>
              <a:rPr lang="en-CA" dirty="0"/>
              <a:t>Interpolation from lookup table – No discontinuities</a:t>
            </a:r>
          </a:p>
          <a:p>
            <a:pPr marL="0" indent="0">
              <a:buNone/>
            </a:pPr>
            <a:r>
              <a:rPr lang="en-CA" dirty="0"/>
              <a:t>Improve thermodynamic property calculation efficiency – faster </a:t>
            </a:r>
          </a:p>
          <a:p>
            <a:pPr marL="0" indent="0">
              <a:buNone/>
            </a:pPr>
            <a:r>
              <a:rPr lang="en-CA" dirty="0"/>
              <a:t>Include momentum balance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Related projects</a:t>
            </a:r>
          </a:p>
          <a:p>
            <a:pPr marL="0" indent="0">
              <a:buNone/>
            </a:pPr>
            <a:r>
              <a:rPr lang="en-CA" dirty="0"/>
              <a:t>Oxidizer tank model – Calculate oxidizer inflow properties</a:t>
            </a:r>
          </a:p>
          <a:p>
            <a:pPr marL="0" indent="0">
              <a:buNone/>
            </a:pPr>
            <a:r>
              <a:rPr lang="en-CA" dirty="0"/>
              <a:t>Nozzle model – Calculate thrust</a:t>
            </a:r>
          </a:p>
          <a:p>
            <a:pPr marL="0" indent="0">
              <a:buNone/>
            </a:pPr>
            <a:r>
              <a:rPr lang="en-CA" dirty="0"/>
              <a:t>Hot Static Test design and analysis – Use model to find parameters to vary </a:t>
            </a:r>
          </a:p>
          <a:p>
            <a:pPr marL="0" indent="0">
              <a:buNone/>
            </a:pPr>
            <a:r>
              <a:rPr lang="en-CA" dirty="0"/>
              <a:t>Flight engine design</a:t>
            </a:r>
          </a:p>
        </p:txBody>
      </p:sp>
    </p:spTree>
    <p:extLst>
      <p:ext uri="{BB962C8B-B14F-4D97-AF65-F5344CB8AC3E}">
        <p14:creationId xmlns:p14="http://schemas.microsoft.com/office/powerpoint/2010/main" val="37049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F415-D314-49E6-B005-F8DC577C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4CF4-FA64-41E8-97A2-1AD72FC2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Important for initial and conceptual design</a:t>
            </a:r>
          </a:p>
          <a:p>
            <a:pPr lvl="1"/>
            <a:r>
              <a:rPr lang="en-CA" dirty="0"/>
              <a:t>How do we know how the motor will work before testing?</a:t>
            </a:r>
          </a:p>
          <a:p>
            <a:pPr marL="0" indent="0">
              <a:buNone/>
            </a:pPr>
            <a:r>
              <a:rPr lang="en-CA" dirty="0"/>
              <a:t>Lets us expand test results beyond their scope</a:t>
            </a:r>
          </a:p>
          <a:p>
            <a:pPr lvl="1"/>
            <a:r>
              <a:rPr lang="en-CA" dirty="0"/>
              <a:t>Apply static test data (half scale) to full scale flight engine design</a:t>
            </a:r>
          </a:p>
          <a:p>
            <a:pPr marL="0" indent="0">
              <a:buNone/>
            </a:pPr>
            <a:r>
              <a:rPr lang="en-CA" dirty="0"/>
              <a:t>Cheaper and safer than testing</a:t>
            </a:r>
          </a:p>
          <a:p>
            <a:pPr lvl="1"/>
            <a:r>
              <a:rPr lang="en-CA" dirty="0"/>
              <a:t>Can perform sensitivity analysis to determine most important parameters</a:t>
            </a:r>
          </a:p>
          <a:p>
            <a:pPr lvl="1"/>
            <a:r>
              <a:rPr lang="en-CA" dirty="0"/>
              <a:t>Easy exploration of design space allows for optimization</a:t>
            </a:r>
          </a:p>
          <a:p>
            <a:pPr marL="0" indent="0">
              <a:buNone/>
            </a:pPr>
            <a:r>
              <a:rPr lang="en-CA" dirty="0"/>
              <a:t>“All models are wrong, some are useful” – George Box</a:t>
            </a:r>
          </a:p>
          <a:p>
            <a:pPr lvl="1"/>
            <a:r>
              <a:rPr lang="en-CA" dirty="0"/>
              <a:t>Models must ALWAYS be validated and tuned with real world results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397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DD50-15CB-417B-B025-5AA86369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Hybrid Rocket Modeling at UVR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04B8-E92E-4C0B-B6A9-BCAECB9D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Steady-state spreadsheet based model</a:t>
            </a:r>
          </a:p>
          <a:p>
            <a:pPr lvl="1"/>
            <a:r>
              <a:rPr lang="en-CA" dirty="0"/>
              <a:t>Assumes all values constant with time, combustion from RPA</a:t>
            </a:r>
          </a:p>
          <a:p>
            <a:pPr lvl="1"/>
            <a:r>
              <a:rPr lang="en-CA" dirty="0"/>
              <a:t>Easy to use, good for initial design, not very accurate for flight motors</a:t>
            </a:r>
          </a:p>
          <a:p>
            <a:pPr lvl="1"/>
            <a:r>
              <a:rPr lang="en-CA" dirty="0"/>
              <a:t>Can be configured as design code or design-driven model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Quasi-steady MATLAB based model (MuleSim3.m)</a:t>
            </a:r>
          </a:p>
          <a:p>
            <a:pPr lvl="1"/>
            <a:r>
              <a:rPr lang="en-CA" dirty="0"/>
              <a:t>Parameters vary with time, combustion from CEA</a:t>
            </a:r>
          </a:p>
          <a:p>
            <a:pPr lvl="1"/>
            <a:r>
              <a:rPr lang="en-CA" dirty="0"/>
              <a:t>More accurate, slightly more difficult to use</a:t>
            </a:r>
          </a:p>
          <a:p>
            <a:pPr lvl="1"/>
            <a:r>
              <a:rPr lang="en-CA" dirty="0"/>
              <a:t>Design-driven model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553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4DBE-FBAB-4056-B2CC-6B085BC4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261430"/>
            <a:ext cx="4959285" cy="1325563"/>
          </a:xfrm>
        </p:spPr>
        <p:txBody>
          <a:bodyPr/>
          <a:lstStyle/>
          <a:p>
            <a:r>
              <a:rPr lang="en-CA" dirty="0"/>
              <a:t>Steady-state</a:t>
            </a:r>
            <a:br>
              <a:rPr lang="en-CA" dirty="0"/>
            </a:br>
            <a:r>
              <a:rPr lang="en-CA" dirty="0"/>
              <a:t>spreadsheet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6ADED5-0B60-497D-A1EA-9A53A94BC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046018"/>
              </p:ext>
            </p:extLst>
          </p:nvPr>
        </p:nvGraphicFramePr>
        <p:xfrm>
          <a:off x="5184742" y="124689"/>
          <a:ext cx="6912990" cy="6608622"/>
        </p:xfrm>
        <a:graphic>
          <a:graphicData uri="http://schemas.openxmlformats.org/drawingml/2006/table">
            <a:tbl>
              <a:tblPr/>
              <a:tblGrid>
                <a:gridCol w="1824218">
                  <a:extLst>
                    <a:ext uri="{9D8B030D-6E8A-4147-A177-3AD203B41FA5}">
                      <a16:colId xmlns:a16="http://schemas.microsoft.com/office/drawing/2014/main" val="3542774697"/>
                    </a:ext>
                  </a:extLst>
                </a:gridCol>
                <a:gridCol w="2450718">
                  <a:extLst>
                    <a:ext uri="{9D8B030D-6E8A-4147-A177-3AD203B41FA5}">
                      <a16:colId xmlns:a16="http://schemas.microsoft.com/office/drawing/2014/main" val="3232353684"/>
                    </a:ext>
                  </a:extLst>
                </a:gridCol>
                <a:gridCol w="1010789">
                  <a:extLst>
                    <a:ext uri="{9D8B030D-6E8A-4147-A177-3AD203B41FA5}">
                      <a16:colId xmlns:a16="http://schemas.microsoft.com/office/drawing/2014/main" val="3912204080"/>
                    </a:ext>
                  </a:extLst>
                </a:gridCol>
                <a:gridCol w="865567">
                  <a:extLst>
                    <a:ext uri="{9D8B030D-6E8A-4147-A177-3AD203B41FA5}">
                      <a16:colId xmlns:a16="http://schemas.microsoft.com/office/drawing/2014/main" val="2763178465"/>
                    </a:ext>
                  </a:extLst>
                </a:gridCol>
                <a:gridCol w="761698">
                  <a:extLst>
                    <a:ext uri="{9D8B030D-6E8A-4147-A177-3AD203B41FA5}">
                      <a16:colId xmlns:a16="http://schemas.microsoft.com/office/drawing/2014/main" val="2932697317"/>
                    </a:ext>
                  </a:extLst>
                </a:gridCol>
              </a:tblGrid>
              <a:tr h="176079"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 (SI)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Units (SI)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03758"/>
                  </a:ext>
                </a:extLst>
              </a:tr>
              <a:tr h="176079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Constants and Reference Values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Gravitational Acceleration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9.81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m/s^2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073953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Temperature - Ambient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T_amb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254388"/>
                  </a:ext>
                </a:extLst>
              </a:tr>
              <a:tr h="14202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Propellant Data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Density Paraffin Wax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ro_paraffin(s)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kg/m^3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001841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Density N2O liquid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ro_N2O(l)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785.1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kg/m^3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107453"/>
                  </a:ext>
                </a:extLst>
              </a:tr>
              <a:tr h="176079">
                <a:tc>
                  <a:txBody>
                    <a:bodyPr/>
                    <a:lstStyle/>
                    <a:p>
                      <a:pPr algn="r" fontAlgn="ctr"/>
                      <a:endParaRPr lang="en-CA" sz="94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162035"/>
                  </a:ext>
                </a:extLst>
              </a:tr>
              <a:tr h="176079">
                <a:tc rowSpan="5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Motor Performance Parameters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Delivered Thrust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F_T_del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1037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543155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Delivered Thrust - Pc_act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F_T_del_P_c_act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1080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554759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Burn Duration Required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t_burn_reg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5.00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347221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Combustion Chamber Pressure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p_c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3.23E+06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63590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Combustion Chamber Pressure - Calculated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p_c_act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3.365E+06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55172"/>
                  </a:ext>
                </a:extLst>
              </a:tr>
              <a:tr h="176079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Nozzle Parameters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Nozzle Area Ratio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A_e/A_t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792092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Nozzle Throat Diameter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D_t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0.017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930706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Nozzle Throat Area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A_t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0.00022698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m^2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613065"/>
                  </a:ext>
                </a:extLst>
              </a:tr>
              <a:tr h="176079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Injector Parameters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Injector orifice diameter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d_inj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702970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infector orifices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n_inj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66404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Injector area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A_inj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1.06029E-05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m^2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62615"/>
                  </a:ext>
                </a:extLst>
              </a:tr>
              <a:tr h="1760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Discharge Coefficient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C_D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66371"/>
                  </a:ext>
                </a:extLst>
              </a:tr>
              <a:tr h="1760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Tank Parameters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Tank Pressure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p_tank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4.83E+06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950029"/>
                  </a:ext>
                </a:extLst>
              </a:tr>
              <a:tr h="142025">
                <a:tc rowSpan="7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Combustion Chamber Geometry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Diameter - Fuel grain port initial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D_p,i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0.0254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78192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Area - Grain Port Initial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A_p,i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m^2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31404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Length of fuel Grain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L_grain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0.5588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86049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Diameter - Fuel grain port final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D_p,f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0.0662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149241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Area - Grain Port Final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A_p,f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0.0034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m^2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065280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Required Remaining Fuel Wall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T_wall_req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0.008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791515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Outer Diameter - Fuel Grain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D_grain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0.0822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733924"/>
                  </a:ext>
                </a:extLst>
              </a:tr>
              <a:tr h="176079">
                <a:tc>
                  <a:txBody>
                    <a:bodyPr/>
                    <a:lstStyle/>
                    <a:p>
                      <a:pPr algn="l" fontAlgn="b"/>
                      <a:endParaRPr lang="en-CA" sz="94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924108"/>
                  </a:ext>
                </a:extLst>
              </a:tr>
              <a:tr h="142025">
                <a:tc rowSpan="7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and Mass Flow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flow - Ox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m_dot_ox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0.350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787015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flow - fuel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m_dot_f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0.164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434412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flow - fuel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m_dot_f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335552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Oxidizer Fuel Ratio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2.142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74987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- Ox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m_ox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1.752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377690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Flux - Ox (inside fuel grain port)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G_ox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691.360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kg/sm^2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226341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 flow - Total - Actual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m_dot_T_act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0.514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465495"/>
                  </a:ext>
                </a:extLst>
              </a:tr>
              <a:tr h="142025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CA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Regression Rate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Regression Rate Constant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0.155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m^3/kg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597432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Regression Rate Exponent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018678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Regression Rate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r_dot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0.0041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m/s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5997"/>
                  </a:ext>
                </a:extLst>
              </a:tr>
              <a:tr h="176079">
                <a:tc>
                  <a:txBody>
                    <a:bodyPr/>
                    <a:lstStyle/>
                    <a:p>
                      <a:pPr algn="l" fontAlgn="b"/>
                      <a:endParaRPr lang="en-CA" sz="94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4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126172"/>
                  </a:ext>
                </a:extLst>
              </a:tr>
              <a:tr h="142025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sz="94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Performance Parameters - Expected (Paraffin = C20H42)</a:t>
                      </a:r>
                    </a:p>
                  </a:txBody>
                  <a:tcPr marL="3746" marR="3746" marT="37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Characteristic Velocity - Optimum Expansion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C*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1486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m/s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142377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Specific Impulse - Sea Level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I_sp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142514"/>
                  </a:ext>
                </a:extLst>
              </a:tr>
              <a:tr h="1420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Thrust Coefficient Actual - Sea level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C_T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4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1.41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4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3746" marR="3746" marT="37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3136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742F18-9944-423D-B043-8022FBCD4334}"/>
              </a:ext>
            </a:extLst>
          </p:cNvPr>
          <p:cNvSpPr txBox="1"/>
          <p:nvPr/>
        </p:nvSpPr>
        <p:spPr>
          <a:xfrm>
            <a:off x="354264" y="1870441"/>
            <a:ext cx="483047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Input:</a:t>
            </a:r>
          </a:p>
          <a:p>
            <a:r>
              <a:rPr lang="en-CA" dirty="0"/>
              <a:t>Motor design (fields shown in yellow and green)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Fuel grain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Nozzle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Oxidizer tank pressure and injector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Combustion chamber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Burn time</a:t>
            </a:r>
          </a:p>
          <a:p>
            <a:endParaRPr lang="en-CA" dirty="0"/>
          </a:p>
          <a:p>
            <a:r>
              <a:rPr lang="en-CA" sz="2000" b="1" dirty="0"/>
              <a:t>Output:</a:t>
            </a:r>
          </a:p>
          <a:p>
            <a:r>
              <a:rPr lang="en-CA" dirty="0"/>
              <a:t>Motor performance (Fields shown in dark blue)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Thrust, total impulse, and specific impulse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Combustion chamber pressure(updated iteratively to arrive at 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Final fuel grain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Oxidizer to Fuel Ratio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355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DCA9-0016-4F24-B9E9-4406F565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92" y="302066"/>
            <a:ext cx="4742468" cy="1325563"/>
          </a:xfrm>
        </p:spPr>
        <p:txBody>
          <a:bodyPr/>
          <a:lstStyle/>
          <a:p>
            <a:r>
              <a:rPr lang="en-CA" dirty="0"/>
              <a:t>Quasi-steady MATLAB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9D5799-98AE-4BFC-BD19-35F414A56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914360"/>
              </p:ext>
            </p:extLst>
          </p:nvPr>
        </p:nvGraphicFramePr>
        <p:xfrm>
          <a:off x="527115" y="2066063"/>
          <a:ext cx="4865017" cy="4423659"/>
        </p:xfrm>
        <a:graphic>
          <a:graphicData uri="http://schemas.openxmlformats.org/drawingml/2006/table">
            <a:tbl>
              <a:tblPr/>
              <a:tblGrid>
                <a:gridCol w="2334705">
                  <a:extLst>
                    <a:ext uri="{9D8B030D-6E8A-4147-A177-3AD203B41FA5}">
                      <a16:colId xmlns:a16="http://schemas.microsoft.com/office/drawing/2014/main" val="2219804265"/>
                    </a:ext>
                  </a:extLst>
                </a:gridCol>
                <a:gridCol w="1159497">
                  <a:extLst>
                    <a:ext uri="{9D8B030D-6E8A-4147-A177-3AD203B41FA5}">
                      <a16:colId xmlns:a16="http://schemas.microsoft.com/office/drawing/2014/main" val="2782984360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281994648"/>
                    </a:ext>
                  </a:extLst>
                </a:gridCol>
                <a:gridCol w="607244">
                  <a:extLst>
                    <a:ext uri="{9D8B030D-6E8A-4147-A177-3AD203B41FA5}">
                      <a16:colId xmlns:a16="http://schemas.microsoft.com/office/drawing/2014/main" val="3577171883"/>
                    </a:ext>
                  </a:extLst>
                </a:gridCol>
              </a:tblGrid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406970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 Volume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V_tank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0.02981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m^3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571760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Mass of Oxidizer in Tank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m_ox_tank_init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67647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Oxidizer Tank Pressure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p_tank_init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4964000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29530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Injector orifice diameter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d_inj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0.003048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46323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Injector Orifices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n_inj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83744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Injector discharge coefficient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Cd_inj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00046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Grain Length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727010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Grain Initial Diameter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d_port_init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007994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Density of Fuel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rho_f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kg/m^3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30049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Grain Mass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m_f_init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21941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Rate Constant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m/s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351897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Rate Exponent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46735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Nozzle Throat Diameter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d_th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0.0407162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04425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Nozzle Area Ratio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A_ratio_nozzle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149816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Atmospheric Pressure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p_atm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101325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615429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Combustion Chamber Pressure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p_cc_init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101326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84400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Combustion Chamber Temperature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T_cc_init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21518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Step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del_time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26666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Burn Time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time_max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51577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 Volume Error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V_tank_eps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0.00002981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m^3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47907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 Internal Energy Error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u_tank_eps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J/kg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93136"/>
                  </a:ext>
                </a:extLst>
              </a:tr>
              <a:tr h="19233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Nozzle Area Ratio Error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A_ratio_nozzle_eps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428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580E8B9-C056-4A0E-81EA-562A09C5A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74" y="2186658"/>
            <a:ext cx="5806912" cy="4355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4A172A-0B59-4F83-BE5E-369322428985}"/>
              </a:ext>
            </a:extLst>
          </p:cNvPr>
          <p:cNvSpPr txBox="1"/>
          <p:nvPr/>
        </p:nvSpPr>
        <p:spPr>
          <a:xfrm>
            <a:off x="4410992" y="302066"/>
            <a:ext cx="7513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Input: Motor Design (green), initial conditions (blue), model parameters (gold)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Tank and injector geometry, fuel grain geometry, nozzle geometry</a:t>
            </a:r>
          </a:p>
          <a:p>
            <a:endParaRPr lang="en-CA" dirty="0"/>
          </a:p>
          <a:p>
            <a:r>
              <a:rPr lang="en-CA" dirty="0"/>
              <a:t>Output: All calculated values as functions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Thrust curve and total mass as function of time for trajectory analysis</a:t>
            </a:r>
          </a:p>
        </p:txBody>
      </p:sp>
    </p:spTree>
    <p:extLst>
      <p:ext uri="{BB962C8B-B14F-4D97-AF65-F5344CB8AC3E}">
        <p14:creationId xmlns:p14="http://schemas.microsoft.com/office/powerpoint/2010/main" val="389834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FB9C-9C30-444D-8B6F-818E1E0B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44" y="170865"/>
            <a:ext cx="10515600" cy="1325563"/>
          </a:xfrm>
        </p:spPr>
        <p:txBody>
          <a:bodyPr/>
          <a:lstStyle/>
          <a:p>
            <a:r>
              <a:rPr lang="en-CA" dirty="0"/>
              <a:t>Self-pressurizing Oxidizer Tank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112E-08D5-4341-8115-81B2194D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44" y="1685086"/>
            <a:ext cx="8607458" cy="4612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Saturated Liquid and Vapour – Homogeneous Model</a:t>
            </a:r>
          </a:p>
          <a:p>
            <a:pPr marL="0" indent="0">
              <a:buNone/>
            </a:pPr>
            <a:r>
              <a:rPr lang="en-CA" dirty="0"/>
              <a:t>Assume fluid in tank is in equilibrium and saturated</a:t>
            </a:r>
          </a:p>
          <a:p>
            <a:r>
              <a:rPr lang="en-CA" dirty="0"/>
              <a:t>Two differential equations, mass and energy</a:t>
            </a:r>
          </a:p>
          <a:p>
            <a:r>
              <a:rPr lang="en-CA" dirty="0"/>
              <a:t>No explicit function for temperature, calculated iteratively from internal energy and tank volume</a:t>
            </a:r>
          </a:p>
          <a:p>
            <a:r>
              <a:rPr lang="en-CA" dirty="0"/>
              <a:t>Mass flow out is determined by injector model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5D279E-DB84-4D83-8CC2-0AD67191CB24}"/>
                  </a:ext>
                </a:extLst>
              </p:cNvPr>
              <p:cNvSpPr txBox="1"/>
              <p:nvPr/>
            </p:nvSpPr>
            <p:spPr>
              <a:xfrm>
                <a:off x="4085009" y="5495056"/>
                <a:ext cx="1746376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𝑡𝑎𝑛𝑘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5D279E-DB84-4D83-8CC2-0AD67191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009" y="5495056"/>
                <a:ext cx="1746376" cy="802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245256-4200-4651-8824-5CE04EFA2E18}"/>
                  </a:ext>
                </a:extLst>
              </p:cNvPr>
              <p:cNvSpPr txBox="1"/>
              <p:nvPr/>
            </p:nvSpPr>
            <p:spPr>
              <a:xfrm>
                <a:off x="987918" y="5495056"/>
                <a:ext cx="2649700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𝑡𝑎𝑛𝑘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𝑙𝑖𝑞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245256-4200-4651-8824-5CE04EFA2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18" y="5495056"/>
                <a:ext cx="2649700" cy="802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634D7E6-2C78-4AE0-B3C2-9EC51BF9B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16" y="1496428"/>
            <a:ext cx="3249738" cy="523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3C40-BFD2-458E-9711-2624E38D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6" y="280000"/>
            <a:ext cx="10515600" cy="1325563"/>
          </a:xfrm>
        </p:spPr>
        <p:txBody>
          <a:bodyPr/>
          <a:lstStyle/>
          <a:p>
            <a:r>
              <a:rPr lang="en-CA" dirty="0"/>
              <a:t>Injector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8B6C-E6F5-4CE1-88B4-06F81BA9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22" y="1881690"/>
            <a:ext cx="720438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Nitrous oxide leaves injector as saturated liquid</a:t>
            </a:r>
          </a:p>
          <a:p>
            <a:pPr marL="0" indent="0">
              <a:buNone/>
            </a:pPr>
            <a:r>
              <a:rPr lang="en-CA" dirty="0"/>
              <a:t>Any decrease in pressure causes cavitation -&gt; two phase flow</a:t>
            </a:r>
          </a:p>
          <a:p>
            <a:pPr marL="0" indent="0">
              <a:buNone/>
            </a:pPr>
            <a:r>
              <a:rPr lang="en-CA" dirty="0"/>
              <a:t>Take weighted average of single-phase-incompressible (SPI) model and homogeneous equilibrium model (HEM)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Use SPI to calculate mass flow after liquid is gone</a:t>
            </a:r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1328C7-F305-461A-A503-84FDC92EC403}"/>
                  </a:ext>
                </a:extLst>
              </p:cNvPr>
              <p:cNvSpPr txBox="1"/>
              <p:nvPr/>
            </p:nvSpPr>
            <p:spPr>
              <a:xfrm>
                <a:off x="8116478" y="4528003"/>
                <a:ext cx="2922467" cy="345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𝑆𝑃𝐼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𝑖𝑛𝑗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1328C7-F305-461A-A503-84FDC92EC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78" y="4528003"/>
                <a:ext cx="2922467" cy="345479"/>
              </a:xfrm>
              <a:prstGeom prst="rect">
                <a:avLst/>
              </a:prstGeom>
              <a:blipFill>
                <a:blip r:embed="rId2"/>
                <a:stretch>
                  <a:fillRect l="-833" r="-2500" b="-232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60DFE7-49A4-4531-898B-5FFE4C6BE5DC}"/>
                  </a:ext>
                </a:extLst>
              </p:cNvPr>
              <p:cNvSpPr/>
              <p:nvPr/>
            </p:nvSpPr>
            <p:spPr>
              <a:xfrm>
                <a:off x="8009378" y="5058829"/>
                <a:ext cx="3277372" cy="454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𝐻𝐸𝑀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𝑖𝑛𝑗</m:t>
                          </m:r>
                        </m:sub>
                      </m:sSub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60DFE7-49A4-4531-898B-5FFE4C6BE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378" y="5058829"/>
                <a:ext cx="3277372" cy="454483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F47583-F5B4-4637-BEBA-FE3AEC7951F5}"/>
                  </a:ext>
                </a:extLst>
              </p:cNvPr>
              <p:cNvSpPr txBox="1"/>
              <p:nvPr/>
            </p:nvSpPr>
            <p:spPr>
              <a:xfrm>
                <a:off x="8116478" y="5698659"/>
                <a:ext cx="2179251" cy="519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𝑆𝑃𝐼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𝐻𝐸𝑀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F47583-F5B4-4637-BEBA-FE3AEC79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78" y="5698659"/>
                <a:ext cx="2179251" cy="519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7773C23-2A32-4121-8255-2608CAB97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78" y="465347"/>
            <a:ext cx="3759393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7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885" y="175201"/>
            <a:ext cx="10515600" cy="1325563"/>
          </a:xfrm>
        </p:spPr>
        <p:txBody>
          <a:bodyPr/>
          <a:lstStyle/>
          <a:p>
            <a:r>
              <a:rPr lang="en-CA" dirty="0"/>
              <a:t>Combustion Chamber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9" y="1466386"/>
            <a:ext cx="5279264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CC bounded by:</a:t>
            </a:r>
          </a:p>
          <a:p>
            <a:r>
              <a:rPr lang="en-CA" dirty="0"/>
              <a:t>Pre-combustion chamber</a:t>
            </a:r>
          </a:p>
          <a:p>
            <a:pPr lvl="1"/>
            <a:r>
              <a:rPr lang="en-CA" dirty="0"/>
              <a:t>Oxidizer inflow properties</a:t>
            </a:r>
          </a:p>
          <a:p>
            <a:r>
              <a:rPr lang="en-CA" dirty="0"/>
              <a:t>Post-combustion chamber/nozzle</a:t>
            </a:r>
          </a:p>
          <a:p>
            <a:r>
              <a:rPr lang="en-CA" dirty="0"/>
              <a:t>Fuel grain port walls</a:t>
            </a:r>
          </a:p>
          <a:p>
            <a:pPr lvl="1"/>
            <a:r>
              <a:rPr lang="en-CA" dirty="0"/>
              <a:t>Fuel mass flow from walls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82919" y="1435748"/>
            <a:ext cx="631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CC assumptions:</a:t>
            </a:r>
          </a:p>
          <a:p>
            <a:r>
              <a:rPr lang="en-CA" dirty="0"/>
              <a:t>Working fluid in CC is</a:t>
            </a:r>
          </a:p>
          <a:p>
            <a:pPr lvl="1"/>
            <a:r>
              <a:rPr lang="en-CA" dirty="0"/>
              <a:t>Ideal gas</a:t>
            </a:r>
          </a:p>
          <a:p>
            <a:pPr lvl="1"/>
            <a:r>
              <a:rPr lang="en-CA" dirty="0"/>
              <a:t>Homogeneous</a:t>
            </a:r>
          </a:p>
          <a:p>
            <a:pPr lvl="1"/>
            <a:r>
              <a:rPr lang="en-CA" dirty="0"/>
              <a:t>Mixes instantaneously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/>
              <a:t>* Assume Combustion happens much faster than changes in oxidizer mass flow from tank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0" y="187551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Flow in CC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Steady*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Inviscid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Axial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0206" y="4822699"/>
            <a:ext cx="25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Pre-combustion Chamber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47104" y="5204731"/>
            <a:ext cx="10058400" cy="1469512"/>
            <a:chOff x="1033018" y="5388488"/>
            <a:chExt cx="10058400" cy="14695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3018" y="5388488"/>
              <a:ext cx="10058400" cy="146951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659380" y="5882640"/>
              <a:ext cx="7002780" cy="76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692640" y="5703323"/>
              <a:ext cx="5148" cy="2206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9662160" y="5703323"/>
              <a:ext cx="198596" cy="8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843135" y="5703768"/>
              <a:ext cx="404477" cy="27977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0243494" y="5951220"/>
              <a:ext cx="4118" cy="1924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9860756" y="6123244"/>
              <a:ext cx="400050" cy="29752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9669780" y="6420771"/>
              <a:ext cx="219551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9685020" y="6201034"/>
              <a:ext cx="7620" cy="24262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659380" y="6229596"/>
              <a:ext cx="70104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695008" y="5898894"/>
              <a:ext cx="2540" cy="34695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081336" y="476244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Fuel Grain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74867" y="473021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Nozzle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62836" y="5691249"/>
            <a:ext cx="628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Combustion Chamber Model Control Volume (surrounded in red)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510971" y="5192031"/>
            <a:ext cx="101600" cy="658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</p:cNvCxnSpPr>
          <p:nvPr/>
        </p:nvCxnSpPr>
        <p:spPr>
          <a:xfrm>
            <a:off x="10676676" y="5099551"/>
            <a:ext cx="217762" cy="776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44007" y="5134431"/>
            <a:ext cx="7389" cy="445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5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BA51-9996-4F3C-87CA-8E77E35A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82" y="224337"/>
            <a:ext cx="10515600" cy="1325563"/>
          </a:xfrm>
        </p:spPr>
        <p:txBody>
          <a:bodyPr/>
          <a:lstStyle/>
          <a:p>
            <a:r>
              <a:rPr lang="en-CA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55BA-15CA-4CD8-BDEA-824336E7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47" y="15030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Regression rate</a:t>
            </a:r>
          </a:p>
          <a:p>
            <a:pPr marL="0" indent="0">
              <a:buNone/>
            </a:pPr>
            <a:r>
              <a:rPr lang="en-CA" dirty="0"/>
              <a:t>Rate at which the fuel grain port radius increases</a:t>
            </a:r>
          </a:p>
          <a:p>
            <a:pPr marL="0" indent="0">
              <a:buNone/>
            </a:pPr>
            <a:r>
              <a:rPr lang="en-CA" dirty="0"/>
              <a:t>Important measure of hybrid motor performance</a:t>
            </a:r>
          </a:p>
          <a:p>
            <a:pPr marL="0" indent="0">
              <a:buNone/>
            </a:pPr>
            <a:r>
              <a:rPr lang="en-CA" dirty="0"/>
              <a:t>Generally a function of:</a:t>
            </a:r>
          </a:p>
          <a:p>
            <a:pPr lvl="1"/>
            <a:r>
              <a:rPr lang="en-CA" dirty="0"/>
              <a:t>Fuel and oxidizer combination (a, n)</a:t>
            </a:r>
          </a:p>
          <a:p>
            <a:pPr lvl="1"/>
            <a:r>
              <a:rPr lang="en-CA" dirty="0"/>
              <a:t>Mass flux through port (G)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E0C67-3441-4330-9E63-AD5EBE65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599" y="887118"/>
            <a:ext cx="3447619" cy="2666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8665FF-8CC8-471C-97EA-6C009CEF2657}"/>
                  </a:ext>
                </a:extLst>
              </p:cNvPr>
              <p:cNvSpPr/>
              <p:nvPr/>
            </p:nvSpPr>
            <p:spPr>
              <a:xfrm>
                <a:off x="4075446" y="5623598"/>
                <a:ext cx="14441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CA" sz="24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8665FF-8CC8-471C-97EA-6C009CEF2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46" y="5623598"/>
                <a:ext cx="144413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FF6906C-B752-474B-8561-226392A23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37" y="3860758"/>
            <a:ext cx="4235163" cy="298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3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1634</Words>
  <Application>Microsoft Office PowerPoint</Application>
  <PresentationFormat>Widescreen</PresentationFormat>
  <Paragraphs>428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Hybrid Motor Modeling</vt:lpstr>
      <vt:lpstr>Why modeling?</vt:lpstr>
      <vt:lpstr>Hybrid Rocket Modeling at UVR</vt:lpstr>
      <vt:lpstr>Steady-state spreadsheet model</vt:lpstr>
      <vt:lpstr>Quasi-steady MATLAB model</vt:lpstr>
      <vt:lpstr>Self-pressurizing Oxidizer Tank</vt:lpstr>
      <vt:lpstr>Injector Model</vt:lpstr>
      <vt:lpstr>Combustion Chamber Assumptions</vt:lpstr>
      <vt:lpstr>Regression Model</vt:lpstr>
      <vt:lpstr>Combustion </vt:lpstr>
      <vt:lpstr>Nozzle Model</vt:lpstr>
      <vt:lpstr>Input</vt:lpstr>
      <vt:lpstr>Chemical Equilibrium with Applications (CEA)</vt:lpstr>
      <vt:lpstr>Model Structure</vt:lpstr>
      <vt:lpstr>Output</vt:lpstr>
      <vt:lpstr>Discussion of errors</vt:lpstr>
      <vt:lpstr>Future Work (a.k.a. lots)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Combustion Chamber Model Overview</dc:title>
  <dc:creator>Benjamin Klammer</dc:creator>
  <cp:lastModifiedBy>Benjamin Klammer</cp:lastModifiedBy>
  <cp:revision>42</cp:revision>
  <dcterms:created xsi:type="dcterms:W3CDTF">2018-12-18T00:30:02Z</dcterms:created>
  <dcterms:modified xsi:type="dcterms:W3CDTF">2019-02-17T00:09:47Z</dcterms:modified>
</cp:coreProperties>
</file>