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17FB5-EED3-40E3-A690-05A45AE5D08A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B9EFE-38B9-41C4-9DB9-050DDA43E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F679E1C2-01D9-45CA-B3C0-2DE7CDC2D8E9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190B968C-F198-4438-B6BB-8C0307B43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968C-F198-4438-B6BB-8C0307B431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BC264C-F5EC-4A68-A9D0-01AEDB23BD39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7BFA-C050-434D-B874-B712C3062070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EC79858-8A35-4E2C-B749-3C4A758505B7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FA2D-E8B0-451D-9E69-A6651029FEC0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651B-0E44-4393-8C1C-FA068073BF45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8B4794-FEF7-4358-8851-7B9E352414C9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2417B5-8C5B-444F-9731-4DD0FC22F6A8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D72B-43AB-4A67-9E83-83503D9FE1A6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8A3-F939-41FD-92DA-293186B3128E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DDE2-32B7-4809-988C-2809EB136D61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FA5F7D-4019-4890-B1F7-368CEFDA4500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F686AC-5E00-4F03-B297-491589D92C95}" type="datetime1">
              <a:rPr lang="en-US" smtClean="0"/>
              <a:pPr/>
              <a:t>5/20/2009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F5438D-FF75-4DB8-B36F-686B9FEA6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iacs.umd.edu/~resnik/nlstat_tutorial_summer1998/Lab_hmm.html" TargetMode="External"/><Relationship Id="rId2" Type="http://schemas.openxmlformats.org/officeDocument/2006/relationships/hyperlink" Target="http://www.kanungo.com/software/softwar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Morphological Analysis</a:t>
            </a:r>
            <a:br>
              <a:rPr lang="en-US" dirty="0" smtClean="0"/>
            </a:br>
            <a:r>
              <a:rPr lang="en-US" dirty="0" smtClean="0"/>
              <a:t>of Inuktitut</a:t>
            </a:r>
            <a:br>
              <a:rPr lang="en-US" dirty="0" smtClean="0"/>
            </a:br>
            <a:r>
              <a:rPr lang="en-US" sz="2700" dirty="0" smtClean="0"/>
              <a:t>Statistical Natural Language Processing 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Gina Cook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5973762"/>
            <a:ext cx="2881313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438D-FF75-4DB8-B36F-686B9FEA61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Transition Likelihood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b="1" dirty="0" smtClean="0"/>
              <a:t>Harris 1958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Johnson &amp; Martin 2003 (English, </a:t>
            </a:r>
            <a:r>
              <a:rPr lang="en-US" dirty="0" err="1" smtClean="0"/>
              <a:t>Innuktitut</a:t>
            </a:r>
            <a:r>
              <a:rPr lang="en-US" dirty="0" smtClean="0"/>
              <a:t>) </a:t>
            </a:r>
            <a:r>
              <a:rPr lang="en-US" dirty="0" err="1" smtClean="0"/>
              <a:t>HubMorph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Bernhard 2007 (English, German, Finnish)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Minimum Description Length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Brent 1995 MBDP-1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De </a:t>
            </a:r>
            <a:r>
              <a:rPr lang="en-US" dirty="0" err="1" smtClean="0"/>
              <a:t>Marken</a:t>
            </a:r>
            <a:r>
              <a:rPr lang="en-US" dirty="0" smtClean="0"/>
              <a:t> 1995 Composition and Perturbation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Goldsmith 2001,2006 </a:t>
            </a:r>
            <a:r>
              <a:rPr lang="en-US" dirty="0" err="1" smtClean="0"/>
              <a:t>Linguistica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b="1" dirty="0" err="1" smtClean="0"/>
              <a:t>Creutz</a:t>
            </a:r>
            <a:r>
              <a:rPr lang="en-US" b="1" dirty="0" smtClean="0"/>
              <a:t> 2006 </a:t>
            </a:r>
            <a:r>
              <a:rPr lang="en-US" b="1" dirty="0" err="1" smtClean="0"/>
              <a:t>Morfessor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Paradigms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Goldsmith 2001,2006 </a:t>
            </a:r>
            <a:r>
              <a:rPr lang="en-US" dirty="0" err="1" smtClean="0"/>
              <a:t>Linguistica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err="1" smtClean="0"/>
              <a:t>Snover</a:t>
            </a:r>
            <a:r>
              <a:rPr lang="en-US" dirty="0" smtClean="0"/>
              <a:t> 2002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Monson 2008 </a:t>
            </a:r>
            <a:r>
              <a:rPr lang="en-US" dirty="0" err="1" smtClean="0"/>
              <a:t>ParaMor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 Edit Distance &amp; Latent Semantic Analysis of word context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Yarrow &amp; </a:t>
            </a:r>
            <a:r>
              <a:rPr lang="en-US" dirty="0" err="1" smtClean="0"/>
              <a:t>Wicentowski</a:t>
            </a:r>
            <a:r>
              <a:rPr lang="en-US" dirty="0" smtClean="0"/>
              <a:t> 2000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Phonotactic</a:t>
            </a:r>
            <a:r>
              <a:rPr lang="en-US" dirty="0" smtClean="0"/>
              <a:t>/ </a:t>
            </a:r>
            <a:r>
              <a:rPr lang="en-US" dirty="0" err="1" smtClean="0"/>
              <a:t>Allomorphy</a:t>
            </a: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Heinz MBDP-</a:t>
            </a:r>
            <a:r>
              <a:rPr lang="en-US" dirty="0" err="1" smtClean="0"/>
              <a:t>Phon</a:t>
            </a:r>
            <a:r>
              <a:rPr lang="en-US" dirty="0" smtClean="0"/>
              <a:t>-Bigrams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Morphological Parsing as Compression</a:t>
            </a:r>
          </a:p>
          <a:p>
            <a:pPr lvl="1"/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Minimum Description Length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Harris 1955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Forward and Backward Tries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2479675"/>
            <a:ext cx="2103437" cy="317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428868"/>
            <a:ext cx="1608137" cy="3138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Description 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more morphs you find, the smaller the key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2"/>
            <a:ext cx="5434012" cy="240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929198"/>
            <a:ext cx="5434012" cy="1238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071678"/>
            <a:ext cx="2643187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Creutz</a:t>
            </a:r>
            <a:r>
              <a:rPr lang="en-US" dirty="0" smtClean="0"/>
              <a:t> 2005: </a:t>
            </a:r>
            <a:r>
              <a:rPr lang="en-US" dirty="0" err="1" smtClean="0"/>
              <a:t>Morfessor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Hidden Markov Model with 4 states</a:t>
            </a:r>
          </a:p>
          <a:p>
            <a:r>
              <a:rPr lang="en-US" dirty="0" smtClean="0"/>
              <a:t>Morphemes are the strings which transition between them and the probabilities of that transition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13" y="3600450"/>
            <a:ext cx="8134350" cy="295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Morfessor</a:t>
            </a:r>
            <a:r>
              <a:rPr lang="en-US" dirty="0" smtClean="0"/>
              <a:t> Performance on Inuktitut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7% Precision</a:t>
            </a:r>
          </a:p>
          <a:p>
            <a:r>
              <a:rPr lang="en-US" dirty="0" smtClean="0"/>
              <a:t>7% Recall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428868"/>
            <a:ext cx="5580063" cy="395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Morphemes cannot appear in any order, the ordering is fixed </a:t>
            </a:r>
          </a:p>
          <a:p>
            <a:pPr lvl="1"/>
            <a:r>
              <a:rPr lang="en-US" dirty="0" smtClean="0"/>
              <a:t>Within a language</a:t>
            </a:r>
          </a:p>
          <a:p>
            <a:pPr lvl="1"/>
            <a:r>
              <a:rPr lang="en-US" dirty="0" smtClean="0"/>
              <a:t>For all human possible languages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FieldWorker</a:t>
            </a:r>
            <a:r>
              <a:rPr lang="en-US" dirty="0" smtClean="0"/>
              <a:t> </a:t>
            </a:r>
            <a:r>
              <a:rPr lang="en-US" dirty="0" smtClean="0"/>
              <a:t>0.005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Create a general system </a:t>
            </a:r>
          </a:p>
          <a:p>
            <a:pPr lvl="1"/>
            <a:r>
              <a:rPr lang="en-US" dirty="0" smtClean="0"/>
              <a:t>Grow from an initial assumption of </a:t>
            </a:r>
            <a:r>
              <a:rPr lang="en-US" dirty="0" err="1" smtClean="0"/>
              <a:t>root+suffix</a:t>
            </a:r>
            <a:r>
              <a:rPr lang="en-US" dirty="0" smtClean="0"/>
              <a:t> (which is true for all human languages </a:t>
            </a:r>
            <a:r>
              <a:rPr lang="en-US" dirty="0" err="1" smtClean="0"/>
              <a:t>argument+head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Expand to allow prefixing, multiple suffixes, compounding</a:t>
            </a:r>
          </a:p>
          <a:p>
            <a:pPr lvl="1"/>
            <a:r>
              <a:rPr lang="en-US" dirty="0" smtClean="0"/>
              <a:t>Flexible enough to allow for allomorphs</a:t>
            </a:r>
          </a:p>
          <a:p>
            <a:pPr lvl="1"/>
            <a:r>
              <a:rPr lang="en-US" dirty="0" smtClean="0"/>
              <a:t>Flexible enough to allow for nonlocal dependencies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Grammar from morphological precedence relations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 template</a:t>
            </a:r>
          </a:p>
          <a:p>
            <a:pPr lvl="1"/>
            <a:r>
              <a:rPr lang="en-US" dirty="0" smtClean="0"/>
              <a:t>Take long words containing seed morphemes to discover full template</a:t>
            </a:r>
          </a:p>
          <a:p>
            <a:r>
              <a:rPr lang="en-US" dirty="0" smtClean="0"/>
              <a:t>Discover morphemes</a:t>
            </a:r>
          </a:p>
          <a:p>
            <a:pPr lvl="1"/>
            <a:r>
              <a:rPr lang="en-US" dirty="0" smtClean="0"/>
              <a:t>Create dense corpora to find morphemes for each template category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Inuktitut Corpus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Nunavut </a:t>
            </a:r>
            <a:r>
              <a:rPr lang="en-US" dirty="0" err="1" smtClean="0"/>
              <a:t>Hansard</a:t>
            </a:r>
            <a:endParaRPr lang="en-US" dirty="0" smtClean="0"/>
          </a:p>
          <a:p>
            <a:pPr lvl="1"/>
            <a:r>
              <a:rPr lang="en-US" dirty="0" smtClean="0"/>
              <a:t>Spelling is unsystematic, introduces too much noise for statistical learning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US" sz="2400" dirty="0" smtClean="0"/>
              <a:t>Created a corpus from Inuktitut Magazine vol. 102-104</a:t>
            </a:r>
          </a:p>
          <a:p>
            <a:pPr lvl="1"/>
            <a:r>
              <a:rPr lang="en-US" dirty="0" smtClean="0"/>
              <a:t>Parallel corpus in Inuktitut, English and French</a:t>
            </a:r>
          </a:p>
          <a:p>
            <a:pPr lvl="1"/>
            <a:r>
              <a:rPr lang="en-US" dirty="0" smtClean="0"/>
              <a:t>17,000 Inuktitut words for 32,000 English words</a:t>
            </a:r>
          </a:p>
          <a:p>
            <a:pPr lvl="1"/>
            <a:r>
              <a:rPr lang="en-US" dirty="0" smtClean="0"/>
              <a:t>Consistent spelling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714620"/>
            <a:ext cx="39243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Inuktitut?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language of Nunavut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Education</a:t>
            </a:r>
          </a:p>
          <a:p>
            <a:endParaRPr lang="en-US" dirty="0" smtClean="0"/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Spellcheckers</a:t>
            </a:r>
          </a:p>
          <a:p>
            <a:r>
              <a:rPr lang="en-US" dirty="0" smtClean="0"/>
              <a:t>Dictionaries, Thesaurus</a:t>
            </a:r>
          </a:p>
          <a:p>
            <a:r>
              <a:rPr lang="en-US" dirty="0" smtClean="0"/>
              <a:t>Grammar checkers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Corpus – word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 list – ranked possible morphs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Possible morphs – seed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Seed list – precedence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Precedence relations – dense corpus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Dense corpus – precedence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Seed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71810"/>
            <a:ext cx="8072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Gives a dense mini-corpus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795574"/>
            <a:ext cx="8153400" cy="2105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gives a new template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143248"/>
            <a:ext cx="8577281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8072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143248"/>
            <a:ext cx="7286676" cy="1881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210175"/>
            <a:ext cx="8577281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kati</a:t>
            </a:r>
            <a:r>
              <a:rPr lang="en-US" sz="2400" dirty="0" smtClean="0"/>
              <a:t>+ +</a:t>
            </a:r>
            <a:r>
              <a:rPr lang="en-US" sz="2400" dirty="0" err="1" smtClean="0"/>
              <a:t>rsui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</a:t>
            </a:r>
            <a:r>
              <a:rPr lang="en-US" sz="2400" dirty="0" err="1" smtClean="0"/>
              <a:t>gia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qanir</a:t>
            </a:r>
            <a:r>
              <a:rPr lang="en-US" sz="2400" dirty="0" smtClean="0"/>
              <a:t>+ +</a:t>
            </a:r>
            <a:r>
              <a:rPr lang="en-US" sz="2400" dirty="0" err="1" smtClean="0"/>
              <a:t>mik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kati</a:t>
            </a:r>
            <a:r>
              <a:rPr lang="en-US" sz="2400" dirty="0" smtClean="0"/>
              <a:t>+ +</a:t>
            </a:r>
            <a:r>
              <a:rPr lang="en-US" sz="2400" dirty="0" err="1" smtClean="0"/>
              <a:t>maniu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tu</a:t>
            </a:r>
            <a:r>
              <a:rPr lang="en-US" sz="2400" dirty="0" smtClean="0"/>
              <a:t>+ +</a:t>
            </a:r>
            <a:r>
              <a:rPr lang="en-US" sz="2400" dirty="0" err="1" smtClean="0"/>
              <a:t>mik</a:t>
            </a:r>
            <a:r>
              <a:rPr lang="en-US" sz="2400" dirty="0" smtClean="0"/>
              <a:t>++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tusaa</a:t>
            </a:r>
            <a:r>
              <a:rPr lang="en-US" sz="2400" dirty="0" smtClean="0"/>
              <a:t>+ +</a:t>
            </a:r>
            <a:r>
              <a:rPr lang="en-US" sz="2400" dirty="0" err="1" smtClean="0"/>
              <a:t>jimma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ringu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++ +</a:t>
            </a:r>
            <a:r>
              <a:rPr lang="en-US" sz="2400" dirty="0" err="1" smtClean="0"/>
              <a:t>juq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tusaa</a:t>
            </a:r>
            <a:r>
              <a:rPr lang="en-US" sz="2400" dirty="0" smtClean="0"/>
              <a:t>+ +</a:t>
            </a:r>
            <a:r>
              <a:rPr lang="en-US" sz="2400" dirty="0" err="1" smtClean="0"/>
              <a:t>jimma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ringu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</a:t>
            </a:r>
            <a:r>
              <a:rPr lang="en-US" sz="2400" dirty="0" err="1" smtClean="0"/>
              <a:t>sima</a:t>
            </a:r>
            <a:r>
              <a:rPr lang="en-US" sz="2400" dirty="0" smtClean="0"/>
              <a:t>+ +</a:t>
            </a:r>
            <a:r>
              <a:rPr lang="en-US" sz="2400" dirty="0" err="1" smtClean="0"/>
              <a:t>juq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mali</a:t>
            </a:r>
            <a:r>
              <a:rPr lang="en-US" sz="2400" dirty="0" smtClean="0"/>
              <a:t>+ +</a:t>
            </a:r>
            <a:r>
              <a:rPr lang="en-US" sz="2400" dirty="0" err="1" smtClean="0"/>
              <a:t>tsia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ria</a:t>
            </a:r>
            <a:r>
              <a:rPr lang="en-US" sz="2400" dirty="0" err="1" smtClean="0">
                <a:solidFill>
                  <a:schemeClr val="accent2"/>
                </a:solidFill>
              </a:rPr>
              <a:t>!</a:t>
            </a:r>
            <a:r>
              <a:rPr lang="en-US" sz="2400" dirty="0" err="1" smtClean="0"/>
              <a:t>qa</a:t>
            </a:r>
            <a:r>
              <a:rPr lang="en-US" sz="2400" dirty="0" smtClean="0"/>
              <a:t>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++ +</a:t>
            </a:r>
            <a:r>
              <a:rPr lang="en-US" sz="2400" dirty="0" err="1" smtClean="0"/>
              <a:t>tugut</a:t>
            </a:r>
            <a:r>
              <a:rPr lang="en-US" sz="2400" dirty="0" smtClean="0"/>
              <a:t>+ +</a:t>
            </a:r>
          </a:p>
          <a:p>
            <a:pPr>
              <a:buNone/>
            </a:pPr>
            <a:r>
              <a:rPr lang="en-US" sz="2400" dirty="0" smtClean="0"/>
              <a:t>1 + +</a:t>
            </a:r>
            <a:r>
              <a:rPr lang="en-US" sz="2400" dirty="0" err="1" smtClean="0"/>
              <a:t>tiki</a:t>
            </a:r>
            <a:r>
              <a:rPr lang="en-US" sz="2400" dirty="0" smtClean="0"/>
              <a:t>+ ++ +</a:t>
            </a:r>
            <a:r>
              <a:rPr lang="en-US" sz="2400" dirty="0" err="1" smtClean="0"/>
              <a:t>laur</a:t>
            </a:r>
            <a:r>
              <a:rPr lang="en-US" sz="2400" dirty="0" smtClean="0"/>
              <a:t>+ ++ +</a:t>
            </a:r>
            <a:r>
              <a:rPr lang="en-US" sz="2400" dirty="0" err="1" smtClean="0"/>
              <a:t>tugut</a:t>
            </a:r>
            <a:r>
              <a:rPr lang="en-US" sz="2400" dirty="0" smtClean="0"/>
              <a:t>+ +</a:t>
            </a:r>
          </a:p>
          <a:p>
            <a:pPr>
              <a:buNone/>
            </a:pP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Recall = 22/32 		69%</a:t>
            </a:r>
          </a:p>
          <a:p>
            <a:pPr>
              <a:buNone/>
            </a:pPr>
            <a:r>
              <a:rPr lang="en-CA" sz="2400" dirty="0" smtClean="0"/>
              <a:t>Precision = 18/22		81%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goes up as the model iterates</a:t>
            </a:r>
          </a:p>
          <a:p>
            <a:r>
              <a:rPr lang="en-US" dirty="0" smtClean="0"/>
              <a:t>Precision goes down as the model iterates</a:t>
            </a:r>
          </a:p>
          <a:p>
            <a:endParaRPr lang="en-US" dirty="0" smtClean="0"/>
          </a:p>
          <a:p>
            <a:r>
              <a:rPr lang="en-US" dirty="0" smtClean="0"/>
              <a:t>Where to stop the model?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Morpho</a:t>
            </a:r>
            <a:r>
              <a:rPr lang="en-US" dirty="0" smtClean="0"/>
              <a:t> Challenge 2009 August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my algorithm on English, German, Finish, Turkish and Arabic corpora of </a:t>
            </a:r>
            <a:r>
              <a:rPr lang="en-US" dirty="0" err="1" smtClean="0"/>
              <a:t>Morpho</a:t>
            </a:r>
            <a:r>
              <a:rPr lang="en-US" dirty="0" smtClean="0"/>
              <a:t> Challenge 2008</a:t>
            </a:r>
          </a:p>
          <a:p>
            <a:r>
              <a:rPr lang="en-US" dirty="0" smtClean="0"/>
              <a:t>If I am able to achieve respectable F-scores (~50%) </a:t>
            </a:r>
          </a:p>
          <a:p>
            <a:r>
              <a:rPr lang="en-US" dirty="0" smtClean="0"/>
              <a:t>Submit my algorithm to </a:t>
            </a:r>
            <a:r>
              <a:rPr lang="en-US" dirty="0" err="1" smtClean="0"/>
              <a:t>Morpho</a:t>
            </a:r>
            <a:r>
              <a:rPr lang="en-US" dirty="0" smtClean="0"/>
              <a:t> Challenge 2009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8153400" cy="4495800"/>
          </a:xfrm>
        </p:spPr>
        <p:txBody>
          <a:bodyPr>
            <a:normAutofit fontScale="40000" lnSpcReduction="20000"/>
          </a:bodyPr>
          <a:lstStyle/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Brent, Michael R and </a:t>
            </a:r>
            <a:r>
              <a:rPr lang="en-US" sz="3200" dirty="0" err="1" smtClean="0"/>
              <a:t>Xiaopeng</a:t>
            </a:r>
            <a:r>
              <a:rPr lang="en-US" sz="3200" dirty="0" smtClean="0"/>
              <a:t> Tao. 2001. Chinese text segmentation with mbdp-1: Making the most of training corpora. In 39th Annual Meeting of the ACL, pages 82–89.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de </a:t>
            </a:r>
            <a:r>
              <a:rPr lang="en-US" sz="3200" dirty="0" err="1" smtClean="0"/>
              <a:t>Marcken</a:t>
            </a:r>
            <a:r>
              <a:rPr lang="en-US" sz="3200" dirty="0" smtClean="0"/>
              <a:t>, Carl. 1995. Acquiring a lexicon from </a:t>
            </a:r>
            <a:r>
              <a:rPr lang="en-US" sz="3200" dirty="0" err="1" smtClean="0"/>
              <a:t>unsegmented</a:t>
            </a:r>
            <a:r>
              <a:rPr lang="en-US" sz="3200" dirty="0" smtClean="0"/>
              <a:t> speech. In 33rd Annual Meeting of the ACL, pages 311–313.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Goldsmith, J.A. (2001). Unsupervised Learning of the Morphology of a Natural Language. </a:t>
            </a:r>
            <a:r>
              <a:rPr lang="en-US" sz="3200" i="1" dirty="0" smtClean="0"/>
              <a:t>Computational Linguistics</a:t>
            </a:r>
            <a:r>
              <a:rPr lang="en-US" sz="3200" dirty="0" smtClean="0"/>
              <a:t>, 27:2 pp. 153-198.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Johnson, Mark. 2008a. Unsupervised word segmentation for Sesotho using adaptor grammars. In Tenth Meeting of ACL SIGMORPHON, pages 20–27. ACL, Morristown, NJ.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Johnson, Mark. 2008b. Using adaptor grammars to identify synergies in the unsupervised acquisition of linguistic structure. In 46th Annual Meeting of the ACL, pages 398–406. ACL, Morristown, NJ.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Kanungo</a:t>
            </a:r>
            <a:r>
              <a:rPr lang="en-US" sz="3200" dirty="0" smtClean="0"/>
              <a:t>, Tapas. 1999. "UMDHMM: Hidden Markov Model Toolkit," in "Extended Finite State Models of Language," A. </a:t>
            </a:r>
            <a:r>
              <a:rPr lang="en-US" sz="3200" dirty="0" err="1" smtClean="0"/>
              <a:t>Kornai</a:t>
            </a:r>
            <a:r>
              <a:rPr lang="en-US" sz="3200" dirty="0" smtClean="0"/>
              <a:t> (editor), Cambridge University Press.  </a:t>
            </a:r>
            <a:r>
              <a:rPr lang="en-US" sz="3200" dirty="0" smtClean="0">
                <a:hlinkClick r:id="rId2"/>
              </a:rPr>
              <a:t>http://www.kanungo.com/software/software.htm</a:t>
            </a:r>
            <a:r>
              <a:rPr lang="en-US" sz="3200" dirty="0" smtClean="0"/>
              <a:t> 	</a:t>
            </a:r>
            <a:r>
              <a:rPr lang="en-US" sz="3200" dirty="0" smtClean="0">
                <a:solidFill>
                  <a:srgbClr val="CCCCFF"/>
                </a:solidFill>
                <a:hlinkClick r:id="rId3"/>
              </a:rPr>
              <a:t>http://www.umiacs.umd.edu/~resnik/nlstat_tutorial_summer1998/Lab_hmm.html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Pirkola</a:t>
            </a:r>
            <a:r>
              <a:rPr lang="en-US" sz="3200" dirty="0" smtClean="0"/>
              <a:t>, Ari. 2001. </a:t>
            </a:r>
            <a:r>
              <a:rPr lang="en-US" sz="3200" dirty="0" err="1" smtClean="0"/>
              <a:t>Morphologcial</a:t>
            </a:r>
            <a:r>
              <a:rPr lang="en-US" sz="3200" dirty="0" smtClean="0"/>
              <a:t> Typology of Languages for Information </a:t>
            </a:r>
            <a:r>
              <a:rPr lang="en-US" sz="3200" dirty="0" err="1" smtClean="0"/>
              <a:t>Retrieva</a:t>
            </a:r>
            <a:r>
              <a:rPr lang="en-US" sz="3200" dirty="0" smtClean="0"/>
              <a:t>, </a:t>
            </a:r>
            <a:r>
              <a:rPr lang="en-US" sz="3200" i="1" dirty="0" smtClean="0"/>
              <a:t>Journal of Documentation </a:t>
            </a:r>
            <a:r>
              <a:rPr lang="en-US" sz="3200" dirty="0" smtClean="0"/>
              <a:t>57 (3), 330-348.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Schone</a:t>
            </a:r>
            <a:r>
              <a:rPr lang="en-US" sz="3200" dirty="0" smtClean="0"/>
              <a:t>, P., &amp; </a:t>
            </a:r>
            <a:r>
              <a:rPr lang="en-US" sz="3200" dirty="0" err="1" smtClean="0"/>
              <a:t>Jurafsky</a:t>
            </a:r>
            <a:r>
              <a:rPr lang="en-US" sz="3200" dirty="0" smtClean="0"/>
              <a:t>, D. (2000). Knowledge-free induction of morphology using latent semantic analysis. In </a:t>
            </a:r>
            <a:r>
              <a:rPr lang="en-US" sz="3200" i="1" dirty="0" smtClean="0"/>
              <a:t>Proceedings of CoNLL-2000 and LLL-2000</a:t>
            </a:r>
            <a:r>
              <a:rPr lang="en-US" sz="3200" dirty="0" smtClean="0"/>
              <a:t>, pp. 67--72 Lisbon, Portugal.</a:t>
            </a:r>
          </a:p>
          <a:p>
            <a:pPr marL="447675" indent="-266700">
              <a:lnSpc>
                <a:spcPct val="120000"/>
              </a:lnSpc>
              <a:spcBef>
                <a:spcPts val="350"/>
              </a:spcBef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err="1" smtClean="0"/>
              <a:t>Venkataraman</a:t>
            </a:r>
            <a:r>
              <a:rPr lang="en-US" sz="3200" dirty="0" smtClean="0"/>
              <a:t>, </a:t>
            </a:r>
            <a:r>
              <a:rPr lang="en-US" sz="3200" dirty="0" err="1" smtClean="0"/>
              <a:t>Anand</a:t>
            </a:r>
            <a:r>
              <a:rPr lang="en-US" sz="3200" dirty="0" smtClean="0"/>
              <a:t>. 2001. A statistical model for word discovery in transcribed speech. Computational Linguistics, 27(3):352–372.</a:t>
            </a:r>
          </a:p>
          <a:p>
            <a:pPr marL="447675" indent="-266700">
              <a:tabLst>
                <a:tab pos="342900" algn="l"/>
                <a:tab pos="54292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Inuktitut Resources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09" y="1600200"/>
            <a:ext cx="7504731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languages have morphology</a:t>
            </a:r>
          </a:p>
          <a:p>
            <a:r>
              <a:rPr lang="en-US" dirty="0" smtClean="0"/>
              <a:t>Most morphology consists of either suffixes or prefixes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63" y="3419475"/>
            <a:ext cx="8399462" cy="181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Morphological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Remove morphs 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Natural Language Understanding</a:t>
            </a:r>
          </a:p>
          <a:p>
            <a:pPr lvl="1"/>
            <a:r>
              <a:rPr lang="en-US" dirty="0" smtClean="0"/>
              <a:t>Use morphs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 for Information Retrieval</a:t>
            </a:r>
          </a:p>
          <a:p>
            <a:r>
              <a:rPr lang="en-US" dirty="0" smtClean="0"/>
              <a:t>Reduces feature space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Parsing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Named Entity Tagging</a:t>
            </a:r>
          </a:p>
          <a:p>
            <a:r>
              <a:rPr lang="en-US" dirty="0" smtClean="0"/>
              <a:t>Text Summarization</a:t>
            </a:r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Low accuracy (F scores &lt; 50%)</a:t>
            </a:r>
            <a:br>
              <a:rPr lang="en-US" sz="2800" dirty="0" smtClean="0"/>
            </a:br>
            <a:r>
              <a:rPr lang="en-US" sz="2800" dirty="0" smtClean="0"/>
              <a:t>Performance heavily dependant on language type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455917" cy="4771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7092950" y="1714488"/>
            <a:ext cx="1655763" cy="135732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686B5D"/>
                </a:solidFill>
              </a:rPr>
              <a:t>Monson 2008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F5438D-FF75-4DB8-B36F-686B9FEA61D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28736"/>
            <a:ext cx="8153400" cy="46672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Agglutinative languages more morphemes per word (</a:t>
            </a:r>
            <a:r>
              <a:rPr lang="en-US" sz="2800" dirty="0" err="1" smtClean="0"/>
              <a:t>Pirkola</a:t>
            </a:r>
            <a:r>
              <a:rPr lang="en-US" sz="2800" dirty="0" smtClean="0"/>
              <a:t> 2001)</a:t>
            </a:r>
          </a:p>
          <a:p>
            <a:r>
              <a:rPr lang="en-US" sz="2800" dirty="0" smtClean="0"/>
              <a:t>And unlimited words (</a:t>
            </a:r>
            <a:r>
              <a:rPr lang="en-US" sz="2800" dirty="0" err="1" smtClean="0"/>
              <a:t>Kurimo</a:t>
            </a:r>
            <a:r>
              <a:rPr lang="en-US" sz="2800" dirty="0" smtClean="0"/>
              <a:t> 2008)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600450"/>
            <a:ext cx="4319587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898775"/>
            <a:ext cx="5060950" cy="395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</TotalTime>
  <Words>805</Words>
  <Application>Microsoft Office PowerPoint</Application>
  <PresentationFormat>On-screen Show (4:3)</PresentationFormat>
  <Paragraphs>165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 Morphological Analysis of Inuktitut Statistical Natural Language Processing Final Project </vt:lpstr>
      <vt:lpstr>Why Inuktitut?</vt:lpstr>
      <vt:lpstr>Inuktitut Resources </vt:lpstr>
      <vt:lpstr>Morphology 101</vt:lpstr>
      <vt:lpstr>Why Morphological Parsing?</vt:lpstr>
      <vt:lpstr>Stemming</vt:lpstr>
      <vt:lpstr>Full Parsing</vt:lpstr>
      <vt:lpstr>Low accuracy (F scores &lt; 50%) Performance heavily dependant on language type</vt:lpstr>
      <vt:lpstr>Morphology 102</vt:lpstr>
      <vt:lpstr>Five Approaches</vt:lpstr>
      <vt:lpstr>Compression</vt:lpstr>
      <vt:lpstr>Harris 1955 </vt:lpstr>
      <vt:lpstr>Minimum Description Length</vt:lpstr>
      <vt:lpstr>Creutz 2005: Morfessor</vt:lpstr>
      <vt:lpstr>Morfessor Performance on Inuktitut</vt:lpstr>
      <vt:lpstr>Morphology 103</vt:lpstr>
      <vt:lpstr>FieldWorker 0.005</vt:lpstr>
      <vt:lpstr>Learning Grammar from morphological precedence relations</vt:lpstr>
      <vt:lpstr>Creating an Inuktitut Corpus</vt:lpstr>
      <vt:lpstr>Overview</vt:lpstr>
      <vt:lpstr>Sample Seed list</vt:lpstr>
      <vt:lpstr>Gives a dense mini-corpus</vt:lpstr>
      <vt:lpstr>Which gives a new template</vt:lpstr>
      <vt:lpstr>Progress</vt:lpstr>
      <vt:lpstr>Evaluation</vt:lpstr>
      <vt:lpstr>Evaluation</vt:lpstr>
      <vt:lpstr>Morpho Challenge 2009 August</vt:lpstr>
      <vt:lpstr>References</vt:lpstr>
    </vt:vector>
  </TitlesOfParts>
  <Company>Engineering and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ENCS</dc:creator>
  <cp:lastModifiedBy>ENCS</cp:lastModifiedBy>
  <cp:revision>15</cp:revision>
  <dcterms:created xsi:type="dcterms:W3CDTF">2009-04-20T16:46:30Z</dcterms:created>
  <dcterms:modified xsi:type="dcterms:W3CDTF">2009-05-20T19:59:49Z</dcterms:modified>
</cp:coreProperties>
</file>