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7" r:id="rId3"/>
    <p:sldId id="274" r:id="rId4"/>
    <p:sldId id="267" r:id="rId5"/>
    <p:sldId id="281" r:id="rId6"/>
    <p:sldId id="262" r:id="rId7"/>
    <p:sldId id="265" r:id="rId8"/>
    <p:sldId id="263" r:id="rId9"/>
    <p:sldId id="260" r:id="rId10"/>
    <p:sldId id="261" r:id="rId11"/>
    <p:sldId id="268" r:id="rId12"/>
    <p:sldId id="275" r:id="rId13"/>
    <p:sldId id="276" r:id="rId14"/>
    <p:sldId id="278" r:id="rId15"/>
    <p:sldId id="279" r:id="rId16"/>
    <p:sldId id="280" r:id="rId17"/>
    <p:sldId id="259" r:id="rId18"/>
    <p:sldId id="264" r:id="rId19"/>
    <p:sldId id="270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48F4-DB09-7548-BCC3-01A20F8D1CCF}" type="datetimeFigureOut">
              <a:rPr lang="en-US" smtClean="0"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E9ED-DC3B-F048-8C2A-8999BBEF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48F4-DB09-7548-BCC3-01A20F8D1CCF}" type="datetimeFigureOut">
              <a:rPr lang="en-US" smtClean="0"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E9ED-DC3B-F048-8C2A-8999BBEF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48F4-DB09-7548-BCC3-01A20F8D1CCF}" type="datetimeFigureOut">
              <a:rPr lang="en-US" smtClean="0"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E9ED-DC3B-F048-8C2A-8999BBEF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9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48F4-DB09-7548-BCC3-01A20F8D1CCF}" type="datetimeFigureOut">
              <a:rPr lang="en-US" smtClean="0"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E9ED-DC3B-F048-8C2A-8999BBEF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48F4-DB09-7548-BCC3-01A20F8D1CCF}" type="datetimeFigureOut">
              <a:rPr lang="en-US" smtClean="0"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E9ED-DC3B-F048-8C2A-8999BBEF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5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48F4-DB09-7548-BCC3-01A20F8D1CCF}" type="datetimeFigureOut">
              <a:rPr lang="en-US" smtClean="0"/>
              <a:t>5/17/13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E9ED-DC3B-F048-8C2A-8999BBEF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0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48F4-DB09-7548-BCC3-01A20F8D1CCF}" type="datetimeFigureOut">
              <a:rPr lang="en-US" smtClean="0"/>
              <a:t>5/17/13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E9ED-DC3B-F048-8C2A-8999BBEF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48F4-DB09-7548-BCC3-01A20F8D1CCF}" type="datetimeFigureOut">
              <a:rPr lang="en-US" smtClean="0"/>
              <a:t>5/17/13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E9ED-DC3B-F048-8C2A-8999BBEF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48F4-DB09-7548-BCC3-01A20F8D1CCF}" type="datetimeFigureOut">
              <a:rPr lang="en-US" smtClean="0"/>
              <a:t>5/17/13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E9ED-DC3B-F048-8C2A-8999BBEF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3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48F4-DB09-7548-BCC3-01A20F8D1CCF}" type="datetimeFigureOut">
              <a:rPr lang="en-US" smtClean="0"/>
              <a:t>5/17/13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E9ED-DC3B-F048-8C2A-8999BBEF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48F4-DB09-7548-BCC3-01A20F8D1CCF}" type="datetimeFigureOut">
              <a:rPr lang="en-US" smtClean="0"/>
              <a:t>5/17/13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E9ED-DC3B-F048-8C2A-8999BBEF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0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48F4-DB09-7548-BCC3-01A20F8D1CCF}" type="datetimeFigureOut">
              <a:rPr lang="en-US" smtClean="0"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E9ED-DC3B-F048-8C2A-8999BBEF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1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1860959" y="2172269"/>
            <a:ext cx="1566687" cy="9113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Compile with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Instrumentation flag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2" idx="3"/>
          </p:cNvCxnSpPr>
          <p:nvPr/>
        </p:nvCxnSpPr>
        <p:spPr>
          <a:xfrm>
            <a:off x="3427646" y="2627956"/>
            <a:ext cx="6921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3" idx="1"/>
            <a:endCxn id="14" idx="3"/>
          </p:cNvCxnSpPr>
          <p:nvPr/>
        </p:nvCxnSpPr>
        <p:spPr>
          <a:xfrm flipH="1">
            <a:off x="3427646" y="3963344"/>
            <a:ext cx="6921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19826" y="3582637"/>
            <a:ext cx="2064995" cy="761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Hot Patchable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0958" y="3512509"/>
            <a:ext cx="1566688" cy="90166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List of Instrumentation Points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1" idx="2"/>
            <a:endCxn id="13" idx="0"/>
          </p:cNvCxnSpPr>
          <p:nvPr/>
        </p:nvCxnSpPr>
        <p:spPr>
          <a:xfrm>
            <a:off x="5152324" y="2935437"/>
            <a:ext cx="0" cy="64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19826" y="2174024"/>
            <a:ext cx="2064995" cy="761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Search &amp; Replace functions with NOP</a:t>
            </a:r>
          </a:p>
        </p:txBody>
      </p:sp>
    </p:spTree>
    <p:extLst>
      <p:ext uri="{BB962C8B-B14F-4D97-AF65-F5344CB8AC3E}">
        <p14:creationId xmlns:p14="http://schemas.microsoft.com/office/powerpoint/2010/main" val="31043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630363" y="2057400"/>
            <a:ext cx="4337050" cy="2051050"/>
            <a:chOff x="2568" y="2894"/>
            <a:chExt cx="6829" cy="323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568" y="2939"/>
              <a:ext cx="1566" cy="8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C1FF"/>
                      </a:gs>
                      <a:gs pos="100000">
                        <a:srgbClr val="3F80CD"/>
                      </a:gs>
                    </a:gsLst>
                    <a:lin ang="5400000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Target Application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051" name="Straight Arrow Connector 6"/>
            <p:cNvCxnSpPr>
              <a:cxnSpLocks noChangeShapeType="1"/>
            </p:cNvCxnSpPr>
            <p:nvPr/>
          </p:nvCxnSpPr>
          <p:spPr bwMode="auto">
            <a:xfrm flipV="1">
              <a:off x="4145" y="3307"/>
              <a:ext cx="817" cy="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7999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007" y="2936"/>
              <a:ext cx="1566" cy="8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C1FF"/>
                      </a:gs>
                      <a:gs pos="100000">
                        <a:srgbClr val="3F80CD"/>
                      </a:gs>
                    </a:gsLst>
                    <a:lin ang="5400000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Generated Binary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053" name="Straight Arrow Connector 6"/>
            <p:cNvCxnSpPr>
              <a:cxnSpLocks noChangeShapeType="1"/>
            </p:cNvCxnSpPr>
            <p:nvPr/>
          </p:nvCxnSpPr>
          <p:spPr bwMode="auto">
            <a:xfrm flipV="1">
              <a:off x="6601" y="3257"/>
              <a:ext cx="817" cy="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7999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490" y="2894"/>
              <a:ext cx="1824" cy="8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C1FF"/>
                      </a:gs>
                      <a:gs pos="100000">
                        <a:srgbClr val="3F80CD"/>
                      </a:gs>
                    </a:gsLst>
                    <a:lin ang="5400000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I-Probe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(ColdPatcher)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055" name="Straight Arrow Connector 6"/>
            <p:cNvCxnSpPr>
              <a:cxnSpLocks noChangeShapeType="1"/>
            </p:cNvCxnSpPr>
            <p:nvPr/>
          </p:nvCxnSpPr>
          <p:spPr bwMode="auto">
            <a:xfrm rot="5400000" flipV="1">
              <a:off x="7948" y="4112"/>
              <a:ext cx="817" cy="1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7999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7573" y="4534"/>
              <a:ext cx="1824" cy="48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C1FF"/>
                      </a:gs>
                      <a:gs pos="100000">
                        <a:srgbClr val="3F80CD"/>
                      </a:gs>
                    </a:gsLst>
                    <a:lin ang="5400000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Target Binary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281" y="5394"/>
              <a:ext cx="5732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Fig 1. Workflow for Phase 1 </a:t>
              </a: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(Pre-process -ColdPatch)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705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http://www.42nd-dimension.com/NFPS/images/stitch_herring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256594"/>
            <a:ext cx="1146175" cy="75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6"/>
          <p:cNvCxnSpPr>
            <a:cxnSpLocks noChangeShapeType="1"/>
          </p:cNvCxnSpPr>
          <p:nvPr/>
        </p:nvCxnSpPr>
        <p:spPr bwMode="auto">
          <a:xfrm>
            <a:off x="914408" y="2634254"/>
            <a:ext cx="35792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7"/>
          <p:cNvSpPr>
            <a:spLocks noChangeArrowheads="1"/>
          </p:cNvSpPr>
          <p:nvPr/>
        </p:nvSpPr>
        <p:spPr bwMode="auto">
          <a:xfrm>
            <a:off x="2514600" y="646535"/>
            <a:ext cx="1775672" cy="1426039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400" dirty="0"/>
              <a:t>Efficient Application Layer </a:t>
            </a:r>
            <a:r>
              <a:rPr lang="en-US" sz="1400" dirty="0" smtClean="0"/>
              <a:t>Tracing, recorded in a shared memory logger</a:t>
            </a:r>
            <a:endParaRPr lang="en-US" sz="1400" dirty="0"/>
          </a:p>
        </p:txBody>
      </p:sp>
      <p:sp>
        <p:nvSpPr>
          <p:cNvPr id="7" name="Rounded Rectangle 8"/>
          <p:cNvSpPr>
            <a:spLocks noChangeArrowheads="1"/>
          </p:cNvSpPr>
          <p:nvPr/>
        </p:nvSpPr>
        <p:spPr bwMode="auto">
          <a:xfrm>
            <a:off x="2758772" y="3477219"/>
            <a:ext cx="1398343" cy="79864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400" dirty="0"/>
              <a:t>Efficient Kernel</a:t>
            </a:r>
          </a:p>
          <a:p>
            <a:pPr algn="ctr"/>
            <a:r>
              <a:rPr lang="en-US" sz="1400" dirty="0"/>
              <a:t>Level </a:t>
            </a:r>
            <a:r>
              <a:rPr lang="en-US" sz="1400" dirty="0" smtClean="0"/>
              <a:t>Tracing</a:t>
            </a:r>
            <a:endParaRPr lang="en-US" sz="1400" dirty="0"/>
          </a:p>
        </p:txBody>
      </p:sp>
      <p:sp>
        <p:nvSpPr>
          <p:cNvPr id="8" name="Cloud 7"/>
          <p:cNvSpPr/>
          <p:nvPr/>
        </p:nvSpPr>
        <p:spPr bwMode="auto">
          <a:xfrm>
            <a:off x="2514600" y="2410417"/>
            <a:ext cx="1905000" cy="59898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ＭＳ Ｐゴシック" pitchFamily="50" charset="-128"/>
              <a:cs typeface="+mn-cs"/>
            </a:endParaRPr>
          </a:p>
        </p:txBody>
      </p:sp>
      <p:sp>
        <p:nvSpPr>
          <p:cNvPr id="9" name="Up-Down Arrow 9"/>
          <p:cNvSpPr>
            <a:spLocks noChangeArrowheads="1"/>
          </p:cNvSpPr>
          <p:nvPr/>
        </p:nvSpPr>
        <p:spPr bwMode="auto">
          <a:xfrm>
            <a:off x="3276600" y="2177057"/>
            <a:ext cx="457200" cy="1210439"/>
          </a:xfrm>
          <a:prstGeom prst="upDownArrow">
            <a:avLst>
              <a:gd name="adj1" fmla="val 50000"/>
              <a:gd name="adj2" fmla="val 50001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41"/>
          <p:cNvSpPr txBox="1">
            <a:spLocks noChangeArrowheads="1"/>
          </p:cNvSpPr>
          <p:nvPr/>
        </p:nvSpPr>
        <p:spPr bwMode="auto">
          <a:xfrm>
            <a:off x="685808" y="1643656"/>
            <a:ext cx="19821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i="1" dirty="0" smtClean="0"/>
              <a:t>Hot-Tracing</a:t>
            </a:r>
            <a:endParaRPr lang="en-US" sz="2400" b="1" i="1" dirty="0"/>
          </a:p>
        </p:txBody>
      </p:sp>
      <p:sp>
        <p:nvSpPr>
          <p:cNvPr id="14" name="TextBox 42"/>
          <p:cNvSpPr txBox="1">
            <a:spLocks noChangeArrowheads="1"/>
          </p:cNvSpPr>
          <p:nvPr/>
        </p:nvSpPr>
        <p:spPr bwMode="auto">
          <a:xfrm>
            <a:off x="1066800" y="3015256"/>
            <a:ext cx="167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i="1" dirty="0" err="1" smtClean="0"/>
              <a:t>Mevalet</a:t>
            </a:r>
            <a:endParaRPr lang="en-US" sz="2400" b="1" i="1" dirty="0"/>
          </a:p>
        </p:txBody>
      </p:sp>
      <p:sp>
        <p:nvSpPr>
          <p:cNvPr id="16" name="Left Brace 45"/>
          <p:cNvSpPr>
            <a:spLocks/>
          </p:cNvSpPr>
          <p:nvPr/>
        </p:nvSpPr>
        <p:spPr bwMode="auto">
          <a:xfrm rot="10800000">
            <a:off x="4493655" y="1643656"/>
            <a:ext cx="304800" cy="2195843"/>
          </a:xfrm>
          <a:prstGeom prst="leftBrace">
            <a:avLst>
              <a:gd name="adj1" fmla="val 56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ounded Rectangle 8"/>
          <p:cNvSpPr>
            <a:spLocks noChangeArrowheads="1"/>
          </p:cNvSpPr>
          <p:nvPr/>
        </p:nvSpPr>
        <p:spPr bwMode="auto">
          <a:xfrm>
            <a:off x="4958632" y="2072576"/>
            <a:ext cx="1791403" cy="1358791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1400" dirty="0" smtClean="0"/>
              <a:t>Unified Execution Trace of Application Layer and Kernel Level Tracing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298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9226" y="392623"/>
            <a:ext cx="8025141" cy="6045604"/>
            <a:chOff x="499218" y="392623"/>
            <a:chExt cx="8025141" cy="6045604"/>
          </a:xfrm>
        </p:grpSpPr>
        <p:sp>
          <p:nvSpPr>
            <p:cNvPr id="5" name="Rectangle 4"/>
            <p:cNvSpPr/>
            <p:nvPr/>
          </p:nvSpPr>
          <p:spPr>
            <a:xfrm>
              <a:off x="3069013" y="392623"/>
              <a:ext cx="1872657" cy="6672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1: Target Application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>
              <a:off x="4005342" y="1059859"/>
              <a:ext cx="0" cy="755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929101" y="1814922"/>
              <a:ext cx="2152479" cy="7623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: Cold Patch (pre-process)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007070" y="2577281"/>
              <a:ext cx="0" cy="755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069013" y="3335812"/>
              <a:ext cx="1872658" cy="7623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3: Execute Application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222318" y="4098171"/>
              <a:ext cx="0" cy="755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069012" y="4853235"/>
              <a:ext cx="1872658" cy="7623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4</a:t>
              </a:r>
              <a:r>
                <a:rPr lang="en-US" dirty="0" smtClean="0">
                  <a:solidFill>
                    <a:srgbClr val="000000"/>
                  </a:solidFill>
                </a:rPr>
                <a:t>: Hot Tracing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9218" y="1345392"/>
              <a:ext cx="1766759" cy="9390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5: Preloaded Instrumentation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Library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9218" y="3103186"/>
              <a:ext cx="1766759" cy="7623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6: List/Log of all functions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337130" y="3865545"/>
              <a:ext cx="0" cy="1367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4" idx="1"/>
            </p:cNvCxnSpPr>
            <p:nvPr/>
          </p:nvCxnSpPr>
          <p:spPr>
            <a:xfrm>
              <a:off x="1337130" y="5233535"/>
              <a:ext cx="1731882" cy="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616992" y="1541362"/>
              <a:ext cx="2733650" cy="1326490"/>
            </a:xfrm>
            <a:prstGeom prst="rect">
              <a:avLst/>
            </a:prstGeom>
            <a:noFill/>
            <a:ln w="47625">
              <a:solidFill>
                <a:srgbClr val="A20000"/>
              </a:solidFill>
              <a:prstDash val="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9191" y="4618127"/>
              <a:ext cx="2432301" cy="1232576"/>
            </a:xfrm>
            <a:prstGeom prst="rect">
              <a:avLst/>
            </a:prstGeom>
            <a:noFill/>
            <a:ln w="47625">
              <a:solidFill>
                <a:srgbClr val="A20000"/>
              </a:solidFill>
              <a:prstDash val="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382598" y="2767593"/>
              <a:ext cx="26012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800857" y="4098171"/>
              <a:ext cx="0" cy="755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450817" y="6068895"/>
              <a:ext cx="3774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Fig.1 Architecture Overview of I-Probe</a:t>
              </a:r>
              <a:endParaRPr lang="en-US" dirty="0"/>
            </a:p>
          </p:txBody>
        </p:sp>
        <p:cxnSp>
          <p:nvCxnSpPr>
            <p:cNvPr id="26" name="Straight Arrow Connector 25"/>
            <p:cNvCxnSpPr>
              <a:stCxn id="15" idx="2"/>
            </p:cNvCxnSpPr>
            <p:nvPr/>
          </p:nvCxnSpPr>
          <p:spPr>
            <a:xfrm>
              <a:off x="1382598" y="2284454"/>
              <a:ext cx="0" cy="4831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4" idx="3"/>
            </p:cNvCxnSpPr>
            <p:nvPr/>
          </p:nvCxnSpPr>
          <p:spPr>
            <a:xfrm flipV="1">
              <a:off x="2265977" y="2196102"/>
              <a:ext cx="663124" cy="12882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605200" y="1814922"/>
              <a:ext cx="1919159" cy="7623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7: Cold-Patch GUI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605200" y="4853235"/>
              <a:ext cx="1919159" cy="7824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8: Hot-Patch GUI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1" idx="1"/>
              <a:endCxn id="33" idx="3"/>
            </p:cNvCxnSpPr>
            <p:nvPr/>
          </p:nvCxnSpPr>
          <p:spPr>
            <a:xfrm flipH="1">
              <a:off x="5350642" y="2196101"/>
              <a:ext cx="1254558" cy="8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3" idx="1"/>
              <a:endCxn id="34" idx="3"/>
            </p:cNvCxnSpPr>
            <p:nvPr/>
          </p:nvCxnSpPr>
          <p:spPr>
            <a:xfrm flipH="1" flipV="1">
              <a:off x="5221492" y="5234415"/>
              <a:ext cx="1383708" cy="100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776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9226" y="392627"/>
            <a:ext cx="7663759" cy="4600007"/>
            <a:chOff x="499218" y="392623"/>
            <a:chExt cx="7756079" cy="5265536"/>
          </a:xfrm>
        </p:grpSpPr>
        <p:sp>
          <p:nvSpPr>
            <p:cNvPr id="5" name="Rectangle 4"/>
            <p:cNvSpPr/>
            <p:nvPr/>
          </p:nvSpPr>
          <p:spPr>
            <a:xfrm>
              <a:off x="3069013" y="392623"/>
              <a:ext cx="1872657" cy="6672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Target Application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</p:cNvCxnSpPr>
            <p:nvPr/>
          </p:nvCxnSpPr>
          <p:spPr>
            <a:xfrm>
              <a:off x="4005342" y="1059859"/>
              <a:ext cx="0" cy="755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929101" y="1814922"/>
              <a:ext cx="2152479" cy="7623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Cold Patch (pre-process)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007070" y="2577281"/>
              <a:ext cx="0" cy="755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069013" y="3335812"/>
              <a:ext cx="1872658" cy="7623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Execute Application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222318" y="4098171"/>
              <a:ext cx="0" cy="755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069012" y="4853235"/>
              <a:ext cx="1872658" cy="7623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Hot Tracing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9218" y="1345392"/>
              <a:ext cx="1766759" cy="9390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rgbClr val="000000"/>
                  </a:solidFill>
                </a:rPr>
                <a:t>Preloaded </a:t>
              </a:r>
              <a:r>
                <a:rPr lang="en-US" dirty="0" smtClean="0">
                  <a:solidFill>
                    <a:srgbClr val="000000"/>
                  </a:solidFill>
                </a:rPr>
                <a:t>Instrumentation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Library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9218" y="3103186"/>
              <a:ext cx="1766759" cy="7623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List/Log of all functions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337130" y="3865545"/>
              <a:ext cx="0" cy="1367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4" idx="1"/>
            </p:cNvCxnSpPr>
            <p:nvPr/>
          </p:nvCxnSpPr>
          <p:spPr>
            <a:xfrm>
              <a:off x="1337130" y="5233535"/>
              <a:ext cx="1731882" cy="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382598" y="2767593"/>
              <a:ext cx="26012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800857" y="4098171"/>
              <a:ext cx="0" cy="755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5" idx="2"/>
            </p:cNvCxnSpPr>
            <p:nvPr/>
          </p:nvCxnSpPr>
          <p:spPr>
            <a:xfrm>
              <a:off x="1382598" y="2284454"/>
              <a:ext cx="0" cy="4831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4" idx="3"/>
            </p:cNvCxnSpPr>
            <p:nvPr/>
          </p:nvCxnSpPr>
          <p:spPr>
            <a:xfrm flipV="1">
              <a:off x="2265977" y="2196102"/>
              <a:ext cx="663124" cy="12882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6336138" y="1826706"/>
              <a:ext cx="1919159" cy="7623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Cold-Patch GUI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25378" y="4875746"/>
              <a:ext cx="1919159" cy="7824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Hot-Patch GUI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5081580" y="2207885"/>
              <a:ext cx="1254558" cy="85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4941670" y="5244442"/>
              <a:ext cx="1383708" cy="100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71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987" y="247945"/>
            <a:ext cx="599856" cy="569863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3332454" y="1060306"/>
            <a:ext cx="400425" cy="34990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252376" y="1498997"/>
            <a:ext cx="640681" cy="0"/>
          </a:xfrm>
          <a:prstGeom prst="line">
            <a:avLst/>
          </a:prstGeom>
          <a:ln w="50800" cap="sq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08336" y="1004666"/>
            <a:ext cx="170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T1: Interrupt Triggered by hot-tracer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231063" y="2012501"/>
            <a:ext cx="17961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List of Function Names from </a:t>
            </a:r>
            <a:r>
              <a:rPr lang="en-US" sz="1200" dirty="0" err="1" smtClean="0"/>
              <a:t>coldpatch</a:t>
            </a:r>
            <a:endParaRPr lang="en-US" sz="1200" dirty="0" smtClean="0"/>
          </a:p>
          <a:p>
            <a:r>
              <a:rPr lang="en-US" sz="1200" dirty="0" smtClean="0"/>
              <a:t> </a:t>
            </a:r>
          </a:p>
          <a:p>
            <a:pPr algn="ctr"/>
            <a:r>
              <a:rPr lang="en-US" sz="1200" dirty="0" smtClean="0"/>
              <a:t>&lt;FuncName1, File, Entry&gt;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/>
              <a:t>&lt;</a:t>
            </a:r>
            <a:r>
              <a:rPr lang="en-US" sz="1200" dirty="0" err="1" smtClean="0"/>
              <a:t>FuncNameN</a:t>
            </a:r>
            <a:r>
              <a:rPr lang="en-US" sz="1200" dirty="0"/>
              <a:t>,</a:t>
            </a:r>
            <a:r>
              <a:rPr lang="en-US" sz="1200" dirty="0" smtClean="0"/>
              <a:t> </a:t>
            </a:r>
            <a:r>
              <a:rPr lang="en-US" sz="1200" dirty="0"/>
              <a:t>File, </a:t>
            </a:r>
            <a:r>
              <a:rPr lang="en-US" sz="1200" dirty="0" smtClean="0"/>
              <a:t>Exit&gt;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242039" y="2228222"/>
            <a:ext cx="1331995" cy="11088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242039" y="4110478"/>
            <a:ext cx="640681" cy="0"/>
          </a:xfrm>
          <a:prstGeom prst="line">
            <a:avLst/>
          </a:prstGeom>
          <a:ln w="50800" cap="sq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4211" y="3971978"/>
            <a:ext cx="1704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T2: Resume Execution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565851" y="1202831"/>
            <a:ext cx="1461406" cy="526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PID of Target Process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99972" y="844023"/>
            <a:ext cx="0" cy="368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29735" y="3406558"/>
            <a:ext cx="1256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Code Segment of</a:t>
            </a:r>
          </a:p>
          <a:p>
            <a:r>
              <a:rPr lang="en-US" sz="1200" dirty="0" smtClean="0">
                <a:solidFill>
                  <a:srgbClr val="000000"/>
                </a:solidFill>
              </a:rPr>
              <a:t> Target Process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3027257" y="2473335"/>
            <a:ext cx="484348" cy="2316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</p:cNvCxnSpPr>
          <p:nvPr/>
        </p:nvCxnSpPr>
        <p:spPr>
          <a:xfrm>
            <a:off x="3027257" y="2704999"/>
            <a:ext cx="484348" cy="5071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29735" y="2229835"/>
            <a:ext cx="1052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Call_Entry</a:t>
            </a:r>
            <a:r>
              <a:rPr lang="en-US" sz="1000" dirty="0" smtClean="0"/>
              <a:t>_</a:t>
            </a:r>
          </a:p>
          <a:p>
            <a:r>
              <a:rPr lang="en-US" sz="1000" dirty="0" smtClean="0"/>
              <a:t>Instrumentation</a:t>
            </a:r>
          </a:p>
          <a:p>
            <a:endParaRPr lang="en-US" sz="1000" dirty="0"/>
          </a:p>
          <a:p>
            <a:endParaRPr lang="en-US" sz="1000" dirty="0" smtClean="0"/>
          </a:p>
          <a:p>
            <a:r>
              <a:rPr lang="en-US" sz="1000" dirty="0" smtClean="0"/>
              <a:t>Call Exit Instrumentation 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620121" y="4714930"/>
            <a:ext cx="234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2: Hot Tracing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574034" y="2388223"/>
            <a:ext cx="4052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86674" y="3050834"/>
            <a:ext cx="392622" cy="10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35370" y="2046027"/>
            <a:ext cx="1052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Call_Entry</a:t>
            </a:r>
            <a:r>
              <a:rPr lang="en-US" sz="1000" dirty="0" smtClean="0"/>
              <a:t>_</a:t>
            </a:r>
          </a:p>
          <a:p>
            <a:r>
              <a:rPr lang="en-US" sz="1000" dirty="0" smtClean="0"/>
              <a:t>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380154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6077" y="1338033"/>
            <a:ext cx="1872657" cy="88284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201: Compile with –</a:t>
            </a:r>
            <a:r>
              <a:rPr lang="en-US" dirty="0" err="1" smtClean="0">
                <a:solidFill>
                  <a:srgbClr val="000000"/>
                </a:solidFill>
              </a:rPr>
              <a:t>finstrument</a:t>
            </a:r>
            <a:r>
              <a:rPr lang="en-US" dirty="0" smtClean="0">
                <a:solidFill>
                  <a:srgbClr val="000000"/>
                </a:solidFill>
              </a:rPr>
              <a:t>-functions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67859" y="1801841"/>
            <a:ext cx="3982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1691629" y="2768380"/>
            <a:ext cx="2421538" cy="1186484"/>
          </a:xfrm>
          <a:prstGeom prst="diamond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202: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Cold-start  Monitoring? 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>
          <a:xfrm>
            <a:off x="2902398" y="2220870"/>
            <a:ext cx="0" cy="54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36494" y="1328265"/>
            <a:ext cx="2198980" cy="121509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203: Search &amp; Replace functions with NOP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8" idx="3"/>
            <a:endCxn id="16" idx="1"/>
          </p:cNvCxnSpPr>
          <p:nvPr/>
        </p:nvCxnSpPr>
        <p:spPr>
          <a:xfrm flipV="1">
            <a:off x="4113175" y="1935811"/>
            <a:ext cx="823327" cy="1425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936494" y="3302806"/>
            <a:ext cx="2198980" cy="147437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204: Search &amp; Replace functions with NOP, except for chosen cold-start ones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7477" y="15959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135481" y="2296573"/>
            <a:ext cx="476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0343" y="20992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720343" y="1411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135481" y="1595966"/>
            <a:ext cx="476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15408" y="2409590"/>
            <a:ext cx="33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902398" y="5435609"/>
            <a:ext cx="427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Fig2. Cold-Patch pre-processing Mechanism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257480" y="908293"/>
            <a:ext cx="7090691" cy="4164842"/>
          </a:xfrm>
          <a:prstGeom prst="rect">
            <a:avLst/>
          </a:prstGeom>
          <a:noFill/>
          <a:ln w="47625">
            <a:solidFill>
              <a:srgbClr val="A20000"/>
            </a:solidFill>
            <a:prstDash val="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135481" y="4324195"/>
            <a:ext cx="476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720343" y="412683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720343" y="34389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135481" y="3623588"/>
            <a:ext cx="47616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" idx="3"/>
            <a:endCxn id="21" idx="1"/>
          </p:cNvCxnSpPr>
          <p:nvPr/>
        </p:nvCxnSpPr>
        <p:spPr>
          <a:xfrm>
            <a:off x="4113175" y="3361622"/>
            <a:ext cx="823327" cy="6783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215408" y="3585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29301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366933" y="752398"/>
            <a:ext cx="6349814" cy="4842840"/>
            <a:chOff x="839467" y="516570"/>
            <a:chExt cx="6349814" cy="4842840"/>
          </a:xfrm>
        </p:grpSpPr>
        <p:sp>
          <p:nvSpPr>
            <p:cNvPr id="4" name="Rectangle 3"/>
            <p:cNvSpPr/>
            <p:nvPr/>
          </p:nvSpPr>
          <p:spPr>
            <a:xfrm>
              <a:off x="1732782" y="937593"/>
              <a:ext cx="1872657" cy="882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4</a:t>
              </a:r>
              <a:r>
                <a:rPr lang="en-US" dirty="0" smtClean="0">
                  <a:solidFill>
                    <a:srgbClr val="000000"/>
                  </a:solidFill>
                </a:rPr>
                <a:t>01:Obtain Process ID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216187" y="1401405"/>
              <a:ext cx="5165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605439" y="1401405"/>
              <a:ext cx="5165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iamond 7"/>
            <p:cNvSpPr/>
            <p:nvPr/>
          </p:nvSpPr>
          <p:spPr>
            <a:xfrm>
              <a:off x="4122035" y="752398"/>
              <a:ext cx="1980279" cy="1298013"/>
            </a:xfrm>
            <a:prstGeom prst="diamond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r>
                <a:rPr lang="en-US" dirty="0" smtClean="0">
                  <a:solidFill>
                    <a:schemeClr val="tx1"/>
                  </a:solidFill>
                </a:rPr>
                <a:t>02: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Attach/Detach?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6102314" y="1392691"/>
              <a:ext cx="516559" cy="87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102314" y="1013908"/>
              <a:ext cx="33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8" idx="2"/>
              <a:endCxn id="18" idx="0"/>
            </p:cNvCxnSpPr>
            <p:nvPr/>
          </p:nvCxnSpPr>
          <p:spPr>
            <a:xfrm flipH="1">
              <a:off x="5110909" y="2050411"/>
              <a:ext cx="1266" cy="4470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810827" y="20504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74580" y="2497471"/>
              <a:ext cx="1872657" cy="882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403: Interrupt Process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2"/>
              <a:endCxn id="20" idx="0"/>
            </p:cNvCxnSpPr>
            <p:nvPr/>
          </p:nvCxnSpPr>
          <p:spPr>
            <a:xfrm flipH="1">
              <a:off x="4292967" y="3380312"/>
              <a:ext cx="817942" cy="7686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356638" y="4148959"/>
              <a:ext cx="1872657" cy="882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404: Hot-Patching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31516" y="2532228"/>
              <a:ext cx="1872657" cy="882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405: Release Interrupt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0"/>
            <p:cNvCxnSpPr>
              <a:endCxn id="30" idx="2"/>
            </p:cNvCxnSpPr>
            <p:nvPr/>
          </p:nvCxnSpPr>
          <p:spPr>
            <a:xfrm flipV="1">
              <a:off x="2667845" y="3415069"/>
              <a:ext cx="0" cy="11702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0"/>
              <a:endCxn id="8" idx="1"/>
            </p:cNvCxnSpPr>
            <p:nvPr/>
          </p:nvCxnSpPr>
          <p:spPr>
            <a:xfrm flipV="1">
              <a:off x="2667845" y="1401405"/>
              <a:ext cx="1454190" cy="11308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618873" y="119857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47" name="Straight Arrow Connector 46"/>
            <p:cNvCxnSpPr>
              <a:stCxn id="20" idx="1"/>
            </p:cNvCxnSpPr>
            <p:nvPr/>
          </p:nvCxnSpPr>
          <p:spPr>
            <a:xfrm flipH="1" flipV="1">
              <a:off x="2667845" y="4585273"/>
              <a:ext cx="688793" cy="510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930095" y="122513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5229295" y="4587560"/>
              <a:ext cx="4734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765468" y="440060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39467" y="516570"/>
              <a:ext cx="6349814" cy="4842840"/>
            </a:xfrm>
            <a:prstGeom prst="rect">
              <a:avLst/>
            </a:prstGeom>
            <a:noFill/>
            <a:ln w="47625">
              <a:solidFill>
                <a:srgbClr val="A20000"/>
              </a:solidFill>
              <a:prstDash val="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585688" y="5919027"/>
            <a:ext cx="41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Fig.3. Workflow of the Hot-Tracing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61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60148" y="1088264"/>
            <a:ext cx="1958719" cy="13223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4041: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Read list of all symbols in the binary and library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43553" y="1702738"/>
            <a:ext cx="51659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18867" y="1706835"/>
            <a:ext cx="8287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47572" y="1088264"/>
            <a:ext cx="1958719" cy="132239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4042: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User selects functions/symbols to be monitored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12" idx="0"/>
          </p:cNvCxnSpPr>
          <p:nvPr/>
        </p:nvCxnSpPr>
        <p:spPr>
          <a:xfrm>
            <a:off x="6026932" y="2410660"/>
            <a:ext cx="24977" cy="9393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72548" y="3349986"/>
            <a:ext cx="1958719" cy="163276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4043: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Compute Offsets for </a:t>
            </a:r>
            <a:r>
              <a:rPr lang="en-US" dirty="0" err="1" smtClean="0">
                <a:solidFill>
                  <a:srgbClr val="000000"/>
                </a:solidFill>
              </a:rPr>
              <a:t>instrum-entation</a:t>
            </a:r>
            <a:r>
              <a:rPr lang="en-US" dirty="0" smtClean="0">
                <a:solidFill>
                  <a:srgbClr val="000000"/>
                </a:solidFill>
              </a:rPr>
              <a:t> functions calls from log file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18867" y="4046463"/>
            <a:ext cx="8287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31262" y="4146788"/>
            <a:ext cx="4808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30831" y="396212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60148" y="3349986"/>
            <a:ext cx="1958719" cy="163276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4044: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Replace NOP’s with calls to functions in Instrumentation Library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>
            <a:endCxn id="25" idx="3"/>
          </p:cNvCxnSpPr>
          <p:nvPr/>
        </p:nvCxnSpPr>
        <p:spPr>
          <a:xfrm flipH="1">
            <a:off x="1793125" y="4116237"/>
            <a:ext cx="4670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51577" y="807141"/>
            <a:ext cx="6780308" cy="4487698"/>
          </a:xfrm>
          <a:prstGeom prst="rect">
            <a:avLst/>
          </a:prstGeom>
          <a:noFill/>
          <a:ln w="47625">
            <a:solidFill>
              <a:srgbClr val="A20000"/>
            </a:solidFill>
            <a:prstDash val="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57477" y="152216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57477" y="3931571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04945" y="5572933"/>
            <a:ext cx="582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Fig.4. Workflow of how the </a:t>
            </a:r>
            <a:r>
              <a:rPr lang="en-US" dirty="0" err="1" smtClean="0"/>
              <a:t>HotPatch</a:t>
            </a:r>
            <a:r>
              <a:rPr lang="en-US" dirty="0" smtClean="0"/>
              <a:t> is applied in the 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60690" y="1408548"/>
            <a:ext cx="8370454" cy="4349055"/>
            <a:chOff x="260690" y="1408544"/>
            <a:chExt cx="8370454" cy="4349055"/>
          </a:xfrm>
        </p:grpSpPr>
        <p:sp>
          <p:nvSpPr>
            <p:cNvPr id="4" name="Rectangle 3"/>
            <p:cNvSpPr/>
            <p:nvPr/>
          </p:nvSpPr>
          <p:spPr>
            <a:xfrm>
              <a:off x="576798" y="1692462"/>
              <a:ext cx="1459790" cy="2324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259" y="1897718"/>
              <a:ext cx="121095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&lt;Basic Block Begin&gt;</a:t>
              </a:r>
            </a:p>
            <a:p>
              <a:r>
                <a:rPr lang="en-US" sz="1000" dirty="0" smtClean="0"/>
                <a:t>&lt;</a:t>
              </a:r>
              <a:r>
                <a:rPr lang="en-US" sz="1000" dirty="0" err="1" smtClean="0"/>
                <a:t>func_foo</a:t>
              </a:r>
              <a:r>
                <a:rPr lang="en-US" sz="1000" dirty="0" smtClean="0"/>
                <a:t>&gt;:</a:t>
              </a:r>
            </a:p>
            <a:p>
              <a:r>
                <a:rPr lang="en-US" sz="1000" dirty="0"/>
                <a:t>p</a:t>
              </a:r>
              <a:r>
                <a:rPr lang="en-US" sz="1000" dirty="0" smtClean="0"/>
                <a:t>ush %EBP</a:t>
              </a:r>
            </a:p>
            <a:p>
              <a:r>
                <a:rPr lang="en-US" sz="1000" dirty="0"/>
                <a:t>p</a:t>
              </a:r>
              <a:r>
                <a:rPr lang="en-US" sz="1000" dirty="0" smtClean="0"/>
                <a:t>op</a:t>
              </a:r>
            </a:p>
            <a:p>
              <a:r>
                <a:rPr lang="en-US" sz="1000" dirty="0" err="1"/>
                <a:t>i</a:t>
              </a:r>
              <a:r>
                <a:rPr lang="en-US" sz="1000" dirty="0" err="1" smtClean="0"/>
                <a:t>nc</a:t>
              </a:r>
              <a:endParaRPr lang="en-US" sz="1000" dirty="0" smtClean="0"/>
            </a:p>
            <a:p>
              <a:r>
                <a:rPr lang="en-US" sz="1000" dirty="0" smtClean="0"/>
                <a:t>….</a:t>
              </a:r>
            </a:p>
            <a:p>
              <a:r>
                <a:rPr lang="en-US" sz="1000" dirty="0" smtClean="0"/>
                <a:t>…</a:t>
              </a:r>
            </a:p>
            <a:p>
              <a:r>
                <a:rPr lang="en-US" sz="1000" dirty="0" smtClean="0"/>
                <a:t>…</a:t>
              </a:r>
            </a:p>
            <a:p>
              <a:r>
                <a:rPr lang="en-US" sz="1000" dirty="0"/>
                <a:t>p</a:t>
              </a:r>
              <a:r>
                <a:rPr lang="en-US" sz="1000" dirty="0" smtClean="0"/>
                <a:t>op</a:t>
              </a:r>
            </a:p>
            <a:p>
              <a:r>
                <a:rPr lang="en-US" sz="1000" dirty="0" smtClean="0"/>
                <a:t>&lt;Basic Block End&gt;</a:t>
              </a:r>
              <a:endParaRPr lang="en-US" sz="1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5804" y="4423087"/>
              <a:ext cx="13807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Compiled without –</a:t>
              </a:r>
              <a:r>
                <a:rPr lang="en-US" sz="1100" dirty="0" err="1" smtClean="0"/>
                <a:t>finstrument</a:t>
              </a:r>
              <a:r>
                <a:rPr lang="en-US" sz="1100" dirty="0" smtClean="0"/>
                <a:t>-flags</a:t>
              </a:r>
              <a:endParaRPr lang="en-US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8493" y="1692462"/>
              <a:ext cx="1459790" cy="2324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9698" y="1897718"/>
              <a:ext cx="121095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&lt;Basic Block Begin&gt;</a:t>
              </a:r>
            </a:p>
            <a:p>
              <a:r>
                <a:rPr lang="en-US" sz="1000" dirty="0" smtClean="0"/>
                <a:t>&lt;</a:t>
              </a:r>
              <a:r>
                <a:rPr lang="en-US" sz="1000" dirty="0" err="1" smtClean="0"/>
                <a:t>func_foo</a:t>
              </a:r>
              <a:r>
                <a:rPr lang="en-US" sz="1000" dirty="0" smtClean="0"/>
                <a:t>&gt;:</a:t>
              </a:r>
            </a:p>
            <a:p>
              <a:r>
                <a:rPr lang="en-US" sz="1000" dirty="0"/>
                <a:t>p</a:t>
              </a:r>
              <a:r>
                <a:rPr lang="en-US" sz="1000" dirty="0" smtClean="0"/>
                <a:t>ush %EBP</a:t>
              </a:r>
            </a:p>
            <a:p>
              <a:r>
                <a:rPr lang="en-US" sz="1000" dirty="0"/>
                <a:t>c</a:t>
              </a:r>
              <a:r>
                <a:rPr lang="en-US" sz="1000" dirty="0" smtClean="0"/>
                <a:t>all &lt;</a:t>
              </a:r>
              <a:r>
                <a:rPr lang="en-US" sz="1000" dirty="0" err="1" smtClean="0"/>
                <a:t>foo_begin</a:t>
              </a:r>
              <a:r>
                <a:rPr lang="en-US" sz="1000" dirty="0" smtClean="0"/>
                <a:t>&gt;</a:t>
              </a:r>
            </a:p>
            <a:p>
              <a:r>
                <a:rPr lang="en-US" sz="1000" dirty="0"/>
                <a:t>p</a:t>
              </a:r>
              <a:r>
                <a:rPr lang="en-US" sz="1000" dirty="0" smtClean="0"/>
                <a:t>op</a:t>
              </a:r>
            </a:p>
            <a:p>
              <a:r>
                <a:rPr lang="en-US" sz="1000" dirty="0" err="1"/>
                <a:t>i</a:t>
              </a:r>
              <a:r>
                <a:rPr lang="en-US" sz="1000" dirty="0" err="1" smtClean="0"/>
                <a:t>nc</a:t>
              </a:r>
              <a:endParaRPr lang="en-US" sz="1000" dirty="0" smtClean="0"/>
            </a:p>
            <a:p>
              <a:r>
                <a:rPr lang="en-US" sz="1000" dirty="0" smtClean="0"/>
                <a:t>….</a:t>
              </a:r>
            </a:p>
            <a:p>
              <a:r>
                <a:rPr lang="en-US" sz="1000" dirty="0" smtClean="0"/>
                <a:t>…</a:t>
              </a:r>
            </a:p>
            <a:p>
              <a:r>
                <a:rPr lang="en-US" sz="1000" dirty="0" smtClean="0"/>
                <a:t>…</a:t>
              </a:r>
            </a:p>
            <a:p>
              <a:r>
                <a:rPr lang="en-US" sz="1000" dirty="0"/>
                <a:t>c</a:t>
              </a:r>
              <a:r>
                <a:rPr lang="en-US" sz="1000" dirty="0" smtClean="0"/>
                <a:t>all &lt;</a:t>
              </a:r>
              <a:r>
                <a:rPr lang="en-US" sz="1000" dirty="0" err="1" smtClean="0"/>
                <a:t>foo_end</a:t>
              </a:r>
              <a:r>
                <a:rPr lang="en-US" sz="1000" dirty="0" smtClean="0"/>
                <a:t>&gt;</a:t>
              </a:r>
            </a:p>
            <a:p>
              <a:r>
                <a:rPr lang="en-US" sz="1000" dirty="0" smtClean="0"/>
                <a:t>pop</a:t>
              </a:r>
            </a:p>
            <a:p>
              <a:r>
                <a:rPr lang="en-US" sz="1000" dirty="0" smtClean="0"/>
                <a:t>&lt;Basic Block End&gt;</a:t>
              </a:r>
              <a:endParaRPr lang="en-US" sz="1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72897" y="1692462"/>
              <a:ext cx="1459790" cy="2324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89406" y="1692462"/>
              <a:ext cx="1459790" cy="2324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rgbClr val="000000"/>
                </a:solidFill>
              </a:endParaRP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25742" y="1897718"/>
              <a:ext cx="121095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&lt;Basic Block Begin&gt;</a:t>
              </a:r>
            </a:p>
            <a:p>
              <a:r>
                <a:rPr lang="en-US" sz="1000" dirty="0" smtClean="0"/>
                <a:t>&lt;</a:t>
              </a:r>
              <a:r>
                <a:rPr lang="en-US" sz="1000" dirty="0" err="1" smtClean="0"/>
                <a:t>func_foo</a:t>
              </a:r>
              <a:r>
                <a:rPr lang="en-US" sz="1000" dirty="0" smtClean="0"/>
                <a:t>&gt;:</a:t>
              </a:r>
            </a:p>
            <a:p>
              <a:r>
                <a:rPr lang="en-US" sz="1000" dirty="0"/>
                <a:t>p</a:t>
              </a:r>
              <a:r>
                <a:rPr lang="en-US" sz="1000" dirty="0" smtClean="0"/>
                <a:t>ush %EBP</a:t>
              </a:r>
            </a:p>
            <a:p>
              <a:r>
                <a:rPr lang="en-US" sz="1000" dirty="0" smtClean="0"/>
                <a:t>NOP &lt;90&gt;</a:t>
              </a:r>
            </a:p>
            <a:p>
              <a:r>
                <a:rPr lang="en-US" sz="1000" dirty="0"/>
                <a:t>p</a:t>
              </a:r>
              <a:r>
                <a:rPr lang="en-US" sz="1000" dirty="0" smtClean="0"/>
                <a:t>op</a:t>
              </a:r>
            </a:p>
            <a:p>
              <a:r>
                <a:rPr lang="en-US" sz="1000" dirty="0" err="1"/>
                <a:t>i</a:t>
              </a:r>
              <a:r>
                <a:rPr lang="en-US" sz="1000" dirty="0" err="1" smtClean="0"/>
                <a:t>nc</a:t>
              </a:r>
              <a:endParaRPr lang="en-US" sz="1000" dirty="0" smtClean="0"/>
            </a:p>
            <a:p>
              <a:r>
                <a:rPr lang="en-US" sz="1000" dirty="0" smtClean="0"/>
                <a:t>….</a:t>
              </a:r>
            </a:p>
            <a:p>
              <a:r>
                <a:rPr lang="en-US" sz="1000" dirty="0" smtClean="0"/>
                <a:t>…</a:t>
              </a:r>
            </a:p>
            <a:p>
              <a:r>
                <a:rPr lang="en-US" sz="1000" dirty="0" smtClean="0"/>
                <a:t>…</a:t>
              </a:r>
            </a:p>
            <a:p>
              <a:r>
                <a:rPr lang="en-US" sz="1000" dirty="0" smtClean="0"/>
                <a:t>NOP &lt;90&gt;</a:t>
              </a:r>
            </a:p>
            <a:p>
              <a:r>
                <a:rPr lang="en-US" sz="1000" dirty="0" smtClean="0"/>
                <a:t>pop</a:t>
              </a:r>
            </a:p>
            <a:p>
              <a:r>
                <a:rPr lang="en-US" sz="1000" dirty="0" smtClean="0"/>
                <a:t>&lt;Basic Block End&gt;</a:t>
              </a:r>
              <a:endParaRPr lang="en-US" sz="1000" dirty="0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4271240" y="2783813"/>
              <a:ext cx="310122" cy="11076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6405179" y="2783813"/>
              <a:ext cx="310122" cy="11076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89407" y="1925079"/>
              <a:ext cx="145979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&lt;Basic Block Begin&gt;</a:t>
              </a:r>
            </a:p>
            <a:p>
              <a:r>
                <a:rPr lang="en-US" sz="1000" dirty="0" smtClean="0"/>
                <a:t>&lt;</a:t>
              </a:r>
              <a:r>
                <a:rPr lang="en-US" sz="1000" dirty="0" err="1" smtClean="0"/>
                <a:t>func_foo</a:t>
              </a:r>
              <a:r>
                <a:rPr lang="en-US" sz="1000" dirty="0" smtClean="0"/>
                <a:t>&gt;:</a:t>
              </a:r>
            </a:p>
            <a:p>
              <a:r>
                <a:rPr lang="en-US" sz="1000" dirty="0"/>
                <a:t>p</a:t>
              </a:r>
              <a:r>
                <a:rPr lang="en-US" sz="1000" dirty="0" smtClean="0"/>
                <a:t>ush %EBP</a:t>
              </a:r>
            </a:p>
            <a:p>
              <a:r>
                <a:rPr lang="en-US" sz="1000" dirty="0" smtClean="0"/>
                <a:t>call&lt;</a:t>
              </a:r>
              <a:r>
                <a:rPr lang="en-US" sz="1000" dirty="0" err="1" smtClean="0"/>
                <a:t>begin_instrument</a:t>
              </a:r>
              <a:r>
                <a:rPr lang="en-US" sz="1000" dirty="0" smtClean="0"/>
                <a:t>&gt;</a:t>
              </a:r>
            </a:p>
            <a:p>
              <a:r>
                <a:rPr lang="en-US" sz="1000" dirty="0"/>
                <a:t>p</a:t>
              </a:r>
              <a:r>
                <a:rPr lang="en-US" sz="1000" dirty="0" smtClean="0"/>
                <a:t>op</a:t>
              </a:r>
            </a:p>
            <a:p>
              <a:r>
                <a:rPr lang="en-US" sz="1000" dirty="0" err="1"/>
                <a:t>i</a:t>
              </a:r>
              <a:r>
                <a:rPr lang="en-US" sz="1000" dirty="0" err="1" smtClean="0"/>
                <a:t>nc</a:t>
              </a:r>
              <a:endParaRPr lang="en-US" sz="1000" dirty="0" smtClean="0"/>
            </a:p>
            <a:p>
              <a:r>
                <a:rPr lang="en-US" sz="1000" dirty="0" smtClean="0"/>
                <a:t>….</a:t>
              </a:r>
            </a:p>
            <a:p>
              <a:r>
                <a:rPr lang="en-US" sz="1000" dirty="0" smtClean="0"/>
                <a:t>…</a:t>
              </a:r>
            </a:p>
            <a:p>
              <a:r>
                <a:rPr lang="en-US" sz="1000" dirty="0" smtClean="0"/>
                <a:t>…</a:t>
              </a:r>
            </a:p>
            <a:p>
              <a:r>
                <a:rPr lang="en-US" sz="1000" dirty="0" smtClean="0"/>
                <a:t>call&lt;</a:t>
              </a:r>
              <a:r>
                <a:rPr lang="en-US" sz="1000" dirty="0" err="1" smtClean="0"/>
                <a:t>end_instrument</a:t>
              </a:r>
              <a:r>
                <a:rPr lang="en-US" sz="1000" dirty="0" smtClean="0"/>
                <a:t>&gt;</a:t>
              </a:r>
            </a:p>
            <a:p>
              <a:r>
                <a:rPr lang="en-US" sz="1000" dirty="0" smtClean="0"/>
                <a:t>pop</a:t>
              </a:r>
            </a:p>
            <a:p>
              <a:r>
                <a:rPr lang="en-US" sz="1000" dirty="0" smtClean="0"/>
                <a:t>&lt;Basic Block End&gt;</a:t>
              </a:r>
              <a:endParaRPr 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0580" y="4423087"/>
              <a:ext cx="13807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Compiled with –</a:t>
              </a:r>
              <a:r>
                <a:rPr lang="en-US" sz="1100" dirty="0" err="1" smtClean="0"/>
                <a:t>finstrument</a:t>
              </a:r>
              <a:r>
                <a:rPr lang="en-US" sz="1100" dirty="0" smtClean="0"/>
                <a:t>-flags</a:t>
              </a:r>
              <a:endParaRPr lang="en-US" sz="1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8484" y="4438119"/>
              <a:ext cx="13807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Calls Replaced by NOP </a:t>
              </a:r>
              <a:r>
                <a:rPr lang="en-US" sz="1100" dirty="0" err="1" smtClean="0"/>
                <a:t>OpCode</a:t>
              </a:r>
              <a:endParaRPr lang="en-US" sz="11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89407" y="4423087"/>
              <a:ext cx="138078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NOP replaced in run-time by calls to instrumentation functions</a:t>
              </a:r>
              <a:endParaRPr lang="en-US" sz="11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0690" y="1408544"/>
              <a:ext cx="8370454" cy="3783983"/>
            </a:xfrm>
            <a:prstGeom prst="rect">
              <a:avLst/>
            </a:prstGeom>
            <a:noFill/>
            <a:ln w="47625">
              <a:solidFill>
                <a:srgbClr val="A20000"/>
              </a:solidFill>
              <a:prstDash val="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9815" y="5388267"/>
              <a:ext cx="6096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Fig.5. Internal Binary level State Representation of </a:t>
              </a:r>
              <a:r>
                <a:rPr lang="en-US" dirty="0" err="1" smtClean="0"/>
                <a:t>HotPatching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14167" y="4068787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44749" y="408742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90581" y="408742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51890" y="4087429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13" y="1698005"/>
            <a:ext cx="540447" cy="5134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6200000">
            <a:off x="4078540" y="-41308"/>
            <a:ext cx="400425" cy="6574396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59966" y="962944"/>
            <a:ext cx="239107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List of Function Names</a:t>
            </a:r>
          </a:p>
          <a:p>
            <a:pPr algn="ctr"/>
            <a:r>
              <a:rPr lang="en-US" sz="1200" dirty="0" smtClean="0"/>
              <a:t>&lt;FuncName1, File, Entry&gt;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 smtClean="0"/>
              <a:t>.</a:t>
            </a:r>
          </a:p>
          <a:p>
            <a:pPr algn="ctr"/>
            <a:r>
              <a:rPr lang="en-US" sz="1200" dirty="0"/>
              <a:t>&lt;</a:t>
            </a:r>
            <a:r>
              <a:rPr lang="en-US" sz="1200" dirty="0" err="1" smtClean="0"/>
              <a:t>FuncNameN</a:t>
            </a:r>
            <a:r>
              <a:rPr lang="en-US" sz="1200" dirty="0"/>
              <a:t>,</a:t>
            </a:r>
            <a:r>
              <a:rPr lang="en-US" sz="1200" dirty="0" smtClean="0"/>
              <a:t> </a:t>
            </a:r>
            <a:r>
              <a:rPr lang="en-US" sz="1200" dirty="0"/>
              <a:t>File, </a:t>
            </a:r>
            <a:r>
              <a:rPr lang="en-US" sz="1200" dirty="0" smtClean="0"/>
              <a:t>Exit&gt;</a:t>
            </a:r>
          </a:p>
          <a:p>
            <a:pPr algn="ctr"/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57303" y="3045678"/>
            <a:ext cx="0" cy="419588"/>
          </a:xfrm>
          <a:prstGeom prst="line">
            <a:avLst/>
          </a:prstGeom>
          <a:ln w="50800" cap="sq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54034" y="1603617"/>
            <a:ext cx="897164" cy="70220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Get PID of Target Process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654733" y="3045678"/>
            <a:ext cx="0" cy="419588"/>
          </a:xfrm>
          <a:prstGeom prst="line">
            <a:avLst/>
          </a:prstGeom>
          <a:ln w="50800" cap="sq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0519" y="2705405"/>
            <a:ext cx="114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T1: Interrupt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168536" y="3548039"/>
            <a:ext cx="1149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T2: Resume</a:t>
            </a:r>
            <a:endParaRPr lang="en-US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602455" y="3348174"/>
            <a:ext cx="0" cy="8864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830841" y="3348174"/>
            <a:ext cx="0" cy="332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13071" y="3348174"/>
            <a:ext cx="0" cy="8864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Down Arrow 44"/>
          <p:cNvSpPr/>
          <p:nvPr/>
        </p:nvSpPr>
        <p:spPr>
          <a:xfrm rot="16200000">
            <a:off x="3684541" y="2512984"/>
            <a:ext cx="185538" cy="2521628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 cap="flat">
            <a:solidFill>
              <a:schemeClr val="bg1">
                <a:lumMod val="75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217631" y="3865298"/>
            <a:ext cx="1669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Shared Memory Logger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5080832" y="3446103"/>
            <a:ext cx="897164" cy="10912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Unified Log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 rot="16200000">
            <a:off x="3690909" y="3060238"/>
            <a:ext cx="172803" cy="2521627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 cap="flat">
            <a:solidFill>
              <a:schemeClr val="bg1">
                <a:lumMod val="75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217631" y="4407454"/>
            <a:ext cx="1669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Kernel Tracer</a:t>
            </a:r>
            <a:endParaRPr lang="en-US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6351043" y="3045678"/>
            <a:ext cx="0" cy="419588"/>
          </a:xfrm>
          <a:prstGeom prst="line">
            <a:avLst/>
          </a:prstGeom>
          <a:ln w="50800" cap="sq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648473" y="3045678"/>
            <a:ext cx="0" cy="419588"/>
          </a:xfrm>
          <a:prstGeom prst="line">
            <a:avLst/>
          </a:prstGeom>
          <a:ln w="50800" cap="sq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83572" y="2566905"/>
            <a:ext cx="98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T3: Interrupt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222306" y="3536655"/>
            <a:ext cx="963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T4: Resume</a:t>
            </a:r>
            <a:endParaRPr lang="en-US" sz="12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352312" y="3353680"/>
            <a:ext cx="0" cy="3328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rot="5400000">
            <a:off x="1341696" y="3700524"/>
            <a:ext cx="328643" cy="55490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13322" y="4145090"/>
            <a:ext cx="1142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HotPatch</a:t>
            </a:r>
            <a:r>
              <a:rPr lang="en-US" sz="1200" dirty="0"/>
              <a:t> </a:t>
            </a:r>
            <a:r>
              <a:rPr lang="en-US" sz="1200" dirty="0" smtClean="0"/>
              <a:t>: Instrument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908686" y="4306532"/>
            <a:ext cx="147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HotPatch</a:t>
            </a:r>
            <a:r>
              <a:rPr lang="en-US" sz="1200" dirty="0"/>
              <a:t> </a:t>
            </a:r>
            <a:r>
              <a:rPr lang="en-US" sz="1200" dirty="0" smtClean="0"/>
              <a:t>: </a:t>
            </a:r>
          </a:p>
          <a:p>
            <a:pPr algn="ctr"/>
            <a:r>
              <a:rPr lang="en-US" sz="1200" dirty="0" smtClean="0"/>
              <a:t>Un-Instrument</a:t>
            </a:r>
            <a:endParaRPr lang="en-US" sz="1200" dirty="0"/>
          </a:p>
        </p:txBody>
      </p:sp>
      <p:sp>
        <p:nvSpPr>
          <p:cNvPr id="64" name="Right Brace 63"/>
          <p:cNvSpPr/>
          <p:nvPr/>
        </p:nvSpPr>
        <p:spPr>
          <a:xfrm rot="5400000">
            <a:off x="6343299" y="3812469"/>
            <a:ext cx="328643" cy="55490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" idx="3"/>
          </p:cNvCxnSpPr>
          <p:nvPr/>
        </p:nvCxnSpPr>
        <p:spPr>
          <a:xfrm>
            <a:off x="2192860" y="1954718"/>
            <a:ext cx="5143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192860" y="1532508"/>
            <a:ext cx="337401" cy="33285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1</a:t>
            </a:r>
            <a:endParaRPr lang="en-US" sz="1200" dirty="0"/>
          </a:p>
        </p:txBody>
      </p:sp>
      <p:sp>
        <p:nvSpPr>
          <p:cNvPr id="68" name="Oval 67"/>
          <p:cNvSpPr/>
          <p:nvPr/>
        </p:nvSpPr>
        <p:spPr>
          <a:xfrm>
            <a:off x="3644924" y="3348169"/>
            <a:ext cx="337401" cy="33285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3</a:t>
            </a:r>
            <a:endParaRPr lang="en-US" sz="1200" dirty="0"/>
          </a:p>
        </p:txBody>
      </p:sp>
      <p:sp>
        <p:nvSpPr>
          <p:cNvPr id="74" name="Oval 73"/>
          <p:cNvSpPr/>
          <p:nvPr/>
        </p:nvSpPr>
        <p:spPr>
          <a:xfrm>
            <a:off x="1357303" y="2372546"/>
            <a:ext cx="337401" cy="33285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2</a:t>
            </a:r>
            <a:endParaRPr lang="en-US" sz="1200" dirty="0"/>
          </a:p>
        </p:txBody>
      </p:sp>
      <p:sp>
        <p:nvSpPr>
          <p:cNvPr id="75" name="Oval 74"/>
          <p:cNvSpPr/>
          <p:nvPr/>
        </p:nvSpPr>
        <p:spPr>
          <a:xfrm>
            <a:off x="7186025" y="3700137"/>
            <a:ext cx="337401" cy="33285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220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 rot="16200000">
            <a:off x="2404869" y="1632363"/>
            <a:ext cx="400425" cy="3227054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57303" y="3045678"/>
            <a:ext cx="0" cy="419588"/>
          </a:xfrm>
          <a:prstGeom prst="line">
            <a:avLst/>
          </a:prstGeom>
          <a:ln w="50800" cap="sq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54733" y="3045678"/>
            <a:ext cx="0" cy="419588"/>
          </a:xfrm>
          <a:prstGeom prst="line">
            <a:avLst/>
          </a:prstGeom>
          <a:ln w="50800" cap="sq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00519" y="2705405"/>
            <a:ext cx="114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T1: Interrupt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168536" y="3548039"/>
            <a:ext cx="1149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T2: Resume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333053" y="2793542"/>
            <a:ext cx="0" cy="504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548437" y="2793542"/>
            <a:ext cx="0" cy="504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55753" y="1717312"/>
            <a:ext cx="897164" cy="8604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Shared Memory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Logger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093216" y="3045678"/>
            <a:ext cx="0" cy="419588"/>
          </a:xfrm>
          <a:prstGeom prst="line">
            <a:avLst/>
          </a:prstGeom>
          <a:ln w="50800" cap="sq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368560" y="3045678"/>
            <a:ext cx="0" cy="419588"/>
          </a:xfrm>
          <a:prstGeom prst="line">
            <a:avLst/>
          </a:prstGeom>
          <a:ln w="50800" cap="sq">
            <a:solidFill>
              <a:srgbClr val="FF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75044" y="2554281"/>
            <a:ext cx="988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T3: Interrupt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174306" y="3529834"/>
            <a:ext cx="963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T4: Resume</a:t>
            </a:r>
            <a:endParaRPr lang="en-US" sz="1200" dirty="0"/>
          </a:p>
        </p:txBody>
      </p:sp>
      <p:sp>
        <p:nvSpPr>
          <p:cNvPr id="61" name="Right Brace 60"/>
          <p:cNvSpPr/>
          <p:nvPr/>
        </p:nvSpPr>
        <p:spPr>
          <a:xfrm rot="5400000">
            <a:off x="1341696" y="3760957"/>
            <a:ext cx="328643" cy="55490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13322" y="4202730"/>
            <a:ext cx="1142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HotPatch</a:t>
            </a:r>
            <a:r>
              <a:rPr lang="en-US" sz="1200" dirty="0"/>
              <a:t> </a:t>
            </a:r>
            <a:r>
              <a:rPr lang="en-US" sz="1200" dirty="0" smtClean="0"/>
              <a:t>: Instrument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548437" y="4214714"/>
            <a:ext cx="147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HotPatch</a:t>
            </a:r>
            <a:r>
              <a:rPr lang="en-US" sz="1200" dirty="0"/>
              <a:t> </a:t>
            </a:r>
            <a:r>
              <a:rPr lang="en-US" sz="1200" dirty="0" smtClean="0"/>
              <a:t>: </a:t>
            </a:r>
          </a:p>
          <a:p>
            <a:pPr algn="ctr"/>
            <a:r>
              <a:rPr lang="en-US" sz="1200" dirty="0" smtClean="0"/>
              <a:t>Un-Instrument</a:t>
            </a:r>
            <a:endParaRPr lang="en-US" sz="1200" dirty="0"/>
          </a:p>
        </p:txBody>
      </p:sp>
      <p:sp>
        <p:nvSpPr>
          <p:cNvPr id="64" name="Right Brace 63"/>
          <p:cNvSpPr/>
          <p:nvPr/>
        </p:nvSpPr>
        <p:spPr>
          <a:xfrm rot="5400000">
            <a:off x="3116395" y="3760957"/>
            <a:ext cx="328643" cy="55490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5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82262" y="1606022"/>
            <a:ext cx="1270000" cy="537053"/>
            <a:chOff x="353391" y="1782077"/>
            <a:chExt cx="1435652" cy="646331"/>
          </a:xfrm>
        </p:grpSpPr>
        <p:sp>
          <p:nvSpPr>
            <p:cNvPr id="15" name="Rectangle 14"/>
            <p:cNvSpPr/>
            <p:nvPr/>
          </p:nvSpPr>
          <p:spPr>
            <a:xfrm>
              <a:off x="353391" y="1782077"/>
              <a:ext cx="14356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5903" y="1782078"/>
              <a:ext cx="1142362" cy="629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Application</a:t>
              </a:r>
            </a:p>
            <a:p>
              <a:pPr algn="ctr"/>
              <a:r>
                <a:rPr lang="en-US" sz="1400" dirty="0" smtClean="0"/>
                <a:t>Software</a:t>
              </a:r>
              <a:endParaRPr lang="en-US" sz="1400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342349" y="1501913"/>
            <a:ext cx="3011556" cy="176565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845240" y="2604405"/>
            <a:ext cx="1270001" cy="537053"/>
            <a:chOff x="353391" y="1782077"/>
            <a:chExt cx="1435652" cy="646331"/>
          </a:xfrm>
        </p:grpSpPr>
        <p:sp>
          <p:nvSpPr>
            <p:cNvPr id="58" name="Rectangle 57"/>
            <p:cNvSpPr/>
            <p:nvPr/>
          </p:nvSpPr>
          <p:spPr>
            <a:xfrm>
              <a:off x="353391" y="1782077"/>
              <a:ext cx="14356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75023" y="1782078"/>
              <a:ext cx="1024136" cy="629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Met-Data</a:t>
              </a:r>
            </a:p>
            <a:p>
              <a:pPr algn="ctr"/>
              <a:r>
                <a:rPr lang="en-US" sz="1400" dirty="0" smtClean="0"/>
                <a:t>Probe List</a:t>
              </a:r>
              <a:endParaRPr lang="en-US" sz="1400" dirty="0"/>
            </a:p>
          </p:txBody>
        </p:sp>
      </p:grpSp>
      <p:cxnSp>
        <p:nvCxnSpPr>
          <p:cNvPr id="21" name="Straight Arrow Connector 20"/>
          <p:cNvCxnSpPr>
            <a:stCxn id="15" idx="2"/>
          </p:cNvCxnSpPr>
          <p:nvPr/>
        </p:nvCxnSpPr>
        <p:spPr>
          <a:xfrm flipH="1">
            <a:off x="1082262" y="2143075"/>
            <a:ext cx="635000" cy="407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5" idx="2"/>
          </p:cNvCxnSpPr>
          <p:nvPr/>
        </p:nvCxnSpPr>
        <p:spPr>
          <a:xfrm>
            <a:off x="1717262" y="2143075"/>
            <a:ext cx="519312" cy="407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70442" y="3404376"/>
            <a:ext cx="2191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Development Stage</a:t>
            </a:r>
            <a:endParaRPr lang="en-US" sz="16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447261" y="2603974"/>
            <a:ext cx="1270001" cy="537053"/>
            <a:chOff x="353391" y="1782077"/>
            <a:chExt cx="1435652" cy="646331"/>
          </a:xfrm>
        </p:grpSpPr>
        <p:sp>
          <p:nvSpPr>
            <p:cNvPr id="71" name="Rectangle 70"/>
            <p:cNvSpPr/>
            <p:nvPr/>
          </p:nvSpPr>
          <p:spPr>
            <a:xfrm>
              <a:off x="353391" y="1782077"/>
              <a:ext cx="14356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34752" y="1782078"/>
              <a:ext cx="1304684" cy="629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Iprobe</a:t>
              </a:r>
              <a:r>
                <a:rPr lang="en-US" sz="1400" dirty="0" smtClean="0"/>
                <a:t> Ready</a:t>
              </a:r>
            </a:p>
            <a:p>
              <a:pPr algn="ctr"/>
              <a:r>
                <a:rPr lang="en-US" sz="1400" dirty="0" smtClean="0"/>
                <a:t>Binary</a:t>
              </a:r>
              <a:endParaRPr lang="en-US" sz="1400" dirty="0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4470401" y="1527775"/>
            <a:ext cx="3011556" cy="176565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569788" y="2335879"/>
            <a:ext cx="1047305" cy="537053"/>
            <a:chOff x="353391" y="1782077"/>
            <a:chExt cx="1435652" cy="646331"/>
          </a:xfrm>
        </p:grpSpPr>
        <p:sp>
          <p:nvSpPr>
            <p:cNvPr id="80" name="Rectangle 79"/>
            <p:cNvSpPr/>
            <p:nvPr/>
          </p:nvSpPr>
          <p:spPr>
            <a:xfrm>
              <a:off x="353391" y="1782077"/>
              <a:ext cx="14356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5023" y="1782078"/>
              <a:ext cx="1024136" cy="629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Met-Data</a:t>
              </a:r>
            </a:p>
            <a:p>
              <a:pPr algn="ctr"/>
              <a:r>
                <a:rPr lang="en-US" sz="1400" dirty="0" smtClean="0"/>
                <a:t>Probe List</a:t>
              </a:r>
              <a:endParaRPr lang="en-US" sz="14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127894" y="1603234"/>
            <a:ext cx="1270001" cy="537053"/>
            <a:chOff x="353391" y="1782077"/>
            <a:chExt cx="1435652" cy="646331"/>
          </a:xfrm>
        </p:grpSpPr>
        <p:sp>
          <p:nvSpPr>
            <p:cNvPr id="85" name="Rectangle 84"/>
            <p:cNvSpPr/>
            <p:nvPr/>
          </p:nvSpPr>
          <p:spPr>
            <a:xfrm>
              <a:off x="353391" y="1782077"/>
              <a:ext cx="14356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34752" y="1782078"/>
              <a:ext cx="1304684" cy="629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 smtClean="0"/>
                <a:t>Iprobe</a:t>
              </a:r>
              <a:r>
                <a:rPr lang="en-US" sz="1400" dirty="0" smtClean="0"/>
                <a:t> Ready</a:t>
              </a:r>
            </a:p>
            <a:p>
              <a:pPr algn="ctr"/>
              <a:r>
                <a:rPr lang="en-US" sz="1400" dirty="0" smtClean="0"/>
                <a:t>Binary</a:t>
              </a:r>
              <a:endParaRPr lang="en-US" sz="1400" dirty="0"/>
            </a:p>
          </p:txBody>
        </p:sp>
      </p:grpSp>
      <p:pic>
        <p:nvPicPr>
          <p:cNvPr id="87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22" y="1686293"/>
            <a:ext cx="335226" cy="306088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718872" y="1931183"/>
            <a:ext cx="73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Admin</a:t>
            </a:r>
            <a:endParaRPr lang="en-US" sz="1400" dirty="0"/>
          </a:p>
        </p:txBody>
      </p:sp>
      <p:sp>
        <p:nvSpPr>
          <p:cNvPr id="89" name="Right Bracket 88"/>
          <p:cNvSpPr/>
          <p:nvPr/>
        </p:nvSpPr>
        <p:spPr>
          <a:xfrm>
            <a:off x="5478573" y="1606023"/>
            <a:ext cx="219862" cy="144197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055680" y="3421242"/>
            <a:ext cx="2191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Production Stage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57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3273" y="2913191"/>
            <a:ext cx="1103250" cy="10845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74575" y="3036879"/>
            <a:ext cx="7620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foo(){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</a:t>
            </a:r>
          </a:p>
          <a:p>
            <a:r>
              <a:rPr lang="en-US" sz="1050" dirty="0" smtClean="0"/>
              <a:t>      </a:t>
            </a:r>
            <a:r>
              <a:rPr lang="en-US" sz="1050" dirty="0" err="1" smtClean="0"/>
              <a:t>jmp</a:t>
            </a:r>
            <a:r>
              <a:rPr lang="en-US" sz="1050" dirty="0" smtClean="0"/>
              <a:t>();</a:t>
            </a:r>
          </a:p>
          <a:p>
            <a:endParaRPr lang="en-US" sz="1050" dirty="0"/>
          </a:p>
          <a:p>
            <a:r>
              <a:rPr lang="en-US" sz="1050" dirty="0" smtClean="0"/>
              <a:t>}</a:t>
            </a:r>
            <a:endParaRPr lang="en-US" sz="1050" dirty="0"/>
          </a:p>
        </p:txBody>
      </p:sp>
      <p:cxnSp>
        <p:nvCxnSpPr>
          <p:cNvPr id="12" name="Curved Connector 11"/>
          <p:cNvCxnSpPr>
            <a:stCxn id="7" idx="3"/>
          </p:cNvCxnSpPr>
          <p:nvPr/>
        </p:nvCxnSpPr>
        <p:spPr>
          <a:xfrm flipV="1">
            <a:off x="2736575" y="3248993"/>
            <a:ext cx="389829" cy="23800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126404" y="2913191"/>
            <a:ext cx="1103250" cy="1062384"/>
            <a:chOff x="2507968" y="2350051"/>
            <a:chExt cx="1103250" cy="1062384"/>
          </a:xfrm>
        </p:grpSpPr>
        <p:sp>
          <p:nvSpPr>
            <p:cNvPr id="8" name="Rectangle 7"/>
            <p:cNvSpPr/>
            <p:nvPr/>
          </p:nvSpPr>
          <p:spPr>
            <a:xfrm>
              <a:off x="2507968" y="2350051"/>
              <a:ext cx="1103250" cy="1062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07968" y="2473739"/>
              <a:ext cx="11032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/>
                <a:t>jmp</a:t>
              </a:r>
              <a:r>
                <a:rPr lang="en-US" sz="1050" dirty="0"/>
                <a:t>()</a:t>
              </a:r>
              <a:r>
                <a:rPr lang="en-US" sz="1050" dirty="0" smtClean="0"/>
                <a:t>{</a:t>
              </a:r>
            </a:p>
            <a:p>
              <a:r>
                <a:rPr lang="en-US" sz="1050" dirty="0" smtClean="0"/>
                <a:t>      ….foo fix…   </a:t>
              </a:r>
            </a:p>
            <a:p>
              <a:r>
                <a:rPr lang="en-US" sz="1050" dirty="0" smtClean="0"/>
                <a:t>     </a:t>
              </a:r>
              <a:r>
                <a:rPr lang="en-US" sz="1050" dirty="0" err="1" smtClean="0"/>
                <a:t>foo_instr</a:t>
              </a:r>
              <a:r>
                <a:rPr lang="en-US" sz="1050" dirty="0" smtClean="0"/>
                <a:t>();</a:t>
              </a:r>
            </a:p>
            <a:p>
              <a:r>
                <a:rPr lang="en-US" sz="1050" dirty="0" smtClean="0"/>
                <a:t>}</a:t>
              </a:r>
              <a:endParaRPr lang="en-US" sz="1050" dirty="0"/>
            </a:p>
          </p:txBody>
        </p:sp>
      </p:grpSp>
      <p:cxnSp>
        <p:nvCxnSpPr>
          <p:cNvPr id="22" name="Curved Connector 21"/>
          <p:cNvCxnSpPr>
            <a:stCxn id="67" idx="3"/>
            <a:endCxn id="23" idx="0"/>
          </p:cNvCxnSpPr>
          <p:nvPr/>
        </p:nvCxnSpPr>
        <p:spPr>
          <a:xfrm>
            <a:off x="4632178" y="2240570"/>
            <a:ext cx="346772" cy="62700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4427325" y="2867575"/>
            <a:ext cx="1219755" cy="1062384"/>
            <a:chOff x="2534473" y="3584713"/>
            <a:chExt cx="1219755" cy="1062384"/>
          </a:xfrm>
        </p:grpSpPr>
        <p:sp>
          <p:nvSpPr>
            <p:cNvPr id="23" name="Rectangle 22"/>
            <p:cNvSpPr/>
            <p:nvPr/>
          </p:nvSpPr>
          <p:spPr>
            <a:xfrm>
              <a:off x="2534473" y="3584713"/>
              <a:ext cx="1103250" cy="1062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0978" y="3744749"/>
              <a:ext cx="1103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f</a:t>
              </a:r>
              <a:r>
                <a:rPr lang="en-US" sz="1000" dirty="0" err="1" smtClean="0"/>
                <a:t>oo_instr</a:t>
              </a:r>
              <a:r>
                <a:rPr lang="en-US" sz="1000" dirty="0" smtClean="0"/>
                <a:t>(</a:t>
              </a:r>
              <a:r>
                <a:rPr lang="en-US" sz="1000" dirty="0"/>
                <a:t>)</a:t>
              </a:r>
              <a:r>
                <a:rPr lang="en-US" sz="1000" dirty="0" smtClean="0"/>
                <a:t>{</a:t>
              </a:r>
            </a:p>
            <a:p>
              <a:endParaRPr lang="en-US" sz="1000" dirty="0"/>
            </a:p>
            <a:p>
              <a:endParaRPr lang="en-US" sz="1000" dirty="0" smtClean="0"/>
            </a:p>
            <a:p>
              <a:r>
                <a:rPr lang="en-US" sz="1000" dirty="0" smtClean="0"/>
                <a:t>}</a:t>
              </a:r>
              <a:endParaRPr lang="en-US" sz="1000" dirty="0"/>
            </a:p>
          </p:txBody>
        </p:sp>
      </p:grpSp>
      <p:cxnSp>
        <p:nvCxnSpPr>
          <p:cNvPr id="60" name="Curved Connector 59"/>
          <p:cNvCxnSpPr/>
          <p:nvPr/>
        </p:nvCxnSpPr>
        <p:spPr>
          <a:xfrm rot="10800000" flipV="1">
            <a:off x="3808892" y="3558658"/>
            <a:ext cx="1721683" cy="618435"/>
          </a:xfrm>
          <a:prstGeom prst="curvedConnector3">
            <a:avLst>
              <a:gd name="adj1" fmla="val -263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10800000">
            <a:off x="2736575" y="3558659"/>
            <a:ext cx="1072318" cy="61843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126404" y="1875955"/>
            <a:ext cx="1505774" cy="7292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Trap Handler (in kernel)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Curved Connector 69"/>
          <p:cNvCxnSpPr>
            <a:stCxn id="8" idx="0"/>
            <a:endCxn id="67" idx="1"/>
          </p:cNvCxnSpPr>
          <p:nvPr/>
        </p:nvCxnSpPr>
        <p:spPr>
          <a:xfrm rot="16200000" flipV="1">
            <a:off x="3065907" y="2301068"/>
            <a:ext cx="672621" cy="551625"/>
          </a:xfrm>
          <a:prstGeom prst="curvedConnector4">
            <a:avLst>
              <a:gd name="adj1" fmla="val 22896"/>
              <a:gd name="adj2" fmla="val 14144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043028" y="4177095"/>
            <a:ext cx="1500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Trampoline Function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527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6806" y="1692466"/>
            <a:ext cx="1459790" cy="237983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267" y="1825664"/>
            <a:ext cx="121095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&lt;Basic Block Begin&gt;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&lt;</a:t>
            </a:r>
            <a:r>
              <a:rPr lang="en-US" sz="1100" dirty="0" err="1" smtClean="0">
                <a:solidFill>
                  <a:srgbClr val="0000FF"/>
                </a:solidFill>
              </a:rPr>
              <a:t>func_foo</a:t>
            </a:r>
            <a:r>
              <a:rPr lang="en-US" sz="1100" dirty="0" smtClean="0">
                <a:solidFill>
                  <a:srgbClr val="0000FF"/>
                </a:solidFill>
              </a:rPr>
              <a:t>&gt;:</a:t>
            </a:r>
          </a:p>
          <a:p>
            <a:r>
              <a:rPr lang="en-US" sz="1100" dirty="0">
                <a:solidFill>
                  <a:srgbClr val="0000FF"/>
                </a:solidFill>
              </a:rPr>
              <a:t>p</a:t>
            </a:r>
            <a:r>
              <a:rPr lang="en-US" sz="1100" dirty="0" smtClean="0">
                <a:solidFill>
                  <a:srgbClr val="0000FF"/>
                </a:solidFill>
              </a:rPr>
              <a:t>ush %EBP</a:t>
            </a:r>
          </a:p>
          <a:p>
            <a:r>
              <a:rPr lang="en-US" sz="1100" dirty="0">
                <a:solidFill>
                  <a:srgbClr val="0000FF"/>
                </a:solidFill>
              </a:rPr>
              <a:t>p</a:t>
            </a:r>
            <a:r>
              <a:rPr lang="en-US" sz="1100" dirty="0" smtClean="0">
                <a:solidFill>
                  <a:srgbClr val="0000FF"/>
                </a:solidFill>
              </a:rPr>
              <a:t>op</a:t>
            </a:r>
          </a:p>
          <a:p>
            <a:r>
              <a:rPr lang="en-US" sz="1100" dirty="0" err="1">
                <a:solidFill>
                  <a:srgbClr val="0000FF"/>
                </a:solidFill>
              </a:rPr>
              <a:t>i</a:t>
            </a:r>
            <a:r>
              <a:rPr lang="en-US" sz="1100" dirty="0" err="1" smtClean="0">
                <a:solidFill>
                  <a:srgbClr val="0000FF"/>
                </a:solidFill>
              </a:rPr>
              <a:t>nc</a:t>
            </a:r>
            <a:endParaRPr lang="en-US" sz="1100" dirty="0" smtClean="0">
              <a:solidFill>
                <a:srgbClr val="0000FF"/>
              </a:solidFill>
            </a:endParaRPr>
          </a:p>
          <a:p>
            <a:r>
              <a:rPr lang="en-US" sz="1100" dirty="0" smtClean="0">
                <a:solidFill>
                  <a:srgbClr val="0000FF"/>
                </a:solidFill>
              </a:rPr>
              <a:t>….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sz="1100" dirty="0">
                <a:solidFill>
                  <a:srgbClr val="0000FF"/>
                </a:solidFill>
              </a:rPr>
              <a:t>p</a:t>
            </a:r>
            <a:r>
              <a:rPr lang="en-US" sz="1100" dirty="0" smtClean="0">
                <a:solidFill>
                  <a:srgbClr val="0000FF"/>
                </a:solidFill>
              </a:rPr>
              <a:t>op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&lt;Basic Block End&gt;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812" y="4196069"/>
            <a:ext cx="1380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Native binary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2551043" y="1692466"/>
            <a:ext cx="1577248" cy="237983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1044" y="1775146"/>
            <a:ext cx="14982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&lt;Basic Block Begin&gt;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&lt;</a:t>
            </a:r>
            <a:r>
              <a:rPr lang="en-US" sz="1100" dirty="0" err="1" smtClean="0">
                <a:solidFill>
                  <a:srgbClr val="0000FF"/>
                </a:solidFill>
              </a:rPr>
              <a:t>func_foo</a:t>
            </a:r>
            <a:r>
              <a:rPr lang="en-US" sz="1100" dirty="0" smtClean="0">
                <a:solidFill>
                  <a:srgbClr val="0000FF"/>
                </a:solidFill>
              </a:rPr>
              <a:t>&gt;:</a:t>
            </a:r>
          </a:p>
          <a:p>
            <a:r>
              <a:rPr lang="en-US" sz="1100" dirty="0">
                <a:solidFill>
                  <a:srgbClr val="0000FF"/>
                </a:solidFill>
              </a:rPr>
              <a:t>p</a:t>
            </a:r>
            <a:r>
              <a:rPr lang="en-US" sz="1100" dirty="0" smtClean="0">
                <a:solidFill>
                  <a:srgbClr val="0000FF"/>
                </a:solidFill>
              </a:rPr>
              <a:t>ush %EBP</a:t>
            </a:r>
          </a:p>
          <a:p>
            <a:r>
              <a:rPr lang="en-US" sz="1100" b="1" u="sng" dirty="0">
                <a:solidFill>
                  <a:srgbClr val="FF0000"/>
                </a:solidFill>
              </a:rPr>
              <a:t>c</a:t>
            </a:r>
            <a:r>
              <a:rPr lang="en-US" sz="1100" b="1" u="sng" dirty="0" smtClean="0">
                <a:solidFill>
                  <a:srgbClr val="FF0000"/>
                </a:solidFill>
              </a:rPr>
              <a:t>all &lt;</a:t>
            </a:r>
            <a:r>
              <a:rPr lang="en-US" sz="1100" b="1" u="sng" dirty="0" err="1" smtClean="0">
                <a:solidFill>
                  <a:srgbClr val="FF0000"/>
                </a:solidFill>
              </a:rPr>
              <a:t>foo_begin</a:t>
            </a:r>
            <a:r>
              <a:rPr lang="en-US" sz="1100" b="1" u="sng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p</a:t>
            </a:r>
            <a:r>
              <a:rPr lang="en-US" sz="1100" dirty="0" smtClean="0">
                <a:solidFill>
                  <a:srgbClr val="0000FF"/>
                </a:solidFill>
              </a:rPr>
              <a:t>op</a:t>
            </a:r>
          </a:p>
          <a:p>
            <a:r>
              <a:rPr lang="en-US" sz="1100" dirty="0" err="1">
                <a:solidFill>
                  <a:srgbClr val="0000FF"/>
                </a:solidFill>
              </a:rPr>
              <a:t>i</a:t>
            </a:r>
            <a:r>
              <a:rPr lang="en-US" sz="1100" dirty="0" err="1" smtClean="0">
                <a:solidFill>
                  <a:srgbClr val="0000FF"/>
                </a:solidFill>
              </a:rPr>
              <a:t>nc</a:t>
            </a:r>
            <a:endParaRPr lang="en-US" sz="1100" dirty="0" smtClean="0">
              <a:solidFill>
                <a:srgbClr val="0000FF"/>
              </a:solidFill>
            </a:endParaRPr>
          </a:p>
          <a:p>
            <a:r>
              <a:rPr lang="en-US" sz="1100" dirty="0" smtClean="0">
                <a:solidFill>
                  <a:srgbClr val="0000FF"/>
                </a:solidFill>
              </a:rPr>
              <a:t>….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sz="1100" b="1" u="sng" dirty="0">
                <a:solidFill>
                  <a:srgbClr val="FF0000"/>
                </a:solidFill>
              </a:rPr>
              <a:t>c</a:t>
            </a:r>
            <a:r>
              <a:rPr lang="en-US" sz="1100" b="1" u="sng" dirty="0" smtClean="0">
                <a:solidFill>
                  <a:srgbClr val="FF0000"/>
                </a:solidFill>
              </a:rPr>
              <a:t>all &lt;</a:t>
            </a:r>
            <a:r>
              <a:rPr lang="en-US" sz="1100" b="1" u="sng" dirty="0" err="1" smtClean="0">
                <a:solidFill>
                  <a:srgbClr val="FF0000"/>
                </a:solidFill>
              </a:rPr>
              <a:t>foo_end</a:t>
            </a:r>
            <a:r>
              <a:rPr lang="en-US" sz="1100" b="1" u="sng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pop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&lt;Basic Block End&gt;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2904" y="1692466"/>
            <a:ext cx="1543965" cy="237983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89414" y="1692466"/>
            <a:ext cx="1459790" cy="237983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9889" y="1897119"/>
            <a:ext cx="136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00FF"/>
                </a:solidFill>
              </a:rPr>
              <a:t>&lt;Basic Block Begin&gt;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&lt;</a:t>
            </a:r>
            <a:r>
              <a:rPr lang="en-US" sz="1050" dirty="0" err="1" smtClean="0">
                <a:solidFill>
                  <a:srgbClr val="0000FF"/>
                </a:solidFill>
              </a:rPr>
              <a:t>func_foo</a:t>
            </a:r>
            <a:r>
              <a:rPr lang="en-US" sz="1050" dirty="0" smtClean="0">
                <a:solidFill>
                  <a:srgbClr val="0000FF"/>
                </a:solidFill>
              </a:rPr>
              <a:t>&gt;:</a:t>
            </a:r>
          </a:p>
          <a:p>
            <a:r>
              <a:rPr lang="en-US" sz="1050" dirty="0">
                <a:solidFill>
                  <a:srgbClr val="0000FF"/>
                </a:solidFill>
              </a:rPr>
              <a:t>p</a:t>
            </a:r>
            <a:r>
              <a:rPr lang="en-US" sz="1050" dirty="0" smtClean="0">
                <a:solidFill>
                  <a:srgbClr val="0000FF"/>
                </a:solidFill>
              </a:rPr>
              <a:t>ush %EBP</a:t>
            </a:r>
          </a:p>
          <a:p>
            <a:r>
              <a:rPr lang="en-US" sz="1050" b="1" u="sng" dirty="0" smtClean="0">
                <a:solidFill>
                  <a:srgbClr val="FF0000"/>
                </a:solidFill>
              </a:rPr>
              <a:t>NOP &lt;90&gt;</a:t>
            </a:r>
          </a:p>
          <a:p>
            <a:r>
              <a:rPr lang="en-US" sz="1050" dirty="0">
                <a:solidFill>
                  <a:srgbClr val="0000FF"/>
                </a:solidFill>
              </a:rPr>
              <a:t>p</a:t>
            </a:r>
            <a:r>
              <a:rPr lang="en-US" sz="1050" dirty="0" smtClean="0">
                <a:solidFill>
                  <a:srgbClr val="0000FF"/>
                </a:solidFill>
              </a:rPr>
              <a:t>op</a:t>
            </a:r>
          </a:p>
          <a:p>
            <a:r>
              <a:rPr lang="en-US" sz="1050" dirty="0" err="1">
                <a:solidFill>
                  <a:srgbClr val="0000FF"/>
                </a:solidFill>
              </a:rPr>
              <a:t>i</a:t>
            </a:r>
            <a:r>
              <a:rPr lang="en-US" sz="1050" dirty="0" err="1" smtClean="0">
                <a:solidFill>
                  <a:srgbClr val="0000FF"/>
                </a:solidFill>
              </a:rPr>
              <a:t>nc</a:t>
            </a:r>
            <a:endParaRPr lang="en-US" sz="1050" dirty="0" smtClean="0">
              <a:solidFill>
                <a:srgbClr val="0000FF"/>
              </a:solidFill>
            </a:endParaRPr>
          </a:p>
          <a:p>
            <a:r>
              <a:rPr lang="en-US" sz="1050" dirty="0" smtClean="0">
                <a:solidFill>
                  <a:srgbClr val="0000FF"/>
                </a:solidFill>
              </a:rPr>
              <a:t>….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en-US" sz="1050" b="1" u="sng" dirty="0" smtClean="0">
                <a:solidFill>
                  <a:srgbClr val="FF0000"/>
                </a:solidFill>
              </a:rPr>
              <a:t>NOP &lt;90&gt;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pop</a:t>
            </a:r>
          </a:p>
          <a:p>
            <a:r>
              <a:rPr lang="en-US" sz="1050" dirty="0" smtClean="0">
                <a:solidFill>
                  <a:srgbClr val="0000FF"/>
                </a:solidFill>
              </a:rPr>
              <a:t>&lt;Basic Block End&gt;</a:t>
            </a:r>
            <a:endParaRPr lang="en-US" sz="1050" dirty="0">
              <a:solidFill>
                <a:srgbClr val="0000FF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71248" y="2809798"/>
            <a:ext cx="310122" cy="11339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405187" y="2809798"/>
            <a:ext cx="310122" cy="113399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89415" y="1917246"/>
            <a:ext cx="145979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&lt;Basic Block Begin&gt;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&lt;</a:t>
            </a:r>
            <a:r>
              <a:rPr lang="en-US" sz="1100" dirty="0" err="1" smtClean="0">
                <a:solidFill>
                  <a:srgbClr val="0000FF"/>
                </a:solidFill>
              </a:rPr>
              <a:t>func_foo</a:t>
            </a:r>
            <a:r>
              <a:rPr lang="en-US" sz="1100" dirty="0" smtClean="0">
                <a:solidFill>
                  <a:srgbClr val="0000FF"/>
                </a:solidFill>
              </a:rPr>
              <a:t>&gt;:</a:t>
            </a:r>
          </a:p>
          <a:p>
            <a:r>
              <a:rPr lang="en-US" sz="1100" dirty="0">
                <a:solidFill>
                  <a:srgbClr val="0000FF"/>
                </a:solidFill>
              </a:rPr>
              <a:t>p</a:t>
            </a:r>
            <a:r>
              <a:rPr lang="en-US" sz="1100" dirty="0" smtClean="0">
                <a:solidFill>
                  <a:srgbClr val="0000FF"/>
                </a:solidFill>
              </a:rPr>
              <a:t>ush %EBP</a:t>
            </a:r>
          </a:p>
          <a:p>
            <a:r>
              <a:rPr lang="en-US" sz="1100" b="1" u="sng" dirty="0" smtClean="0">
                <a:solidFill>
                  <a:srgbClr val="FF0000"/>
                </a:solidFill>
              </a:rPr>
              <a:t>call&lt;</a:t>
            </a:r>
            <a:r>
              <a:rPr lang="en-US" sz="1100" b="1" u="sng" dirty="0" err="1" smtClean="0">
                <a:solidFill>
                  <a:srgbClr val="FF0000"/>
                </a:solidFill>
              </a:rPr>
              <a:t>begin_instr</a:t>
            </a:r>
            <a:r>
              <a:rPr lang="en-US" sz="1100" b="1" u="sng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</a:rPr>
              <a:t>p</a:t>
            </a:r>
            <a:r>
              <a:rPr lang="en-US" sz="1100" dirty="0" smtClean="0">
                <a:solidFill>
                  <a:srgbClr val="0000FF"/>
                </a:solidFill>
              </a:rPr>
              <a:t>op</a:t>
            </a:r>
          </a:p>
          <a:p>
            <a:r>
              <a:rPr lang="en-US" sz="1100" dirty="0" err="1">
                <a:solidFill>
                  <a:srgbClr val="0000FF"/>
                </a:solidFill>
              </a:rPr>
              <a:t>i</a:t>
            </a:r>
            <a:r>
              <a:rPr lang="en-US" sz="1100" dirty="0" err="1" smtClean="0">
                <a:solidFill>
                  <a:srgbClr val="0000FF"/>
                </a:solidFill>
              </a:rPr>
              <a:t>nc</a:t>
            </a:r>
            <a:endParaRPr lang="en-US" sz="1100" dirty="0" smtClean="0">
              <a:solidFill>
                <a:srgbClr val="0000FF"/>
              </a:solidFill>
            </a:endParaRPr>
          </a:p>
          <a:p>
            <a:r>
              <a:rPr lang="en-US" sz="1100" dirty="0" smtClean="0">
                <a:solidFill>
                  <a:srgbClr val="0000FF"/>
                </a:solidFill>
              </a:rPr>
              <a:t>….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….</a:t>
            </a:r>
          </a:p>
          <a:p>
            <a:r>
              <a:rPr lang="en-US" sz="1100" b="1" u="sng" dirty="0" smtClean="0">
                <a:solidFill>
                  <a:srgbClr val="FF0000"/>
                </a:solidFill>
              </a:rPr>
              <a:t>call&lt;</a:t>
            </a:r>
            <a:r>
              <a:rPr lang="en-US" sz="1100" b="1" u="sng" dirty="0" err="1" smtClean="0">
                <a:solidFill>
                  <a:srgbClr val="FF0000"/>
                </a:solidFill>
              </a:rPr>
              <a:t>end_instr</a:t>
            </a:r>
            <a:r>
              <a:rPr lang="en-US" sz="1100" b="1" u="sng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pop</a:t>
            </a:r>
          </a:p>
          <a:p>
            <a:r>
              <a:rPr lang="en-US" sz="1100" dirty="0" smtClean="0">
                <a:solidFill>
                  <a:srgbClr val="0000FF"/>
                </a:solidFill>
              </a:rPr>
              <a:t>&lt;Basic Block End&gt;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8501" y="4196069"/>
            <a:ext cx="1380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Compiled with instrumentation flag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772905" y="4196069"/>
            <a:ext cx="13807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Replaced by NOP </a:t>
            </a:r>
            <a:r>
              <a:rPr lang="en-US" sz="1100" dirty="0" err="1" smtClean="0"/>
              <a:t>OpCode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6889415" y="4076998"/>
            <a:ext cx="1380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NOP replaced in run-time by calls to instrumentation functions</a:t>
            </a:r>
            <a:endParaRPr lang="en-US" sz="11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186609" y="2845896"/>
            <a:ext cx="36443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4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22" y="2516464"/>
            <a:ext cx="8229600" cy="1143000"/>
          </a:xfrm>
        </p:spPr>
        <p:txBody>
          <a:bodyPr/>
          <a:lstStyle/>
          <a:p>
            <a:r>
              <a:rPr lang="en-US" dirty="0" smtClean="0"/>
              <a:t>	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8028" y="750521"/>
            <a:ext cx="7147923" cy="4249775"/>
            <a:chOff x="418028" y="765655"/>
            <a:chExt cx="8176558" cy="4616134"/>
          </a:xfrm>
        </p:grpSpPr>
        <p:sp>
          <p:nvSpPr>
            <p:cNvPr id="46" name="Rectangle 45"/>
            <p:cNvSpPr/>
            <p:nvPr/>
          </p:nvSpPr>
          <p:spPr>
            <a:xfrm>
              <a:off x="418028" y="765655"/>
              <a:ext cx="3969559" cy="46161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675502" y="1054492"/>
              <a:ext cx="1958719" cy="9147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H/W Interrupt Trap Mechanism</a:t>
              </a:r>
            </a:p>
            <a:p>
              <a:pPr algn="ctr"/>
              <a:r>
                <a:rPr lang="en-US" sz="1400" dirty="0" err="1" smtClean="0">
                  <a:solidFill>
                    <a:srgbClr val="000000"/>
                  </a:solidFill>
                </a:rPr>
                <a:t>DTrace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2461139" y="1969251"/>
              <a:ext cx="0" cy="5380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675502" y="2507345"/>
              <a:ext cx="1958719" cy="9147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Monitored Application 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5502" y="3983454"/>
              <a:ext cx="1958719" cy="9147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Kernel Space Logs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>
              <a:off x="2654862" y="3422104"/>
              <a:ext cx="0" cy="5613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794773" y="1969251"/>
              <a:ext cx="0" cy="5380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228800" y="1045464"/>
              <a:ext cx="1958719" cy="9147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Fay: Trampoline mechanism +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s</a:t>
              </a:r>
              <a:r>
                <a:rPr lang="en-US" sz="1400" dirty="0" smtClean="0">
                  <a:solidFill>
                    <a:srgbClr val="000000"/>
                  </a:solidFill>
                </a:rPr>
                <a:t>tack unrolling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014437" y="1960223"/>
              <a:ext cx="0" cy="5380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228800" y="2498317"/>
              <a:ext cx="1958719" cy="9147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Monitored Application 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228800" y="3974426"/>
              <a:ext cx="1958719" cy="9147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User Space Logs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>
              <a:off x="6208160" y="3413076"/>
              <a:ext cx="0" cy="5613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6348071" y="1960223"/>
              <a:ext cx="0" cy="5380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375922" y="2098393"/>
              <a:ext cx="602695" cy="540936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882657" y="2089365"/>
              <a:ext cx="656508" cy="54996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535552" y="2234471"/>
              <a:ext cx="84119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22180" y="1945776"/>
              <a:ext cx="109776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High overhead because of h/w trap mechanism</a:t>
              </a:r>
              <a:endParaRPr lang="en-US" sz="11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7738" y="3401193"/>
              <a:ext cx="10977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High overhead because of context switch to kernel space</a:t>
              </a:r>
              <a:endParaRPr lang="en-US" sz="11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1619944" y="3678295"/>
              <a:ext cx="84119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609807" y="2234471"/>
              <a:ext cx="432637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389493" y="3260409"/>
              <a:ext cx="1205093" cy="83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Windows specific empty space in </a:t>
              </a:r>
              <a:r>
                <a:rPr lang="en-US" sz="1100" dirty="0" err="1" smtClean="0"/>
                <a:t>executables</a:t>
              </a:r>
              <a:endParaRPr lang="en-US" sz="1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25027" y="772590"/>
              <a:ext cx="3969559" cy="4609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84892" y="2639329"/>
              <a:ext cx="1237675" cy="6519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K</a:t>
              </a:r>
              <a:r>
                <a:rPr lang="en-US" sz="1100" dirty="0" smtClean="0"/>
                <a:t>ernel and </a:t>
              </a:r>
              <a:r>
                <a:rPr lang="en-US" sz="1100" dirty="0"/>
                <a:t>P</a:t>
              </a:r>
              <a:r>
                <a:rPr lang="en-US" sz="1100" dirty="0" smtClean="0"/>
                <a:t>latform dependent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45802" y="4906033"/>
              <a:ext cx="1888419" cy="334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D-Trace/</a:t>
              </a:r>
              <a:r>
                <a:rPr lang="en-US" sz="1400" b="1" dirty="0" err="1" smtClean="0"/>
                <a:t>SystemTap</a:t>
              </a:r>
              <a:endParaRPr lang="en-US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14437" y="4906033"/>
              <a:ext cx="548638" cy="334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FAY</a:t>
              </a:r>
              <a:endParaRPr lang="en-US" b="1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6335897" y="2743665"/>
            <a:ext cx="378210" cy="30361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26052" y="1706050"/>
            <a:ext cx="10534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Overhead because of unrolling stack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720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803609" y="1065081"/>
            <a:ext cx="7099863" cy="5242578"/>
            <a:chOff x="803601" y="1065081"/>
            <a:chExt cx="7099863" cy="5242578"/>
          </a:xfrm>
        </p:grpSpPr>
        <p:sp>
          <p:nvSpPr>
            <p:cNvPr id="9" name="Rectangle 8"/>
            <p:cNvSpPr/>
            <p:nvPr/>
          </p:nvSpPr>
          <p:spPr>
            <a:xfrm>
              <a:off x="803601" y="1065081"/>
              <a:ext cx="2744088" cy="882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601:Load Pre-Compiled Binary, and instrumentation library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59376" y="4387502"/>
              <a:ext cx="2744088" cy="995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604: User chooses functions to instrument and library instrumentation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3601" y="4387502"/>
              <a:ext cx="2744088" cy="995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603: Show the user all function symbols found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20864" y="5938327"/>
              <a:ext cx="4993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Fig.6. Graphic User Interface Component of I-Probe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3601" y="2759593"/>
              <a:ext cx="2744088" cy="882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602: Execute the binary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59375" y="1950460"/>
              <a:ext cx="2744088" cy="8828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605: Instrument/ Un-Instrument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9" idx="2"/>
              <a:endCxn id="32" idx="0"/>
            </p:cNvCxnSpPr>
            <p:nvPr/>
          </p:nvCxnSpPr>
          <p:spPr>
            <a:xfrm>
              <a:off x="2175645" y="1947922"/>
              <a:ext cx="0" cy="8116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2" idx="2"/>
              <a:endCxn id="20" idx="0"/>
            </p:cNvCxnSpPr>
            <p:nvPr/>
          </p:nvCxnSpPr>
          <p:spPr>
            <a:xfrm>
              <a:off x="2175645" y="3642434"/>
              <a:ext cx="0" cy="7450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022590" y="2833301"/>
              <a:ext cx="0" cy="15542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7014463" y="2833301"/>
              <a:ext cx="0" cy="15542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19" idx="1"/>
            </p:cNvCxnSpPr>
            <p:nvPr/>
          </p:nvCxnSpPr>
          <p:spPr>
            <a:xfrm flipV="1">
              <a:off x="3567916" y="4885165"/>
              <a:ext cx="1591460" cy="241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42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520962" y="860592"/>
            <a:ext cx="5528415" cy="4437468"/>
            <a:chOff x="1520954" y="860590"/>
            <a:chExt cx="5528415" cy="4437468"/>
          </a:xfrm>
        </p:grpSpPr>
        <p:sp>
          <p:nvSpPr>
            <p:cNvPr id="4" name="Rectangle 3"/>
            <p:cNvSpPr/>
            <p:nvPr/>
          </p:nvSpPr>
          <p:spPr>
            <a:xfrm>
              <a:off x="3155128" y="860590"/>
              <a:ext cx="1958719" cy="9147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I-Probe Lightweight Probing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3940765" y="1775349"/>
              <a:ext cx="0" cy="5380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155128" y="2313443"/>
              <a:ext cx="1958719" cy="9147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Monitored Application 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55128" y="3789552"/>
              <a:ext cx="1958719" cy="9147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User Space Logs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2"/>
              <a:endCxn id="7" idx="0"/>
            </p:cNvCxnSpPr>
            <p:nvPr/>
          </p:nvCxnSpPr>
          <p:spPr>
            <a:xfrm>
              <a:off x="4134488" y="3228202"/>
              <a:ext cx="0" cy="5613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4274399" y="1775349"/>
              <a:ext cx="0" cy="5380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487920" y="2012469"/>
              <a:ext cx="87348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61403" y="1713279"/>
              <a:ext cx="150115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Low overhead because of inline patching, no-trampoline required</a:t>
              </a:r>
              <a:endParaRPr lang="en-US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74589" y="3115716"/>
              <a:ext cx="1574780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Light weight online User-space, shared memory logs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487920" y="3553150"/>
              <a:ext cx="87348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20954" y="2465843"/>
              <a:ext cx="150115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Platform independent, compiler driven hot-tracing</a:t>
              </a:r>
              <a:endParaRPr 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94425" y="4928726"/>
              <a:ext cx="3890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Fig.8 I-Probe novelties overall workflow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408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1550061" y="1880928"/>
            <a:ext cx="4232275" cy="2795587"/>
            <a:chOff x="2667" y="5992"/>
            <a:chExt cx="6666" cy="4402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2667" y="6039"/>
              <a:ext cx="1430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C1FF"/>
                      </a:gs>
                      <a:gs pos="100000">
                        <a:srgbClr val="3F80CD"/>
                      </a:gs>
                    </a:gsLst>
                    <a:lin ang="5400000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Monitored Process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4999" y="6025"/>
              <a:ext cx="1518" cy="7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C1FF"/>
                      </a:gs>
                      <a:gs pos="100000">
                        <a:srgbClr val="3F80CD"/>
                      </a:gs>
                    </a:gsLst>
                    <a:lin ang="5400000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I-Probe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(HotTracer)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028" name="Straight Arrow Connector 3"/>
            <p:cNvCxnSpPr>
              <a:cxnSpLocks noChangeShapeType="1"/>
            </p:cNvCxnSpPr>
            <p:nvPr/>
          </p:nvCxnSpPr>
          <p:spPr bwMode="auto">
            <a:xfrm>
              <a:off x="4136" y="6302"/>
              <a:ext cx="846" cy="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7999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029" name="Straight Arrow Connector 3"/>
            <p:cNvCxnSpPr>
              <a:cxnSpLocks noChangeShapeType="1"/>
            </p:cNvCxnSpPr>
            <p:nvPr/>
          </p:nvCxnSpPr>
          <p:spPr bwMode="auto">
            <a:xfrm flipH="1">
              <a:off x="4103" y="6474"/>
              <a:ext cx="846" cy="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7999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7516" y="5992"/>
              <a:ext cx="1771" cy="100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C1FF"/>
                      </a:gs>
                      <a:gs pos="100000">
                        <a:srgbClr val="3F80CD"/>
                      </a:gs>
                    </a:gsLst>
                    <a:lin ang="5400000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Shared Memory Logger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031" name="Straight Arrow Connector 3"/>
            <p:cNvCxnSpPr>
              <a:cxnSpLocks noChangeShapeType="1"/>
            </p:cNvCxnSpPr>
            <p:nvPr/>
          </p:nvCxnSpPr>
          <p:spPr bwMode="auto">
            <a:xfrm>
              <a:off x="6488" y="6261"/>
              <a:ext cx="846" cy="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7999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032" name="Straight Arrow Connector 3"/>
            <p:cNvCxnSpPr>
              <a:cxnSpLocks noChangeShapeType="1"/>
            </p:cNvCxnSpPr>
            <p:nvPr/>
          </p:nvCxnSpPr>
          <p:spPr bwMode="auto">
            <a:xfrm flipH="1">
              <a:off x="6493" y="6519"/>
              <a:ext cx="846" cy="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7999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7279" y="7761"/>
              <a:ext cx="2054" cy="13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C1FF"/>
                      </a:gs>
                      <a:gs pos="100000">
                        <a:srgbClr val="3F80CD"/>
                      </a:gs>
                    </a:gsLst>
                    <a:lin ang="5400000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034" name="Straight Arrow Connector 3"/>
            <p:cNvCxnSpPr>
              <a:cxnSpLocks noChangeShapeType="1"/>
            </p:cNvCxnSpPr>
            <p:nvPr/>
          </p:nvCxnSpPr>
          <p:spPr bwMode="auto">
            <a:xfrm rot="5400000">
              <a:off x="7890" y="7429"/>
              <a:ext cx="846" cy="1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7999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7597" y="8142"/>
              <a:ext cx="1430" cy="8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9BC1FF"/>
                      </a:gs>
                      <a:gs pos="100000">
                        <a:srgbClr val="3F80CD"/>
                      </a:gs>
                    </a:gsLst>
                    <a:lin ang="5400000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Kernel Logs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5342" y="7585"/>
              <a:ext cx="1557" cy="1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Sync with kernel logs (optional)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3650" y="9664"/>
              <a:ext cx="5409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91440" rIns="91440" bIns="91440" numCol="1" anchor="t" anchorCtr="0" compatLnSpc="1">
              <a:prstTxWarp prst="textNoShape">
                <a:avLst/>
              </a:prstTxWarp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Fig 2. Workflow for Phase 2 </a:t>
              </a:r>
              <a:r>
                <a:rPr kumimoji="0" lang="en-US" sz="12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charset="0"/>
                  <a:ea typeface="ÇlÇr ñæí©" charset="0"/>
                </a:rPr>
                <a:t>(HotTracing)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57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8689</TotalTime>
  <Words>1015</Words>
  <Application>Microsoft Macintosh PowerPoint</Application>
  <PresentationFormat>On-screen Show (4:3)</PresentationFormat>
  <Paragraphs>292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 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83</cp:revision>
  <dcterms:created xsi:type="dcterms:W3CDTF">2012-06-01T16:01:54Z</dcterms:created>
  <dcterms:modified xsi:type="dcterms:W3CDTF">2013-05-17T21:44:48Z</dcterms:modified>
</cp:coreProperties>
</file>