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 varScale="1">
        <p:scale>
          <a:sx n="146" d="100"/>
          <a:sy n="146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3585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934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776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743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850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177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89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756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147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619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094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19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780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388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981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090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151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68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benoberkfell/sync-adapter-dem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Sync Adapters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Ben Oberkfell</a:t>
            </a:r>
            <a:br>
              <a:rPr lang="en" sz="2400"/>
            </a:br>
            <a:r>
              <a:rPr lang="en" sz="2400"/>
              <a:t>NYC Android Meetup, 2/9/2016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does a SyncAdapter know what to sync?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A SyncAdapter syncs a ContentProvider for a given account.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For instance, your Google account has lots of content providers.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8324" y="1919075"/>
            <a:ext cx="1732549" cy="3080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Defining the Sync Adapter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719400" y="438600"/>
            <a:ext cx="7705199" cy="219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:name=</a:t>
            </a: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".sync.DemoSyncService"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:exported=</a:t>
            </a: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"true"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en" sz="9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intent-filter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en" sz="9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action </a:t>
            </a:r>
            <a:r>
              <a:rPr lang="en" sz="900" b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:name=</a:t>
            </a: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"android.content.SyncAdapter"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lang="en" sz="9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intent-filter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en" sz="9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meta-data </a:t>
            </a:r>
            <a:r>
              <a:rPr lang="en" sz="900" b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:name=</a:t>
            </a: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"android.content.SyncAdapter"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:resource=</a:t>
            </a: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"@xml/syncadapter"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9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719400" y="438600"/>
            <a:ext cx="55224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 the manifest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719400" y="2352450"/>
            <a:ext cx="8263499" cy="224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 i="1"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xml version=</a:t>
            </a: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"1.0"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encoding=</a:t>
            </a: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en" sz="900" i="1"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sync-adapter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lang="en" sz="900" b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"http://schemas.android.com/apk/res/android"</a:t>
            </a:r>
          </a:p>
          <a:p>
            <a:pPr lvl="0" rtl="0">
              <a:spcBef>
                <a:spcPts val="0"/>
              </a:spcBef>
              <a:buNone/>
            </a:pPr>
            <a:endParaRPr sz="900"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:contentAuthority=</a:t>
            </a: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"com.example.syncdemo.provider"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:accountType=</a:t>
            </a: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"syncdemo.example.com"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:userVisible=</a:t>
            </a: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"false"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:supportsUploading=</a:t>
            </a: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"false"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:allowParallelSyncs=</a:t>
            </a: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"false"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:isAlwaysSyncable=</a:t>
            </a: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"true"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719400" y="2348400"/>
            <a:ext cx="55224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resource file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does a SyncAdapter do its work?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A SyncAdapter runs in a Service context. 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You implement the onPerformSync method, which</a:t>
            </a:r>
            <a:r>
              <a:rPr lang="en" b="1"/>
              <a:t> runs in its own thread</a:t>
            </a:r>
            <a:r>
              <a:rPr lang="en"/>
              <a:t>. You get this for free.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Everything in this method has to run synchronously -- don’t make async calls here.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onPerformSync is passed a SyncResult reference, which allows you to indicate error conditions that inform whether to backoff and retry, or just give up.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100600" cy="114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Automatic Syncing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>
              <a:spcBef>
                <a:spcPts val="0"/>
              </a:spcBef>
            </a:pPr>
            <a:r>
              <a:rPr lang="en"/>
              <a:t>Or, request a sync ASAP: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Requesting Syncs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1006775" y="2148250"/>
            <a:ext cx="6060600" cy="114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ContentResolver.</a:t>
            </a:r>
            <a:r>
              <a:rPr lang="en" sz="900" i="1">
                <a:latin typeface="Courier New"/>
                <a:ea typeface="Courier New"/>
                <a:cs typeface="Courier New"/>
                <a:sym typeface="Courier New"/>
              </a:rPr>
              <a:t>setSyncAutomatically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(account, </a:t>
            </a:r>
            <a:r>
              <a:rPr lang="en" sz="900" b="1" i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AUTHORITY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ContentResolver.</a:t>
            </a:r>
            <a:r>
              <a:rPr lang="en" sz="900" i="1">
                <a:latin typeface="Courier New"/>
                <a:ea typeface="Courier New"/>
                <a:cs typeface="Courier New"/>
                <a:sym typeface="Courier New"/>
              </a:rPr>
              <a:t>addPeriodicSync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(account, </a:t>
            </a:r>
            <a:r>
              <a:rPr lang="en" sz="900" b="1" i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AUTHORITY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, Bundle.</a:t>
            </a:r>
            <a:r>
              <a:rPr lang="en" sz="900" b="1" i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EMPTY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30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006775" y="3194400"/>
            <a:ext cx="7884600" cy="19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fireSync()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Bundle syncSettingsBundle = </a:t>
            </a:r>
            <a:r>
              <a:rPr lang="en" sz="9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Bundle();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syncSettingsBundle.putBoolean(ContentResolver.</a:t>
            </a:r>
            <a:r>
              <a:rPr lang="en" sz="900" b="1" i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SYNC_EXTRAS_MANUAL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syncSettingsBundle.putBoolean(ContentResolver.</a:t>
            </a:r>
            <a:r>
              <a:rPr lang="en" sz="900" b="1" i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SYNC_EXTRAS_EXPEDITED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ContentResolver.</a:t>
            </a:r>
            <a:r>
              <a:rPr lang="en" sz="900" i="1">
                <a:latin typeface="Courier New"/>
                <a:ea typeface="Courier New"/>
                <a:cs typeface="Courier New"/>
                <a:sym typeface="Courier New"/>
              </a:rPr>
              <a:t>requestSync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(account, </a:t>
            </a:r>
            <a:r>
              <a:rPr lang="en" sz="900" b="1" i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AUTHORITY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, syncSettingsBundle);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Doing the Sync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687800" y="817375"/>
            <a:ext cx="7685400" cy="301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onPerformSync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(Account account,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                        Bundle extras,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                        String authority,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                        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ContentProviderClient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provider,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                        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SyncResult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syncResult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MessagesSyncer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syncer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b="1" dirty="0" smtClean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200" b="1" dirty="0" smtClean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 smtClean="0">
                <a:latin typeface="Courier New"/>
                <a:ea typeface="Courier New"/>
                <a:cs typeface="Courier New"/>
                <a:sym typeface="Courier New"/>
              </a:rPr>
              <a:t>MessagesSyncer</a:t>
            </a:r>
            <a: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 err="1" smtClean="0">
                <a:latin typeface="Courier New"/>
                <a:ea typeface="Courier New"/>
                <a:cs typeface="Courier New"/>
                <a:sym typeface="Courier New"/>
              </a:rPr>
              <a:t>Injector.provideRealm</a:t>
            </a:r>
            <a: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 err="1" smtClean="0">
                <a:latin typeface="Courier New"/>
                <a:ea typeface="Courier New"/>
                <a:cs typeface="Courier New"/>
                <a:sym typeface="Courier New"/>
              </a:rPr>
              <a:t>getContext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()),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prefsHelper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messageService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MessageSyncResult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result = 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syncer.performSync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i="1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Apply the potential soft errors from our result to the sync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i="1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syncResult.stats.numIoExceptions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result.numIoExceptions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 Testing Sync Logic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670560" y="731520"/>
            <a:ext cx="618744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BBB529"/>
                </a:solidFill>
                <a:latin typeface="Courier" charset="0"/>
              </a:rPr>
              <a:t>@Test</a:t>
            </a:r>
            <a:br>
              <a:rPr lang="en-US" sz="1000" dirty="0">
                <a:solidFill>
                  <a:srgbClr val="BBB529"/>
                </a:solidFill>
                <a:latin typeface="Courier" charset="0"/>
              </a:rPr>
            </a:br>
            <a:r>
              <a:rPr lang="en-US" sz="1000" dirty="0">
                <a:solidFill>
                  <a:srgbClr val="CC7832"/>
                </a:solidFill>
                <a:latin typeface="Courier" charset="0"/>
              </a:rPr>
              <a:t>public void </a:t>
            </a:r>
            <a:r>
              <a:rPr lang="en-US" sz="1000" dirty="0" err="1">
                <a:solidFill>
                  <a:srgbClr val="FFC66D"/>
                </a:solidFill>
                <a:latin typeface="Courier" charset="0"/>
              </a:rPr>
              <a:t>testFailureSetsIoException</a:t>
            </a:r>
            <a:r>
              <a:rPr lang="en-US" sz="1000" dirty="0">
                <a:latin typeface="Courier" charset="0"/>
              </a:rPr>
              <a:t>() {</a:t>
            </a:r>
            <a:br>
              <a:rPr lang="en-US" sz="1000" dirty="0">
                <a:latin typeface="Courier" charset="0"/>
              </a:rPr>
            </a:br>
            <a:r>
              <a:rPr lang="en-US" sz="1000" dirty="0">
                <a:latin typeface="Courier" charset="0"/>
              </a:rPr>
              <a:t>    Retrofit retrofit = </a:t>
            </a:r>
            <a:r>
              <a:rPr lang="en-US" sz="1000" dirty="0" err="1">
                <a:latin typeface="Courier" charset="0"/>
              </a:rPr>
              <a:t>Injector.</a:t>
            </a:r>
            <a:r>
              <a:rPr lang="en-US" sz="1000" i="1" dirty="0" err="1">
                <a:latin typeface="Courier" charset="0"/>
              </a:rPr>
              <a:t>provideRetrofit</a:t>
            </a:r>
            <a:r>
              <a:rPr lang="en-US" sz="1000" dirty="0">
                <a:latin typeface="Courier" charset="0"/>
              </a:rPr>
              <a:t>(</a:t>
            </a:r>
            <a:r>
              <a:rPr lang="en-US" sz="1000" dirty="0" err="1">
                <a:latin typeface="Courier" charset="0"/>
              </a:rPr>
              <a:t>DemoConstants.</a:t>
            </a:r>
            <a:r>
              <a:rPr lang="en-US" sz="1000" i="1" dirty="0" err="1">
                <a:solidFill>
                  <a:srgbClr val="9876AA"/>
                </a:solidFill>
                <a:latin typeface="Courier" charset="0"/>
              </a:rPr>
              <a:t>BASE_URL</a:t>
            </a:r>
            <a:r>
              <a:rPr lang="en-US" sz="1000" dirty="0">
                <a:latin typeface="Courier" charset="0"/>
              </a:rPr>
              <a:t>)</a:t>
            </a:r>
            <a:r>
              <a:rPr lang="en-US" sz="1000" dirty="0">
                <a:solidFill>
                  <a:srgbClr val="CC7832"/>
                </a:solidFill>
                <a:latin typeface="Courier" charset="0"/>
              </a:rPr>
              <a:t>;</a:t>
            </a:r>
            <a:br>
              <a:rPr lang="en-US" sz="1000" dirty="0">
                <a:solidFill>
                  <a:srgbClr val="CC7832"/>
                </a:solidFill>
                <a:latin typeface="Courier" charset="0"/>
              </a:rPr>
            </a:br>
            <a:r>
              <a:rPr lang="en-US" sz="1000" dirty="0">
                <a:solidFill>
                  <a:srgbClr val="CC7832"/>
                </a:solidFill>
                <a:latin typeface="Courier" charset="0"/>
              </a:rPr>
              <a:t/>
            </a:r>
            <a:br>
              <a:rPr lang="en-US" sz="1000" dirty="0">
                <a:solidFill>
                  <a:srgbClr val="CC7832"/>
                </a:solidFill>
                <a:latin typeface="Courier" charset="0"/>
              </a:rPr>
            </a:br>
            <a:r>
              <a:rPr lang="en-US" sz="1000" dirty="0">
                <a:solidFill>
                  <a:srgbClr val="CC7832"/>
                </a:solidFill>
                <a:latin typeface="Courier" charset="0"/>
              </a:rPr>
              <a:t>    </a:t>
            </a:r>
            <a:r>
              <a:rPr lang="en-US" sz="1000" dirty="0" err="1">
                <a:latin typeface="Courier" charset="0"/>
              </a:rPr>
              <a:t>NetworkBehavior</a:t>
            </a:r>
            <a:r>
              <a:rPr lang="en-US" sz="1000" dirty="0">
                <a:latin typeface="Courier" charset="0"/>
              </a:rPr>
              <a:t> </a:t>
            </a:r>
            <a:r>
              <a:rPr lang="en-US" sz="1000" dirty="0" err="1">
                <a:latin typeface="Courier" charset="0"/>
              </a:rPr>
              <a:t>networkBehavior</a:t>
            </a:r>
            <a:r>
              <a:rPr lang="en-US" sz="1000" dirty="0">
                <a:latin typeface="Courier" charset="0"/>
              </a:rPr>
              <a:t> = </a:t>
            </a:r>
            <a:r>
              <a:rPr lang="en-US" sz="1000" dirty="0" err="1">
                <a:latin typeface="Courier" charset="0"/>
              </a:rPr>
              <a:t>NetworkBehavior.</a:t>
            </a:r>
            <a:r>
              <a:rPr lang="en-US" sz="1000" i="1" dirty="0" err="1">
                <a:latin typeface="Courier" charset="0"/>
              </a:rPr>
              <a:t>create</a:t>
            </a:r>
            <a:r>
              <a:rPr lang="en-US" sz="1000" dirty="0">
                <a:latin typeface="Courier" charset="0"/>
              </a:rPr>
              <a:t>()</a:t>
            </a:r>
            <a:r>
              <a:rPr lang="en-US" sz="1000" dirty="0">
                <a:solidFill>
                  <a:srgbClr val="CC7832"/>
                </a:solidFill>
                <a:latin typeface="Courier" charset="0"/>
              </a:rPr>
              <a:t>;</a:t>
            </a:r>
            <a:br>
              <a:rPr lang="en-US" sz="1000" dirty="0">
                <a:solidFill>
                  <a:srgbClr val="CC7832"/>
                </a:solidFill>
                <a:latin typeface="Courier" charset="0"/>
              </a:rPr>
            </a:br>
            <a:r>
              <a:rPr lang="en-US" sz="1000" dirty="0">
                <a:solidFill>
                  <a:srgbClr val="CC7832"/>
                </a:solidFill>
                <a:latin typeface="Courier" charset="0"/>
              </a:rPr>
              <a:t>    </a:t>
            </a:r>
            <a:r>
              <a:rPr lang="en-US" sz="1000" dirty="0" err="1">
                <a:latin typeface="Courier" charset="0"/>
              </a:rPr>
              <a:t>networkBehavior.setFailurePercent</a:t>
            </a:r>
            <a:r>
              <a:rPr lang="en-US" sz="1000" dirty="0">
                <a:latin typeface="Courier" charset="0"/>
              </a:rPr>
              <a:t>(</a:t>
            </a:r>
            <a:r>
              <a:rPr lang="en-US" sz="1000" dirty="0">
                <a:solidFill>
                  <a:srgbClr val="6897BB"/>
                </a:solidFill>
                <a:latin typeface="Courier" charset="0"/>
              </a:rPr>
              <a:t>100</a:t>
            </a:r>
            <a:r>
              <a:rPr lang="en-US" sz="1000" dirty="0">
                <a:latin typeface="Courier" charset="0"/>
              </a:rPr>
              <a:t>)</a:t>
            </a:r>
            <a:r>
              <a:rPr lang="en-US" sz="1000" dirty="0">
                <a:solidFill>
                  <a:srgbClr val="CC7832"/>
                </a:solidFill>
                <a:latin typeface="Courier" charset="0"/>
              </a:rPr>
              <a:t>;</a:t>
            </a:r>
            <a:br>
              <a:rPr lang="en-US" sz="1000" dirty="0">
                <a:solidFill>
                  <a:srgbClr val="CC7832"/>
                </a:solidFill>
                <a:latin typeface="Courier" charset="0"/>
              </a:rPr>
            </a:br>
            <a:r>
              <a:rPr lang="en-US" sz="1000" dirty="0">
                <a:solidFill>
                  <a:srgbClr val="CC7832"/>
                </a:solidFill>
                <a:latin typeface="Courier" charset="0"/>
              </a:rPr>
              <a:t>    </a:t>
            </a:r>
            <a:r>
              <a:rPr lang="en-US" sz="1000" dirty="0" err="1">
                <a:latin typeface="Courier" charset="0"/>
              </a:rPr>
              <a:t>networkBehavior.setFailureException</a:t>
            </a:r>
            <a:r>
              <a:rPr lang="en-US" sz="1000" dirty="0">
                <a:latin typeface="Courier" charset="0"/>
              </a:rPr>
              <a:t>(</a:t>
            </a:r>
            <a:r>
              <a:rPr lang="en-US" sz="1000" dirty="0">
                <a:solidFill>
                  <a:srgbClr val="CC7832"/>
                </a:solidFill>
                <a:latin typeface="Courier" charset="0"/>
              </a:rPr>
              <a:t>new </a:t>
            </a:r>
            <a:r>
              <a:rPr lang="en-US" sz="1000" dirty="0" err="1">
                <a:latin typeface="Courier" charset="0"/>
              </a:rPr>
              <a:t>IOException</a:t>
            </a:r>
            <a:r>
              <a:rPr lang="en-US" sz="1000" dirty="0">
                <a:latin typeface="Courier" charset="0"/>
              </a:rPr>
              <a:t>())</a:t>
            </a:r>
            <a:r>
              <a:rPr lang="en-US" sz="1000" dirty="0">
                <a:solidFill>
                  <a:srgbClr val="CC7832"/>
                </a:solidFill>
                <a:latin typeface="Courier" charset="0"/>
              </a:rPr>
              <a:t>;</a:t>
            </a:r>
            <a:br>
              <a:rPr lang="en-US" sz="1000" dirty="0">
                <a:solidFill>
                  <a:srgbClr val="CC7832"/>
                </a:solidFill>
                <a:latin typeface="Courier" charset="0"/>
              </a:rPr>
            </a:br>
            <a:r>
              <a:rPr lang="en-US" sz="1000" dirty="0">
                <a:solidFill>
                  <a:srgbClr val="CC7832"/>
                </a:solidFill>
                <a:latin typeface="Courier" charset="0"/>
              </a:rPr>
              <a:t/>
            </a:r>
            <a:br>
              <a:rPr lang="en-US" sz="1000" dirty="0">
                <a:solidFill>
                  <a:srgbClr val="CC7832"/>
                </a:solidFill>
                <a:latin typeface="Courier" charset="0"/>
              </a:rPr>
            </a:br>
            <a:r>
              <a:rPr lang="en-US" sz="1000" dirty="0">
                <a:solidFill>
                  <a:srgbClr val="CC7832"/>
                </a:solidFill>
                <a:latin typeface="Courier" charset="0"/>
              </a:rPr>
              <a:t>    </a:t>
            </a:r>
            <a:r>
              <a:rPr lang="en-US" sz="1000" dirty="0" err="1">
                <a:latin typeface="Courier" charset="0"/>
              </a:rPr>
              <a:t>MockRetrofit</a:t>
            </a:r>
            <a:r>
              <a:rPr lang="en-US" sz="1000" dirty="0">
                <a:latin typeface="Courier" charset="0"/>
              </a:rPr>
              <a:t> </a:t>
            </a:r>
            <a:r>
              <a:rPr lang="en-US" sz="1000" dirty="0" err="1">
                <a:latin typeface="Courier" charset="0"/>
              </a:rPr>
              <a:t>mockRetrofit</a:t>
            </a:r>
            <a:r>
              <a:rPr lang="en-US" sz="1000" dirty="0">
                <a:latin typeface="Courier" charset="0"/>
              </a:rPr>
              <a:t> = </a:t>
            </a:r>
            <a:r>
              <a:rPr lang="en-US" sz="1000" dirty="0">
                <a:solidFill>
                  <a:srgbClr val="CC7832"/>
                </a:solidFill>
                <a:latin typeface="Courier" charset="0"/>
              </a:rPr>
              <a:t>new </a:t>
            </a:r>
            <a:r>
              <a:rPr lang="en-US" sz="1000" dirty="0" err="1">
                <a:latin typeface="Courier" charset="0"/>
              </a:rPr>
              <a:t>MockRetrofit.Builder</a:t>
            </a:r>
            <a:r>
              <a:rPr lang="en-US" sz="1000" dirty="0">
                <a:latin typeface="Courier" charset="0"/>
              </a:rPr>
              <a:t>(retrofit)</a:t>
            </a:r>
            <a:br>
              <a:rPr lang="en-US" sz="1000" dirty="0">
                <a:latin typeface="Courier" charset="0"/>
              </a:rPr>
            </a:br>
            <a:r>
              <a:rPr lang="en-US" sz="1000" dirty="0">
                <a:latin typeface="Courier" charset="0"/>
              </a:rPr>
              <a:t>            .</a:t>
            </a:r>
            <a:r>
              <a:rPr lang="en-US" sz="1000" dirty="0" err="1">
                <a:latin typeface="Courier" charset="0"/>
              </a:rPr>
              <a:t>networkBehavior</a:t>
            </a:r>
            <a:r>
              <a:rPr lang="en-US" sz="1000" dirty="0">
                <a:latin typeface="Courier" charset="0"/>
              </a:rPr>
              <a:t>(</a:t>
            </a:r>
            <a:r>
              <a:rPr lang="en-US" sz="1000" dirty="0" err="1">
                <a:latin typeface="Courier" charset="0"/>
              </a:rPr>
              <a:t>networkBehavior</a:t>
            </a:r>
            <a:r>
              <a:rPr lang="en-US" sz="1000" dirty="0">
                <a:latin typeface="Courier" charset="0"/>
              </a:rPr>
              <a:t>)</a:t>
            </a:r>
            <a:br>
              <a:rPr lang="en-US" sz="1000" dirty="0">
                <a:latin typeface="Courier" charset="0"/>
              </a:rPr>
            </a:br>
            <a:r>
              <a:rPr lang="en-US" sz="1000" dirty="0">
                <a:latin typeface="Courier" charset="0"/>
              </a:rPr>
              <a:t>            .build()</a:t>
            </a:r>
            <a:r>
              <a:rPr lang="en-US" sz="1000" dirty="0">
                <a:solidFill>
                  <a:srgbClr val="CC7832"/>
                </a:solidFill>
                <a:latin typeface="Courier" charset="0"/>
              </a:rPr>
              <a:t>;</a:t>
            </a:r>
            <a:br>
              <a:rPr lang="en-US" sz="1000" dirty="0">
                <a:solidFill>
                  <a:srgbClr val="CC7832"/>
                </a:solidFill>
                <a:latin typeface="Courier" charset="0"/>
              </a:rPr>
            </a:br>
            <a:r>
              <a:rPr lang="en-US" sz="1000" dirty="0">
                <a:solidFill>
                  <a:srgbClr val="CC7832"/>
                </a:solidFill>
                <a:latin typeface="Courier" charset="0"/>
              </a:rPr>
              <a:t/>
            </a:r>
            <a:br>
              <a:rPr lang="en-US" sz="1000" dirty="0">
                <a:solidFill>
                  <a:srgbClr val="CC7832"/>
                </a:solidFill>
                <a:latin typeface="Courier" charset="0"/>
              </a:rPr>
            </a:br>
            <a:r>
              <a:rPr lang="en-US" sz="1000" dirty="0">
                <a:solidFill>
                  <a:srgbClr val="CC7832"/>
                </a:solidFill>
                <a:latin typeface="Courier" charset="0"/>
              </a:rPr>
              <a:t>    </a:t>
            </a:r>
            <a:r>
              <a:rPr lang="en-US" sz="1000" dirty="0" err="1">
                <a:latin typeface="Courier" charset="0"/>
              </a:rPr>
              <a:t>MessageService</a:t>
            </a:r>
            <a:r>
              <a:rPr lang="en-US" sz="1000" dirty="0">
                <a:latin typeface="Courier" charset="0"/>
              </a:rPr>
              <a:t> service = </a:t>
            </a:r>
            <a:r>
              <a:rPr lang="en-US" sz="1000" dirty="0" err="1">
                <a:latin typeface="Courier" charset="0"/>
              </a:rPr>
              <a:t>mockRetrofit.create</a:t>
            </a:r>
            <a:r>
              <a:rPr lang="en-US" sz="1000" dirty="0">
                <a:latin typeface="Courier" charset="0"/>
              </a:rPr>
              <a:t>(</a:t>
            </a:r>
            <a:r>
              <a:rPr lang="en-US" sz="1000" dirty="0" err="1">
                <a:latin typeface="Courier" charset="0"/>
              </a:rPr>
              <a:t>MessageService.</a:t>
            </a:r>
            <a:r>
              <a:rPr lang="en-US" sz="1000" dirty="0" err="1">
                <a:solidFill>
                  <a:srgbClr val="CC7832"/>
                </a:solidFill>
                <a:latin typeface="Courier" charset="0"/>
              </a:rPr>
              <a:t>class</a:t>
            </a:r>
            <a:r>
              <a:rPr lang="en-US" sz="1000" dirty="0">
                <a:latin typeface="Courier" charset="0"/>
              </a:rPr>
              <a:t>).</a:t>
            </a:r>
            <a:r>
              <a:rPr lang="en-US" sz="1000" dirty="0" err="1">
                <a:latin typeface="Courier" charset="0"/>
              </a:rPr>
              <a:t>returningResponse</a:t>
            </a:r>
            <a:r>
              <a:rPr lang="en-US" sz="1000" dirty="0">
                <a:latin typeface="Courier" charset="0"/>
              </a:rPr>
              <a:t>(</a:t>
            </a:r>
            <a:r>
              <a:rPr lang="en-US" sz="1000" dirty="0">
                <a:solidFill>
                  <a:srgbClr val="CC7832"/>
                </a:solidFill>
                <a:latin typeface="Courier" charset="0"/>
              </a:rPr>
              <a:t>null</a:t>
            </a:r>
            <a:r>
              <a:rPr lang="en-US" sz="1000" dirty="0">
                <a:latin typeface="Courier" charset="0"/>
              </a:rPr>
              <a:t>)</a:t>
            </a:r>
            <a:r>
              <a:rPr lang="en-US" sz="1000" dirty="0">
                <a:solidFill>
                  <a:srgbClr val="CC7832"/>
                </a:solidFill>
                <a:latin typeface="Courier" charset="0"/>
              </a:rPr>
              <a:t>;</a:t>
            </a:r>
            <a:br>
              <a:rPr lang="en-US" sz="1000" dirty="0">
                <a:solidFill>
                  <a:srgbClr val="CC7832"/>
                </a:solidFill>
                <a:latin typeface="Courier" charset="0"/>
              </a:rPr>
            </a:br>
            <a:r>
              <a:rPr lang="en-US" sz="1000" dirty="0">
                <a:solidFill>
                  <a:srgbClr val="CC7832"/>
                </a:solidFill>
                <a:latin typeface="Courier" charset="0"/>
              </a:rPr>
              <a:t/>
            </a:r>
            <a:br>
              <a:rPr lang="en-US" sz="1000" dirty="0">
                <a:solidFill>
                  <a:srgbClr val="CC7832"/>
                </a:solidFill>
                <a:latin typeface="Courier" charset="0"/>
              </a:rPr>
            </a:br>
            <a:r>
              <a:rPr lang="en-US" sz="1000" dirty="0">
                <a:solidFill>
                  <a:srgbClr val="CC7832"/>
                </a:solidFill>
                <a:latin typeface="Courier" charset="0"/>
              </a:rPr>
              <a:t>    </a:t>
            </a:r>
            <a:r>
              <a:rPr lang="en-US" sz="1000" dirty="0" err="1">
                <a:latin typeface="Courier" charset="0"/>
              </a:rPr>
              <a:t>MessagesSyncer</a:t>
            </a:r>
            <a:r>
              <a:rPr lang="en-US" sz="1000" dirty="0">
                <a:latin typeface="Courier" charset="0"/>
              </a:rPr>
              <a:t> </a:t>
            </a:r>
            <a:r>
              <a:rPr lang="en-US" sz="1000" dirty="0" err="1">
                <a:latin typeface="Courier" charset="0"/>
              </a:rPr>
              <a:t>syncer</a:t>
            </a:r>
            <a:r>
              <a:rPr lang="en-US" sz="1000" dirty="0">
                <a:latin typeface="Courier" charset="0"/>
              </a:rPr>
              <a:t> = </a:t>
            </a:r>
            <a:r>
              <a:rPr lang="en-US" sz="1000" dirty="0">
                <a:solidFill>
                  <a:srgbClr val="CC7832"/>
                </a:solidFill>
                <a:latin typeface="Courier" charset="0"/>
              </a:rPr>
              <a:t>new </a:t>
            </a:r>
            <a:r>
              <a:rPr lang="en-US" sz="1000" dirty="0" err="1">
                <a:latin typeface="Courier" charset="0"/>
              </a:rPr>
              <a:t>MessagesSyncer</a:t>
            </a:r>
            <a:r>
              <a:rPr lang="en-US" sz="1000" dirty="0">
                <a:latin typeface="Courier" charset="0"/>
              </a:rPr>
              <a:t>(</a:t>
            </a:r>
            <a:r>
              <a:rPr lang="en-US" sz="1000" dirty="0" err="1">
                <a:solidFill>
                  <a:srgbClr val="9876AA"/>
                </a:solidFill>
                <a:latin typeface="Courier" charset="0"/>
              </a:rPr>
              <a:t>mockedRealm</a:t>
            </a:r>
            <a:r>
              <a:rPr lang="en-US" sz="1000" dirty="0">
                <a:solidFill>
                  <a:srgbClr val="CC7832"/>
                </a:solidFill>
                <a:latin typeface="Courier" charset="0"/>
              </a:rPr>
              <a:t>,</a:t>
            </a:r>
            <a:br>
              <a:rPr lang="en-US" sz="1000" dirty="0">
                <a:solidFill>
                  <a:srgbClr val="CC7832"/>
                </a:solidFill>
                <a:latin typeface="Courier" charset="0"/>
              </a:rPr>
            </a:br>
            <a:r>
              <a:rPr lang="en-US" sz="1000" dirty="0">
                <a:solidFill>
                  <a:srgbClr val="CC7832"/>
                </a:solidFill>
                <a:latin typeface="Courier" charset="0"/>
              </a:rPr>
              <a:t>            </a:t>
            </a:r>
            <a:r>
              <a:rPr lang="en-US" sz="1000" dirty="0" err="1">
                <a:solidFill>
                  <a:srgbClr val="9876AA"/>
                </a:solidFill>
                <a:latin typeface="Courier" charset="0"/>
              </a:rPr>
              <a:t>mockedPrefsHelper</a:t>
            </a:r>
            <a:r>
              <a:rPr lang="en-US" sz="1000" dirty="0">
                <a:solidFill>
                  <a:srgbClr val="CC7832"/>
                </a:solidFill>
                <a:latin typeface="Courier" charset="0"/>
              </a:rPr>
              <a:t>,</a:t>
            </a:r>
            <a:br>
              <a:rPr lang="en-US" sz="1000" dirty="0">
                <a:solidFill>
                  <a:srgbClr val="CC7832"/>
                </a:solidFill>
                <a:latin typeface="Courier" charset="0"/>
              </a:rPr>
            </a:br>
            <a:r>
              <a:rPr lang="en-US" sz="1000" dirty="0">
                <a:solidFill>
                  <a:srgbClr val="CC7832"/>
                </a:solidFill>
                <a:latin typeface="Courier" charset="0"/>
              </a:rPr>
              <a:t>            </a:t>
            </a:r>
            <a:r>
              <a:rPr lang="en-US" sz="1000" dirty="0">
                <a:latin typeface="Courier" charset="0"/>
              </a:rPr>
              <a:t>service)</a:t>
            </a:r>
            <a:r>
              <a:rPr lang="en-US" sz="1000" dirty="0">
                <a:solidFill>
                  <a:srgbClr val="CC7832"/>
                </a:solidFill>
                <a:latin typeface="Courier" charset="0"/>
              </a:rPr>
              <a:t>;</a:t>
            </a:r>
            <a:br>
              <a:rPr lang="en-US" sz="1000" dirty="0">
                <a:solidFill>
                  <a:srgbClr val="CC7832"/>
                </a:solidFill>
                <a:latin typeface="Courier" charset="0"/>
              </a:rPr>
            </a:br>
            <a:r>
              <a:rPr lang="en-US" sz="1000" dirty="0">
                <a:solidFill>
                  <a:srgbClr val="CC7832"/>
                </a:solidFill>
                <a:latin typeface="Courier" charset="0"/>
              </a:rPr>
              <a:t/>
            </a:r>
            <a:br>
              <a:rPr lang="en-US" sz="1000" dirty="0">
                <a:solidFill>
                  <a:srgbClr val="CC7832"/>
                </a:solidFill>
                <a:latin typeface="Courier" charset="0"/>
              </a:rPr>
            </a:br>
            <a:r>
              <a:rPr lang="en-US" sz="1000" dirty="0">
                <a:solidFill>
                  <a:srgbClr val="CC7832"/>
                </a:solidFill>
                <a:latin typeface="Courier" charset="0"/>
              </a:rPr>
              <a:t>    </a:t>
            </a:r>
            <a:r>
              <a:rPr lang="en-US" sz="1000" dirty="0" err="1">
                <a:latin typeface="Courier" charset="0"/>
              </a:rPr>
              <a:t>MessageSyncResult</a:t>
            </a:r>
            <a:r>
              <a:rPr lang="en-US" sz="1000" dirty="0">
                <a:latin typeface="Courier" charset="0"/>
              </a:rPr>
              <a:t> result = </a:t>
            </a:r>
            <a:r>
              <a:rPr lang="en-US" sz="1000" dirty="0" err="1">
                <a:latin typeface="Courier" charset="0"/>
              </a:rPr>
              <a:t>syncer.performSync</a:t>
            </a:r>
            <a:r>
              <a:rPr lang="en-US" sz="1000" dirty="0">
                <a:latin typeface="Courier" charset="0"/>
              </a:rPr>
              <a:t>()</a:t>
            </a:r>
            <a:r>
              <a:rPr lang="en-US" sz="1000" dirty="0">
                <a:solidFill>
                  <a:srgbClr val="CC7832"/>
                </a:solidFill>
                <a:latin typeface="Courier" charset="0"/>
              </a:rPr>
              <a:t>;</a:t>
            </a:r>
            <a:br>
              <a:rPr lang="en-US" sz="1000" dirty="0">
                <a:solidFill>
                  <a:srgbClr val="CC7832"/>
                </a:solidFill>
                <a:latin typeface="Courier" charset="0"/>
              </a:rPr>
            </a:br>
            <a:r>
              <a:rPr lang="en-US" sz="1000" dirty="0">
                <a:solidFill>
                  <a:srgbClr val="CC7832"/>
                </a:solidFill>
                <a:latin typeface="Courier" charset="0"/>
              </a:rPr>
              <a:t/>
            </a:r>
            <a:br>
              <a:rPr lang="en-US" sz="1000" dirty="0">
                <a:solidFill>
                  <a:srgbClr val="CC7832"/>
                </a:solidFill>
                <a:latin typeface="Courier" charset="0"/>
              </a:rPr>
            </a:br>
            <a:r>
              <a:rPr lang="en-US" sz="1000" dirty="0">
                <a:solidFill>
                  <a:srgbClr val="CC7832"/>
                </a:solidFill>
                <a:latin typeface="Courier" charset="0"/>
              </a:rPr>
              <a:t>    </a:t>
            </a:r>
            <a:r>
              <a:rPr lang="en-US" sz="1000" i="1" dirty="0" err="1">
                <a:latin typeface="Courier" charset="0"/>
              </a:rPr>
              <a:t>assertEquals</a:t>
            </a:r>
            <a:r>
              <a:rPr lang="en-US" sz="1000" dirty="0">
                <a:latin typeface="Courier" charset="0"/>
              </a:rPr>
              <a:t>(</a:t>
            </a:r>
            <a:r>
              <a:rPr lang="en-US" sz="1000" dirty="0" err="1">
                <a:latin typeface="Courier" charset="0"/>
              </a:rPr>
              <a:t>result.</a:t>
            </a:r>
            <a:r>
              <a:rPr lang="en-US" sz="1000" dirty="0" err="1">
                <a:solidFill>
                  <a:srgbClr val="9876AA"/>
                </a:solidFill>
                <a:latin typeface="Courier" charset="0"/>
              </a:rPr>
              <a:t>numIoExceptions</a:t>
            </a:r>
            <a:r>
              <a:rPr lang="en-US" sz="1000" dirty="0">
                <a:solidFill>
                  <a:srgbClr val="CC7832"/>
                </a:solidFill>
                <a:latin typeface="Courier" charset="0"/>
              </a:rPr>
              <a:t>, </a:t>
            </a:r>
            <a:r>
              <a:rPr lang="en-US" sz="1000" dirty="0">
                <a:solidFill>
                  <a:srgbClr val="6897BB"/>
                </a:solidFill>
                <a:latin typeface="Courier" charset="0"/>
              </a:rPr>
              <a:t>1</a:t>
            </a:r>
            <a:r>
              <a:rPr lang="en-US" sz="1000" dirty="0">
                <a:latin typeface="Courier" charset="0"/>
              </a:rPr>
              <a:t>)</a:t>
            </a:r>
            <a:r>
              <a:rPr lang="en-US" sz="1000" dirty="0">
                <a:solidFill>
                  <a:srgbClr val="CC7832"/>
                </a:solidFill>
                <a:latin typeface="Courier" charset="0"/>
              </a:rPr>
              <a:t>;</a:t>
            </a:r>
            <a:br>
              <a:rPr lang="en-US" sz="1000" dirty="0">
                <a:solidFill>
                  <a:srgbClr val="CC7832"/>
                </a:solidFill>
                <a:latin typeface="Courier" charset="0"/>
              </a:rPr>
            </a:br>
            <a:r>
              <a:rPr lang="en-US" sz="1000" dirty="0"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5123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Error Handling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" dirty="0"/>
              <a:t>Use the </a:t>
            </a:r>
            <a:r>
              <a:rPr lang="en" dirty="0" err="1"/>
              <a:t>SyncResult</a:t>
            </a:r>
            <a:r>
              <a:rPr lang="en" dirty="0"/>
              <a:t> passed into </a:t>
            </a:r>
            <a:r>
              <a:rPr lang="en" dirty="0" err="1"/>
              <a:t>onPerformSync</a:t>
            </a:r>
            <a:r>
              <a:rPr lang="en" dirty="0"/>
              <a:t> to inform the OS of error conditions.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" dirty="0"/>
              <a:t>There are hard and soft error types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" dirty="0"/>
              <a:t>Soft Errors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" dirty="0"/>
              <a:t>For network IO exceptions for example - a situation where you could retry and maybe succeed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" dirty="0"/>
              <a:t>The sync framework will retry later, with an exponential </a:t>
            </a:r>
            <a:r>
              <a:rPr lang="en" dirty="0" err="1"/>
              <a:t>backoff</a:t>
            </a:r>
            <a:endParaRPr lang="en" dirty="0"/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" dirty="0"/>
              <a:t>Hard Errors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" dirty="0"/>
              <a:t>For data integrity issues, </a:t>
            </a:r>
            <a:r>
              <a:rPr lang="en" dirty="0" err="1"/>
              <a:t>etc</a:t>
            </a:r>
            <a:endParaRPr lang="en" dirty="0"/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" dirty="0"/>
              <a:t>The sync framework won’t try to retry</a:t>
            </a:r>
          </a:p>
          <a:p>
            <a:pPr marL="514350" lvl="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" dirty="0"/>
              <a:t>Check out the docs on </a:t>
            </a:r>
            <a:r>
              <a:rPr lang="en" dirty="0" err="1"/>
              <a:t>d.android.com</a:t>
            </a:r>
            <a:r>
              <a:rPr lang="en" dirty="0"/>
              <a:t> for </a:t>
            </a:r>
            <a:r>
              <a:rPr lang="en" dirty="0" err="1"/>
              <a:t>SyncResult</a:t>
            </a:r>
            <a:r>
              <a:rPr lang="en" dirty="0"/>
              <a:t> for more info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Marshmallow Doze Mode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" dirty="0"/>
              <a:t>In Doze, sync adapters do not run on a usual schedule</a:t>
            </a:r>
          </a:p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" dirty="0"/>
              <a:t>Periodically, your device will wake from Doze and fire any pending </a:t>
            </a:r>
            <a:r>
              <a:rPr lang="en" dirty="0" smtClean="0"/>
              <a:t>syncs</a:t>
            </a:r>
            <a:endParaRPr lang="en-US" dirty="0" smtClean="0"/>
          </a:p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" dirty="0" smtClean="0"/>
              <a:t>If </a:t>
            </a:r>
            <a:r>
              <a:rPr lang="en" dirty="0"/>
              <a:t>you want to force a sync, you’ll need to send a high priority GCM that triggers a manual sync.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228" y="3358051"/>
            <a:ext cx="3754464" cy="148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817375" y="4844450"/>
            <a:ext cx="6324600" cy="23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Source: developers.android.com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Code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https://github.com/benoberkfell/sync-adapter-demo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Includes an example of how to use unit tests for your sync adapter logic.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I’m a software engineer at American Express, working on the US Cardmember servicing app for Android.  GDG St. Louis Co-Organizer.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Twitter: </a:t>
            </a:r>
            <a:r>
              <a:rPr lang="en" b="1"/>
              <a:t>@benlikestocode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G+:  </a:t>
            </a:r>
            <a:r>
              <a:rPr lang="en" b="1"/>
              <a:t>+BenOberkfell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BTW, we’re hiring:  </a:t>
            </a:r>
            <a:r>
              <a:rPr lang="en" b="1"/>
              <a:t>ben.oberkfell@aexp.com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Think of Your User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71900" y="1995275"/>
            <a:ext cx="76719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1800" dirty="0"/>
              <a:t>People use phone apps “in the moment.” Loading spinners suck.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1800" dirty="0"/>
              <a:t>People use phones in places with bad data coverage, and still expect value from their apps.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1800" dirty="0"/>
              <a:t>Probably most importantly, people expect their phones to have good battery life.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Sync Adapters: The Awesome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" dirty="0"/>
              <a:t>Introduced in API 5 (2.0)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" dirty="0"/>
              <a:t>Provide a designated place for the operating system to call your sync logic in the background. 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" dirty="0"/>
              <a:t>Android can run them automatically upon Content Provider changes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" dirty="0"/>
              <a:t>Android can run your syncs periodically, and align with other network activity to be efficient on battery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" dirty="0"/>
              <a:t>Android can manage sync failures and automatically handle exponential back-offs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" dirty="0"/>
              <a:t>You can also run them on demand (based on your UI, or on an inbound GCM push)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Talk Battery Life Real Quick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012" y="1787450"/>
            <a:ext cx="5481977" cy="27982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1922562" y="4617100"/>
            <a:ext cx="5298899" cy="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Source: Google I/O 2012, “Making Good Apps Great”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Sync Adapters: The Not So Awesome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" dirty="0"/>
              <a:t>Setting them up looks daunting, because the framework requires </a:t>
            </a:r>
            <a:r>
              <a:rPr lang="en" b="1" dirty="0"/>
              <a:t>Account</a:t>
            </a:r>
            <a:r>
              <a:rPr lang="en" dirty="0"/>
              <a:t>, an </a:t>
            </a:r>
            <a:r>
              <a:rPr lang="en" b="1" dirty="0" err="1"/>
              <a:t>AccountAuthenticator</a:t>
            </a:r>
            <a:r>
              <a:rPr lang="en" dirty="0"/>
              <a:t>, and a </a:t>
            </a:r>
            <a:r>
              <a:rPr lang="en" b="1" dirty="0" err="1"/>
              <a:t>ContentProvider</a:t>
            </a:r>
            <a:endParaRPr lang="en" b="1" dirty="0"/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" b="1" dirty="0"/>
              <a:t>But you don’t actually </a:t>
            </a:r>
            <a:r>
              <a:rPr lang="en" b="1" u="sng" dirty="0"/>
              <a:t>need</a:t>
            </a:r>
            <a:r>
              <a:rPr lang="en" b="1" dirty="0"/>
              <a:t> to use them.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" dirty="0"/>
              <a:t>You don’t </a:t>
            </a:r>
            <a:r>
              <a:rPr lang="en" u="sng" dirty="0"/>
              <a:t>have</a:t>
            </a:r>
            <a:r>
              <a:rPr lang="en" dirty="0"/>
              <a:t> to store your credentials in the </a:t>
            </a:r>
            <a:r>
              <a:rPr lang="en" b="1" dirty="0"/>
              <a:t>Account. </a:t>
            </a:r>
            <a:r>
              <a:rPr lang="en" dirty="0"/>
              <a:t> And unless you’re planning on sharing those credentials with other apps, it’s probably not worth the trouble.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" dirty="0"/>
              <a:t>You don’t </a:t>
            </a:r>
            <a:r>
              <a:rPr lang="en" u="sng" dirty="0"/>
              <a:t>have</a:t>
            </a:r>
            <a:r>
              <a:rPr lang="en" dirty="0"/>
              <a:t> to use the </a:t>
            </a:r>
            <a:r>
              <a:rPr lang="en" b="1" dirty="0" err="1"/>
              <a:t>ContentProvider</a:t>
            </a:r>
            <a:r>
              <a:rPr lang="en" dirty="0"/>
              <a:t> for content. For instance, this presentation’s example uses Realm.  If you’re not going to share your content outside your app, similarly, probably not worth the effort.</a:t>
            </a:r>
          </a:p>
          <a:p>
            <a:pPr marL="514350" lvl="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" dirty="0"/>
              <a:t>There’s no shame in stubbing these out, and just using the </a:t>
            </a:r>
            <a:r>
              <a:rPr lang="en" dirty="0" err="1"/>
              <a:t>SyncAdapter</a:t>
            </a:r>
            <a:r>
              <a:rPr lang="en" dirty="0"/>
              <a:t> to do your work.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an Account?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5432511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You </a:t>
            </a:r>
            <a:r>
              <a:rPr lang="en-US" dirty="0" smtClean="0"/>
              <a:t>might </a:t>
            </a:r>
            <a:r>
              <a:rPr lang="en" dirty="0" smtClean="0"/>
              <a:t>remember </a:t>
            </a:r>
            <a:r>
              <a:rPr lang="en" dirty="0"/>
              <a:t>this from your Settings screen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8299" y="1851400"/>
            <a:ext cx="1600624" cy="28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634" y="2464525"/>
            <a:ext cx="2619828" cy="196487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Defining the Account type and Authenticator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043250" y="558175"/>
            <a:ext cx="7057499" cy="182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:exported=</a:t>
            </a: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"false"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:name=</a:t>
            </a: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".sync.DemoAuthenticatorService"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en" sz="9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intent-filter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en" sz="9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action </a:t>
            </a:r>
            <a:r>
              <a:rPr lang="en" sz="900" b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:name=</a:t>
            </a: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"android.accounts.AccountAuthenticator"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lang="en" sz="9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intent-filter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en" sz="9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meta-data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:name=</a:t>
            </a: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"android.accounts.AccountAuthenticator"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:resource=</a:t>
            </a: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"@xml/authenticator"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9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1043250" y="239250"/>
            <a:ext cx="4605299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 the Manifest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043250" y="2382475"/>
            <a:ext cx="7506000" cy="210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 i="1"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xml version=</a:t>
            </a: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"1.0"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encoding=</a:t>
            </a: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en" sz="900" i="1"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account-authenticator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lang="en" sz="900" b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"http://schemas.android.com/apk/res/android"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:accountType=</a:t>
            </a: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"syncdemo.example.com"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:icon=</a:t>
            </a: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"@mipmap/ic_launcher"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:smallIcon=</a:t>
            </a: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"@mipmap/ic_launcher"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:label=</a:t>
            </a: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"@string/app_name"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115900" y="2322600"/>
            <a:ext cx="4605299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resource file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a ContentProvider?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120399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Provides a structured way to perform CRUD operations against data, and allows that to be shared across apps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 ContentProvider has an “authority,” which is a key that defines the provider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e.g. “com.example.socialfeed.posts” might be a ContentProvider that has your app’s social posts.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608050" y="2950525"/>
            <a:ext cx="7107300" cy="208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:name=</a:t>
            </a: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".sync.DemoContentProvider"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:authorities=</a:t>
            </a: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"com.example.syncdemo.provider"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:exported=</a:t>
            </a: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"false"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:syncable=</a:t>
            </a:r>
            <a:r>
              <a:rPr lang="en" sz="9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"true"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988</Words>
  <Application>Microsoft Macintosh PowerPoint</Application>
  <PresentationFormat>On-screen Show (16:9)</PresentationFormat>
  <Paragraphs>136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Roboto</vt:lpstr>
      <vt:lpstr>Courier New</vt:lpstr>
      <vt:lpstr>Courier</vt:lpstr>
      <vt:lpstr>material</vt:lpstr>
      <vt:lpstr>Sync Adapters</vt:lpstr>
      <vt:lpstr>Intro</vt:lpstr>
      <vt:lpstr>Think of Your User</vt:lpstr>
      <vt:lpstr>Sync Adapters: The Awesome</vt:lpstr>
      <vt:lpstr>Let’s Talk Battery Life Real Quick</vt:lpstr>
      <vt:lpstr>Sync Adapters: The Not So Awesome</vt:lpstr>
      <vt:lpstr>What’s an Account?</vt:lpstr>
      <vt:lpstr>PowerPoint Presentation</vt:lpstr>
      <vt:lpstr>What’s a ContentProvider?</vt:lpstr>
      <vt:lpstr>How does a SyncAdapter know what to sync?</vt:lpstr>
      <vt:lpstr>PowerPoint Presentation</vt:lpstr>
      <vt:lpstr>How does a SyncAdapter do its work?</vt:lpstr>
      <vt:lpstr>Requesting Syncs</vt:lpstr>
      <vt:lpstr>PowerPoint Presentation</vt:lpstr>
      <vt:lpstr>PowerPoint Presentation</vt:lpstr>
      <vt:lpstr>Error Handling</vt:lpstr>
      <vt:lpstr>Marshmallow Doze Mode</vt:lpstr>
      <vt:lpstr>The 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 Adapters</dc:title>
  <cp:lastModifiedBy>Ben Oberkfell</cp:lastModifiedBy>
  <cp:revision>3</cp:revision>
  <dcterms:modified xsi:type="dcterms:W3CDTF">2016-02-09T22:44:55Z</dcterms:modified>
</cp:coreProperties>
</file>