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EB Garamond"/>
      <p:regular r:id="rId7"/>
      <p:bold r:id="rId8"/>
      <p:italic r:id="rId9"/>
      <p:boldItalic r:id="rId10"/>
    </p:embeddedFont>
    <p:embeddedFont>
      <p:font typeface="Bree Serif"/>
      <p:regular r:id="rId11"/>
    </p:embeddedFont>
    <p:embeddedFont>
      <p:font typeface="Ultra"/>
      <p:regular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BreeSerif-regular.fntdata"/><Relationship Id="rId10" Type="http://schemas.openxmlformats.org/officeDocument/2006/relationships/font" Target="fonts/EBGaramond-boldItalic.fntdata"/><Relationship Id="rId12" Type="http://schemas.openxmlformats.org/officeDocument/2006/relationships/font" Target="fonts/Ultra-regular.fntdata"/><Relationship Id="rId9" Type="http://schemas.openxmlformats.org/officeDocument/2006/relationships/font" Target="fonts/EBGaramon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EBGaramond-regular.fntdata"/><Relationship Id="rId8" Type="http://schemas.openxmlformats.org/officeDocument/2006/relationships/font" Target="fonts/EBGaramon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59b0f7c37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d59b0f7c37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9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.jpg"/><Relationship Id="rId7" Type="http://schemas.openxmlformats.org/officeDocument/2006/relationships/image" Target="../media/image5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75450" y="2218825"/>
            <a:ext cx="2252600" cy="2869250"/>
          </a:xfrm>
          <a:prstGeom prst="flowChartProcess">
            <a:avLst/>
          </a:prstGeom>
          <a:noFill/>
          <a:ln cap="flat" cmpd="sng" w="9525">
            <a:solidFill>
              <a:schemeClr val="dk2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676856" y="1522556"/>
            <a:ext cx="1387972" cy="425963"/>
          </a:xfrm>
          <a:prstGeom prst="flowChartProcess">
            <a:avLst/>
          </a:prstGeom>
          <a:solidFill>
            <a:srgbClr val="99313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Fit Potential/Force 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973625" y="4055175"/>
            <a:ext cx="825475" cy="425975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t</a:t>
            </a:r>
            <a:r>
              <a:rPr baseline="-25000" lang="en" sz="900">
                <a:solidFill>
                  <a:schemeClr val="dk1"/>
                </a:solidFill>
              </a:rPr>
              <a:t>end</a:t>
            </a:r>
            <a:r>
              <a:rPr lang="en" sz="900"/>
              <a:t>?</a:t>
            </a:r>
            <a:endParaRPr baseline="-25000" sz="900"/>
          </a:p>
        </p:txBody>
      </p:sp>
      <p:sp>
        <p:nvSpPr>
          <p:cNvPr id="57" name="Google Shape;57;p13"/>
          <p:cNvSpPr/>
          <p:nvPr/>
        </p:nvSpPr>
        <p:spPr>
          <a:xfrm>
            <a:off x="633636" y="2561028"/>
            <a:ext cx="1483274" cy="425963"/>
          </a:xfrm>
          <a:prstGeom prst="flowChartProcess">
            <a:avLst/>
          </a:prstGeom>
          <a:solidFill>
            <a:srgbClr val="99313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Calculate Forces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633601" y="3313162"/>
            <a:ext cx="1483274" cy="425963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Calculate Next  MD State</a:t>
            </a:r>
            <a:endParaRPr sz="1200"/>
          </a:p>
        </p:txBody>
      </p:sp>
      <p:cxnSp>
        <p:nvCxnSpPr>
          <p:cNvPr id="59" name="Google Shape;59;p13"/>
          <p:cNvCxnSpPr>
            <a:endCxn id="58" idx="0"/>
          </p:cNvCxnSpPr>
          <p:nvPr/>
        </p:nvCxnSpPr>
        <p:spPr>
          <a:xfrm>
            <a:off x="1375237" y="2999062"/>
            <a:ext cx="0" cy="3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" name="Google Shape;60;p13"/>
          <p:cNvSpPr/>
          <p:nvPr/>
        </p:nvSpPr>
        <p:spPr>
          <a:xfrm>
            <a:off x="676875" y="496297"/>
            <a:ext cx="1387975" cy="7404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Generate Density Functional Theory (DFT) Data</a:t>
            </a:r>
            <a:endParaRPr sz="1200"/>
          </a:p>
        </p:txBody>
      </p:sp>
      <p:cxnSp>
        <p:nvCxnSpPr>
          <p:cNvPr id="61" name="Google Shape;61;p13"/>
          <p:cNvCxnSpPr/>
          <p:nvPr/>
        </p:nvCxnSpPr>
        <p:spPr>
          <a:xfrm>
            <a:off x="1370818" y="1232910"/>
            <a:ext cx="0" cy="26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" name="Google Shape;62;p13"/>
          <p:cNvCxnSpPr>
            <a:stCxn id="57" idx="1"/>
            <a:endCxn id="56" idx="1"/>
          </p:cNvCxnSpPr>
          <p:nvPr/>
        </p:nvCxnSpPr>
        <p:spPr>
          <a:xfrm>
            <a:off x="633636" y="2774010"/>
            <a:ext cx="339900" cy="1494300"/>
          </a:xfrm>
          <a:prstGeom prst="bentConnector3">
            <a:avLst>
              <a:gd fmla="val -7005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3" name="Google Shape;63;p13"/>
          <p:cNvSpPr/>
          <p:nvPr/>
        </p:nvSpPr>
        <p:spPr>
          <a:xfrm>
            <a:off x="1089387" y="4720282"/>
            <a:ext cx="562626" cy="21546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End</a:t>
            </a:r>
            <a:endParaRPr sz="1000"/>
          </a:p>
        </p:txBody>
      </p:sp>
      <p:sp>
        <p:nvSpPr>
          <p:cNvPr id="64" name="Google Shape;64;p13"/>
          <p:cNvSpPr/>
          <p:nvPr/>
        </p:nvSpPr>
        <p:spPr>
          <a:xfrm>
            <a:off x="1096582" y="36225"/>
            <a:ext cx="562626" cy="21546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Start</a:t>
            </a:r>
            <a:endParaRPr sz="1000"/>
          </a:p>
        </p:txBody>
      </p:sp>
      <p:cxnSp>
        <p:nvCxnSpPr>
          <p:cNvPr id="65" name="Google Shape;65;p13"/>
          <p:cNvCxnSpPr>
            <a:stCxn id="64" idx="2"/>
            <a:endCxn id="60" idx="0"/>
          </p:cNvCxnSpPr>
          <p:nvPr/>
        </p:nvCxnSpPr>
        <p:spPr>
          <a:xfrm flipH="1">
            <a:off x="1370995" y="251685"/>
            <a:ext cx="6900" cy="24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" name="Google Shape;66;p13"/>
          <p:cNvSpPr/>
          <p:nvPr/>
        </p:nvSpPr>
        <p:spPr>
          <a:xfrm>
            <a:off x="2692650" y="119575"/>
            <a:ext cx="2707200" cy="946500"/>
          </a:xfrm>
          <a:prstGeom prst="snip1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21431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">
                <a:solidFill>
                  <a:schemeClr val="dk1"/>
                </a:solidFill>
              </a:rPr>
            </a:br>
            <a:r>
              <a:rPr b="1" lang="en" sz="1800">
                <a:solidFill>
                  <a:srgbClr val="993133"/>
                </a:solidFill>
              </a:rPr>
              <a:t>MDP.jl</a:t>
            </a:r>
            <a:r>
              <a:rPr b="1" lang="en" sz="1800">
                <a:solidFill>
                  <a:schemeClr val="dk1"/>
                </a:solidFill>
              </a:rPr>
              <a:t> </a:t>
            </a:r>
            <a:r>
              <a:rPr lang="en" sz="1600">
                <a:solidFill>
                  <a:schemeClr val="dk1"/>
                </a:solidFill>
              </a:rPr>
              <a:t>the Julia library of Molecular Dynamics (MD) Potentials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cxnSp>
        <p:nvCxnSpPr>
          <p:cNvPr id="67" name="Google Shape;67;p13"/>
          <p:cNvCxnSpPr>
            <a:stCxn id="66" idx="2"/>
            <a:endCxn id="55" idx="3"/>
          </p:cNvCxnSpPr>
          <p:nvPr/>
        </p:nvCxnSpPr>
        <p:spPr>
          <a:xfrm flipH="1">
            <a:off x="2064750" y="592825"/>
            <a:ext cx="627900" cy="1142700"/>
          </a:xfrm>
          <a:prstGeom prst="curvedConnector3">
            <a:avLst>
              <a:gd fmla="val 50004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8" name="Google Shape;68;p13"/>
          <p:cNvCxnSpPr>
            <a:stCxn id="66" idx="2"/>
            <a:endCxn id="57" idx="3"/>
          </p:cNvCxnSpPr>
          <p:nvPr/>
        </p:nvCxnSpPr>
        <p:spPr>
          <a:xfrm flipH="1">
            <a:off x="2116950" y="592825"/>
            <a:ext cx="575700" cy="2181300"/>
          </a:xfrm>
          <a:prstGeom prst="curved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9" name="Google Shape;69;p13"/>
          <p:cNvCxnSpPr>
            <a:stCxn id="55" idx="2"/>
          </p:cNvCxnSpPr>
          <p:nvPr/>
        </p:nvCxnSpPr>
        <p:spPr>
          <a:xfrm flipH="1">
            <a:off x="1370542" y="1948519"/>
            <a:ext cx="300" cy="63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" name="Google Shape;70;p13"/>
          <p:cNvCxnSpPr>
            <a:stCxn id="56" idx="2"/>
          </p:cNvCxnSpPr>
          <p:nvPr/>
        </p:nvCxnSpPr>
        <p:spPr>
          <a:xfrm>
            <a:off x="1386363" y="4481150"/>
            <a:ext cx="0" cy="23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" name="Google Shape;71;p13"/>
          <p:cNvCxnSpPr/>
          <p:nvPr/>
        </p:nvCxnSpPr>
        <p:spPr>
          <a:xfrm>
            <a:off x="1375237" y="3739125"/>
            <a:ext cx="0" cy="3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" name="Google Shape;72;p13"/>
          <p:cNvSpPr txBox="1"/>
          <p:nvPr/>
        </p:nvSpPr>
        <p:spPr>
          <a:xfrm>
            <a:off x="44535" y="2167931"/>
            <a:ext cx="1093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MD simulation</a:t>
            </a:r>
            <a:endParaRPr sz="1100">
              <a:solidFill>
                <a:schemeClr val="dk2"/>
              </a:solidFill>
            </a:endParaRPr>
          </a:p>
        </p:txBody>
      </p:sp>
      <p:pic>
        <p:nvPicPr>
          <p:cNvPr id="73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5345" y="4604100"/>
            <a:ext cx="759054" cy="42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8025" y="2774000"/>
            <a:ext cx="2896373" cy="155829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3"/>
          <p:cNvSpPr txBox="1"/>
          <p:nvPr/>
        </p:nvSpPr>
        <p:spPr>
          <a:xfrm>
            <a:off x="2541650" y="1156650"/>
            <a:ext cx="36492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93133"/>
                </a:solidFill>
              </a:rPr>
              <a:t>❖</a:t>
            </a:r>
            <a:r>
              <a:rPr lang="en" sz="1100"/>
              <a:t> </a:t>
            </a:r>
            <a:r>
              <a:rPr lang="en" sz="1200"/>
              <a:t>Provide a comprehensive library of coupled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Empirical and Machine Learning (ML) potentials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931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3133"/>
                </a:solidFill>
              </a:rPr>
              <a:t>❖</a:t>
            </a:r>
            <a:r>
              <a:rPr lang="en" sz="1200">
                <a:solidFill>
                  <a:schemeClr val="dk1"/>
                </a:solidFill>
              </a:rPr>
              <a:t> Implement automatic code generator for a wide  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 variety of  empirical potentials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>
                <a:solidFill>
                  <a:srgbClr val="993133"/>
                </a:solidFill>
              </a:rPr>
            </a:br>
            <a:r>
              <a:rPr lang="en" sz="1200">
                <a:solidFill>
                  <a:srgbClr val="993133"/>
                </a:solidFill>
              </a:rPr>
              <a:t>❖</a:t>
            </a:r>
            <a:r>
              <a:rPr lang="en" sz="1200"/>
              <a:t> Quantify uncertainties for the trained </a:t>
            </a:r>
            <a:r>
              <a:rPr lang="en" sz="1200"/>
              <a:t>p</a:t>
            </a:r>
            <a:r>
              <a:rPr lang="en" sz="1200"/>
              <a:t>otentials</a:t>
            </a:r>
            <a:br>
              <a:rPr lang="en" sz="1200"/>
            </a:b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3133"/>
                </a:solidFill>
              </a:rPr>
              <a:t>❖</a:t>
            </a:r>
            <a:r>
              <a:rPr lang="en" sz="1200"/>
              <a:t> Increase MD simulation performance by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implementing and auto-tuning new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algorithms for force calculation</a:t>
            </a:r>
            <a:br>
              <a:rPr lang="en" sz="1200"/>
            </a:b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3133"/>
                </a:solidFill>
              </a:rPr>
              <a:t>❖</a:t>
            </a:r>
            <a:r>
              <a:rPr lang="en" sz="1200">
                <a:solidFill>
                  <a:schemeClr val="dk1"/>
                </a:solidFill>
              </a:rPr>
              <a:t> Target both CPUs and GPUs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3133"/>
                </a:solidFill>
              </a:rPr>
              <a:t>❖</a:t>
            </a:r>
            <a:r>
              <a:rPr lang="en" sz="1200"/>
              <a:t> Open Source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6" name="Google Shape;76;p13"/>
          <p:cNvSpPr txBox="1"/>
          <p:nvPr/>
        </p:nvSpPr>
        <p:spPr>
          <a:xfrm>
            <a:off x="5832325" y="175475"/>
            <a:ext cx="2896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EB Garamond"/>
                <a:ea typeface="EB Garamond"/>
                <a:cs typeface="EB Garamond"/>
                <a:sym typeface="EB Garamond"/>
              </a:rPr>
              <a:t>“Providing fast and accurate potentials for classical MD simulations on exascale supercomputers.”</a:t>
            </a:r>
            <a:endParaRPr i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2792300" y="1693350"/>
            <a:ext cx="36492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/>
              <a:t>Fit DFT forces to </a:t>
            </a:r>
            <a:r>
              <a:rPr i="1" lang="en" sz="1250">
                <a:solidFill>
                  <a:srgbClr val="993133"/>
                </a:solidFill>
                <a:latin typeface="Bree Serif"/>
                <a:ea typeface="Bree Serif"/>
                <a:cs typeface="Bree Serif"/>
                <a:sym typeface="Bree Serif"/>
              </a:rPr>
              <a:t>F = F</a:t>
            </a:r>
            <a:r>
              <a:rPr baseline="-25000" i="1" lang="en" sz="1250">
                <a:solidFill>
                  <a:srgbClr val="993133"/>
                </a:solidFill>
                <a:latin typeface="Bree Serif"/>
                <a:ea typeface="Bree Serif"/>
                <a:cs typeface="Bree Serif"/>
                <a:sym typeface="Bree Serif"/>
              </a:rPr>
              <a:t>Empirical</a:t>
            </a:r>
            <a:r>
              <a:rPr i="1" lang="en" sz="1250">
                <a:solidFill>
                  <a:srgbClr val="993133"/>
                </a:solidFill>
                <a:latin typeface="Bree Serif"/>
                <a:ea typeface="Bree Serif"/>
                <a:cs typeface="Bree Serif"/>
                <a:sym typeface="Bree Serif"/>
              </a:rPr>
              <a:t> + F</a:t>
            </a:r>
            <a:r>
              <a:rPr baseline="-25000" i="1" lang="en" sz="1250">
                <a:solidFill>
                  <a:srgbClr val="993133"/>
                </a:solidFill>
                <a:latin typeface="Bree Serif"/>
                <a:ea typeface="Bree Serif"/>
                <a:cs typeface="Bree Serif"/>
                <a:sym typeface="Bree Serif"/>
              </a:rPr>
              <a:t>Machine Learning</a:t>
            </a:r>
            <a:br>
              <a:rPr baseline="-25000" i="1" lang="en" sz="1200">
                <a:solidFill>
                  <a:schemeClr val="dk1"/>
                </a:solidFill>
              </a:rPr>
            </a:br>
            <a:br>
              <a:rPr i="1" lang="en" sz="1200"/>
            </a:br>
            <a:r>
              <a:rPr i="1" lang="en" sz="1100"/>
              <a:t>where </a:t>
            </a:r>
            <a:r>
              <a:rPr i="1" lang="en" sz="1250">
                <a:solidFill>
                  <a:srgbClr val="993133"/>
                </a:solidFill>
                <a:latin typeface="Bree Serif"/>
                <a:ea typeface="Bree Serif"/>
                <a:cs typeface="Bree Serif"/>
                <a:sym typeface="Bree Serif"/>
              </a:rPr>
              <a:t>F</a:t>
            </a:r>
            <a:r>
              <a:rPr baseline="-25000" i="1" lang="en" sz="1250">
                <a:solidFill>
                  <a:srgbClr val="993133"/>
                </a:solidFill>
                <a:latin typeface="Bree Serif"/>
                <a:ea typeface="Bree Serif"/>
                <a:cs typeface="Bree Serif"/>
                <a:sym typeface="Bree Serif"/>
              </a:rPr>
              <a:t>Machine Learning</a:t>
            </a:r>
            <a:r>
              <a:rPr baseline="-25000" i="1" lang="en" sz="1250">
                <a:solidFill>
                  <a:srgbClr val="993133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i="1" lang="en" sz="1250">
                <a:solidFill>
                  <a:srgbClr val="993133"/>
                </a:solidFill>
                <a:latin typeface="Bree Serif"/>
                <a:ea typeface="Bree Serif"/>
                <a:cs typeface="Bree Serif"/>
                <a:sym typeface="Bree Serif"/>
              </a:rPr>
              <a:t>= F</a:t>
            </a:r>
            <a:r>
              <a:rPr baseline="-25000" i="1" lang="en" sz="1250">
                <a:solidFill>
                  <a:srgbClr val="993133"/>
                </a:solidFill>
                <a:latin typeface="Bree Serif"/>
                <a:ea typeface="Bree Serif"/>
                <a:cs typeface="Bree Serif"/>
                <a:sym typeface="Bree Serif"/>
              </a:rPr>
              <a:t>Power Spectrum</a:t>
            </a:r>
            <a:r>
              <a:rPr i="1" lang="en" sz="1250">
                <a:solidFill>
                  <a:srgbClr val="993133"/>
                </a:solidFill>
                <a:latin typeface="Bree Serif"/>
                <a:ea typeface="Bree Serif"/>
                <a:cs typeface="Bree Serif"/>
                <a:sym typeface="Bree Serif"/>
              </a:rPr>
              <a:t> + F</a:t>
            </a:r>
            <a:r>
              <a:rPr baseline="-25000" i="1" lang="en" sz="1250">
                <a:solidFill>
                  <a:srgbClr val="993133"/>
                </a:solidFill>
                <a:latin typeface="Bree Serif"/>
                <a:ea typeface="Bree Serif"/>
                <a:cs typeface="Bree Serif"/>
                <a:sym typeface="Bree Serif"/>
              </a:rPr>
              <a:t>Bispectrum</a:t>
            </a:r>
            <a:endParaRPr baseline="-25000" i="1" sz="1250">
              <a:solidFill>
                <a:srgbClr val="993133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descr="&quot;&quot;" id="78" name="Google Shape;7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440" y="4431393"/>
            <a:ext cx="940076" cy="6042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3"/>
          <p:cNvSpPr txBox="1"/>
          <p:nvPr/>
        </p:nvSpPr>
        <p:spPr>
          <a:xfrm>
            <a:off x="7201704" y="4616815"/>
            <a:ext cx="109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ltra"/>
                <a:ea typeface="Ultra"/>
                <a:cs typeface="Ultra"/>
                <a:sym typeface="Ultra"/>
              </a:rPr>
              <a:t>CESMIX</a:t>
            </a:r>
            <a:endParaRPr>
              <a:latin typeface="Ultra"/>
              <a:ea typeface="Ultra"/>
              <a:cs typeface="Ultra"/>
              <a:sym typeface="Ultra"/>
            </a:endParaRPr>
          </a:p>
        </p:txBody>
      </p:sp>
      <p:pic>
        <p:nvPicPr>
          <p:cNvPr descr="Julia (programming language) - Wikipedia" id="80" name="Google Shape;80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14119" y="206410"/>
            <a:ext cx="465258" cy="31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80000" y="1197736"/>
            <a:ext cx="2707199" cy="1426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04450" y="4542600"/>
            <a:ext cx="862734" cy="548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436082" y="4645347"/>
            <a:ext cx="940075" cy="365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