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EB Garamond"/>
      <p:regular r:id="rId7"/>
      <p:bold r:id="rId8"/>
      <p:italic r:id="rId9"/>
      <p:boldItalic r:id="rId10"/>
    </p:embeddedFont>
    <p:embeddedFont>
      <p:font typeface="Bree Serif"/>
      <p:regular r:id="rId11"/>
    </p:embeddedFont>
    <p:embeddedFont>
      <p:font typeface="Ultra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BreeSerif-regular.fntdata"/><Relationship Id="rId10" Type="http://schemas.openxmlformats.org/officeDocument/2006/relationships/font" Target="fonts/EBGaramond-boldItalic.fntdata"/><Relationship Id="rId12" Type="http://schemas.openxmlformats.org/officeDocument/2006/relationships/font" Target="fonts/Ultra-regular.fntdata"/><Relationship Id="rId9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BGaramond-regular.fntdata"/><Relationship Id="rId8" Type="http://schemas.openxmlformats.org/officeDocument/2006/relationships/font" Target="fonts/EB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59b0f7c3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59b0f7c3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jp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5450" y="2218825"/>
            <a:ext cx="2252600" cy="286925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76856" y="1522556"/>
            <a:ext cx="1387972" cy="425963"/>
          </a:xfrm>
          <a:prstGeom prst="flowChartProcess">
            <a:avLst/>
          </a:prstGeom>
          <a:solidFill>
            <a:srgbClr val="9931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Fit Potential/Force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973625" y="4055175"/>
            <a:ext cx="825475" cy="4259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</a:t>
            </a:r>
            <a:r>
              <a:rPr baseline="-25000" lang="en" sz="900">
                <a:solidFill>
                  <a:schemeClr val="dk1"/>
                </a:solidFill>
              </a:rPr>
              <a:t>end</a:t>
            </a:r>
            <a:r>
              <a:rPr lang="en" sz="900"/>
              <a:t>?</a:t>
            </a:r>
            <a:endParaRPr baseline="-25000" sz="900"/>
          </a:p>
        </p:txBody>
      </p:sp>
      <p:sp>
        <p:nvSpPr>
          <p:cNvPr id="57" name="Google Shape;57;p13"/>
          <p:cNvSpPr/>
          <p:nvPr/>
        </p:nvSpPr>
        <p:spPr>
          <a:xfrm>
            <a:off x="633636" y="2561028"/>
            <a:ext cx="1483274" cy="425963"/>
          </a:xfrm>
          <a:prstGeom prst="flowChartProcess">
            <a:avLst/>
          </a:prstGeom>
          <a:solidFill>
            <a:srgbClr val="9931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Calculate Forces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33601" y="3313162"/>
            <a:ext cx="1483274" cy="425963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Calculate Next  MD State</a:t>
            </a:r>
            <a:endParaRPr sz="1200"/>
          </a:p>
        </p:txBody>
      </p:sp>
      <p:cxnSp>
        <p:nvCxnSpPr>
          <p:cNvPr id="59" name="Google Shape;59;p13"/>
          <p:cNvCxnSpPr>
            <a:endCxn id="58" idx="0"/>
          </p:cNvCxnSpPr>
          <p:nvPr/>
        </p:nvCxnSpPr>
        <p:spPr>
          <a:xfrm>
            <a:off x="1375237" y="2999062"/>
            <a:ext cx="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676875" y="496297"/>
            <a:ext cx="1387975" cy="740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Generate Density Functional Theory (DFT) Data</a:t>
            </a:r>
            <a:endParaRPr sz="1200"/>
          </a:p>
        </p:txBody>
      </p:sp>
      <p:cxnSp>
        <p:nvCxnSpPr>
          <p:cNvPr id="61" name="Google Shape;61;p13"/>
          <p:cNvCxnSpPr/>
          <p:nvPr/>
        </p:nvCxnSpPr>
        <p:spPr>
          <a:xfrm>
            <a:off x="1370818" y="1232910"/>
            <a:ext cx="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7" idx="1"/>
            <a:endCxn id="56" idx="1"/>
          </p:cNvCxnSpPr>
          <p:nvPr/>
        </p:nvCxnSpPr>
        <p:spPr>
          <a:xfrm>
            <a:off x="633636" y="2774010"/>
            <a:ext cx="339900" cy="1494300"/>
          </a:xfrm>
          <a:prstGeom prst="bentConnector3">
            <a:avLst>
              <a:gd fmla="val -7005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>
            <a:off x="1089387" y="4720282"/>
            <a:ext cx="562626" cy="21546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1096582" y="36225"/>
            <a:ext cx="562626" cy="21546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Start</a:t>
            </a:r>
            <a:endParaRPr sz="1000"/>
          </a:p>
        </p:txBody>
      </p:sp>
      <p:cxnSp>
        <p:nvCxnSpPr>
          <p:cNvPr id="65" name="Google Shape;65;p13"/>
          <p:cNvCxnSpPr>
            <a:stCxn id="64" idx="2"/>
            <a:endCxn id="60" idx="0"/>
          </p:cNvCxnSpPr>
          <p:nvPr/>
        </p:nvCxnSpPr>
        <p:spPr>
          <a:xfrm flipH="1">
            <a:off x="1370995" y="251685"/>
            <a:ext cx="69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/>
          <p:nvPr/>
        </p:nvSpPr>
        <p:spPr>
          <a:xfrm>
            <a:off x="2692650" y="119575"/>
            <a:ext cx="2707200" cy="9465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dk1"/>
                </a:solidFill>
              </a:rPr>
            </a:br>
            <a:r>
              <a:rPr b="1" lang="en" sz="1800">
                <a:solidFill>
                  <a:srgbClr val="993133"/>
                </a:solidFill>
              </a:rPr>
              <a:t>MDP.jl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the Julia library of Molecular Dynamics (MD) Potentials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67" name="Google Shape;67;p13"/>
          <p:cNvCxnSpPr>
            <a:stCxn id="66" idx="2"/>
            <a:endCxn id="55" idx="3"/>
          </p:cNvCxnSpPr>
          <p:nvPr/>
        </p:nvCxnSpPr>
        <p:spPr>
          <a:xfrm flipH="1">
            <a:off x="2064750" y="592825"/>
            <a:ext cx="627900" cy="11427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6" idx="2"/>
            <a:endCxn id="57" idx="3"/>
          </p:cNvCxnSpPr>
          <p:nvPr/>
        </p:nvCxnSpPr>
        <p:spPr>
          <a:xfrm flipH="1">
            <a:off x="2116950" y="592825"/>
            <a:ext cx="575700" cy="21813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55" idx="2"/>
          </p:cNvCxnSpPr>
          <p:nvPr/>
        </p:nvCxnSpPr>
        <p:spPr>
          <a:xfrm flipH="1">
            <a:off x="1370542" y="1948519"/>
            <a:ext cx="30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56" idx="2"/>
          </p:cNvCxnSpPr>
          <p:nvPr/>
        </p:nvCxnSpPr>
        <p:spPr>
          <a:xfrm>
            <a:off x="1386363" y="4481150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1375237" y="3739125"/>
            <a:ext cx="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44535" y="2167931"/>
            <a:ext cx="10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MD simulation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345" y="4604100"/>
            <a:ext cx="759054" cy="4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451" y="2788550"/>
            <a:ext cx="2896373" cy="14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2552900" y="1255675"/>
            <a:ext cx="3649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3133"/>
                </a:solidFill>
              </a:rPr>
              <a:t>❖</a:t>
            </a:r>
            <a:r>
              <a:rPr lang="en" sz="1100"/>
              <a:t> </a:t>
            </a:r>
            <a:r>
              <a:rPr lang="en" sz="1200"/>
              <a:t>Provide a comprehensive library of coupled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Empirical and Machine Learning (ML) potentials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993133"/>
                </a:solidFill>
              </a:rPr>
            </a:br>
            <a:r>
              <a:rPr lang="en" sz="1200">
                <a:solidFill>
                  <a:srgbClr val="993133"/>
                </a:solidFill>
              </a:rPr>
              <a:t>❖</a:t>
            </a:r>
            <a:r>
              <a:rPr lang="en" sz="1200"/>
              <a:t> Quantify uncertainties for the trained </a:t>
            </a:r>
            <a:r>
              <a:rPr lang="en" sz="1200"/>
              <a:t>p</a:t>
            </a:r>
            <a:r>
              <a:rPr lang="en" sz="1200"/>
              <a:t>otentials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3133"/>
                </a:solidFill>
              </a:rPr>
              <a:t>❖</a:t>
            </a:r>
            <a:r>
              <a:rPr lang="en" sz="1200"/>
              <a:t> Increase MD simulation performance by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implementing and auto-tuning new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algorithms for force calculation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3133"/>
                </a:solidFill>
              </a:rPr>
              <a:t>❖</a:t>
            </a:r>
            <a:r>
              <a:rPr lang="en" sz="1200"/>
              <a:t> Open Source</a:t>
            </a:r>
            <a:endParaRPr sz="1200"/>
          </a:p>
        </p:txBody>
      </p:sp>
      <p:sp>
        <p:nvSpPr>
          <p:cNvPr id="76" name="Google Shape;76;p13"/>
          <p:cNvSpPr txBox="1"/>
          <p:nvPr/>
        </p:nvSpPr>
        <p:spPr>
          <a:xfrm>
            <a:off x="5645497" y="195766"/>
            <a:ext cx="266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EB Garamond"/>
                <a:ea typeface="EB Garamond"/>
                <a:cs typeface="EB Garamond"/>
                <a:sym typeface="EB Garamond"/>
              </a:rPr>
              <a:t>“Providing fast and accurate potentials for classical MD simulations on exascale supercomputers.”</a:t>
            </a:r>
            <a:endParaRPr i="1"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053652" y="1693354"/>
            <a:ext cx="320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Fit DFT forces to </a:t>
            </a:r>
            <a:r>
              <a:rPr i="1" lang="en" sz="130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F = F</a:t>
            </a:r>
            <a:r>
              <a:rPr baseline="-25000" i="1" lang="en" sz="130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Empirical</a:t>
            </a:r>
            <a:r>
              <a:rPr i="1" lang="en" sz="130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 + F</a:t>
            </a:r>
            <a:r>
              <a:rPr baseline="-25000" i="1" lang="en" sz="130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Machine Learning</a:t>
            </a:r>
            <a:br>
              <a:rPr baseline="-25000" i="1" lang="en" sz="1200">
                <a:solidFill>
                  <a:schemeClr val="dk1"/>
                </a:solidFill>
              </a:rPr>
            </a:b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where </a:t>
            </a:r>
            <a:r>
              <a:rPr i="1" lang="en" sz="130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F</a:t>
            </a:r>
            <a:r>
              <a:rPr baseline="-25000" i="1" lang="en" sz="130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Empirical </a:t>
            </a:r>
            <a:r>
              <a:rPr i="1" lang="en" sz="130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= F</a:t>
            </a:r>
            <a:r>
              <a:rPr baseline="-25000" i="1" lang="en" sz="130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Power Spectrum</a:t>
            </a:r>
            <a:r>
              <a:rPr i="1" lang="en" sz="130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 + F</a:t>
            </a:r>
            <a:r>
              <a:rPr baseline="-25000" i="1" lang="en" sz="130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Bispectrum</a:t>
            </a:r>
            <a:endParaRPr baseline="-25000" i="1" sz="1300">
              <a:solidFill>
                <a:srgbClr val="99313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descr="&quot;&quot;"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40" y="4431393"/>
            <a:ext cx="940076" cy="6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7201704" y="461681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ltra"/>
                <a:ea typeface="Ultra"/>
                <a:cs typeface="Ultra"/>
                <a:sym typeface="Ultra"/>
              </a:rPr>
              <a:t>CESMIX</a:t>
            </a:r>
            <a:endParaRPr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descr="Julia (programming language) - Wikipedia" id="80" name="Google Shape;8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4119" y="206410"/>
            <a:ext cx="465258" cy="3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6801" y="1348838"/>
            <a:ext cx="2420402" cy="127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4450" y="4542600"/>
            <a:ext cx="862734" cy="54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36082" y="4645347"/>
            <a:ext cx="940075" cy="36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