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3D8E8B-3721-46B2-B530-D60C590B72A6}">
  <a:tblStyle styleId="{0D3D8E8B-3721-46B2-B530-D60C590B72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e81df204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e81df204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4e81df204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4e81df204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e81df204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4e81df204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4e81df204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4e81df204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e81df204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4e81df204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e81df204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4e81df204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e81df204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4e81df204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4e81df204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4e81df204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4e81df204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4e81df204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e81df204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e81df204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e81df20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e81df20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4e81df204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4e81df204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4e81df204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4e81df204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e81df204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4e81df204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e81df204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4e81df204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4e81df204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4e81df204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e81df204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4e81df204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e81df204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4e81df204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AutoNum type="arabicParenR"/>
            </a:pPr>
            <a:r>
              <a:rPr lang="es">
                <a:solidFill>
                  <a:srgbClr val="595959"/>
                </a:solidFill>
              </a:rPr>
              <a:t>Other methods to impute missing values: delete observations, using covariates to predict the value, etc.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AutoNum type="arabicParenR"/>
            </a:pPr>
            <a:r>
              <a:rPr lang="es">
                <a:solidFill>
                  <a:srgbClr val="595959"/>
                </a:solidFill>
              </a:rPr>
              <a:t>Understand why there are missing values:</a:t>
            </a:r>
            <a:endParaRPr>
              <a:solidFill>
                <a:srgbClr val="595959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AutoNum type="alphaLcParenR"/>
            </a:pPr>
            <a:r>
              <a:rPr lang="es">
                <a:solidFill>
                  <a:srgbClr val="595959"/>
                </a:solidFill>
              </a:rPr>
              <a:t>Is it because of a problem in our ETL?</a:t>
            </a:r>
            <a:endParaRPr>
              <a:solidFill>
                <a:srgbClr val="595959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AutoNum type="alphaLcParenR"/>
            </a:pPr>
            <a:r>
              <a:rPr lang="es">
                <a:solidFill>
                  <a:srgbClr val="595959"/>
                </a:solidFill>
              </a:rPr>
              <a:t>Is it because of a provider problem?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e81df204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e81df204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Demand Forecasting Data Scientist Challenge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Espeleta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555600"/>
            <a:ext cx="8520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50"/>
              <a:t>Marketing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Modeling marketing events as exponential decay</a:t>
            </a:r>
            <a:endParaRPr sz="20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389600"/>
            <a:ext cx="471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Things to consider when modeling a marketing campaign:</a:t>
            </a:r>
            <a:endParaRPr sz="1400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650" y="1715388"/>
            <a:ext cx="5503652" cy="275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11700" y="1861500"/>
            <a:ext cx="30171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There is a time lag between the campaign and its effect.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The effect of the campaign lasts over time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650" y="1715388"/>
            <a:ext cx="5503652" cy="27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Seasonality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22"/>
              <a:t>Patterns that are repeated over time</a:t>
            </a:r>
            <a:endParaRPr sz="2022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29750"/>
            <a:ext cx="39999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Weekly seasonality</a:t>
            </a:r>
            <a:endParaRPr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832400" y="1501550"/>
            <a:ext cx="3999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Monthly seasonality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46750"/>
            <a:ext cx="4311598" cy="246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2015438"/>
            <a:ext cx="4651474" cy="23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Modeling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 series split and cross validation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22"/>
              <a:t>Data is splitted according to time</a:t>
            </a:r>
            <a:endParaRPr sz="2022"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1143" r="1133" t="0"/>
          <a:stretch/>
        </p:blipFill>
        <p:spPr>
          <a:xfrm>
            <a:off x="152400" y="1159200"/>
            <a:ext cx="8839200" cy="36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Prediction intervals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Provide uncertainty of point estimates</a:t>
            </a:r>
            <a:endParaRPr sz="2000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401725"/>
            <a:ext cx="47238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Process to generate intervals: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Model cross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Make out-of-fold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Compute residuals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Bootstrap residuals with replacement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Calculate median of the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Calculate standard deviation of medians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Include time dependent component as: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y_pred +/- std * sqrt(t)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47786" t="0"/>
          <a:stretch/>
        </p:blipFill>
        <p:spPr>
          <a:xfrm>
            <a:off x="5035363" y="485400"/>
            <a:ext cx="3024000" cy="2317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51616" r="0" t="0"/>
          <a:stretch/>
        </p:blipFill>
        <p:spPr>
          <a:xfrm>
            <a:off x="5213925" y="2571750"/>
            <a:ext cx="3024000" cy="250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Linear regression forecast across different folds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Point forecast on the left and prediction intervals on the right</a:t>
            </a:r>
            <a:endParaRPr sz="20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6" y="1215227"/>
            <a:ext cx="4463212" cy="176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4">
            <a:alphaModFix/>
          </a:blip>
          <a:srcRect b="553" l="0" r="0" t="543"/>
          <a:stretch/>
        </p:blipFill>
        <p:spPr>
          <a:xfrm>
            <a:off x="76956" y="3113377"/>
            <a:ext cx="4463213" cy="176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 rotWithShape="1">
          <a:blip r:embed="rId5">
            <a:alphaModFix/>
          </a:blip>
          <a:srcRect b="553" l="0" r="0" t="543"/>
          <a:stretch/>
        </p:blipFill>
        <p:spPr>
          <a:xfrm>
            <a:off x="4496556" y="1215227"/>
            <a:ext cx="4463212" cy="176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 rotWithShape="1">
          <a:blip r:embed="rId6">
            <a:alphaModFix/>
          </a:blip>
          <a:srcRect b="553" l="0" r="0" t="543"/>
          <a:stretch/>
        </p:blipFill>
        <p:spPr>
          <a:xfrm>
            <a:off x="4496556" y="3113377"/>
            <a:ext cx="4463212" cy="176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Gradient boosting</a:t>
            </a:r>
            <a:r>
              <a:rPr lang="es"/>
              <a:t> forecast across different folds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Point forecast on the left and prediction intervals on the right</a:t>
            </a:r>
            <a:endParaRPr sz="2000"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553" l="0" r="0" t="543"/>
          <a:stretch/>
        </p:blipFill>
        <p:spPr>
          <a:xfrm>
            <a:off x="76956" y="1215227"/>
            <a:ext cx="4463213" cy="176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/>
          </a:blip>
          <a:srcRect b="553" l="0" r="0" t="543"/>
          <a:stretch/>
        </p:blipFill>
        <p:spPr>
          <a:xfrm>
            <a:off x="76956" y="3113377"/>
            <a:ext cx="4463213" cy="176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5">
            <a:alphaModFix/>
          </a:blip>
          <a:srcRect b="553" l="0" r="0" t="543"/>
          <a:stretch/>
        </p:blipFill>
        <p:spPr>
          <a:xfrm>
            <a:off x="4496556" y="1215227"/>
            <a:ext cx="4463212" cy="176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6">
            <a:alphaModFix/>
          </a:blip>
          <a:srcRect b="553" l="0" r="0" t="543"/>
          <a:stretch/>
        </p:blipFill>
        <p:spPr>
          <a:xfrm>
            <a:off x="4496556" y="3113377"/>
            <a:ext cx="4463212" cy="176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4603475" y="3620646"/>
            <a:ext cx="816300" cy="374400"/>
          </a:xfrm>
          <a:prstGeom prst="rect">
            <a:avLst/>
          </a:prstGeom>
          <a:solidFill>
            <a:srgbClr val="FFF2CC">
              <a:alpha val="46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1" name="Google Shape;191;p29"/>
          <p:cNvSpPr/>
          <p:nvPr/>
        </p:nvSpPr>
        <p:spPr>
          <a:xfrm>
            <a:off x="6158225" y="3615300"/>
            <a:ext cx="655500" cy="374400"/>
          </a:xfrm>
          <a:prstGeom prst="rect">
            <a:avLst/>
          </a:prstGeom>
          <a:solidFill>
            <a:srgbClr val="FFF2CC">
              <a:alpha val="46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2" name="Google Shape;192;p29"/>
          <p:cNvSpPr/>
          <p:nvPr/>
        </p:nvSpPr>
        <p:spPr>
          <a:xfrm>
            <a:off x="7629150" y="3615300"/>
            <a:ext cx="655500" cy="374400"/>
          </a:xfrm>
          <a:prstGeom prst="rect">
            <a:avLst/>
          </a:prstGeom>
          <a:solidFill>
            <a:srgbClr val="FFF2CC">
              <a:alpha val="46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3" name="Google Shape;193;p29"/>
          <p:cNvSpPr/>
          <p:nvPr/>
        </p:nvSpPr>
        <p:spPr>
          <a:xfrm>
            <a:off x="3146950" y="3613500"/>
            <a:ext cx="816300" cy="378000"/>
          </a:xfrm>
          <a:prstGeom prst="rect">
            <a:avLst/>
          </a:prstGeom>
          <a:solidFill>
            <a:srgbClr val="FFF2CC">
              <a:alpha val="46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Summary performance of the cross validation results</a:t>
            </a:r>
            <a:endParaRPr sz="2000"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603013" y="1744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{0D3D8E8B-3721-46B2-B530-D60C590B72A6}</a:tableStyleId>
              </a:tblPr>
              <a:tblGrid>
                <a:gridCol w="1846275"/>
                <a:gridCol w="684975"/>
                <a:gridCol w="828925"/>
                <a:gridCol w="640275"/>
                <a:gridCol w="807825"/>
                <a:gridCol w="746925"/>
                <a:gridCol w="655475"/>
                <a:gridCol w="815450"/>
                <a:gridCol w="655500"/>
              </a:tblGrid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RMSE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MAPE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Bias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Coverage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 hMerge="1"/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Model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Train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Valid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Valid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Valid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Train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Valid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Benchmark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9.66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8.77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9.30%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7.78%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-0.81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0.07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0.93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LR - Integers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7,70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6,44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7,57%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5,93%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0,78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-0,09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0,91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LR - Ohe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5,70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5,45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5,22%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4,71%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0,44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-0,16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0,91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LR - Temp + Marketing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4,82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4,62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4,62%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3,96%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0,35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-0,14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0,94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37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Gradient Boosting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4,41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4,68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4,35%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4,19%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0,45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-0,15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0,93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set evaluation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Predictions on the test set and performance metrics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711588" y="1570800"/>
            <a:ext cx="7720818" cy="30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6758900" y="1190700"/>
            <a:ext cx="1408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RMSE: 6,6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MAPE: 5,73%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Coverage: 78%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 and future work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Include in the EDA analysis of the ACF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Decompose the serie into trend, seasonality and residuals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Does any of the components correlate with temperature or marketing?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Explore other methods to correct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 seasonality with trigonometric </a:t>
            </a:r>
            <a:r>
              <a:rPr lang="es"/>
              <a:t>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 marketing as suggested in the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Include interactions in the </a:t>
            </a:r>
            <a:r>
              <a:rPr lang="es"/>
              <a:t>linear regression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Test other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Fine tune parameters of the </a:t>
            </a:r>
            <a:r>
              <a:rPr lang="es"/>
              <a:t>gradient</a:t>
            </a:r>
            <a:r>
              <a:rPr lang="es"/>
              <a:t> boosting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Analyze coefficients of the model to gain interpretability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Etc.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Dataset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Orders: </a:t>
            </a:r>
            <a:r>
              <a:rPr lang="es" sz="1400"/>
              <a:t>how</a:t>
            </a:r>
            <a:r>
              <a:rPr lang="es" sz="1400"/>
              <a:t> to clean outliers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Temperature: how to deal with missing values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Marketing spend: how to model marketing campaigns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Seasonality analysis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Cross validation setup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Prediction intervals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Model performance and cross validation predictions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Predictions on the test set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Questions?</a:t>
            </a:r>
            <a:endParaRPr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Exploratory Data Analysis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22"/>
              <a:t>Contains </a:t>
            </a:r>
            <a:r>
              <a:rPr lang="es" sz="2022"/>
              <a:t>4 variables and 790 observations</a:t>
            </a:r>
            <a:endParaRPr sz="2022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35500" y="1533475"/>
            <a:ext cx="39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observations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Date</a:t>
            </a:r>
            <a:r>
              <a:rPr lang="es"/>
              <a:t>: daily frequency, from May 2020 to June 2022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Orders</a:t>
            </a:r>
            <a:r>
              <a:rPr lang="es"/>
              <a:t>: positive values, with extreme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Temperature</a:t>
            </a:r>
            <a:r>
              <a:rPr lang="es"/>
              <a:t>: there are negative and positive values. Contains missing values.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Marketing</a:t>
            </a:r>
            <a:r>
              <a:rPr lang="es"/>
              <a:t>: this variable contains many zeros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75" y="1398725"/>
            <a:ext cx="4814625" cy="27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Contain 3 extreme points</a:t>
            </a:r>
            <a:endParaRPr sz="20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1875"/>
            <a:ext cx="8520602" cy="3407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>
            <a:stCxn id="84" idx="2"/>
          </p:cNvCxnSpPr>
          <p:nvPr/>
        </p:nvCxnSpPr>
        <p:spPr>
          <a:xfrm flipH="1">
            <a:off x="1671825" y="1506100"/>
            <a:ext cx="618600" cy="8247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>
            <a:stCxn id="84" idx="2"/>
          </p:cNvCxnSpPr>
          <p:nvPr/>
        </p:nvCxnSpPr>
        <p:spPr>
          <a:xfrm>
            <a:off x="2290425" y="1506100"/>
            <a:ext cx="1290900" cy="941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>
            <a:stCxn id="84" idx="2"/>
          </p:cNvCxnSpPr>
          <p:nvPr/>
        </p:nvCxnSpPr>
        <p:spPr>
          <a:xfrm>
            <a:off x="2290425" y="1506100"/>
            <a:ext cx="1855800" cy="224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/>
          <p:nvPr/>
        </p:nvSpPr>
        <p:spPr>
          <a:xfrm>
            <a:off x="1882575" y="1192300"/>
            <a:ext cx="815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chemeClr val="lt1"/>
                </a:highlight>
              </a:rPr>
              <a:t> </a:t>
            </a:r>
            <a:r>
              <a:rPr lang="es" sz="1200">
                <a:solidFill>
                  <a:srgbClr val="980000"/>
                </a:solidFill>
              </a:rPr>
              <a:t>Outliers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After removing outliers</a:t>
            </a:r>
            <a:endParaRPr sz="20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91875"/>
            <a:ext cx="8520602" cy="340741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130225" y="1724900"/>
            <a:ext cx="870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O</a:t>
            </a:r>
            <a:r>
              <a:rPr lang="es">
                <a:solidFill>
                  <a:srgbClr val="980000"/>
                </a:solidFill>
              </a:rPr>
              <a:t>utliers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95" name="Google Shape;95;p18"/>
          <p:cNvCxnSpPr>
            <a:stCxn id="94" idx="2"/>
          </p:cNvCxnSpPr>
          <p:nvPr/>
        </p:nvCxnSpPr>
        <p:spPr>
          <a:xfrm flipH="1">
            <a:off x="1645675" y="2104100"/>
            <a:ext cx="1919700" cy="1203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>
            <a:stCxn id="94" idx="2"/>
          </p:cNvCxnSpPr>
          <p:nvPr/>
        </p:nvCxnSpPr>
        <p:spPr>
          <a:xfrm>
            <a:off x="3565375" y="2104100"/>
            <a:ext cx="31200" cy="1441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>
            <a:stCxn id="94" idx="2"/>
          </p:cNvCxnSpPr>
          <p:nvPr/>
        </p:nvCxnSpPr>
        <p:spPr>
          <a:xfrm>
            <a:off x="3565375" y="2104100"/>
            <a:ext cx="573900" cy="754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Outliers identification and correction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22"/>
              <a:t>This is a t</a:t>
            </a:r>
            <a:r>
              <a:rPr lang="es" sz="2022"/>
              <a:t>wo step approach, first identify outliers and then treat them</a:t>
            </a:r>
            <a:endParaRPr sz="2022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324850"/>
            <a:ext cx="85206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Understand why there are outliers:</a:t>
            </a:r>
            <a:endParaRPr sz="1400"/>
          </a:p>
          <a:p>
            <a:pPr indent="-31750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Is it because of a problem in our ETL?</a:t>
            </a:r>
            <a:endParaRPr sz="1400"/>
          </a:p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Is it because of a marketing campaign? In this case the impact seems to be to high.</a:t>
            </a:r>
            <a:endParaRPr sz="1400"/>
          </a:p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Is it because of an special event?</a:t>
            </a:r>
            <a:endParaRPr sz="1400"/>
          </a:p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Is it because a direct competitor of Wolt had problems in Berlin and Wolt received more orders than expected?</a:t>
            </a:r>
            <a:endParaRPr sz="14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The approach followed in this </a:t>
            </a:r>
            <a:r>
              <a:rPr lang="es" sz="1400"/>
              <a:t>exercise:</a:t>
            </a:r>
            <a:endParaRPr sz="1400"/>
          </a:p>
          <a:p>
            <a:pPr indent="-31750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Manual identification of the outliers</a:t>
            </a:r>
            <a:endParaRPr sz="1400"/>
          </a:p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Correct outliers with a linear interpolation</a:t>
            </a:r>
            <a:endParaRPr sz="1400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Alternative approaches:</a:t>
            </a:r>
            <a:endParaRPr sz="1400"/>
          </a:p>
          <a:p>
            <a:pPr indent="-31750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Rolling standard deviation, quantiles</a:t>
            </a:r>
            <a:endParaRPr sz="1400"/>
          </a:p>
          <a:p>
            <a:pPr indent="-3175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Time series decomposition</a:t>
            </a:r>
            <a:endParaRPr sz="14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Temperature with missing values imputed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Missing values have been imputed </a:t>
            </a:r>
            <a:r>
              <a:rPr lang="es" sz="2000"/>
              <a:t>using</a:t>
            </a:r>
            <a:r>
              <a:rPr lang="es" sz="2000"/>
              <a:t> fill-forward method</a:t>
            </a:r>
            <a:endParaRPr sz="20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91875"/>
            <a:ext cx="8520602" cy="3407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139900" y="4155100"/>
            <a:ext cx="7534500" cy="70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The average temperature of a city has a gradual transition, that is, it does not change abruptly from one day to the next. For that reason, missing values have been imputed using previous day's value.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Correlation between orders and temperature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25" y="1093925"/>
            <a:ext cx="6078749" cy="40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1922326" y="3339851"/>
            <a:ext cx="1315800" cy="1037400"/>
          </a:xfrm>
          <a:prstGeom prst="rect">
            <a:avLst/>
          </a:prstGeom>
          <a:solidFill>
            <a:srgbClr val="FFF2CC">
              <a:alpha val="46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992825" y="3790650"/>
            <a:ext cx="3546000" cy="64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I would expect higher number of orders when temperatures are low</a:t>
            </a:r>
            <a:endParaRPr/>
          </a:p>
        </p:txBody>
      </p:sp>
      <p:cxnSp>
        <p:nvCxnSpPr>
          <p:cNvPr id="122" name="Google Shape;122;p21"/>
          <p:cNvCxnSpPr>
            <a:stCxn id="121" idx="1"/>
            <a:endCxn id="120" idx="3"/>
          </p:cNvCxnSpPr>
          <p:nvPr/>
        </p:nvCxnSpPr>
        <p:spPr>
          <a:xfrm rot="10800000">
            <a:off x="3238125" y="3858450"/>
            <a:ext cx="17547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